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effectLst/>
                <a:uFillTx/>
                <a:latin typeface="Aptos Display"/>
              </a:rPr>
              <a:t>Click to edit Master title style</a:t>
            </a:r>
            <a:endParaRPr b="0" lang="en-US" sz="6000" strike="noStrike" u="none">
              <a:solidFill>
                <a:schemeClr val="dk1"/>
              </a:solidFill>
              <a:effectLst/>
              <a:uFillTx/>
              <a:latin typeface="Aptos"/>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92D43314-F54B-4DCA-A7B6-7A3BDB338F40}"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Aptos"/>
              </a:rPr>
              <a:t>Click to edit the outline text format</a:t>
            </a:r>
            <a:endParaRPr b="0" lang="en-US" sz="2800" strike="noStrike" u="none">
              <a:solidFill>
                <a:schemeClr val="dk1"/>
              </a:solidFill>
              <a:effectLst/>
              <a:uFillTx/>
              <a:latin typeface="Aptos"/>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Aptos"/>
              </a:rPr>
              <a:t>Second Outline Level</a:t>
            </a:r>
            <a:endParaRPr b="0" lang="en-US" sz="2000" strike="noStrike" u="none">
              <a:solidFill>
                <a:schemeClr val="dk1"/>
              </a:solidFill>
              <a:effectLst/>
              <a:uFillTx/>
              <a:latin typeface="Aptos"/>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Aptos"/>
              </a:rPr>
              <a:t>Third Outline Level</a:t>
            </a:r>
            <a:endParaRPr b="0" lang="en-US" sz="1800" strike="noStrike" u="none">
              <a:solidFill>
                <a:schemeClr val="dk1"/>
              </a:solidFill>
              <a:effectLst/>
              <a:uFillTx/>
              <a:latin typeface="Aptos"/>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Aptos"/>
              </a:rPr>
              <a:t>Fourth Outline Level</a:t>
            </a:r>
            <a:endParaRPr b="0" lang="en-US" sz="1800" strike="noStrike" u="none">
              <a:solidFill>
                <a:schemeClr val="dk1"/>
              </a:solidFill>
              <a:effectLst/>
              <a:uFillTx/>
              <a:latin typeface="Aptos"/>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ptos"/>
              </a:rPr>
              <a:t>Fifth Outline Level</a:t>
            </a:r>
            <a:endParaRPr b="0" lang="en-US" sz="2000" strike="noStrike" u="none">
              <a:solidFill>
                <a:schemeClr val="dk1"/>
              </a:solidFill>
              <a:effectLst/>
              <a:uFillTx/>
              <a:latin typeface="Aptos"/>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ptos"/>
              </a:rPr>
              <a:t>Sixth Outline Level</a:t>
            </a:r>
            <a:endParaRPr b="0" lang="en-US" sz="2000" strike="noStrike" u="none">
              <a:solidFill>
                <a:schemeClr val="dk1"/>
              </a:solidFill>
              <a:effectLst/>
              <a:uFillTx/>
              <a:latin typeface="Aptos"/>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Aptos"/>
              </a:rPr>
              <a:t>Seventh Outline Level</a:t>
            </a:r>
            <a:endParaRPr b="0" lang="en-US" sz="2000" strike="noStrike" u="none">
              <a:solidFill>
                <a:schemeClr val="dk1"/>
              </a:solidFill>
              <a:effectLst/>
              <a:uFillTx/>
              <a:latin typeface="Aptos"/>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Aptos Display"/>
              </a:rPr>
              <a:t>Click to edit Master title style</a:t>
            </a:r>
            <a:endParaRPr b="0" lang="en-US" sz="3200" strike="noStrike" u="none">
              <a:solidFill>
                <a:schemeClr val="dk1"/>
              </a:solidFill>
              <a:effectLst/>
              <a:uFillTx/>
              <a:latin typeface="Aptos"/>
            </a:endParaRPr>
          </a:p>
        </p:txBody>
      </p:sp>
      <p:sp>
        <p:nvSpPr>
          <p:cNvPr id="47"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Aptos"/>
              </a:rPr>
              <a:t>Click to edit Master text styles</a:t>
            </a:r>
            <a:endParaRPr b="0" lang="en-US" sz="32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Aptos"/>
              </a:rPr>
              <a:t>Second level</a:t>
            </a:r>
            <a:endParaRPr b="0" lang="en-US" sz="28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Third level</a:t>
            </a:r>
            <a:endParaRPr b="0" lang="en-US" sz="24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Fourth level</a:t>
            </a:r>
            <a:endParaRPr b="0" lang="en-US" sz="20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Fifth level</a:t>
            </a:r>
            <a:endParaRPr b="0" lang="en-US" sz="2000" strike="noStrike" u="none">
              <a:solidFill>
                <a:schemeClr val="dk1"/>
              </a:solidFill>
              <a:effectLst/>
              <a:uFillTx/>
              <a:latin typeface="Aptos"/>
            </a:endParaRPr>
          </a:p>
        </p:txBody>
      </p:sp>
      <p:sp>
        <p:nvSpPr>
          <p:cNvPr id="48"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ptos"/>
              </a:rPr>
              <a:t>Click to edit Master text styles</a:t>
            </a:r>
            <a:endParaRPr b="0" lang="en-US" sz="1600" strike="noStrike" u="none">
              <a:solidFill>
                <a:schemeClr val="dk1"/>
              </a:solidFill>
              <a:effectLst/>
              <a:uFillTx/>
              <a:latin typeface="Aptos"/>
            </a:endParaRPr>
          </a:p>
        </p:txBody>
      </p:sp>
      <p:sp>
        <p:nvSpPr>
          <p:cNvPr id="49"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50"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1"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6CD954FC-25C4-4034-A5B3-E1076A3AC7CC}"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Aptos Display"/>
              </a:rPr>
              <a:t>Click to edit Master title style</a:t>
            </a:r>
            <a:endParaRPr b="0" lang="en-US" sz="3200" strike="noStrike" u="none">
              <a:solidFill>
                <a:schemeClr val="dk1"/>
              </a:solidFill>
              <a:effectLst/>
              <a:uFillTx/>
              <a:latin typeface="Aptos"/>
            </a:endParaRPr>
          </a:p>
        </p:txBody>
      </p:sp>
      <p:sp>
        <p:nvSpPr>
          <p:cNvPr id="53"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effectLst/>
                <a:uFillTx/>
                <a:latin typeface="Aptos"/>
              </a:rPr>
              <a:t>Click to edit the outline text format</a:t>
            </a:r>
            <a:endParaRPr b="0" lang="en-US" sz="3200" strike="noStrike" u="none">
              <a:solidFill>
                <a:schemeClr val="dk1"/>
              </a:solidFill>
              <a:effectLst/>
              <a:uFillTx/>
              <a:latin typeface="Aptos"/>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effectLst/>
                <a:uFillTx/>
                <a:latin typeface="Aptos"/>
              </a:rPr>
              <a:t>Second Outline Level</a:t>
            </a:r>
            <a:endParaRPr b="0" lang="en-US" sz="3200" strike="noStrike" u="none">
              <a:solidFill>
                <a:schemeClr val="dk1"/>
              </a:solidFill>
              <a:effectLst/>
              <a:uFillTx/>
              <a:latin typeface="Aptos"/>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effectLst/>
                <a:uFillTx/>
                <a:latin typeface="Aptos"/>
              </a:rPr>
              <a:t>Third Outline Level</a:t>
            </a:r>
            <a:endParaRPr b="0" lang="en-US" sz="3200" strike="noStrike" u="none">
              <a:solidFill>
                <a:schemeClr val="dk1"/>
              </a:solidFill>
              <a:effectLst/>
              <a:uFillTx/>
              <a:latin typeface="Aptos"/>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effectLst/>
                <a:uFillTx/>
                <a:latin typeface="Aptos"/>
              </a:rPr>
              <a:t>Fourth Outline Level</a:t>
            </a:r>
            <a:endParaRPr b="0" lang="en-US" sz="3200" strike="noStrike" u="none">
              <a:solidFill>
                <a:schemeClr val="dk1"/>
              </a:solidFill>
              <a:effectLst/>
              <a:uFillTx/>
              <a:latin typeface="Aptos"/>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Aptos"/>
              </a:rPr>
              <a:t>Fifth Outline Level</a:t>
            </a:r>
            <a:endParaRPr b="0" lang="en-US" sz="3200" strike="noStrike" u="none">
              <a:solidFill>
                <a:schemeClr val="dk1"/>
              </a:solidFill>
              <a:effectLst/>
              <a:uFillTx/>
              <a:latin typeface="Aptos"/>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Aptos"/>
              </a:rPr>
              <a:t>Sixth Outline Level</a:t>
            </a:r>
            <a:endParaRPr b="0" lang="en-US" sz="3200" strike="noStrike" u="none">
              <a:solidFill>
                <a:schemeClr val="dk1"/>
              </a:solidFill>
              <a:effectLst/>
              <a:uFillTx/>
              <a:latin typeface="Aptos"/>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Aptos"/>
              </a:rPr>
              <a:t>Seventh Outline Level</a:t>
            </a:r>
            <a:endParaRPr b="0" lang="en-US" sz="3200" strike="noStrike" u="none">
              <a:solidFill>
                <a:schemeClr val="dk1"/>
              </a:solidFill>
              <a:effectLst/>
              <a:uFillTx/>
              <a:latin typeface="Aptos"/>
            </a:endParaRPr>
          </a:p>
        </p:txBody>
      </p:sp>
      <p:sp>
        <p:nvSpPr>
          <p:cNvPr id="54"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Aptos"/>
              </a:rPr>
              <a:t>Click to edit Master text styles</a:t>
            </a:r>
            <a:endParaRPr b="0" lang="en-US" sz="1600" strike="noStrike" u="none">
              <a:solidFill>
                <a:schemeClr val="dk1"/>
              </a:solidFill>
              <a:effectLst/>
              <a:uFillTx/>
              <a:latin typeface="Aptos"/>
            </a:endParaRPr>
          </a:p>
        </p:txBody>
      </p:sp>
      <p:sp>
        <p:nvSpPr>
          <p:cNvPr id="55"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56"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7"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FC6068F0-AAEC-4106-B787-B43D08B5B8F6}"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Click to edit Master title style</a:t>
            </a:r>
            <a:endParaRPr b="0" lang="en-US" sz="4400" strike="noStrike" u="none">
              <a:solidFill>
                <a:schemeClr val="dk1"/>
              </a:solidFill>
              <a:effectLst/>
              <a:uFillTx/>
              <a:latin typeface="Aptos"/>
            </a:endParaRPr>
          </a:p>
        </p:txBody>
      </p:sp>
      <p:sp>
        <p:nvSpPr>
          <p:cNvPr id="6"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7"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8"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9"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3C5B5BD7-F970-4525-98E0-AAAC10F175E7}"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effectLst/>
                <a:uFillTx/>
                <a:latin typeface="Aptos Display"/>
              </a:rPr>
              <a:t>Click to edit Master title style</a:t>
            </a:r>
            <a:endParaRPr b="0" lang="en-US" sz="4400" strike="noStrike" u="none">
              <a:solidFill>
                <a:schemeClr val="dk1"/>
              </a:solidFill>
              <a:effectLst/>
              <a:uFillTx/>
              <a:latin typeface="Aptos"/>
            </a:endParaRPr>
          </a:p>
        </p:txBody>
      </p:sp>
      <p:sp>
        <p:nvSpPr>
          <p:cNvPr id="11"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12"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13"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4"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41B72417-F67D-48C4-AAC5-0477D3CF8B2B}"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Click to edit Master title style</a:t>
            </a:r>
            <a:endParaRPr b="0" lang="en-US" sz="4400" strike="noStrike" u="none">
              <a:solidFill>
                <a:schemeClr val="dk1"/>
              </a:solidFill>
              <a:effectLst/>
              <a:uFillTx/>
              <a:latin typeface="Aptos"/>
            </a:endParaRPr>
          </a:p>
        </p:txBody>
      </p:sp>
      <p:sp>
        <p:nvSpPr>
          <p:cNvPr id="16"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17"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18"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9"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F9638A05-8840-4D79-8F95-F2D6071D6949}"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effectLst/>
                <a:uFillTx/>
                <a:latin typeface="Aptos Display"/>
              </a:rPr>
              <a:t>Click to edit Master title style</a:t>
            </a:r>
            <a:endParaRPr b="0" lang="en-US" sz="6000" strike="noStrike" u="none">
              <a:solidFill>
                <a:schemeClr val="dk1"/>
              </a:solidFill>
              <a:effectLst/>
              <a:uFillTx/>
              <a:latin typeface="Aptos"/>
            </a:endParaRPr>
          </a:p>
        </p:txBody>
      </p:sp>
      <p:sp>
        <p:nvSpPr>
          <p:cNvPr id="21"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82000"/>
                  </a:schemeClr>
                </a:solidFill>
                <a:effectLst/>
                <a:uFillTx/>
                <a:latin typeface="Aptos"/>
              </a:rPr>
              <a:t>Click to edit Master text styles</a:t>
            </a:r>
            <a:endParaRPr b="0" lang="en-US" sz="2400" strike="noStrike" u="none">
              <a:solidFill>
                <a:schemeClr val="dk1"/>
              </a:solidFill>
              <a:effectLst/>
              <a:uFillTx/>
              <a:latin typeface="Aptos"/>
            </a:endParaRPr>
          </a:p>
        </p:txBody>
      </p:sp>
      <p:sp>
        <p:nvSpPr>
          <p:cNvPr id="22"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23"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CE2117B0-B70B-4DC6-AE06-91C16E655146}"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Click to edit Master title style</a:t>
            </a:r>
            <a:endParaRPr b="0" lang="en-US" sz="4400" strike="noStrike" u="none">
              <a:solidFill>
                <a:schemeClr val="dk1"/>
              </a:solidFill>
              <a:effectLst/>
              <a:uFillTx/>
              <a:latin typeface="Aptos"/>
            </a:endParaRPr>
          </a:p>
        </p:txBody>
      </p:sp>
      <p:sp>
        <p:nvSpPr>
          <p:cNvPr id="26"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27"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28"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29"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0"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D6E55818-10FF-43F8-BFB7-0A2AD2318EB8}"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Click to edit Master title style</a:t>
            </a:r>
            <a:endParaRPr b="0" lang="en-US" sz="4400" strike="noStrike" u="none">
              <a:solidFill>
                <a:schemeClr val="dk1"/>
              </a:solidFill>
              <a:effectLst/>
              <a:uFillTx/>
              <a:latin typeface="Aptos"/>
            </a:endParaRPr>
          </a:p>
        </p:txBody>
      </p:sp>
      <p:sp>
        <p:nvSpPr>
          <p:cNvPr id="3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ptos"/>
              </a:rPr>
              <a:t>Click to edit Master text styles</a:t>
            </a:r>
            <a:endParaRPr b="0" lang="en-US" sz="2400" strike="noStrike" u="none">
              <a:solidFill>
                <a:schemeClr val="dk1"/>
              </a:solidFill>
              <a:effectLst/>
              <a:uFillTx/>
              <a:latin typeface="Aptos"/>
            </a:endParaRPr>
          </a:p>
        </p:txBody>
      </p:sp>
      <p:sp>
        <p:nvSpPr>
          <p:cNvPr id="3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3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Aptos"/>
              </a:rPr>
              <a:t>Click to edit Master text styles</a:t>
            </a:r>
            <a:endParaRPr b="0" lang="en-US" sz="2400" strike="noStrike" u="none">
              <a:solidFill>
                <a:schemeClr val="dk1"/>
              </a:solidFill>
              <a:effectLst/>
              <a:uFillTx/>
              <a:latin typeface="Aptos"/>
            </a:endParaRPr>
          </a:p>
        </p:txBody>
      </p:sp>
      <p:sp>
        <p:nvSpPr>
          <p:cNvPr id="3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Aptos"/>
              </a:rPr>
              <a:t>Click to edit Master text styles</a:t>
            </a:r>
            <a:endParaRPr b="0" lang="en-US" sz="2800" strike="noStrike" u="none">
              <a:solidFill>
                <a:schemeClr val="dk1"/>
              </a:solidFill>
              <a:effectLst/>
              <a:uFillTx/>
              <a:latin typeface="Aptos"/>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Aptos"/>
              </a:rPr>
              <a:t>Second level</a:t>
            </a:r>
            <a:endParaRPr b="0" lang="en-US" sz="2400" strike="noStrike" u="none">
              <a:solidFill>
                <a:schemeClr val="dk1"/>
              </a:solidFill>
              <a:effectLst/>
              <a:uFillTx/>
              <a:latin typeface="Aptos"/>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Aptos"/>
              </a:rPr>
              <a:t>Third level</a:t>
            </a:r>
            <a:endParaRPr b="0" lang="en-US" sz="2000" strike="noStrike" u="none">
              <a:solidFill>
                <a:schemeClr val="dk1"/>
              </a:solidFill>
              <a:effectLst/>
              <a:uFillTx/>
              <a:latin typeface="Aptos"/>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Fourth level</a:t>
            </a:r>
            <a:endParaRPr b="0" lang="en-US" sz="1800" strike="noStrike" u="none">
              <a:solidFill>
                <a:schemeClr val="dk1"/>
              </a:solidFill>
              <a:effectLst/>
              <a:uFillTx/>
              <a:latin typeface="Aptos"/>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Aptos"/>
              </a:rPr>
              <a:t>Fifth level</a:t>
            </a:r>
            <a:endParaRPr b="0" lang="en-US" sz="1800" strike="noStrike" u="none">
              <a:solidFill>
                <a:schemeClr val="dk1"/>
              </a:solidFill>
              <a:effectLst/>
              <a:uFillTx/>
              <a:latin typeface="Aptos"/>
            </a:endParaRPr>
          </a:p>
        </p:txBody>
      </p:sp>
      <p:sp>
        <p:nvSpPr>
          <p:cNvPr id="36"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37"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8"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886C1FF6-EBFC-4819-9299-2EE66BAC946D}"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Click to edit Master title style</a:t>
            </a:r>
            <a:endParaRPr b="0" lang="en-US" sz="4400" strike="noStrike" u="none">
              <a:solidFill>
                <a:schemeClr val="dk1"/>
              </a:solidFill>
              <a:effectLst/>
              <a:uFillTx/>
              <a:latin typeface="Aptos"/>
            </a:endParaRPr>
          </a:p>
        </p:txBody>
      </p:sp>
      <p:sp>
        <p:nvSpPr>
          <p:cNvPr id="40"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41"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2"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D42935B7-75EB-47D8-A96E-1DC887B1CA3A}"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Aptos"/>
              </a:defRPr>
            </a:lvl1pPr>
          </a:lstStyle>
          <a:p>
            <a:pPr indent="0" defTabSz="914400">
              <a:lnSpc>
                <a:spcPct val="100000"/>
              </a:lnSpc>
              <a:buNone/>
            </a:pPr>
            <a:r>
              <a:rPr b="0" lang="en-US" sz="1200" strike="noStrike" u="none">
                <a:solidFill>
                  <a:schemeClr val="dk1">
                    <a:tint val="82000"/>
                  </a:schemeClr>
                </a:solidFill>
                <a:effectLst/>
                <a:uFillTx/>
                <a:latin typeface="Aptos"/>
              </a:rPr>
              <a:t>&lt;date/time&gt;</a:t>
            </a:r>
            <a:endParaRPr b="0" lang="en-US" sz="1200" strike="noStrike" u="none">
              <a:solidFill>
                <a:srgbClr val="000000"/>
              </a:solidFill>
              <a:effectLst/>
              <a:uFillTx/>
              <a:latin typeface="Times New Roman"/>
            </a:endParaRPr>
          </a:p>
        </p:txBody>
      </p:sp>
      <p:sp>
        <p:nvSpPr>
          <p:cNvPr id="44"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5"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Aptos"/>
              </a:defRPr>
            </a:lvl1pPr>
          </a:lstStyle>
          <a:p>
            <a:pPr indent="0" algn="r" defTabSz="914400">
              <a:lnSpc>
                <a:spcPct val="100000"/>
              </a:lnSpc>
              <a:buNone/>
            </a:pPr>
            <a:fld id="{60C17F25-DC61-4752-99B1-BAA66B6F78DE}" type="slidenum">
              <a:rPr b="0" lang="en-US" sz="1200" strike="noStrike" u="none">
                <a:solidFill>
                  <a:schemeClr val="dk1">
                    <a:tint val="82000"/>
                  </a:schemeClr>
                </a:solidFill>
                <a:effectLst/>
                <a:uFillTx/>
                <a:latin typeface="Aptos"/>
              </a:rPr>
              <a:t>&lt;number&gt;</a:t>
            </a:fld>
            <a:endParaRPr b="0" lang="en-US"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hyperlink" Target="https://www.glassdoor.com/Salaries/data-scientist-salary-SRCH_KO0,14.htm" TargetMode="External"/><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hyperlink" Target="https://www.kaggle.com/datasets/yusufdelikkaya/datascience-salaries-2024" TargetMode="External"/><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effectLst/>
                <a:uFillTx/>
                <a:latin typeface="Aptos Display"/>
              </a:rPr>
              <a:t>Exploring Salary Trends in Data Science</a:t>
            </a:r>
            <a:endParaRPr b="0" lang="en-US" sz="6000" strike="noStrike" u="none">
              <a:solidFill>
                <a:schemeClr val="dk1"/>
              </a:solidFill>
              <a:effectLst/>
              <a:uFillTx/>
              <a:latin typeface="Aptos"/>
            </a:endParaRPr>
          </a:p>
        </p:txBody>
      </p:sp>
      <p:sp>
        <p:nvSpPr>
          <p:cNvPr id="59"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trike="noStrike" u="none">
                <a:solidFill>
                  <a:schemeClr val="dk1"/>
                </a:solidFill>
                <a:effectLst/>
                <a:uFillTx/>
                <a:latin typeface="Aptos"/>
              </a:rPr>
              <a:t>By: Michael Durning</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8B16FE60-6661-4181-825C-32539C3FAE20}"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Final Dataset Overview &amp; Modeling Approach</a:t>
            </a:r>
            <a:endParaRPr b="0" lang="en-US" sz="4400" strike="noStrike" u="none">
              <a:solidFill>
                <a:schemeClr val="dk1"/>
              </a:solidFill>
              <a:effectLst/>
              <a:uFillTx/>
              <a:latin typeface="Aptos"/>
            </a:endParaRPr>
          </a:p>
        </p:txBody>
      </p:sp>
      <p:sp>
        <p:nvSpPr>
          <p:cNvPr id="8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9999"/>
          </a:bodyPr>
          <a:p>
            <a:pPr indent="0" defTabSz="914400">
              <a:lnSpc>
                <a:spcPct val="90000"/>
              </a:lnSpc>
              <a:spcBef>
                <a:spcPts val="1001"/>
              </a:spcBef>
              <a:buNone/>
              <a:tabLst>
                <a:tab algn="l" pos="0"/>
              </a:tabLst>
            </a:pPr>
            <a:r>
              <a:rPr b="1" lang="en-US" sz="2400" strike="noStrike" u="none">
                <a:solidFill>
                  <a:srgbClr val="000000"/>
                </a:solidFill>
                <a:effectLst/>
                <a:uFillTx/>
                <a:latin typeface="Aptos"/>
              </a:rPr>
              <a:t>Final Dataset Overview:</a:t>
            </a:r>
            <a:endParaRPr b="0" lang="en-US" sz="2400" strike="noStrike" u="none">
              <a:solidFill>
                <a:schemeClr val="dk1"/>
              </a:solidFill>
              <a:effectLst/>
              <a:uFillTx/>
              <a:latin typeface="Aptos"/>
            </a:endParaRPr>
          </a:p>
          <a:p>
            <a:pPr marL="228600" indent="-228600" defTabSz="914400">
              <a:lnSpc>
                <a:spcPct val="90000"/>
              </a:lnSpc>
              <a:spcBef>
                <a:spcPts val="1001"/>
              </a:spcBef>
              <a:buClr>
                <a:srgbClr val="000000"/>
              </a:buClr>
              <a:buFont typeface="Arial"/>
              <a:buChar char="•"/>
              <a:tabLst>
                <a:tab algn="l" pos="0"/>
              </a:tabLst>
            </a:pPr>
            <a:r>
              <a:rPr b="0" lang="en-US" sz="1800" strike="noStrike" u="none">
                <a:solidFill>
                  <a:srgbClr val="000000"/>
                </a:solidFill>
                <a:effectLst/>
                <a:uFillTx/>
                <a:latin typeface="Aptos"/>
              </a:rPr>
              <a:t>The final dataset contains 15,000 observations and 11 features, with salary as the response variable.</a:t>
            </a:r>
            <a:endParaRPr b="0" lang="en-US" sz="18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The response variable, salary, was chosen because it directly reflects the compensation trends across different job titles, experience levels, and locations in the data science field.</a:t>
            </a:r>
            <a:endParaRPr b="0" lang="en-US" sz="18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1" lang="en-US" sz="2400" strike="noStrike" u="none">
                <a:solidFill>
                  <a:srgbClr val="000000"/>
                </a:solidFill>
                <a:effectLst/>
                <a:uFillTx/>
                <a:latin typeface="Aptos"/>
              </a:rPr>
              <a:t>Modeling Approach:</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Started with a Linear Regression model to explore basic relationships between salary and key features.</a:t>
            </a:r>
            <a:endParaRPr b="0" lang="en-US" sz="18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Then used more advanced models such as Random Forest and Gradient Boosting Machines to identify non-linear relationships and interactions between features.</a:t>
            </a:r>
            <a:endParaRPr b="0" lang="en-US" sz="18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1800" strike="noStrike" u="none">
                <a:solidFill>
                  <a:srgbClr val="000000"/>
                </a:solidFill>
                <a:effectLst/>
                <a:uFillTx/>
                <a:latin typeface="Aptos"/>
              </a:rPr>
              <a:t>Linear Regression is used for its simplicity and interpretability, while Random Forest and GBM are powerful models that can better handle complex patterns and interactions in the data.</a:t>
            </a:r>
            <a:endParaRPr b="0" lang="en-US" sz="1800" strike="noStrike" u="none">
              <a:solidFill>
                <a:schemeClr val="dk1"/>
              </a:solidFill>
              <a:effectLst/>
              <a:uFillTx/>
              <a:latin typeface="Aptos"/>
            </a:endParaRPr>
          </a:p>
        </p:txBody>
      </p:sp>
      <p:sp>
        <p:nvSpPr>
          <p:cNvPr id="4" name="PlaceHolder 3"/>
          <p:cNvSpPr>
            <a:spLocks noGrp="1"/>
          </p:cNvSpPr>
          <p:nvPr>
            <p:ph type="sldNum" idx="3"/>
          </p:nvPr>
        </p:nvSpPr>
        <p:spPr/>
        <p:txBody>
          <a:bodyPr/>
          <a:p>
            <a:fld id="{6D382267-CB38-4DDE-BB34-F10A722928A8}"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Findings: Best Model</a:t>
            </a:r>
            <a:endParaRPr b="0" lang="en-US" sz="4400" strike="noStrike" u="none">
              <a:solidFill>
                <a:schemeClr val="dk1"/>
              </a:solidFill>
              <a:effectLst/>
              <a:uFillTx/>
              <a:latin typeface="Aptos"/>
            </a:endParaRPr>
          </a:p>
        </p:txBody>
      </p:sp>
      <p:sp>
        <p:nvSpPr>
          <p:cNvPr id="90" name="PlaceHolder 2"/>
          <p:cNvSpPr>
            <a:spLocks noGrp="1"/>
          </p:cNvSpPr>
          <p:nvPr>
            <p:ph/>
          </p:nvPr>
        </p:nvSpPr>
        <p:spPr>
          <a:xfrm>
            <a:off x="838080" y="144468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US" sz="2400" strike="noStrike" u="none">
                <a:solidFill>
                  <a:srgbClr val="000000"/>
                </a:solidFill>
                <a:effectLst/>
                <a:uFillTx/>
                <a:latin typeface="Aptos"/>
              </a:rPr>
              <a:t>Best Model</a:t>
            </a:r>
            <a:r>
              <a:rPr b="0" lang="en-US" sz="2400" strike="noStrike" u="none">
                <a:solidFill>
                  <a:srgbClr val="000000"/>
                </a:solidFill>
                <a:effectLst/>
                <a:uFillTx/>
                <a:latin typeface="Aptos"/>
              </a:rPr>
              <a:t>:</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The Gradient Boosting Machine is currently the best performing model for predicting salary trends in data science roles.</a:t>
            </a:r>
            <a:endParaRPr b="0" lang="en-US" sz="18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It outperforms other models, including Random Forest, due to its ability to identify complex, non-linear relationships between features.</a:t>
            </a:r>
            <a:endParaRPr b="0" lang="en-US" sz="18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GBM's strength lies in modeling interactions between features, which plays a significant role in predicting salary in this dataset.</a:t>
            </a:r>
            <a:endParaRPr b="0" lang="en-US" sz="18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1" lang="en-US" sz="2400" strike="noStrike" u="none">
                <a:solidFill>
                  <a:srgbClr val="000000"/>
                </a:solidFill>
                <a:effectLst/>
                <a:uFillTx/>
                <a:latin typeface="Aptos"/>
              </a:rPr>
              <a:t>Model Performance</a:t>
            </a:r>
            <a:r>
              <a:rPr b="0" lang="en-US" sz="2400" strike="noStrike" u="none">
                <a:solidFill>
                  <a:srgbClr val="000000"/>
                </a:solidFill>
                <a:effectLst/>
                <a:uFillTx/>
                <a:latin typeface="Aptos"/>
              </a:rPr>
              <a:t>:</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The R2 score for GBM is high, showing that the model accounts for a substantial amount of variation in the salary data.</a:t>
            </a:r>
            <a:endParaRPr b="0" lang="en-US" sz="18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800" strike="noStrike" u="none">
                <a:solidFill>
                  <a:srgbClr val="000000"/>
                </a:solidFill>
                <a:effectLst/>
                <a:uFillTx/>
                <a:latin typeface="Aptos"/>
              </a:rPr>
              <a:t>The Mean Squared Error is lower for GBM compared to Random Forest, showing that its predictions are closer to the actual salary values.</a:t>
            </a:r>
            <a:endParaRPr b="0" lang="en-US" sz="1800" strike="noStrike" u="none">
              <a:solidFill>
                <a:schemeClr val="dk1"/>
              </a:solidFill>
              <a:effectLst/>
              <a:uFillTx/>
              <a:latin typeface="Aptos"/>
            </a:endParaRPr>
          </a:p>
        </p:txBody>
      </p:sp>
      <p:sp>
        <p:nvSpPr>
          <p:cNvPr id="4" name="PlaceHolder 3"/>
          <p:cNvSpPr>
            <a:spLocks noGrp="1"/>
          </p:cNvSpPr>
          <p:nvPr>
            <p:ph type="sldNum" idx="3"/>
          </p:nvPr>
        </p:nvSpPr>
        <p:spPr/>
        <p:txBody>
          <a:bodyPr/>
          <a:p>
            <a:fld id="{0E1A505C-204A-444B-9312-431F41309B3A}"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Key Takeaways</a:t>
            </a:r>
            <a:endParaRPr b="0" lang="en-US" sz="4400" strike="noStrike" u="none">
              <a:solidFill>
                <a:schemeClr val="dk1"/>
              </a:solidFill>
              <a:effectLst/>
              <a:uFillTx/>
              <a:latin typeface="Aptos"/>
            </a:endParaRPr>
          </a:p>
        </p:txBody>
      </p:sp>
      <p:sp>
        <p:nvSpPr>
          <p:cNvPr id="9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lnSpcReduction="9999"/>
          </a:bodyPr>
          <a:p>
            <a:pPr marL="228600" indent="-228600" defTabSz="914400">
              <a:lnSpc>
                <a:spcPct val="90000"/>
              </a:lnSpc>
              <a:spcBef>
                <a:spcPts val="1001"/>
              </a:spcBef>
              <a:buClr>
                <a:srgbClr val="000000"/>
              </a:buClr>
              <a:buFont typeface="Arial"/>
              <a:buChar char="•"/>
            </a:pPr>
            <a:r>
              <a:rPr b="1" lang="en-US" sz="2800" strike="noStrike" u="none">
                <a:solidFill>
                  <a:schemeClr val="dk1"/>
                </a:solidFill>
                <a:effectLst/>
                <a:uFillTx/>
                <a:latin typeface="Aptos"/>
                <a:ea typeface="Aptos"/>
              </a:rPr>
              <a:t>Experience level and job title</a:t>
            </a:r>
            <a:r>
              <a:rPr b="0" lang="en-US" sz="2800" strike="noStrike" u="none">
                <a:solidFill>
                  <a:schemeClr val="dk1"/>
                </a:solidFill>
                <a:effectLst/>
                <a:uFillTx/>
                <a:latin typeface="Aptos"/>
                <a:ea typeface="Aptos"/>
              </a:rPr>
              <a:t> are the most significant predictors of salary, with seniority and specialization driving higher compensation.</a:t>
            </a:r>
            <a:endParaRPr b="0" lang="en-US" sz="2800" strike="noStrike" u="none">
              <a:solidFill>
                <a:schemeClr val="dk1"/>
              </a:solidFill>
              <a:effectLst/>
              <a:uFillTx/>
              <a:latin typeface="Aptos"/>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effectLst/>
                <a:uFillTx/>
                <a:latin typeface="Aptos"/>
                <a:ea typeface="Aptos"/>
              </a:rPr>
              <a:t>Larger companies</a:t>
            </a:r>
            <a:r>
              <a:rPr b="0" lang="en-US" sz="2800" strike="noStrike" u="none">
                <a:solidFill>
                  <a:schemeClr val="dk1"/>
                </a:solidFill>
                <a:effectLst/>
                <a:uFillTx/>
                <a:latin typeface="Aptos"/>
                <a:ea typeface="Aptos"/>
              </a:rPr>
              <a:t> tend to offer higher salaries due to greater resources and competitive hiring practices.</a:t>
            </a:r>
            <a:endParaRPr b="0" lang="en-US" sz="2800" strike="noStrike" u="none">
              <a:solidFill>
                <a:schemeClr val="dk1"/>
              </a:solidFill>
              <a:effectLst/>
              <a:uFillTx/>
              <a:latin typeface="Aptos"/>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effectLst/>
                <a:uFillTx/>
                <a:latin typeface="Aptos"/>
                <a:ea typeface="Aptos"/>
              </a:rPr>
              <a:t>Remote work flexibility</a:t>
            </a:r>
            <a:r>
              <a:rPr b="0" lang="en-US" sz="2800" strike="noStrike" u="none">
                <a:solidFill>
                  <a:schemeClr val="dk1"/>
                </a:solidFill>
                <a:effectLst/>
                <a:uFillTx/>
                <a:latin typeface="Aptos"/>
                <a:ea typeface="Aptos"/>
              </a:rPr>
              <a:t> often correlates with higher salaries by providing access to better-paying global opportunities.</a:t>
            </a:r>
            <a:endParaRPr b="0" lang="en-US" sz="2800" strike="noStrike" u="none">
              <a:solidFill>
                <a:schemeClr val="dk1"/>
              </a:solidFill>
              <a:effectLst/>
              <a:uFillTx/>
              <a:latin typeface="Aptos"/>
            </a:endParaRPr>
          </a:p>
          <a:p>
            <a:pPr marL="228600" indent="-228600" defTabSz="914400">
              <a:lnSpc>
                <a:spcPct val="90000"/>
              </a:lnSpc>
              <a:spcBef>
                <a:spcPts val="1001"/>
              </a:spcBef>
              <a:buClr>
                <a:srgbClr val="000000"/>
              </a:buClr>
              <a:buFont typeface="Arial"/>
              <a:buChar char="•"/>
            </a:pPr>
            <a:r>
              <a:rPr b="1" lang="en-US" sz="2800" strike="noStrike" u="none">
                <a:solidFill>
                  <a:schemeClr val="dk1"/>
                </a:solidFill>
                <a:effectLst/>
                <a:uFillTx/>
                <a:latin typeface="Aptos"/>
                <a:ea typeface="Aptos"/>
              </a:rPr>
              <a:t>Geographic location</a:t>
            </a:r>
            <a:r>
              <a:rPr b="0" lang="en-US" sz="2800" strike="noStrike" u="none">
                <a:solidFill>
                  <a:schemeClr val="dk1"/>
                </a:solidFill>
                <a:effectLst/>
                <a:uFillTx/>
                <a:latin typeface="Aptos"/>
                <a:ea typeface="Aptos"/>
              </a:rPr>
              <a:t> impacts salaries, with tech hubs like Silicon Valley offering higher pay, though remote work may reduce this effect.</a:t>
            </a:r>
            <a:endParaRPr b="0" lang="en-US" sz="2800" strike="noStrike" u="none">
              <a:solidFill>
                <a:schemeClr val="dk1"/>
              </a:solidFill>
              <a:effectLst/>
              <a:uFillTx/>
              <a:latin typeface="Aptos"/>
            </a:endParaRPr>
          </a:p>
        </p:txBody>
      </p:sp>
      <p:sp>
        <p:nvSpPr>
          <p:cNvPr id="4" name="PlaceHolder 3"/>
          <p:cNvSpPr>
            <a:spLocks noGrp="1"/>
          </p:cNvSpPr>
          <p:nvPr>
            <p:ph type="sldNum" idx="3"/>
          </p:nvPr>
        </p:nvSpPr>
        <p:spPr/>
        <p:txBody>
          <a:bodyPr/>
          <a:p>
            <a:fld id="{D3EACF9C-2CAD-43B5-BAE5-D4DD95F2B8B6}"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Synthesis</a:t>
            </a:r>
            <a:endParaRPr b="0" lang="en-US" sz="4400" strike="noStrike" u="none">
              <a:solidFill>
                <a:schemeClr val="dk1"/>
              </a:solidFill>
              <a:effectLst/>
              <a:uFillTx/>
              <a:latin typeface="Aptos"/>
            </a:endParaRPr>
          </a:p>
        </p:txBody>
      </p:sp>
      <p:sp>
        <p:nvSpPr>
          <p:cNvPr id="9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199"/>
              </a:spcBef>
              <a:spcAft>
                <a:spcPts val="1199"/>
              </a:spcAft>
              <a:buNone/>
              <a:tabLst>
                <a:tab algn="l" pos="0"/>
              </a:tabLst>
            </a:pPr>
            <a:r>
              <a:rPr b="0" lang="en-US" sz="2400" strike="noStrike" u="none">
                <a:solidFill>
                  <a:srgbClr val="000000"/>
                </a:solidFill>
                <a:effectLst/>
                <a:uFillTx/>
                <a:latin typeface="Aptos"/>
              </a:rPr>
              <a:t>These findings confirm that experience level and job title are the primary factors influencing salary in data science, which supports our research question. Understanding these factors is crucial for developing competitive salary packages and career strategies.</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2400" strike="noStrike" u="none">
                <a:solidFill>
                  <a:srgbClr val="000000"/>
                </a:solidFill>
                <a:effectLst/>
                <a:uFillTx/>
                <a:latin typeface="Aptos"/>
              </a:rPr>
              <a:t>The positive impact of remote work and geographic location highlights the importance of considering these factors when creating compensation packages and career planning.</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2400" strike="noStrike" u="none">
                <a:solidFill>
                  <a:srgbClr val="000000"/>
                </a:solidFill>
                <a:effectLst/>
                <a:uFillTx/>
                <a:latin typeface="Aptos"/>
              </a:rPr>
              <a:t>In summary, the model confirms that experience, specialized roles, and company size are key factors in determining salary, which can help organizations make data-driven decisions about talent acquisition and compensation.</a:t>
            </a:r>
            <a:endParaRPr b="0" lang="en-US" sz="2400" strike="noStrike" u="none">
              <a:solidFill>
                <a:schemeClr val="dk1"/>
              </a:solidFill>
              <a:effectLst/>
              <a:uFillTx/>
              <a:latin typeface="Aptos"/>
            </a:endParaRPr>
          </a:p>
        </p:txBody>
      </p:sp>
      <p:sp>
        <p:nvSpPr>
          <p:cNvPr id="4" name="PlaceHolder 3"/>
          <p:cNvSpPr>
            <a:spLocks noGrp="1"/>
          </p:cNvSpPr>
          <p:nvPr>
            <p:ph type="sldNum" idx="3"/>
          </p:nvPr>
        </p:nvSpPr>
        <p:spPr/>
        <p:txBody>
          <a:bodyPr/>
          <a:p>
            <a:fld id="{751798D1-9945-407A-9BB9-97762492570D}"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Conclusions: Limitations</a:t>
            </a:r>
            <a:endParaRPr b="0" lang="en-US" sz="4400" strike="noStrike" u="none">
              <a:solidFill>
                <a:schemeClr val="dk1"/>
              </a:solidFill>
              <a:effectLst/>
              <a:uFillTx/>
              <a:latin typeface="Aptos"/>
            </a:endParaRPr>
          </a:p>
        </p:txBody>
      </p:sp>
      <p:sp>
        <p:nvSpPr>
          <p:cNvPr id="9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5000" lnSpcReduction="9999"/>
          </a:bodyPr>
          <a:p>
            <a:pPr indent="0" defTabSz="914400">
              <a:lnSpc>
                <a:spcPct val="90000"/>
              </a:lnSpc>
              <a:spcBef>
                <a:spcPts val="1001"/>
              </a:spcBef>
              <a:buNone/>
              <a:tabLst>
                <a:tab algn="l" pos="0"/>
              </a:tabLst>
            </a:pPr>
            <a:r>
              <a:rPr b="1" lang="en-US" sz="3000" strike="noStrike" u="none">
                <a:solidFill>
                  <a:schemeClr val="dk1"/>
                </a:solidFill>
                <a:effectLst/>
                <a:uFillTx/>
                <a:latin typeface="Aptos"/>
              </a:rPr>
              <a:t>Model Limitation:</a:t>
            </a:r>
            <a:endParaRPr b="0" lang="en-US" sz="3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400" strike="noStrike" u="none">
                <a:solidFill>
                  <a:srgbClr val="000000"/>
                </a:solidFill>
                <a:effectLst/>
                <a:uFillTx/>
                <a:latin typeface="Aptos"/>
              </a:rPr>
              <a:t>The model relies on self reported data, which can introduce biases or errors. This makes the results less reliable for accurate salary comparison.</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400" strike="noStrike" u="none">
                <a:solidFill>
                  <a:srgbClr val="000000"/>
                </a:solidFill>
                <a:effectLst/>
                <a:uFillTx/>
                <a:latin typeface="Aptos"/>
              </a:rPr>
              <a:t>Key factors like industry and education level were not included and leaving them out could reduce the accuracy of the salary predictions. Adding these factors could provide a more complete view of salary trends.</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400" strike="noStrike" u="none">
                <a:solidFill>
                  <a:srgbClr val="000000"/>
                </a:solidFill>
                <a:effectLst/>
                <a:uFillTx/>
                <a:latin typeface="Aptos"/>
              </a:rPr>
              <a:t>Geographic location and cost of living differences might not be fully accounted for, which can affect the accuracy of salary predictions across different regions. Be cautious when applying these predictions to areas with significantly different costs of living.</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2400" strike="noStrike" u="none">
                <a:solidFill>
                  <a:srgbClr val="000000"/>
                </a:solidFill>
                <a:effectLst/>
                <a:uFillTx/>
                <a:latin typeface="Aptos"/>
              </a:rPr>
              <a:t>Given these limitations, recommend caution when using this model for salary comparison across regions or industries not specifically covered in the dataset.</a:t>
            </a:r>
            <a:endParaRPr b="0" lang="en-US" sz="2400" strike="noStrike" u="none">
              <a:solidFill>
                <a:schemeClr val="dk1"/>
              </a:solidFill>
              <a:effectLst/>
              <a:uFillTx/>
              <a:latin typeface="Aptos"/>
            </a:endParaRPr>
          </a:p>
        </p:txBody>
      </p:sp>
      <p:sp>
        <p:nvSpPr>
          <p:cNvPr id="4" name="PlaceHolder 3"/>
          <p:cNvSpPr>
            <a:spLocks noGrp="1"/>
          </p:cNvSpPr>
          <p:nvPr>
            <p:ph type="sldNum" idx="3"/>
          </p:nvPr>
        </p:nvSpPr>
        <p:spPr/>
        <p:txBody>
          <a:bodyPr/>
          <a:p>
            <a:fld id="{4D626E07-6C20-4202-B483-C2BB90D331FA}"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Recommendations &amp; Next Steps</a:t>
            </a:r>
            <a:endParaRPr b="0" lang="en-US" sz="4400" strike="noStrike" u="none">
              <a:solidFill>
                <a:schemeClr val="dk1"/>
              </a:solidFill>
              <a:effectLst/>
              <a:uFillTx/>
              <a:latin typeface="Aptos"/>
            </a:endParaRPr>
          </a:p>
        </p:txBody>
      </p:sp>
      <p:sp>
        <p:nvSpPr>
          <p:cNvPr id="98" name="PlaceHolder 2"/>
          <p:cNvSpPr>
            <a:spLocks noGrp="1"/>
          </p:cNvSpPr>
          <p:nvPr>
            <p:ph/>
          </p:nvPr>
        </p:nvSpPr>
        <p:spPr>
          <a:xfrm>
            <a:off x="838080" y="1364040"/>
            <a:ext cx="10515240" cy="4350960"/>
          </a:xfrm>
          <a:prstGeom prst="rect">
            <a:avLst/>
          </a:prstGeom>
          <a:noFill/>
          <a:ln w="0">
            <a:noFill/>
          </a:ln>
        </p:spPr>
        <p:txBody>
          <a:bodyPr lIns="91440" rIns="91440" tIns="45720" bIns="45720" anchor="t">
            <a:noAutofit/>
          </a:bodyPr>
          <a:p>
            <a:pPr indent="0" defTabSz="914400">
              <a:lnSpc>
                <a:spcPct val="90000"/>
              </a:lnSpc>
              <a:spcBef>
                <a:spcPts val="1199"/>
              </a:spcBef>
              <a:spcAft>
                <a:spcPts val="1199"/>
              </a:spcAft>
              <a:buNone/>
              <a:tabLst>
                <a:tab algn="l" pos="0"/>
              </a:tabLst>
            </a:pPr>
            <a:r>
              <a:rPr b="1" lang="en-US" sz="2000" strike="noStrike" u="none">
                <a:solidFill>
                  <a:srgbClr val="000000"/>
                </a:solidFill>
                <a:effectLst/>
                <a:uFillTx/>
                <a:latin typeface="Aptos"/>
              </a:rPr>
              <a:t>Recommendations:</a:t>
            </a:r>
            <a:endParaRPr b="0" lang="en-US" sz="2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600" strike="noStrike" u="none">
                <a:solidFill>
                  <a:srgbClr val="000000"/>
                </a:solidFill>
                <a:effectLst/>
                <a:uFillTx/>
                <a:latin typeface="Aptos"/>
              </a:rPr>
              <a:t>To improve the model's accuracy, we recommend adding data on industry and education level, which could help improve salary predictions.</a:t>
            </a:r>
            <a:endParaRPr b="0" lang="en-US" sz="16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600" strike="noStrike" u="none">
                <a:solidFill>
                  <a:srgbClr val="000000"/>
                </a:solidFill>
                <a:effectLst/>
                <a:uFillTx/>
                <a:latin typeface="Aptos"/>
              </a:rPr>
              <a:t>Consider creating models for specific regions to better reflect cost of living and salary differences across locations.</a:t>
            </a:r>
            <a:endParaRPr b="0" lang="en-US" sz="16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600" strike="noStrike" u="none">
                <a:solidFill>
                  <a:srgbClr val="000000"/>
                </a:solidFill>
                <a:effectLst/>
                <a:uFillTx/>
                <a:latin typeface="Aptos"/>
              </a:rPr>
              <a:t>Testing the model with more complete data and hyperparameter tuning could improve predictions, particularly for regions or industries with limited data.</a:t>
            </a:r>
            <a:endParaRPr b="0" lang="en-US" sz="1600" strike="noStrike" u="none">
              <a:solidFill>
                <a:schemeClr val="dk1"/>
              </a:solidFill>
              <a:effectLst/>
              <a:uFillTx/>
              <a:latin typeface="Aptos"/>
            </a:endParaRPr>
          </a:p>
          <a:p>
            <a:pPr indent="0" defTabSz="914400">
              <a:lnSpc>
                <a:spcPct val="90000"/>
              </a:lnSpc>
              <a:spcBef>
                <a:spcPts val="1001"/>
              </a:spcBef>
              <a:buNone/>
              <a:tabLst>
                <a:tab algn="l" pos="0"/>
              </a:tabLst>
            </a:pPr>
            <a:r>
              <a:rPr b="1" lang="en-US" sz="2000" strike="noStrike" u="none">
                <a:solidFill>
                  <a:schemeClr val="dk1"/>
                </a:solidFill>
                <a:effectLst/>
                <a:uFillTx/>
                <a:latin typeface="Aptos"/>
              </a:rPr>
              <a:t>Next Steps:</a:t>
            </a:r>
            <a:endParaRPr b="0" lang="en-US" sz="2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600" strike="noStrike" u="none">
                <a:solidFill>
                  <a:srgbClr val="000000"/>
                </a:solidFill>
                <a:effectLst/>
                <a:uFillTx/>
                <a:latin typeface="Aptos"/>
              </a:rPr>
              <a:t>Next, collect additional data on industry and education level and improve the model using hyperparameter tuning.</a:t>
            </a:r>
            <a:endParaRPr b="0" lang="en-US" sz="16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600" strike="noStrike" u="none">
                <a:solidFill>
                  <a:srgbClr val="000000"/>
                </a:solidFill>
                <a:effectLst/>
                <a:uFillTx/>
                <a:latin typeface="Aptos"/>
              </a:rPr>
              <a:t>Explore the possibility of using the model for salary comparisons within specific industries or regions once it is improved.</a:t>
            </a:r>
            <a:endParaRPr b="0" lang="en-US" sz="16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1600" strike="noStrike" u="none">
                <a:solidFill>
                  <a:srgbClr val="000000"/>
                </a:solidFill>
                <a:effectLst/>
                <a:uFillTx/>
                <a:latin typeface="Aptos"/>
              </a:rPr>
              <a:t>Additional testing is needed before the model can be used for final compensation decisions or salary offers, particularly in regions with different living costs.</a:t>
            </a:r>
            <a:endParaRPr b="0" lang="en-US" sz="1600" strike="noStrike" u="none">
              <a:solidFill>
                <a:schemeClr val="dk1"/>
              </a:solidFill>
              <a:effectLst/>
              <a:uFillTx/>
              <a:latin typeface="Aptos"/>
            </a:endParaRPr>
          </a:p>
        </p:txBody>
      </p:sp>
      <p:sp>
        <p:nvSpPr>
          <p:cNvPr id="4" name="PlaceHolder 3"/>
          <p:cNvSpPr>
            <a:spLocks noGrp="1"/>
          </p:cNvSpPr>
          <p:nvPr>
            <p:ph type="sldNum" idx="3"/>
          </p:nvPr>
        </p:nvSpPr>
        <p:spPr/>
        <p:txBody>
          <a:bodyPr/>
          <a:p>
            <a:fld id="{E086A1F4-7875-440E-B921-2D841B85DC1F}" type="slidenum">
              <a:t>15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Background: Stakeholder &amp; Motivation</a:t>
            </a:r>
            <a:endParaRPr b="0" lang="en-US" sz="4400" strike="noStrike" u="none">
              <a:solidFill>
                <a:schemeClr val="dk1"/>
              </a:solidFill>
              <a:effectLst/>
              <a:uFillTx/>
              <a:latin typeface="Aptos"/>
            </a:endParaRPr>
          </a:p>
        </p:txBody>
      </p:sp>
      <p:sp>
        <p:nvSpPr>
          <p:cNvPr id="61" name="PlaceHolder 2"/>
          <p:cNvSpPr>
            <a:spLocks noGrp="1"/>
          </p:cNvSpPr>
          <p:nvPr>
            <p:ph/>
          </p:nvPr>
        </p:nvSpPr>
        <p:spPr>
          <a:xfrm>
            <a:off x="838080" y="1690200"/>
            <a:ext cx="10515240" cy="4350960"/>
          </a:xfrm>
          <a:prstGeom prst="rect">
            <a:avLst/>
          </a:prstGeom>
          <a:noFill/>
          <a:ln w="0">
            <a:noFill/>
          </a:ln>
        </p:spPr>
        <p:txBody>
          <a:bodyPr lIns="91440" rIns="91440" tIns="45720" bIns="45720" anchor="t">
            <a:noAutofit/>
          </a:bodyPr>
          <a:p>
            <a:pPr indent="0" defTabSz="914400">
              <a:lnSpc>
                <a:spcPct val="90000"/>
              </a:lnSpc>
              <a:spcBef>
                <a:spcPts val="1199"/>
              </a:spcBef>
              <a:spcAft>
                <a:spcPts val="1199"/>
              </a:spcAft>
              <a:buNone/>
              <a:tabLst>
                <a:tab algn="l" pos="0"/>
              </a:tabLst>
            </a:pPr>
            <a:r>
              <a:rPr b="0" lang="en-US" sz="2400" strike="noStrike" u="none">
                <a:solidFill>
                  <a:schemeClr val="dk1"/>
                </a:solidFill>
                <a:effectLst/>
                <a:uFillTx/>
                <a:latin typeface="Aptos"/>
              </a:rPr>
              <a:t>As HR professionals, hiring managers, and data science team leads, understanding salary trends in data science is crucial for making informed decisions about talent acquisition, salary negotiations, and compensation structures.</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2400" strike="noStrike" u="none">
                <a:solidFill>
                  <a:schemeClr val="dk1"/>
                </a:solidFill>
                <a:effectLst/>
                <a:uFillTx/>
                <a:latin typeface="Aptos"/>
              </a:rPr>
              <a:t>Data science is a rapidly evolving field, with increasing demand for qualified candidates. In order to attract top talent, organizations need to offer competitive salaries that match industry standards. According to the 2024 Glassdoor salary report, data science professionals with more experience, specialized job titles, and the option to work remotely often receive higher salaries. This data shows that key factors, such as experience and job title, are vital for developing effective compensation packages.</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2000" strike="noStrike" u="sng">
                <a:solidFill>
                  <a:schemeClr val="dk1"/>
                </a:solidFill>
                <a:effectLst/>
                <a:uFillTx/>
                <a:latin typeface="Aptos"/>
                <a:hlinkClick r:id="rId1"/>
              </a:rPr>
              <a:t>https://www.glassdoor.com/Salaries/data-scientist-salary-SRCH_KO0,14.htm</a:t>
            </a:r>
            <a:endParaRPr b="0" lang="en-US" sz="2000" strike="noStrike" u="none">
              <a:solidFill>
                <a:schemeClr val="dk1"/>
              </a:solidFill>
              <a:effectLst/>
              <a:uFillTx/>
              <a:latin typeface="Aptos"/>
            </a:endParaRPr>
          </a:p>
        </p:txBody>
      </p:sp>
      <p:sp>
        <p:nvSpPr>
          <p:cNvPr id="4" name="PlaceHolder 3"/>
          <p:cNvSpPr>
            <a:spLocks noGrp="1"/>
          </p:cNvSpPr>
          <p:nvPr>
            <p:ph type="sldNum" idx="3"/>
          </p:nvPr>
        </p:nvSpPr>
        <p:spPr/>
        <p:txBody>
          <a:bodyPr/>
          <a:p>
            <a:fld id="{E7B0C5B1-812F-4A97-8E93-593170606D47}"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Research Question</a:t>
            </a:r>
            <a:endParaRPr b="0" lang="en-US" sz="4400" strike="noStrike" u="none">
              <a:solidFill>
                <a:schemeClr val="dk1"/>
              </a:solidFill>
              <a:effectLst/>
              <a:uFillTx/>
              <a:latin typeface="Aptos"/>
            </a:endParaRPr>
          </a:p>
        </p:txBody>
      </p:sp>
      <p:sp>
        <p:nvSpPr>
          <p:cNvPr id="6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solidFill>
                <a:effectLst/>
                <a:uFillTx/>
                <a:latin typeface="Aptos"/>
              </a:rPr>
              <a:t>How do key factors such as experience level, job title, company size, remote work ratio, and geographic location affect salaries in the data science field?</a:t>
            </a:r>
            <a:endParaRPr b="0" lang="en-US" sz="2400" strike="noStrike" u="none">
              <a:solidFill>
                <a:schemeClr val="dk1"/>
              </a:solidFill>
              <a:effectLst/>
              <a:uFillTx/>
              <a:latin typeface="Aptos"/>
            </a:endParaRPr>
          </a:p>
          <a:p>
            <a:pPr indent="0" defTabSz="914400">
              <a:lnSpc>
                <a:spcPct val="90000"/>
              </a:lnSpc>
              <a:spcBef>
                <a:spcPts val="1001"/>
              </a:spcBef>
              <a:buNone/>
              <a:tabLst>
                <a:tab algn="l" pos="0"/>
              </a:tabLst>
            </a:pPr>
            <a:endParaRPr b="0" lang="en-US" sz="24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2400" strike="noStrike" u="none">
                <a:solidFill>
                  <a:schemeClr val="dk1"/>
                </a:solidFill>
                <a:effectLst/>
                <a:uFillTx/>
                <a:latin typeface="Aptos"/>
                <a:ea typeface="Aptos"/>
              </a:rPr>
              <a:t>This question is important because it helps individuals and companies make informed decisions in the competitive data science field. It aids in career planning, salary negotiation, job market strategies, recruitment decisions, addressing pay disparities, and tracking industry trends. Understanding how factors like experience level, job title, company size, remote work, and geographic location affect salaries empowers professionals to achieve their financial goals and helps employers attract and retain top talent.</a:t>
            </a:r>
            <a:endParaRPr b="0" lang="en-US" sz="2400" strike="noStrike" u="none">
              <a:solidFill>
                <a:schemeClr val="dk1"/>
              </a:solidFill>
              <a:effectLst/>
              <a:uFillTx/>
              <a:latin typeface="Aptos"/>
            </a:endParaRPr>
          </a:p>
        </p:txBody>
      </p:sp>
      <p:sp>
        <p:nvSpPr>
          <p:cNvPr id="4" name="PlaceHolder 3"/>
          <p:cNvSpPr>
            <a:spLocks noGrp="1"/>
          </p:cNvSpPr>
          <p:nvPr>
            <p:ph type="sldNum" idx="3"/>
          </p:nvPr>
        </p:nvSpPr>
        <p:spPr/>
        <p:txBody>
          <a:bodyPr/>
          <a:p>
            <a:fld id="{86CE27FF-331A-4AD8-8100-80F8FDBAD5C1}"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64" name="Rectangle 11">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ptos"/>
            </a:endParaRPr>
          </a:p>
        </p:txBody>
      </p:sp>
      <p:sp useBgFill="1">
        <p:nvSpPr>
          <p:cNvPr id="65" name="Freeform: Shape 13">
            <a:extLst>
              <a:ext uri="{C183D7F6-B498-43B3-948B-1728B52AA6E4}">
                <adec:decorative xmlns:adec="http://schemas.microsoft.com/office/drawing/2017/decorative" val="1"/>
              </a:ext>
            </a:extLst>
          </p:cNvPr>
          <p:cNvSpPr/>
          <p:nvPr/>
        </p:nvSpPr>
        <p:spPr>
          <a:xfrm>
            <a:off x="0" y="0"/>
            <a:ext cx="4455360" cy="6857640"/>
          </a:xfrm>
          <a:custGeom>
            <a:avLst/>
            <a:gdLst>
              <a:gd name="textAreaLeft" fmla="*/ 0 w 4455360"/>
              <a:gd name="textAreaRight" fmla="*/ 4455720 w 4455360"/>
              <a:gd name="textAreaTop" fmla="*/ 0 h 6857640"/>
              <a:gd name="textAreaBottom" fmla="*/ 6858000 h 6857640"/>
              <a:gd name="GluePoint1X" fmla="*/ 0 w 4455673"/>
              <a:gd name="GluePoint1Y" fmla="*/ 0 h 6858000"/>
              <a:gd name="GluePoint2X" fmla="*/ 3242695 w 4455673"/>
              <a:gd name="GluePoint2Y" fmla="*/ 0 h 6858000"/>
              <a:gd name="GluePoint3X" fmla="*/ 3305678 w 4455673"/>
              <a:gd name="GluePoint3Y" fmla="*/ 69271 h 6858000"/>
              <a:gd name="GluePoint4X" fmla="*/ 4455673 w 4455673"/>
              <a:gd name="GluePoint4Y" fmla="*/ 3429000 h 6858000"/>
              <a:gd name="GluePoint5X" fmla="*/ 3305678 w 4455673"/>
              <a:gd name="GluePoint5Y" fmla="*/ 6788730 h 6858000"/>
              <a:gd name="GluePoint6X" fmla="*/ 3242695 w 4455673"/>
              <a:gd name="GluePoint6Y" fmla="*/ 6858000 h 6858000"/>
              <a:gd name="GluePoint7X" fmla="*/ 0 w 4455673"/>
              <a:gd name="GluePoint7Y" fmla="*/ 6858000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algn="l" blurRad="88920" dist="38160"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66" name="PlaceHolder 1"/>
          <p:cNvSpPr>
            <a:spLocks noGrp="1"/>
          </p:cNvSpPr>
          <p:nvPr>
            <p:ph type="title"/>
          </p:nvPr>
        </p:nvSpPr>
        <p:spPr>
          <a:xfrm>
            <a:off x="371160" y="1161360"/>
            <a:ext cx="3987720" cy="1281960"/>
          </a:xfrm>
          <a:prstGeom prst="rect">
            <a:avLst/>
          </a:prstGeom>
          <a:noFill/>
          <a:ln w="0">
            <a:noFill/>
          </a:ln>
        </p:spPr>
        <p:txBody>
          <a:bodyPr lIns="91440" rIns="91440" tIns="45720" bIns="45720" anchor="ctr">
            <a:noAutofit/>
          </a:bodyPr>
          <a:p>
            <a:pPr indent="0" defTabSz="914400">
              <a:lnSpc>
                <a:spcPct val="90000"/>
              </a:lnSpc>
              <a:buNone/>
            </a:pPr>
            <a:r>
              <a:rPr b="0" lang="en-US" sz="2800" strike="noStrike" u="none">
                <a:solidFill>
                  <a:schemeClr val="dk1"/>
                </a:solidFill>
                <a:effectLst/>
                <a:uFillTx/>
                <a:latin typeface="Aptos Display"/>
              </a:rPr>
              <a:t>Visualization of Experience Level’s Impact on Annual Salary </a:t>
            </a:r>
            <a:endParaRPr b="0" lang="en-US" sz="2800" strike="noStrike" u="none">
              <a:solidFill>
                <a:schemeClr val="dk1"/>
              </a:solidFill>
              <a:effectLst/>
              <a:uFillTx/>
              <a:latin typeface="Aptos"/>
            </a:endParaRPr>
          </a:p>
        </p:txBody>
      </p:sp>
      <p:sp>
        <p:nvSpPr>
          <p:cNvPr id="67" name="Rectangle 17">
            <a:extLst>
              <a:ext uri="{C183D7F6-B498-43B3-948B-1728B52AA6E4}">
                <adec:decorative xmlns:adec="http://schemas.microsoft.com/office/drawing/2017/decorative" val="1"/>
              </a:ext>
            </a:extLst>
          </p:cNvPr>
          <p:cNvSpPr/>
          <p:nvPr/>
        </p:nvSpPr>
        <p:spPr>
          <a:xfrm>
            <a:off x="0" y="1426680"/>
            <a:ext cx="127800" cy="65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rgbClr val="ffffff"/>
              </a:solidFill>
              <a:effectLst/>
              <a:uFillTx/>
              <a:latin typeface="Calibri"/>
            </a:endParaRPr>
          </a:p>
        </p:txBody>
      </p:sp>
      <p:sp>
        <p:nvSpPr>
          <p:cNvPr id="68" name="PlaceHolder 2"/>
          <p:cNvSpPr>
            <a:spLocks noGrp="1"/>
          </p:cNvSpPr>
          <p:nvPr>
            <p:ph/>
          </p:nvPr>
        </p:nvSpPr>
        <p:spPr>
          <a:xfrm>
            <a:off x="371160" y="2718000"/>
            <a:ext cx="4359960" cy="3000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800" strike="noStrike" u="none">
                <a:solidFill>
                  <a:schemeClr val="dk1"/>
                </a:solidFill>
                <a:effectLst/>
                <a:uFillTx/>
                <a:latin typeface="Aptos"/>
              </a:rPr>
              <a:t>Entry-level (EN): Roles have lower median salaries, and their salary range is more narrowly grouped.</a:t>
            </a:r>
            <a:endParaRPr b="0" lang="en-US" sz="18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1800" strike="noStrike" u="none">
                <a:solidFill>
                  <a:schemeClr val="dk1"/>
                </a:solidFill>
                <a:effectLst/>
                <a:uFillTx/>
                <a:latin typeface="Aptos"/>
              </a:rPr>
              <a:t>Mid-level (MI) &amp; Senior (SE): Both positions have a wider salary spread, which shows some salary growth.</a:t>
            </a:r>
            <a:endParaRPr b="0" lang="en-US" sz="18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1800" strike="noStrike" u="none">
                <a:solidFill>
                  <a:schemeClr val="dk1"/>
                </a:solidFill>
                <a:effectLst/>
                <a:uFillTx/>
                <a:latin typeface="Aptos"/>
              </a:rPr>
              <a:t>Expert (EX): Roles show the highest salaries with outliers representing top earners.</a:t>
            </a:r>
            <a:endParaRPr b="0" lang="en-US" sz="1800" strike="noStrike" u="none">
              <a:solidFill>
                <a:schemeClr val="dk1"/>
              </a:solidFill>
              <a:effectLst/>
              <a:uFillTx/>
              <a:latin typeface="Aptos"/>
            </a:endParaRPr>
          </a:p>
        </p:txBody>
      </p:sp>
      <p:pic>
        <p:nvPicPr>
          <p:cNvPr id="69" name="image4.png" descr="A chart of a bar graph&#10;&#10;Description automatically generated with medium confidence"/>
          <p:cNvPicPr/>
          <p:nvPr/>
        </p:nvPicPr>
        <p:blipFill>
          <a:blip r:embed="rId1"/>
          <a:stretch/>
        </p:blipFill>
        <p:spPr>
          <a:xfrm>
            <a:off x="4901040" y="987480"/>
            <a:ext cx="6921720" cy="498348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Hypothesis &amp; Predictions</a:t>
            </a:r>
            <a:endParaRPr b="0" lang="en-US" sz="4400" strike="noStrike" u="none">
              <a:solidFill>
                <a:schemeClr val="dk1"/>
              </a:solidFill>
              <a:effectLst/>
              <a:uFillTx/>
              <a:latin typeface="Aptos"/>
            </a:endParaRPr>
          </a:p>
        </p:txBody>
      </p:sp>
      <p:sp>
        <p:nvSpPr>
          <p:cNvPr id="7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dk1"/>
                </a:solidFill>
                <a:effectLst/>
                <a:uFillTx/>
                <a:latin typeface="Aptos"/>
                <a:ea typeface="Aptos"/>
              </a:rPr>
              <a:t>Hypothesize that experience level and job title are expected to be the most significant predictors of salary in data science, with company size, remote work flexibility, and geographic location playing secondary roles. </a:t>
            </a:r>
            <a:endParaRPr b="0" lang="en-US" sz="2800" strike="noStrike" u="none">
              <a:solidFill>
                <a:schemeClr val="dk1"/>
              </a:solidFill>
              <a:effectLst/>
              <a:uFillTx/>
              <a:latin typeface="Aptos"/>
            </a:endParaRPr>
          </a:p>
          <a:p>
            <a:pPr indent="0" defTabSz="914400">
              <a:lnSpc>
                <a:spcPct val="90000"/>
              </a:lnSpc>
              <a:spcBef>
                <a:spcPts val="1001"/>
              </a:spcBef>
              <a:buNone/>
              <a:tabLst>
                <a:tab algn="l" pos="0"/>
              </a:tabLst>
            </a:pPr>
            <a:endParaRPr b="0" lang="en-US" sz="28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2800" strike="noStrike" u="none">
                <a:solidFill>
                  <a:schemeClr val="dk1"/>
                </a:solidFill>
                <a:effectLst/>
                <a:uFillTx/>
                <a:latin typeface="Aptos"/>
                <a:ea typeface="Aptos"/>
              </a:rPr>
              <a:t>Predict that higher salaries will correlate with advanced experience levels, specialized job roles, remote work options, larger company size, and certain geographic locations.</a:t>
            </a:r>
            <a:endParaRPr b="0" lang="en-US" sz="2800" strike="noStrike" u="none">
              <a:solidFill>
                <a:schemeClr val="dk1"/>
              </a:solidFill>
              <a:effectLst/>
              <a:uFillTx/>
              <a:latin typeface="Aptos"/>
            </a:endParaRPr>
          </a:p>
        </p:txBody>
      </p:sp>
      <p:sp>
        <p:nvSpPr>
          <p:cNvPr id="4" name="PlaceHolder 3"/>
          <p:cNvSpPr>
            <a:spLocks noGrp="1"/>
          </p:cNvSpPr>
          <p:nvPr>
            <p:ph type="sldNum" idx="3"/>
          </p:nvPr>
        </p:nvSpPr>
        <p:spPr/>
        <p:txBody>
          <a:bodyPr/>
          <a:p>
            <a:fld id="{4C68A8E2-2084-42FC-A204-A2504595C2B8}"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Methods: Data Source</a:t>
            </a:r>
            <a:endParaRPr b="0" lang="en-US" sz="4400" strike="noStrike" u="none">
              <a:solidFill>
                <a:schemeClr val="dk1"/>
              </a:solidFill>
              <a:effectLst/>
              <a:uFillTx/>
              <a:latin typeface="Aptos"/>
            </a:endParaRPr>
          </a:p>
        </p:txBody>
      </p:sp>
      <p:sp>
        <p:nvSpPr>
          <p:cNvPr id="7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0" lang="en-US" sz="2400" strike="noStrike" u="none">
                <a:solidFill>
                  <a:schemeClr val="dk1"/>
                </a:solidFill>
                <a:effectLst/>
                <a:uFillTx/>
                <a:latin typeface="Aptos"/>
              </a:rPr>
              <a:t>The dataset used for this analysis is Data_Science_Salaries.csv, which includes salary data for 15,000 data science professionals from various industries and regions.</a:t>
            </a:r>
            <a:endParaRPr b="0" lang="en-US" sz="24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2400" strike="noStrike" u="none">
                <a:solidFill>
                  <a:schemeClr val="dk1"/>
                </a:solidFill>
                <a:effectLst/>
                <a:uFillTx/>
                <a:latin typeface="Aptos"/>
              </a:rPr>
              <a:t>It contains several key features, including experience level, job title, company size, remote work options, and geographic location.</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2400" strike="noStrike" u="none">
                <a:solidFill>
                  <a:schemeClr val="dk1"/>
                </a:solidFill>
                <a:effectLst/>
                <a:uFillTx/>
                <a:latin typeface="Aptos"/>
              </a:rPr>
              <a:t>This dataset is valuable because it provides a comprehensive view of salaries across a wide variety of data science positions and locations, making it ideal for understanding how factors like experience, job title, and location affect pay.</a:t>
            </a:r>
            <a:endParaRPr b="0" lang="en-US" sz="2400" strike="noStrike" u="none">
              <a:solidFill>
                <a:schemeClr val="dk1"/>
              </a:solidFill>
              <a:effectLst/>
              <a:uFillTx/>
              <a:latin typeface="Aptos"/>
            </a:endParaRPr>
          </a:p>
          <a:p>
            <a:pPr indent="0" defTabSz="914400">
              <a:lnSpc>
                <a:spcPct val="90000"/>
              </a:lnSpc>
              <a:spcBef>
                <a:spcPts val="1199"/>
              </a:spcBef>
              <a:spcAft>
                <a:spcPts val="1199"/>
              </a:spcAft>
              <a:buNone/>
              <a:tabLst>
                <a:tab algn="l" pos="0"/>
              </a:tabLst>
            </a:pPr>
            <a:r>
              <a:rPr b="0" lang="en-US" sz="1800" strike="noStrike" u="sng">
                <a:solidFill>
                  <a:srgbClr val="467886"/>
                </a:solidFill>
                <a:effectLst/>
                <a:uFillTx/>
                <a:latin typeface="Aptos"/>
                <a:hlinkClick r:id="rId1"/>
              </a:rPr>
              <a:t>https://www.kaggle.com/datasets/yusufdelikkaya/datascience-salaries-2024</a:t>
            </a:r>
            <a:endParaRPr b="0" lang="en-US" sz="1800" strike="noStrike" u="none">
              <a:solidFill>
                <a:schemeClr val="dk1"/>
              </a:solidFill>
              <a:effectLst/>
              <a:uFillTx/>
              <a:latin typeface="Aptos"/>
            </a:endParaRPr>
          </a:p>
        </p:txBody>
      </p:sp>
      <p:sp>
        <p:nvSpPr>
          <p:cNvPr id="4" name="PlaceHolder 3"/>
          <p:cNvSpPr>
            <a:spLocks noGrp="1"/>
          </p:cNvSpPr>
          <p:nvPr>
            <p:ph type="sldNum" idx="3"/>
          </p:nvPr>
        </p:nvSpPr>
        <p:spPr/>
        <p:txBody>
          <a:bodyPr/>
          <a:p>
            <a:fld id="{E5BC0651-03BE-4339-81B2-95284E2A8127}"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74" name="Rectangle 2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ptos"/>
            </a:endParaRPr>
          </a:p>
        </p:txBody>
      </p:sp>
      <p:sp useBgFill="1">
        <p:nvSpPr>
          <p:cNvPr id="75" name="Freeform: Shape 14">
            <a:extLst>
              <a:ext uri="{C183D7F6-B498-43B3-948B-1728B52AA6E4}">
                <adec:decorative xmlns:adec="http://schemas.microsoft.com/office/drawing/2017/decorative" val="1"/>
              </a:ext>
            </a:extLst>
          </p:cNvPr>
          <p:cNvSpPr/>
          <p:nvPr/>
        </p:nvSpPr>
        <p:spPr>
          <a:xfrm>
            <a:off x="0" y="0"/>
            <a:ext cx="4455360" cy="6857640"/>
          </a:xfrm>
          <a:custGeom>
            <a:avLst/>
            <a:gdLst>
              <a:gd name="textAreaLeft" fmla="*/ 0 w 4455360"/>
              <a:gd name="textAreaRight" fmla="*/ 4455720 w 4455360"/>
              <a:gd name="textAreaTop" fmla="*/ 0 h 6857640"/>
              <a:gd name="textAreaBottom" fmla="*/ 6858000 h 6857640"/>
              <a:gd name="GluePoint1X" fmla="*/ 0 w 4455673"/>
              <a:gd name="GluePoint1Y" fmla="*/ 0 h 6858000"/>
              <a:gd name="GluePoint2X" fmla="*/ 3242695 w 4455673"/>
              <a:gd name="GluePoint2Y" fmla="*/ 0 h 6858000"/>
              <a:gd name="GluePoint3X" fmla="*/ 3305678 w 4455673"/>
              <a:gd name="GluePoint3Y" fmla="*/ 69271 h 6858000"/>
              <a:gd name="GluePoint4X" fmla="*/ 4455673 w 4455673"/>
              <a:gd name="GluePoint4Y" fmla="*/ 3429000 h 6858000"/>
              <a:gd name="GluePoint5X" fmla="*/ 3305678 w 4455673"/>
              <a:gd name="GluePoint5Y" fmla="*/ 6788730 h 6858000"/>
              <a:gd name="GluePoint6X" fmla="*/ 3242695 w 4455673"/>
              <a:gd name="GluePoint6Y" fmla="*/ 6858000 h 6858000"/>
              <a:gd name="GluePoint7X" fmla="*/ 0 w 4455673"/>
              <a:gd name="GluePoint7Y" fmla="*/ 6858000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algn="l" blurRad="88920" dist="38160"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useBgFill="1">
        <p:nvSpPr>
          <p:cNvPr id="76" name="Freeform: Shape 16">
            <a:extLst>
              <a:ext uri="{C183D7F6-B498-43B3-948B-1728B52AA6E4}">
                <adec:decorative xmlns:adec="http://schemas.microsoft.com/office/drawing/2017/decorative" val="1"/>
              </a:ext>
            </a:extLst>
          </p:cNvPr>
          <p:cNvSpPr/>
          <p:nvPr/>
        </p:nvSpPr>
        <p:spPr>
          <a:xfrm>
            <a:off x="0" y="0"/>
            <a:ext cx="4446000" cy="6857640"/>
          </a:xfrm>
          <a:custGeom>
            <a:avLst/>
            <a:gdLst>
              <a:gd name="textAreaLeft" fmla="*/ 0 w 4446000"/>
              <a:gd name="textAreaRight" fmla="*/ 4446360 w 4446000"/>
              <a:gd name="textAreaTop" fmla="*/ 0 h 6857640"/>
              <a:gd name="textAreaBottom" fmla="*/ 6858000 h 6857640"/>
              <a:gd name="GluePoint1X" fmla="*/ 0 w 4446529"/>
              <a:gd name="GluePoint1Y" fmla="*/ 0 h 6858000"/>
              <a:gd name="GluePoint2X" fmla="*/ 3233551 w 4446529"/>
              <a:gd name="GluePoint2Y" fmla="*/ 0 h 6858000"/>
              <a:gd name="GluePoint3X" fmla="*/ 3296534 w 4446529"/>
              <a:gd name="GluePoint3Y" fmla="*/ 69271 h 6858000"/>
              <a:gd name="GluePoint4X" fmla="*/ 4446529 w 4446529"/>
              <a:gd name="GluePoint4Y" fmla="*/ 3429000 h 6858000"/>
              <a:gd name="GluePoint5X" fmla="*/ 3296534 w 4446529"/>
              <a:gd name="GluePoint5Y" fmla="*/ 6788730 h 6858000"/>
              <a:gd name="GluePoint6X" fmla="*/ 3233551 w 4446529"/>
              <a:gd name="GluePoint6Y" fmla="*/ 6858000 h 6858000"/>
              <a:gd name="GluePoint7X" fmla="*/ 0 w 4446529"/>
              <a:gd name="GluePoint7Y" fmla="*/ 6858000 h 685800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textAreaLeft" t="textAreaTop" r="textAreaRight" b="textAreaBottom"/>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Calibri"/>
            </a:endParaRPr>
          </a:p>
        </p:txBody>
      </p:sp>
      <p:sp>
        <p:nvSpPr>
          <p:cNvPr id="77" name="PlaceHolder 1"/>
          <p:cNvSpPr>
            <a:spLocks noGrp="1"/>
          </p:cNvSpPr>
          <p:nvPr>
            <p:ph type="title"/>
          </p:nvPr>
        </p:nvSpPr>
        <p:spPr>
          <a:xfrm>
            <a:off x="371160" y="1161360"/>
            <a:ext cx="3437640" cy="1124280"/>
          </a:xfrm>
          <a:prstGeom prst="rect">
            <a:avLst/>
          </a:prstGeom>
          <a:noFill/>
          <a:ln w="0">
            <a:noFill/>
          </a:ln>
        </p:spPr>
        <p:txBody>
          <a:bodyPr lIns="91440" rIns="91440" tIns="45720" bIns="45720" anchor="b">
            <a:normAutofit/>
          </a:bodyPr>
          <a:p>
            <a:pPr indent="0" defTabSz="914400">
              <a:lnSpc>
                <a:spcPct val="90000"/>
              </a:lnSpc>
              <a:buNone/>
            </a:pPr>
            <a:r>
              <a:rPr b="0" lang="en-US" sz="2800" strike="noStrike" u="none">
                <a:solidFill>
                  <a:schemeClr val="dk1"/>
                </a:solidFill>
                <a:effectLst/>
                <a:uFillTx/>
                <a:latin typeface="Aptos Display"/>
              </a:rPr>
              <a:t>Experience Level Distribution</a:t>
            </a:r>
            <a:endParaRPr b="0" lang="en-US" sz="2800" strike="noStrike" u="none">
              <a:solidFill>
                <a:schemeClr val="dk1"/>
              </a:solidFill>
              <a:effectLst/>
              <a:uFillTx/>
              <a:latin typeface="Aptos"/>
            </a:endParaRPr>
          </a:p>
        </p:txBody>
      </p:sp>
      <p:sp>
        <p:nvSpPr>
          <p:cNvPr id="78" name="Rectangle 35">
            <a:extLst>
              <a:ext uri="{C183D7F6-B498-43B3-948B-1728B52AA6E4}">
                <adec:decorative xmlns:adec="http://schemas.microsoft.com/office/drawing/2017/decorative" val="1"/>
              </a:ext>
            </a:extLst>
          </p:cNvPr>
          <p:cNvSpPr/>
          <p:nvPr/>
        </p:nvSpPr>
        <p:spPr>
          <a:xfrm rot="5400000">
            <a:off x="662760" y="605520"/>
            <a:ext cx="72720" cy="548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rgbClr val="ffffff"/>
              </a:solidFill>
              <a:effectLst/>
              <a:uFillTx/>
              <a:latin typeface="Calibri"/>
            </a:endParaRPr>
          </a:p>
        </p:txBody>
      </p:sp>
      <p:sp>
        <p:nvSpPr>
          <p:cNvPr id="79" name="Rectangle 36">
            <a:extLst>
              <a:ext uri="{C183D7F6-B498-43B3-948B-1728B52AA6E4}">
                <adec:decorative xmlns:adec="http://schemas.microsoft.com/office/drawing/2017/decorative" val="1"/>
              </a:ext>
            </a:extLst>
          </p:cNvPr>
          <p:cNvSpPr/>
          <p:nvPr/>
        </p:nvSpPr>
        <p:spPr>
          <a:xfrm>
            <a:off x="428400" y="2443320"/>
            <a:ext cx="3337200" cy="18000"/>
          </a:xfrm>
          <a:prstGeom prst="rect">
            <a:avLst/>
          </a:prstGeom>
          <a:solidFill>
            <a:srgbClr val="d5d5d5"/>
          </a:solidFill>
          <a:ln w="3175">
            <a:noFill/>
          </a:ln>
        </p:spPr>
        <p:style>
          <a:lnRef idx="2">
            <a:schemeClr val="accent1">
              <a:shade val="50000"/>
            </a:schemeClr>
          </a:lnRef>
          <a:fillRef idx="1">
            <a:schemeClr val="accent1"/>
          </a:fillRef>
          <a:effectRef idx="0">
            <a:schemeClr val="accent1"/>
          </a:effectRef>
          <a:fontRef idx="minor"/>
        </p:style>
        <p:txBody>
          <a:bodyPr lIns="90000" rIns="90000" tIns="-26640" bIns="-26640" anchor="ctr">
            <a:noAutofit/>
          </a:bodyPr>
          <a:p>
            <a:pPr algn="ctr" defTabSz="914400">
              <a:lnSpc>
                <a:spcPct val="100000"/>
              </a:lnSpc>
            </a:pPr>
            <a:endParaRPr b="0" lang="en-US" sz="1800" strike="noStrike" u="none">
              <a:solidFill>
                <a:srgbClr val="ffffff"/>
              </a:solidFill>
              <a:effectLst/>
              <a:uFillTx/>
              <a:latin typeface="Calibri"/>
            </a:endParaRPr>
          </a:p>
        </p:txBody>
      </p:sp>
      <p:sp>
        <p:nvSpPr>
          <p:cNvPr id="80" name="PlaceHolder 2"/>
          <p:cNvSpPr>
            <a:spLocks noGrp="1"/>
          </p:cNvSpPr>
          <p:nvPr>
            <p:ph/>
          </p:nvPr>
        </p:nvSpPr>
        <p:spPr>
          <a:xfrm>
            <a:off x="371160" y="2718000"/>
            <a:ext cx="4075200" cy="3109320"/>
          </a:xfrm>
          <a:prstGeom prst="rect">
            <a:avLst/>
          </a:prstGeom>
          <a:noFill/>
          <a:ln w="0">
            <a:noFill/>
          </a:ln>
        </p:spPr>
        <p:txBody>
          <a:bodyPr lIns="91440" rIns="91440" tIns="45720" bIns="45720" anchor="t">
            <a:normAutofit fontScale="85000" lnSpcReduction="19999"/>
          </a:bodyPr>
          <a:p>
            <a:pPr indent="0" defTabSz="914400">
              <a:lnSpc>
                <a:spcPct val="90000"/>
              </a:lnSpc>
              <a:spcBef>
                <a:spcPts val="1001"/>
              </a:spcBef>
              <a:buNone/>
              <a:tabLst>
                <a:tab algn="l" pos="0"/>
              </a:tabLst>
            </a:pPr>
            <a:r>
              <a:rPr b="0" lang="en-US" sz="1900" strike="noStrike" u="none">
                <a:solidFill>
                  <a:schemeClr val="dk1"/>
                </a:solidFill>
                <a:effectLst/>
                <a:uFillTx/>
                <a:latin typeface="Aptos"/>
              </a:rPr>
              <a:t>This table shows the breakdown of experience levels within the dataset, helping to visualize how the data is distributed.</a:t>
            </a:r>
            <a:endParaRPr b="0" lang="en-US" sz="19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1900" strike="noStrike" u="none">
                <a:solidFill>
                  <a:schemeClr val="dk1"/>
                </a:solidFill>
                <a:effectLst/>
                <a:uFillTx/>
                <a:latin typeface="Aptos"/>
              </a:rPr>
              <a:t>The dataset contains a majority of Senior roles, making up over 65% of the data. Mid-level roles account for nearly 24%, while Entry-level and Expert roles make up 7% and 2%, respectively. </a:t>
            </a:r>
            <a:endParaRPr b="0" lang="en-US" sz="19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1900" strike="noStrike" u="none">
                <a:solidFill>
                  <a:schemeClr val="dk1"/>
                </a:solidFill>
                <a:effectLst/>
                <a:uFillTx/>
                <a:latin typeface="Aptos"/>
              </a:rPr>
              <a:t>This distribution is important when considering how salary trends are predicted, as the larger share of Senior roles will drive up the overall salary range in the dataset.</a:t>
            </a:r>
            <a:endParaRPr b="0" lang="en-US" sz="1900" strike="noStrike" u="none">
              <a:solidFill>
                <a:schemeClr val="dk1"/>
              </a:solidFill>
              <a:effectLst/>
              <a:uFillTx/>
              <a:latin typeface="Aptos"/>
            </a:endParaRPr>
          </a:p>
        </p:txBody>
      </p:sp>
      <p:pic>
        <p:nvPicPr>
          <p:cNvPr id="81" name="Content Placeholder 5" descr="A screenshot of a table&#10;&#10;Description automatically generated"/>
          <p:cNvPicPr/>
          <p:nvPr/>
        </p:nvPicPr>
        <p:blipFill>
          <a:blip r:embed="rId1"/>
          <a:stretch/>
        </p:blipFill>
        <p:spPr>
          <a:xfrm>
            <a:off x="5165280" y="851760"/>
            <a:ext cx="6655320" cy="5061240"/>
          </a:xfrm>
          <a:prstGeom prst="rect">
            <a:avLst/>
          </a:prstGeom>
          <a:noFill/>
          <a:ln w="0">
            <a:noFill/>
          </a:ln>
        </p:spPr>
      </p:pic>
      <p:sp>
        <p:nvSpPr>
          <p:cNvPr id="82" name="PlaceHolder 3"/>
          <p:cNvSpPr>
            <a:spLocks noGrp="1"/>
          </p:cNvSpPr>
          <p:nvPr>
            <p:ph type="sldNum" idx="34"/>
          </p:nvPr>
        </p:nvSpPr>
        <p:spPr>
          <a:xfrm>
            <a:off x="9692640" y="6356520"/>
            <a:ext cx="2124000" cy="364680"/>
          </a:xfrm>
          <a:prstGeom prst="rect">
            <a:avLst/>
          </a:prstGeom>
          <a:noFill/>
          <a:ln w="0">
            <a:noFill/>
          </a:ln>
        </p:spPr>
        <p:txBody>
          <a:bodyPr lIns="91440" rIns="91440" tIns="45720" bIns="45720" anchor="ctr">
            <a:normAutofit/>
          </a:bodyPr>
          <a:lstStyle>
            <a:lvl1pPr indent="0" algn="r" defTabSz="914400">
              <a:lnSpc>
                <a:spcPct val="100000"/>
              </a:lnSpc>
              <a:spcAft>
                <a:spcPts val="601"/>
              </a:spcAft>
              <a:buNone/>
              <a:defRPr b="0" lang="en-US" sz="1200" strike="noStrike" u="none">
                <a:solidFill>
                  <a:schemeClr val="dk1">
                    <a:lumMod val="50000"/>
                    <a:lumOff val="50000"/>
                  </a:schemeClr>
                </a:solidFill>
                <a:effectLst/>
                <a:uFillTx/>
                <a:latin typeface="Aptos"/>
              </a:defRPr>
            </a:lvl1pPr>
          </a:lstStyle>
          <a:p>
            <a:pPr indent="0" algn="r" defTabSz="914400">
              <a:lnSpc>
                <a:spcPct val="100000"/>
              </a:lnSpc>
              <a:spcAft>
                <a:spcPts val="601"/>
              </a:spcAft>
              <a:buNone/>
            </a:pPr>
            <a:fld id="{2C02F963-614D-4A44-BA55-5B02AECC6134}" type="slidenum">
              <a:rPr b="0" lang="en-US" sz="1200" strike="noStrike" u="none">
                <a:solidFill>
                  <a:schemeClr val="dk1">
                    <a:lumMod val="50000"/>
                    <a:lumOff val="50000"/>
                  </a:schemeClr>
                </a:solidFill>
                <a:effectLst/>
                <a:uFillTx/>
                <a:latin typeface="Aptos"/>
              </a:rPr>
              <a:t>&lt;number&gt;</a:t>
            </a:fld>
            <a:endParaRPr b="0" lang="en-US" sz="12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Caveats &amp; Data Collection</a:t>
            </a:r>
            <a:endParaRPr b="0" lang="en-US" sz="4400" strike="noStrike" u="none">
              <a:solidFill>
                <a:schemeClr val="dk1"/>
              </a:solidFill>
              <a:effectLst/>
              <a:uFillTx/>
              <a:latin typeface="Aptos"/>
            </a:endParaRPr>
          </a:p>
        </p:txBody>
      </p:sp>
      <p:sp>
        <p:nvSpPr>
          <p:cNvPr id="8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US" sz="2400" strike="noStrike" u="none">
                <a:solidFill>
                  <a:schemeClr val="dk1"/>
                </a:solidFill>
                <a:effectLst/>
                <a:uFillTx/>
                <a:latin typeface="Aptos"/>
              </a:rPr>
              <a:t>Caveats:</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The data is self reported, which may introduce potential biases or errors from individual reporting.</a:t>
            </a:r>
            <a:endParaRPr b="0" lang="en-US" sz="2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Certain geographic location factors may not completely reflect cost of living differences, which can influence salary expectations in different regions.</a:t>
            </a:r>
            <a:endParaRPr b="0" lang="en-US" sz="2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Outliers, particularly for high-paying roles, were kept to reflect the complete range of salary data, though they could skew results.</a:t>
            </a:r>
            <a:endParaRPr b="0" lang="en-US" sz="2000" strike="noStrike" u="none">
              <a:solidFill>
                <a:schemeClr val="dk1"/>
              </a:solidFill>
              <a:effectLst/>
              <a:uFillTx/>
              <a:latin typeface="Aptos"/>
            </a:endParaRPr>
          </a:p>
          <a:p>
            <a:pPr indent="0" defTabSz="914400">
              <a:lnSpc>
                <a:spcPct val="90000"/>
              </a:lnSpc>
              <a:spcBef>
                <a:spcPts val="1001"/>
              </a:spcBef>
              <a:buNone/>
              <a:tabLst>
                <a:tab algn="l" pos="0"/>
              </a:tabLst>
            </a:pPr>
            <a:r>
              <a:rPr b="1" lang="en-US" sz="2400" strike="noStrike" u="none">
                <a:solidFill>
                  <a:schemeClr val="dk1"/>
                </a:solidFill>
                <a:effectLst/>
                <a:uFillTx/>
                <a:latin typeface="Aptos"/>
              </a:rPr>
              <a:t>Data Collection:</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This dataset is anonymized, protecting privacy while providing valuable insights into salary patterns across the industry.</a:t>
            </a:r>
            <a:endParaRPr b="0" lang="en-US" sz="2000" strike="noStrike" u="none">
              <a:solidFill>
                <a:schemeClr val="dk1"/>
              </a:solidFill>
              <a:effectLst/>
              <a:uFillTx/>
              <a:latin typeface="Aptos"/>
            </a:endParaRPr>
          </a:p>
        </p:txBody>
      </p:sp>
      <p:sp>
        <p:nvSpPr>
          <p:cNvPr id="4" name="PlaceHolder 3"/>
          <p:cNvSpPr>
            <a:spLocks noGrp="1"/>
          </p:cNvSpPr>
          <p:nvPr>
            <p:ph type="sldNum" idx="3"/>
          </p:nvPr>
        </p:nvSpPr>
        <p:spPr/>
        <p:txBody>
          <a:bodyPr/>
          <a:p>
            <a:fld id="{9B283842-2176-4142-9D39-E1E204E94B21}"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Aptos Display"/>
              </a:rPr>
              <a:t>Data Cleaning &amp; Feature Selection</a:t>
            </a:r>
            <a:endParaRPr b="0" lang="en-US" sz="4400" strike="noStrike" u="none">
              <a:solidFill>
                <a:schemeClr val="dk1"/>
              </a:solidFill>
              <a:effectLst/>
              <a:uFillTx/>
              <a:latin typeface="Aptos"/>
            </a:endParaRPr>
          </a:p>
        </p:txBody>
      </p:sp>
      <p:sp>
        <p:nvSpPr>
          <p:cNvPr id="8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US" sz="2400" strike="noStrike" u="none">
                <a:solidFill>
                  <a:schemeClr val="dk1"/>
                </a:solidFill>
                <a:effectLst/>
                <a:uFillTx/>
                <a:latin typeface="Aptos"/>
              </a:rPr>
              <a:t>Data Cleaning:</a:t>
            </a:r>
            <a:endParaRPr b="0" lang="en-US" sz="24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Removed duplicate entries to guarantee unique records.</a:t>
            </a:r>
            <a:endParaRPr b="0" lang="en-US" sz="2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Salary values were standardized to USD for consistency across regions.</a:t>
            </a:r>
            <a:endParaRPr b="0" lang="en-US" sz="2000" strike="noStrike" u="none">
              <a:solidFill>
                <a:schemeClr val="dk1"/>
              </a:solidFill>
              <a:effectLst/>
              <a:uFillTx/>
              <a:latin typeface="Aptos"/>
            </a:endParaRPr>
          </a:p>
          <a:p>
            <a:pPr marL="228600" indent="-228600" defTabSz="914400">
              <a:lnSpc>
                <a:spcPct val="90000"/>
              </a:lnSpc>
              <a:spcBef>
                <a:spcPts val="1199"/>
              </a:spcBef>
              <a:spcAft>
                <a:spcPts val="1199"/>
              </a:spcAft>
              <a:buClr>
                <a:srgbClr val="000000"/>
              </a:buClr>
              <a:buFont typeface="Arial"/>
              <a:buChar char="•"/>
              <a:tabLst>
                <a:tab algn="l" pos="0"/>
              </a:tabLst>
            </a:pPr>
            <a:r>
              <a:rPr b="0" lang="en-US" sz="2000" strike="noStrike" u="none">
                <a:solidFill>
                  <a:schemeClr val="dk1"/>
                </a:solidFill>
                <a:effectLst/>
                <a:uFillTx/>
                <a:latin typeface="Aptos"/>
              </a:rPr>
              <a:t>There were no significant missing values in the dataset, and outliers were kept to reflect the full salary range, particularly for high-paying roles.</a:t>
            </a:r>
            <a:endParaRPr b="0" lang="en-US" sz="2000" strike="noStrike" u="none">
              <a:solidFill>
                <a:schemeClr val="dk1"/>
              </a:solidFill>
              <a:effectLst/>
              <a:uFillTx/>
              <a:latin typeface="Aptos"/>
            </a:endParaRPr>
          </a:p>
          <a:p>
            <a:pPr indent="0" defTabSz="914400">
              <a:lnSpc>
                <a:spcPct val="90000"/>
              </a:lnSpc>
              <a:spcBef>
                <a:spcPts val="1001"/>
              </a:spcBef>
              <a:buNone/>
              <a:tabLst>
                <a:tab algn="l" pos="0"/>
              </a:tabLst>
            </a:pPr>
            <a:r>
              <a:rPr b="0" lang="en-US" sz="2400" strike="noStrike" u="none">
                <a:solidFill>
                  <a:schemeClr val="dk1"/>
                </a:solidFill>
                <a:effectLst/>
                <a:uFillTx/>
                <a:latin typeface="Aptos"/>
              </a:rPr>
              <a:t>For feature selection, we focused on key variables such as experience level, job title, company size, remote work ratio, and geographic location, as these factors are widely recognized as important in determining salary trends in data science roles.</a:t>
            </a:r>
            <a:endParaRPr b="0" lang="en-US" sz="2400" strike="noStrike" u="none">
              <a:solidFill>
                <a:schemeClr val="dk1"/>
              </a:solidFill>
              <a:effectLst/>
              <a:uFillTx/>
              <a:latin typeface="Aptos"/>
            </a:endParaRPr>
          </a:p>
        </p:txBody>
      </p:sp>
      <p:sp>
        <p:nvSpPr>
          <p:cNvPr id="4" name="PlaceHolder 3"/>
          <p:cNvSpPr>
            <a:spLocks noGrp="1"/>
          </p:cNvSpPr>
          <p:nvPr>
            <p:ph type="sldNum" idx="3"/>
          </p:nvPr>
        </p:nvSpPr>
        <p:spPr/>
        <p:txBody>
          <a:bodyPr/>
          <a:p>
            <a:fld id="{6D2807C4-F13D-41BD-B766-9C4078FA63C6}"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LibreOffice/25.2.4.3$Windows_X86_64 LibreOffice_project/33e196637044ead23f5c3226cde09b47731f7e27</Application>
  <AppVersion>15.0000</AppVersion>
  <Words>1523</Words>
  <Paragraphs>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2024-12-06T01:41:53Z</dcterms:created>
  <dc:creator>Jen Shaffer</dc:creator>
  <dc:description/>
  <dc:language>en-US</dc:language>
  <cp:lastModifiedBy/>
  <dcterms:modified xsi:type="dcterms:W3CDTF">2025-07-14T12:43:43Z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15</vt:i4>
  </property>
</Properties>
</file>