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CFCBA"/>
    <a:srgbClr val="308D2B"/>
    <a:srgbClr val="F9F9A1"/>
    <a:srgbClr val="006600"/>
    <a:srgbClr val="000099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64" d="100"/>
          <a:sy n="64" d="100"/>
        </p:scale>
        <p:origin x="-2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2014-03-29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2014-03-29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2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Review. Boolean Algebra.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524000"/>
            <a:ext cx="7848600" cy="4572000"/>
          </a:xfrm>
        </p:spPr>
        <p:txBody>
          <a:bodyPr>
            <a:noAutofit/>
          </a:bodyPr>
          <a:lstStyle/>
          <a:p>
            <a:pPr marL="457200" lvl="0" indent="-457200" algn="l">
              <a:buClrTx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00CC"/>
                </a:solidFill>
              </a:rPr>
              <a:t>Postulates, Theorems</a:t>
            </a:r>
          </a:p>
          <a:p>
            <a:pPr marL="457200" lvl="0" indent="-457200" algn="l">
              <a:buClrTx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00CC"/>
                </a:solidFill>
              </a:rPr>
              <a:t>Absorption, De Morgan’s theorems</a:t>
            </a:r>
          </a:p>
          <a:p>
            <a:pPr marL="457200" lvl="0" indent="-457200" algn="l">
              <a:buClrTx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00CC"/>
                </a:solidFill>
              </a:rPr>
              <a:t>Switching functions</a:t>
            </a:r>
          </a:p>
          <a:p>
            <a:pPr marL="457200" lvl="0" indent="-457200" algn="l">
              <a:buClrTx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00CC"/>
                </a:solidFill>
              </a:rPr>
              <a:t>Truth tables</a:t>
            </a:r>
          </a:p>
          <a:p>
            <a:pPr marL="457200" lvl="0" indent="-457200" algn="l">
              <a:buClrTx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00CC"/>
                </a:solidFill>
              </a:rPr>
              <a:t>Formulas, Canonical SOP, </a:t>
            </a:r>
            <a:r>
              <a:rPr lang="en-US" sz="2800" i="1" dirty="0" err="1" smtClean="0">
                <a:solidFill>
                  <a:srgbClr val="0000CC"/>
                </a:solidFill>
              </a:rPr>
              <a:t>Minterms</a:t>
            </a:r>
            <a:endParaRPr lang="en-US" sz="2800" i="1" dirty="0" smtClean="0">
              <a:solidFill>
                <a:srgbClr val="0000CC"/>
              </a:solidFill>
            </a:endParaRPr>
          </a:p>
          <a:p>
            <a:pPr marL="457200" lvl="0" indent="-457200" algn="l">
              <a:buClrTx/>
              <a:buFont typeface="Arial" pitchFamily="34" charset="0"/>
              <a:buChar char="•"/>
            </a:pPr>
            <a:r>
              <a:rPr lang="en-US" sz="2800" i="1" dirty="0" smtClean="0">
                <a:solidFill>
                  <a:srgbClr val="0000CC"/>
                </a:solidFill>
              </a:rPr>
              <a:t>Deriving Truth Tables and SOP</a:t>
            </a:r>
          </a:p>
          <a:p>
            <a:pPr algn="l"/>
            <a:endParaRPr lang="en-US" sz="2800" i="1" dirty="0" smtClean="0">
              <a:solidFill>
                <a:srgbClr val="0000CC"/>
              </a:solidFill>
            </a:endParaRPr>
          </a:p>
          <a:p>
            <a:pPr algn="l"/>
            <a:r>
              <a:rPr lang="en-US" sz="2400" i="1" dirty="0" smtClean="0">
                <a:solidFill>
                  <a:srgbClr val="0000CC"/>
                </a:solidFill>
              </a:rPr>
              <a:t>John F. </a:t>
            </a:r>
            <a:r>
              <a:rPr lang="en-US" sz="2400" i="1" dirty="0" err="1" smtClean="0">
                <a:solidFill>
                  <a:srgbClr val="0000CC"/>
                </a:solidFill>
              </a:rPr>
              <a:t>Wakerly</a:t>
            </a:r>
            <a:r>
              <a:rPr lang="en-US" sz="2400" i="1" dirty="0" smtClean="0">
                <a:solidFill>
                  <a:srgbClr val="0000CC"/>
                </a:solidFill>
              </a:rPr>
              <a:t> – Digital Design. 4</a:t>
            </a:r>
            <a:r>
              <a:rPr lang="en-US" sz="2400" i="1" baseline="30000" dirty="0" smtClean="0">
                <a:solidFill>
                  <a:srgbClr val="0000CC"/>
                </a:solidFill>
              </a:rPr>
              <a:t>th</a:t>
            </a:r>
            <a:r>
              <a:rPr lang="en-US" sz="2400" i="1" dirty="0" smtClean="0">
                <a:solidFill>
                  <a:srgbClr val="0000CC"/>
                </a:solidFill>
              </a:rPr>
              <a:t> edition.</a:t>
            </a:r>
          </a:p>
          <a:p>
            <a:pPr algn="l"/>
            <a:r>
              <a:rPr lang="en-US" sz="2400" i="1" dirty="0" smtClean="0">
                <a:solidFill>
                  <a:srgbClr val="0000CC"/>
                </a:solidFill>
              </a:rPr>
              <a:t>Chapter 4.</a:t>
            </a:r>
            <a:endParaRPr lang="en-US" sz="2400" i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077200" cy="1524000"/>
          </a:xfrm>
        </p:spPr>
        <p:txBody>
          <a:bodyPr/>
          <a:lstStyle/>
          <a:p>
            <a:pPr lvl="0">
              <a:buClrTx/>
            </a:pPr>
            <a:r>
              <a:rPr lang="en-US" dirty="0">
                <a:solidFill>
                  <a:srgbClr val="0000CC"/>
                </a:solidFill>
              </a:rPr>
              <a:t>Show the value of a function for all possible input combinations.</a:t>
            </a:r>
          </a:p>
          <a:p>
            <a:pPr lvl="0">
              <a:buClrTx/>
            </a:pPr>
            <a:r>
              <a:rPr lang="en-US" dirty="0">
                <a:solidFill>
                  <a:srgbClr val="0000CC"/>
                </a:solidFill>
              </a:rPr>
              <a:t>Truth tables for OR, AND, and NOT</a:t>
            </a:r>
            <a:r>
              <a:rPr lang="en-US" dirty="0" smtClean="0">
                <a:solidFill>
                  <a:srgbClr val="0000CC"/>
                </a:solidFill>
              </a:rPr>
              <a:t>:</a:t>
            </a:r>
            <a:endParaRPr lang="en-US" dirty="0">
              <a:solidFill>
                <a:srgbClr val="0000CC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Truth Tables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1996226"/>
              </p:ext>
            </p:extLst>
          </p:nvPr>
        </p:nvGraphicFramePr>
        <p:xfrm>
          <a:off x="457200" y="3352800"/>
          <a:ext cx="8153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Document" r:id="rId3" imgW="6549674" imgH="1903562" progId="Word.Document.8">
                  <p:embed/>
                </p:oleObj>
              </mc:Choice>
              <mc:Fallback>
                <p:oleObj name="Document" r:id="rId3" imgW="6549674" imgH="1903562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352800"/>
                        <a:ext cx="8153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54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Autofit/>
          </a:bodyPr>
          <a:lstStyle/>
          <a:p>
            <a:pPr lvl="0"/>
            <a:r>
              <a:rPr lang="en-US" sz="3600" dirty="0"/>
              <a:t>Truth tables for </a:t>
            </a:r>
            <a:r>
              <a:rPr lang="en-US" sz="3600" i="1" dirty="0"/>
              <a:t>f</a:t>
            </a:r>
            <a:r>
              <a:rPr lang="en-US" sz="3600" dirty="0"/>
              <a:t>(</a:t>
            </a:r>
            <a:r>
              <a:rPr lang="en-US" sz="3600" i="1" dirty="0"/>
              <a:t>A</a:t>
            </a:r>
            <a:r>
              <a:rPr lang="en-US" sz="3600" dirty="0"/>
              <a:t>,</a:t>
            </a:r>
            <a:r>
              <a:rPr lang="en-US" sz="3600" i="1" dirty="0"/>
              <a:t>B</a:t>
            </a:r>
            <a:r>
              <a:rPr lang="en-US" sz="3600" dirty="0"/>
              <a:t>,</a:t>
            </a:r>
            <a:r>
              <a:rPr lang="en-US" sz="3600" i="1" dirty="0"/>
              <a:t>C</a:t>
            </a:r>
            <a:r>
              <a:rPr lang="en-US" sz="3600" dirty="0"/>
              <a:t>)</a:t>
            </a:r>
            <a:r>
              <a:rPr lang="en-US" sz="3600" i="1" dirty="0"/>
              <a:t> = AB + A</a:t>
            </a:r>
            <a:r>
              <a:rPr lang="en-US" sz="3600" dirty="0"/>
              <a:t>'</a:t>
            </a:r>
            <a:r>
              <a:rPr lang="en-US" sz="3600" i="1" dirty="0"/>
              <a:t>C + AC</a:t>
            </a:r>
            <a:r>
              <a:rPr lang="en-US" sz="3600" dirty="0" smtClean="0"/>
              <a:t>'</a:t>
            </a:r>
            <a:endParaRPr lang="en-US" sz="3600" dirty="0"/>
          </a:p>
        </p:txBody>
      </p:sp>
      <p:graphicFrame>
        <p:nvGraphicFramePr>
          <p:cNvPr id="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232034"/>
              </p:ext>
            </p:extLst>
          </p:nvPr>
        </p:nvGraphicFramePr>
        <p:xfrm>
          <a:off x="533400" y="1676400"/>
          <a:ext cx="8077200" cy="404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Document" r:id="rId3" imgW="6418580" imgH="3273006" progId="Word.Document.8">
                  <p:embed/>
                </p:oleObj>
              </mc:Choice>
              <mc:Fallback>
                <p:oleObj name="Document" r:id="rId3" imgW="6418580" imgH="3273006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8077200" cy="404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925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90600"/>
            <a:ext cx="8305800" cy="1219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ClrTx/>
            </a:pPr>
            <a:r>
              <a:rPr lang="en-US" sz="2200" dirty="0">
                <a:solidFill>
                  <a:srgbClr val="000000"/>
                </a:solidFill>
                <a:latin typeface="Tms Rmn"/>
                <a:ea typeface="Times New Roman"/>
                <a:cs typeface="Tms Rmn"/>
              </a:rPr>
              <a:t>A </a:t>
            </a:r>
            <a:r>
              <a:rPr lang="en-US" sz="2200" b="1" i="1" dirty="0" err="1">
                <a:solidFill>
                  <a:srgbClr val="FF0000"/>
                </a:solidFill>
                <a:latin typeface="Tms Rmn"/>
                <a:ea typeface="Times New Roman"/>
                <a:cs typeface="Tms Rmn"/>
              </a:rPr>
              <a:t>minterm</a:t>
            </a:r>
            <a:r>
              <a:rPr lang="en-US" sz="2200" dirty="0">
                <a:solidFill>
                  <a:srgbClr val="000000"/>
                </a:solidFill>
                <a:latin typeface="Tms Rmn"/>
                <a:ea typeface="Times New Roman"/>
                <a:cs typeface="Tms Rmn"/>
              </a:rPr>
              <a:t> is a product term in which all the variables appear exactly once either complemented or </a:t>
            </a:r>
            <a:r>
              <a:rPr lang="en-US" sz="2200" dirty="0" err="1" smtClean="0">
                <a:solidFill>
                  <a:srgbClr val="000000"/>
                </a:solidFill>
                <a:latin typeface="Tms Rmn"/>
                <a:ea typeface="Times New Roman"/>
                <a:cs typeface="Tms Rmn"/>
              </a:rPr>
              <a:t>uncomplemented</a:t>
            </a:r>
            <a:r>
              <a:rPr lang="en-US" sz="2200" dirty="0" smtClean="0">
                <a:solidFill>
                  <a:srgbClr val="000000"/>
                </a:solidFill>
                <a:latin typeface="Tms Rmn"/>
                <a:ea typeface="Times New Roman"/>
                <a:cs typeface="Tms Rmn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 err="1" smtClean="0">
                <a:solidFill>
                  <a:srgbClr val="000000"/>
                </a:solidFill>
                <a:latin typeface="Times New Roman"/>
                <a:ea typeface="Times New Roman"/>
              </a:rPr>
              <a:t>Minterms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/>
                <a:ea typeface="Times New Roman"/>
              </a:rPr>
              <a:t>of three variables</a:t>
            </a:r>
            <a:r>
              <a:rPr lang="en-US" sz="2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en-US" sz="2200" dirty="0">
              <a:latin typeface="Times New Roman"/>
              <a:ea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Minterms</a:t>
            </a:r>
            <a:r>
              <a:rPr lang="en-US" sz="4000" dirty="0" smtClean="0"/>
              <a:t>. Canonical form.</a:t>
            </a:r>
            <a:endParaRPr lang="en-US" sz="40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329806"/>
              </p:ext>
            </p:extLst>
          </p:nvPr>
        </p:nvGraphicFramePr>
        <p:xfrm>
          <a:off x="609600" y="2286000"/>
          <a:ext cx="76962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Document" r:id="rId3" imgW="6409944" imgH="2771242" progId="Word.Document.8">
                  <p:embed/>
                </p:oleObj>
              </mc:Choice>
              <mc:Fallback>
                <p:oleObj name="Document" r:id="rId3" imgW="6409944" imgH="2771242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7696200" cy="31242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927100" y="5410200"/>
            <a:ext cx="6781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>
              <a:buSzPct val="100000"/>
              <a:buFont typeface="Symbol" pitchFamily="18" charset="2"/>
              <a:buChar char=""/>
            </a:pP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Canonical Sum of Products 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canonical SOP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</a:rPr>
              <a:t>:</a:t>
            </a:r>
          </a:p>
          <a:p>
            <a:pPr marL="576263" lvl="1" indent="-274320">
              <a:buSzPct val="100000"/>
              <a:buFont typeface="Symbol" pitchFamily="18" charset="2"/>
              <a:buChar char=""/>
            </a:pPr>
            <a:r>
              <a:rPr lang="en-US" sz="2000" dirty="0">
                <a:solidFill>
                  <a:srgbClr val="0000CC"/>
                </a:solidFill>
                <a:latin typeface="Times New Roman"/>
                <a:ea typeface="Times New Roman"/>
              </a:rPr>
              <a:t>Represented as a sum of </a:t>
            </a:r>
            <a:r>
              <a:rPr lang="en-US" sz="2000" dirty="0" err="1">
                <a:solidFill>
                  <a:srgbClr val="0000CC"/>
                </a:solidFill>
                <a:latin typeface="Times New Roman"/>
                <a:ea typeface="Times New Roman"/>
              </a:rPr>
              <a:t>minterms</a:t>
            </a:r>
            <a:r>
              <a:rPr lang="en-US" sz="2000" dirty="0">
                <a:solidFill>
                  <a:srgbClr val="0000CC"/>
                </a:solidFill>
                <a:latin typeface="Times New Roman"/>
                <a:ea typeface="Times New Roman"/>
              </a:rPr>
              <a:t> only.</a:t>
            </a:r>
          </a:p>
          <a:p>
            <a:pPr lvl="0">
              <a:buClr>
                <a:srgbClr val="31B6FD"/>
              </a:buClr>
              <a:buSzPct val="100000"/>
            </a:pPr>
            <a:r>
              <a:rPr lang="en-US" sz="2200" i="1" dirty="0">
                <a:solidFill>
                  <a:srgbClr val="FF0000"/>
                </a:solidFill>
                <a:latin typeface="Times New Roman"/>
                <a:ea typeface="Times New Roman"/>
              </a:rPr>
              <a:t>Example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</a:rPr>
              <a:t>: </a:t>
            </a:r>
            <a:r>
              <a:rPr lang="en-US" sz="2200" i="1" dirty="0">
                <a:solidFill>
                  <a:srgbClr val="FF0000"/>
                </a:solidFill>
                <a:latin typeface="Times New Roman"/>
                <a:ea typeface="Times New Roman"/>
              </a:rPr>
              <a:t>f</a:t>
            </a:r>
            <a:r>
              <a:rPr lang="en-US" sz="2200" i="1" baseline="-25000" dirty="0">
                <a:solidFill>
                  <a:srgbClr val="FF0000"/>
                </a:solidFill>
                <a:latin typeface="Times New Roman"/>
                <a:ea typeface="Times New Roman"/>
              </a:rPr>
              <a:t>1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sz="2200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</a:rPr>
              <a:t>,</a:t>
            </a:r>
            <a:r>
              <a:rPr lang="en-US" sz="2200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</a:rPr>
              <a:t>,</a:t>
            </a:r>
            <a:r>
              <a:rPr lang="en-US" sz="2200" i="1" dirty="0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US" sz="2200" i="1" dirty="0">
                <a:solidFill>
                  <a:srgbClr val="FF0000"/>
                </a:solidFill>
                <a:latin typeface="Times New Roman"/>
                <a:ea typeface="Times New Roman"/>
              </a:rPr>
              <a:t> = 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BC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+ ABC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+ A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BC +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ABC</a:t>
            </a:r>
            <a:r>
              <a:rPr lang="en-US" sz="2400" b="1" dirty="0" smtClean="0">
                <a:solidFill>
                  <a:srgbClr val="FF0000"/>
                </a:solidFill>
              </a:rPr>
              <a:t>	</a:t>
            </a:r>
            <a:endParaRPr lang="en-US" sz="2200" b="1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537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Deriving Truth Table and SOP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482424"/>
              </p:ext>
            </p:extLst>
          </p:nvPr>
        </p:nvGraphicFramePr>
        <p:xfrm>
          <a:off x="609600" y="3352800"/>
          <a:ext cx="77724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Document" r:id="rId3" imgW="6815104" imgH="3106947" progId="Word.Document.8">
                  <p:embed/>
                </p:oleObj>
              </mc:Choice>
              <mc:Fallback>
                <p:oleObj name="Document" r:id="rId3" imgW="6815104" imgH="3106947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352800"/>
                        <a:ext cx="7772400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838200"/>
            <a:ext cx="8153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SzPct val="10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00CC"/>
                </a:solidFill>
                <a:latin typeface="Times New Roman"/>
                <a:ea typeface="Times New Roman"/>
              </a:rPr>
              <a:t>Canonical SOP</a:t>
            </a:r>
            <a:endParaRPr lang="en-US" sz="2200" dirty="0" smtClean="0">
              <a:solidFill>
                <a:srgbClr val="0000CC"/>
              </a:solidFill>
              <a:latin typeface="Times New Roman"/>
              <a:ea typeface="Times New Roman"/>
            </a:endParaRPr>
          </a:p>
          <a:p>
            <a:pPr lvl="0">
              <a:buClr>
                <a:srgbClr val="31B6FD"/>
              </a:buClr>
              <a:buSzPct val="100000"/>
            </a:pPr>
            <a:r>
              <a:rPr lang="en-US" sz="2200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		f</a:t>
            </a:r>
            <a:r>
              <a:rPr lang="en-US" sz="2200" i="1" baseline="-25000" dirty="0" smtClean="0">
                <a:solidFill>
                  <a:srgbClr val="FF0000"/>
                </a:solidFill>
                <a:latin typeface="Times New Roman"/>
                <a:ea typeface="Times New Roman"/>
              </a:rPr>
              <a:t>1</a:t>
            </a:r>
            <a:r>
              <a:rPr lang="en-US" sz="2200" dirty="0" smtClean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sz="2200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sz="2200" dirty="0" smtClean="0">
                <a:solidFill>
                  <a:srgbClr val="FF0000"/>
                </a:solidFill>
                <a:latin typeface="Times New Roman"/>
                <a:ea typeface="Times New Roman"/>
              </a:rPr>
              <a:t>,</a:t>
            </a:r>
            <a:r>
              <a:rPr lang="en-US" sz="2200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sz="2200" dirty="0" smtClean="0">
                <a:solidFill>
                  <a:srgbClr val="FF0000"/>
                </a:solidFill>
                <a:latin typeface="Times New Roman"/>
                <a:ea typeface="Times New Roman"/>
              </a:rPr>
              <a:t>,</a:t>
            </a:r>
            <a:r>
              <a:rPr lang="en-US" sz="2200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r>
              <a:rPr lang="en-US" sz="2200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US" sz="2200" i="1" dirty="0">
                <a:solidFill>
                  <a:srgbClr val="FF0000"/>
                </a:solidFill>
                <a:latin typeface="Times New Roman"/>
                <a:ea typeface="Times New Roman"/>
              </a:rPr>
              <a:t> = 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BC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+ ABC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+ A</a:t>
            </a:r>
            <a:r>
              <a:rPr lang="en-US" sz="2200" b="1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200" b="1" i="1" dirty="0">
                <a:solidFill>
                  <a:srgbClr val="FF0000"/>
                </a:solidFill>
                <a:latin typeface="Times New Roman"/>
                <a:ea typeface="Times New Roman"/>
              </a:rPr>
              <a:t>BC + </a:t>
            </a:r>
            <a:r>
              <a:rPr lang="en-US" sz="2200" b="1" i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ABC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CC"/>
                </a:solidFill>
              </a:rPr>
              <a:t>Compact form</a:t>
            </a:r>
            <a:endParaRPr lang="en-US" sz="2400" b="1" dirty="0">
              <a:solidFill>
                <a:srgbClr val="0000CC"/>
              </a:solidFill>
            </a:endParaRP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		f</a:t>
            </a:r>
            <a:r>
              <a:rPr lang="en-US" sz="2400" b="1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</a:rPr>
              <a:t>A</a:t>
            </a:r>
            <a:r>
              <a:rPr lang="en-US" sz="2400" b="1" dirty="0" smtClean="0">
                <a:solidFill>
                  <a:srgbClr val="FF0000"/>
                </a:solidFill>
              </a:rPr>
              <a:t>,</a:t>
            </a:r>
            <a:r>
              <a:rPr lang="en-US" sz="2400" b="1" i="1" dirty="0" smtClean="0">
                <a:solidFill>
                  <a:srgbClr val="FF0000"/>
                </a:solidFill>
              </a:rPr>
              <a:t>B</a:t>
            </a:r>
            <a:r>
              <a:rPr lang="en-US" sz="2400" b="1" dirty="0" smtClean="0">
                <a:solidFill>
                  <a:srgbClr val="FF0000"/>
                </a:solidFill>
              </a:rPr>
              <a:t>,</a:t>
            </a:r>
            <a:r>
              <a:rPr lang="en-US" sz="2400" b="1" i="1" dirty="0" smtClean="0">
                <a:solidFill>
                  <a:srgbClr val="FF0000"/>
                </a:solidFill>
              </a:rPr>
              <a:t>C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i="1" dirty="0">
                <a:solidFill>
                  <a:srgbClr val="FF0000"/>
                </a:solidFill>
              </a:rPr>
              <a:t> = m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400" b="1" i="1" dirty="0">
                <a:solidFill>
                  <a:srgbClr val="FF0000"/>
                </a:solidFill>
              </a:rPr>
              <a:t> + m</a:t>
            </a:r>
            <a:r>
              <a:rPr lang="en-US" sz="2400" b="1" dirty="0">
                <a:solidFill>
                  <a:srgbClr val="FF0000"/>
                </a:solidFill>
              </a:rPr>
              <a:t>3</a:t>
            </a:r>
            <a:r>
              <a:rPr lang="en-US" sz="2400" b="1" i="1" dirty="0">
                <a:solidFill>
                  <a:srgbClr val="FF0000"/>
                </a:solidFill>
              </a:rPr>
              <a:t> + </a:t>
            </a:r>
            <a:r>
              <a:rPr lang="en-US" sz="2400" b="1" i="1" dirty="0" smtClean="0">
                <a:solidFill>
                  <a:srgbClr val="FF0000"/>
                </a:solidFill>
              </a:rPr>
              <a:t>m6 </a:t>
            </a:r>
            <a:r>
              <a:rPr lang="en-US" sz="2400" b="1" i="1" dirty="0">
                <a:solidFill>
                  <a:srgbClr val="FF0000"/>
                </a:solidFill>
              </a:rPr>
              <a:t>+ </a:t>
            </a:r>
            <a:r>
              <a:rPr lang="en-US" sz="2400" b="1" i="1" dirty="0" smtClean="0">
                <a:solidFill>
                  <a:srgbClr val="FF0000"/>
                </a:solidFill>
              </a:rPr>
              <a:t>m7</a:t>
            </a:r>
            <a:endParaRPr lang="en-US" sz="2400" b="1" i="1" baseline="-25000" dirty="0" smtClean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00CC"/>
                </a:solidFill>
              </a:rPr>
              <a:t>Minterm</a:t>
            </a:r>
            <a:r>
              <a:rPr lang="en-US" sz="2400" b="1" dirty="0" smtClean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rgbClr val="0000CC"/>
                </a:solidFill>
              </a:rPr>
              <a:t>list form</a:t>
            </a:r>
            <a:endParaRPr lang="en-US" sz="2400" b="1" i="1" baseline="-25000" dirty="0" smtClean="0">
              <a:solidFill>
                <a:srgbClr val="0000CC"/>
              </a:solidFill>
            </a:endParaRPr>
          </a:p>
          <a:p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		f</a:t>
            </a:r>
            <a:r>
              <a:rPr lang="en-US" sz="2400" b="1" i="1" baseline="-25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smtClean="0"/>
              <a:t>∑</a:t>
            </a:r>
            <a:r>
              <a:rPr lang="en-US" sz="2400" b="1" i="1" dirty="0" smtClean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(2,3,6,7) </a:t>
            </a:r>
            <a:r>
              <a:rPr lang="en-US" sz="2400" b="1" dirty="0">
                <a:solidFill>
                  <a:srgbClr val="FF0000"/>
                </a:solidFill>
              </a:rPr>
              <a:t>	</a:t>
            </a:r>
            <a:endParaRPr lang="en-US" sz="2200" b="1" dirty="0">
              <a:solidFill>
                <a:srgbClr val="FF0000"/>
              </a:solidFill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912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pPr lvl="0"/>
            <a:r>
              <a:rPr lang="en-US" i="1" dirty="0" smtClean="0"/>
              <a:t>Basic Postulates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10794616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1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Theorems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066800"/>
            <a:ext cx="10648346" cy="4872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02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3340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Theorem 4 (Absorption)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	(a)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 + </a:t>
            </a:r>
            <a:r>
              <a:rPr lang="en-US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ab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 = 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			(b)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 + 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</a:rPr>
              <a:t> </a:t>
            </a:r>
            <a:endParaRPr lang="en-US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</a:rPr>
              <a:t>Examples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en-US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 + 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 + 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 + 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Z = X + 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	[T4(a)]</a:t>
            </a:r>
            <a:endParaRPr lang="en-US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AB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AB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 + B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 = AB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		[T4(b)]</a:t>
            </a:r>
            <a:endParaRPr lang="en-US" sz="18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Theorem 5</a:t>
            </a:r>
            <a:endParaRPr lang="en-US" sz="1800" dirty="0">
              <a:solidFill>
                <a:srgbClr val="FF0000"/>
              </a:solidFill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(a)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 + </a:t>
            </a:r>
            <a:r>
              <a:rPr lang="en-US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 err="1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 = a + 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		(b)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) = </a:t>
            </a:r>
            <a:r>
              <a:rPr lang="en-US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ab</a:t>
            </a:r>
            <a:endParaRPr lang="en-US" sz="1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</a:rPr>
              <a:t>Examples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en-US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B + AB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AC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lang="en-US" sz="1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 + 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)((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 + 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 = 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 + 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r>
              <a:rPr lang="en-US" i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endParaRPr lang="en-US" sz="1800" dirty="0">
              <a:latin typeface="Times New Roman"/>
              <a:ea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Theorems</a:t>
            </a:r>
          </a:p>
        </p:txBody>
      </p:sp>
    </p:spTree>
    <p:extLst>
      <p:ext uri="{BB962C8B-B14F-4D97-AF65-F5344CB8AC3E}">
        <p14:creationId xmlns:p14="http://schemas.microsoft.com/office/powerpoint/2010/main" val="114774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3886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Theorem 6</a:t>
            </a:r>
            <a:endParaRPr lang="en-US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	(a) </a:t>
            </a:r>
            <a:r>
              <a:rPr lang="en-US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ab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 =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		(b) 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 + 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)(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 + 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') =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endParaRPr lang="en-US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</a:rPr>
              <a:t>Examples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en-US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ABC + AB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C = AC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endParaRPr lang="en-US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')(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')(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lang="en-US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	= 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')(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')(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Z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		</a:t>
            </a:r>
            <a:endParaRPr lang="en-US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	= 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')(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)					</a:t>
            </a:r>
            <a:endParaRPr lang="en-US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	= (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W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')						</a:t>
            </a:r>
            <a:endParaRPr lang="en-US" dirty="0">
              <a:latin typeface="Times New Roman"/>
              <a:ea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/>
              <a:t>Theorems</a:t>
            </a:r>
          </a:p>
        </p:txBody>
      </p:sp>
    </p:spTree>
    <p:extLst>
      <p:ext uri="{BB962C8B-B14F-4D97-AF65-F5344CB8AC3E}">
        <p14:creationId xmlns:p14="http://schemas.microsoft.com/office/powerpoint/2010/main" val="85849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FF0000"/>
                </a:solidFill>
                <a:latin typeface="Times New Roman"/>
                <a:ea typeface="Times New Roman"/>
              </a:rPr>
              <a:t>Theorem 7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Times New Roman"/>
              </a:rPr>
              <a:t>(a) </a:t>
            </a:r>
            <a:r>
              <a:rPr lang="en-US" sz="2800" i="1" dirty="0">
                <a:solidFill>
                  <a:srgbClr val="FF0000"/>
                </a:solidFill>
                <a:latin typeface="Times New Roman"/>
                <a:ea typeface="Times New Roman"/>
              </a:rPr>
              <a:t>ab + </a:t>
            </a:r>
            <a:r>
              <a:rPr lang="en-US" sz="2800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ab</a:t>
            </a:r>
            <a:r>
              <a:rPr lang="en-US" sz="2800" dirty="0" err="1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 err="1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Times New Roman"/>
              </a:rPr>
              <a:t> = </a:t>
            </a:r>
            <a:r>
              <a:rPr lang="en-US" sz="2800" i="1" dirty="0">
                <a:solidFill>
                  <a:srgbClr val="FF0000"/>
                </a:solidFill>
                <a:latin typeface="Times New Roman"/>
                <a:ea typeface="Times New Roman"/>
              </a:rPr>
              <a:t>ab + ac</a:t>
            </a:r>
            <a:r>
              <a:rPr lang="en-US" sz="2800" dirty="0">
                <a:solidFill>
                  <a:srgbClr val="FF0000"/>
                </a:solidFill>
                <a:latin typeface="Times New Roman"/>
                <a:ea typeface="Times New Roman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b) (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a + 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)(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a + 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) = (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a + b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)(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a + c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lang="en-US" sz="2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i="1" dirty="0">
                <a:solidFill>
                  <a:srgbClr val="000000"/>
                </a:solidFill>
                <a:latin typeface="Times New Roman"/>
                <a:ea typeface="Times New Roman"/>
              </a:rPr>
              <a:t>Examples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en-US" sz="28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wx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wxyz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wxz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ea typeface="Times New Roman"/>
              </a:rPr>
              <a:t>=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wx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wxy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wxz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	</a:t>
            </a:r>
            <a:endParaRPr lang="en-US" sz="28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					=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wxz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		</a:t>
            </a:r>
            <a:endParaRPr lang="en-US" sz="28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					= 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w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wxz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		</a:t>
            </a:r>
            <a:endParaRPr lang="en-US" sz="2800" dirty="0">
              <a:latin typeface="Times New Roman"/>
              <a:ea typeface="Times New Roman"/>
            </a:endParaRPr>
          </a:p>
          <a:p>
            <a:pPr marL="45720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					= w			</a:t>
            </a:r>
            <a:endParaRPr lang="en-US" sz="2800" dirty="0">
              <a:latin typeface="Times New Roman"/>
              <a:ea typeface="Times New Roman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+ z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)(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w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+ z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') = (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 + z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)(</a:t>
            </a:r>
            <a:r>
              <a:rPr lang="en-US" sz="2800" i="1" dirty="0">
                <a:solidFill>
                  <a:srgbClr val="000000"/>
                </a:solidFill>
                <a:latin typeface="Times New Roman"/>
                <a:ea typeface="Times New Roman"/>
              </a:rPr>
              <a:t>w + 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x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8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</a:rPr>
              <a:t>')	</a:t>
            </a:r>
            <a:endParaRPr lang="en-US" sz="2800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57200" y="338328"/>
            <a:ext cx="8229600" cy="65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Theorems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0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419100" y="376071"/>
            <a:ext cx="8229600" cy="652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Theorems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371600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</a:rPr>
              <a:t>Theorem 8 (</a:t>
            </a:r>
            <a:r>
              <a:rPr lang="en-US" sz="2400" b="1" i="1" dirty="0" err="1">
                <a:solidFill>
                  <a:srgbClr val="FF0000"/>
                </a:solidFill>
                <a:latin typeface="Times New Roman"/>
                <a:ea typeface="Times New Roman"/>
              </a:rPr>
              <a:t>DeMorgan's</a:t>
            </a:r>
            <a:r>
              <a:rPr lang="en-US" sz="2400" b="1" i="1" dirty="0">
                <a:solidFill>
                  <a:srgbClr val="FF0000"/>
                </a:solidFill>
                <a:latin typeface="Times New Roman"/>
                <a:ea typeface="Times New Roman"/>
              </a:rPr>
              <a:t> Theorem)</a:t>
            </a:r>
            <a:endParaRPr lang="en-US" sz="2400" dirty="0">
              <a:latin typeface="Times New Roman"/>
              <a:ea typeface="Times New Roman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	(a) (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</a:rPr>
              <a:t>a + b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)' = </a:t>
            </a: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'		(b) (</a:t>
            </a: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ab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)' = 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' + 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endParaRPr lang="en-US" sz="2400" dirty="0">
              <a:latin typeface="Times New Roman"/>
              <a:ea typeface="Times New Roman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400" dirty="0">
              <a:latin typeface="Times New Roman"/>
              <a:ea typeface="Times New Roman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Generalized 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</a:rPr>
              <a:t>DeMorgan's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 Theorem</a:t>
            </a:r>
            <a:endParaRPr lang="en-US" sz="2400" dirty="0">
              <a:latin typeface="Times New Roman"/>
              <a:ea typeface="Times New Roman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	(a) (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</a:rPr>
              <a:t>a + b + … z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)' = </a:t>
            </a: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sz="2400" dirty="0" err="1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</a:rPr>
              <a:t> … z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'	(b) (</a:t>
            </a:r>
            <a:r>
              <a:rPr lang="en-US" sz="2400" i="1" dirty="0" err="1">
                <a:solidFill>
                  <a:srgbClr val="FF0000"/>
                </a:solidFill>
                <a:latin typeface="Times New Roman"/>
                <a:ea typeface="Times New Roman"/>
              </a:rPr>
              <a:t>ab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</a:rPr>
              <a:t> … z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)' = 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</a:rPr>
              <a:t> + b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>
                <a:solidFill>
                  <a:srgbClr val="FF0000"/>
                </a:solidFill>
                <a:latin typeface="Times New Roman"/>
                <a:ea typeface="Times New Roman"/>
              </a:rPr>
              <a:t> + … z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endParaRPr lang="en-US" sz="2400" dirty="0">
              <a:latin typeface="Times New Roman"/>
              <a:ea typeface="Times New Roman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2400" dirty="0">
              <a:latin typeface="Times New Roman"/>
              <a:ea typeface="Times New Roman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b="1" i="1" dirty="0">
                <a:solidFill>
                  <a:srgbClr val="000000"/>
                </a:solidFill>
                <a:latin typeface="Times New Roman"/>
                <a:ea typeface="Times New Roman"/>
              </a:rPr>
              <a:t>Examples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  <a:endParaRPr lang="en-US" sz="2400" dirty="0">
              <a:latin typeface="Times New Roman"/>
              <a:ea typeface="Times New Roman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a + 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)'	= (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a +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))'</a:t>
            </a:r>
            <a:endParaRPr lang="en-US" sz="2400" dirty="0">
              <a:latin typeface="Times New Roman"/>
              <a:ea typeface="Times New Roman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			=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'(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)'			</a:t>
            </a:r>
            <a:endParaRPr lang="en-US" sz="2400" dirty="0">
              <a:latin typeface="Times New Roman"/>
              <a:ea typeface="Times New Roman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			=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'(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 + 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')			</a:t>
            </a:r>
            <a:endParaRPr lang="en-US" sz="2400" dirty="0">
              <a:latin typeface="Times New Roman"/>
              <a:ea typeface="Times New Roman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			= 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		</a:t>
            </a:r>
            <a:endParaRPr lang="en-US" sz="2400" dirty="0">
              <a:latin typeface="Times New Roman"/>
              <a:ea typeface="Times New Roman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Note: (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a + 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)' </a:t>
            </a:r>
            <a:r>
              <a:rPr lang="en-US" sz="2400" dirty="0">
                <a:solidFill>
                  <a:srgbClr val="000000"/>
                </a:solidFill>
                <a:latin typeface="Symbol"/>
                <a:ea typeface="Times New Roman"/>
                <a:cs typeface="Symbol"/>
              </a:rPr>
              <a:t>¹ 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lang="en-US" sz="2400" dirty="0" err="1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r>
              <a:rPr lang="en-US" sz="2400" i="1" dirty="0" err="1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' + </a:t>
            </a:r>
            <a:r>
              <a:rPr lang="en-US" sz="2400" i="1" dirty="0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</a:rPr>
              <a:t>'</a:t>
            </a:r>
            <a:endParaRPr lang="en-US" sz="24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231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4267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Literal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: </a:t>
            </a:r>
            <a:r>
              <a:rPr lang="en-US" dirty="0">
                <a:solidFill>
                  <a:srgbClr val="0000CC"/>
                </a:solidFill>
                <a:latin typeface="Times New Roman"/>
                <a:ea typeface="Times New Roman"/>
              </a:rPr>
              <a:t>A variable, complemented or </a:t>
            </a:r>
            <a:r>
              <a:rPr lang="en-US" dirty="0" err="1">
                <a:solidFill>
                  <a:srgbClr val="0000CC"/>
                </a:solidFill>
                <a:latin typeface="Times New Roman"/>
                <a:ea typeface="Times New Roman"/>
              </a:rPr>
              <a:t>uncomplemented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.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Product term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: </a:t>
            </a:r>
            <a:r>
              <a:rPr lang="en-US" dirty="0">
                <a:solidFill>
                  <a:srgbClr val="0000CC"/>
                </a:solidFill>
                <a:latin typeface="Times New Roman"/>
                <a:ea typeface="Times New Roman"/>
              </a:rPr>
              <a:t>A literal or literals </a:t>
            </a:r>
            <a:r>
              <a:rPr lang="en-US" dirty="0" err="1">
                <a:solidFill>
                  <a:srgbClr val="0000CC"/>
                </a:solidFill>
                <a:latin typeface="Times New Roman"/>
                <a:ea typeface="Times New Roman"/>
              </a:rPr>
              <a:t>ANDed</a:t>
            </a:r>
            <a:r>
              <a:rPr lang="en-US" dirty="0">
                <a:solidFill>
                  <a:srgbClr val="0000CC"/>
                </a:solidFill>
                <a:latin typeface="Times New Roman"/>
                <a:ea typeface="Times New Roman"/>
              </a:rPr>
              <a:t> together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.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Sum term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: </a:t>
            </a:r>
            <a:r>
              <a:rPr lang="en-US" dirty="0">
                <a:solidFill>
                  <a:srgbClr val="0000CC"/>
                </a:solidFill>
                <a:latin typeface="Times New Roman"/>
                <a:ea typeface="Times New Roman"/>
              </a:rPr>
              <a:t>A literal or literals </a:t>
            </a:r>
            <a:r>
              <a:rPr lang="en-US" dirty="0" err="1">
                <a:solidFill>
                  <a:srgbClr val="0000CC"/>
                </a:solidFill>
                <a:latin typeface="Times New Roman"/>
                <a:ea typeface="Times New Roman"/>
              </a:rPr>
              <a:t>ORed</a:t>
            </a:r>
            <a:r>
              <a:rPr lang="en-US" dirty="0">
                <a:solidFill>
                  <a:srgbClr val="0000CC"/>
                </a:solidFill>
                <a:latin typeface="Times New Roman"/>
                <a:ea typeface="Times New Roman"/>
              </a:rPr>
              <a:t> together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.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 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SOP (</a:t>
            </a:r>
            <a:r>
              <a:rPr lang="en-US" b="1" i="1" dirty="0">
                <a:solidFill>
                  <a:srgbClr val="0000CC"/>
                </a:solidFill>
                <a:latin typeface="Times New Roman"/>
                <a:ea typeface="Times New Roman"/>
              </a:rPr>
              <a:t>Sum of Products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: 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CC"/>
                </a:solidFill>
                <a:latin typeface="Times New Roman"/>
                <a:ea typeface="Times New Roman"/>
              </a:rPr>
              <a:t>ORing</a:t>
            </a:r>
            <a:r>
              <a:rPr lang="en-US" dirty="0">
                <a:solidFill>
                  <a:srgbClr val="0000CC"/>
                </a:solidFill>
                <a:latin typeface="Times New Roman"/>
                <a:ea typeface="Times New Roman"/>
              </a:rPr>
              <a:t> product terms</a:t>
            </a:r>
            <a:endParaRPr lang="en-US" sz="2000" dirty="0">
              <a:solidFill>
                <a:srgbClr val="0000CC"/>
              </a:solidFill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f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) =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ABC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 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POS (</a:t>
            </a:r>
            <a:r>
              <a:rPr lang="en-US" b="1" i="1" dirty="0">
                <a:solidFill>
                  <a:srgbClr val="0000CC"/>
                </a:solidFill>
                <a:latin typeface="Times New Roman"/>
                <a:ea typeface="Times New Roman"/>
              </a:rPr>
              <a:t>Product of Sums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CC"/>
                </a:solidFill>
                <a:latin typeface="Times New Roman"/>
                <a:ea typeface="Times New Roman"/>
              </a:rPr>
              <a:t>ANDing</a:t>
            </a:r>
            <a:r>
              <a:rPr lang="en-US" dirty="0">
                <a:solidFill>
                  <a:srgbClr val="0000CC"/>
                </a:solidFill>
                <a:latin typeface="Times New Roman"/>
                <a:ea typeface="Times New Roman"/>
              </a:rPr>
              <a:t> sum terms</a:t>
            </a:r>
            <a:endParaRPr lang="en-US" sz="2000" dirty="0">
              <a:solidFill>
                <a:srgbClr val="0000CC"/>
              </a:solidFill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f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 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) = 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 +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')(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')(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 +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C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Times New Roman"/>
              </a:rPr>
              <a:t>')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/>
          </a:bodyPr>
          <a:lstStyle/>
          <a:p>
            <a:r>
              <a:rPr lang="en-US" sz="3600" dirty="0"/>
              <a:t>Algebraic Forms of </a:t>
            </a:r>
            <a:r>
              <a:rPr lang="en-US" sz="3600" dirty="0" smtClean="0"/>
              <a:t>Functions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49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667000"/>
            <a:ext cx="8686800" cy="4114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buClrTx/>
            </a:pPr>
            <a:r>
              <a:rPr lang="en-US" b="1" i="1" dirty="0">
                <a:solidFill>
                  <a:srgbClr val="000000"/>
                </a:solidFill>
                <a:latin typeface="Times New Roman"/>
                <a:ea typeface="Times New Roman"/>
              </a:rPr>
              <a:t>Switching algebra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: Boolean algebra with the set of elements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 = {0,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1}</a:t>
            </a:r>
          </a:p>
          <a:p>
            <a:pPr>
              <a:spcBef>
                <a:spcPts val="0"/>
              </a:spcBef>
              <a:buClrTx/>
            </a:pPr>
            <a:endParaRPr lang="en-US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spcBef>
                <a:spcPts val="0"/>
              </a:spcBef>
              <a:buClrTx/>
            </a:pP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If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there are </a:t>
            </a:r>
            <a:r>
              <a:rPr lang="en-US" b="1" i="1" dirty="0">
                <a:solidFill>
                  <a:srgbClr val="FF0000"/>
                </a:solidFill>
                <a:latin typeface="Times New Roman"/>
                <a:ea typeface="Times New Roman"/>
              </a:rPr>
              <a:t>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 variables, we can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define      </a:t>
            </a:r>
            <a:r>
              <a:rPr lang="en-US" sz="2000" dirty="0" smtClean="0">
                <a:latin typeface="Times New Roman"/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switching 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functions. </a:t>
            </a:r>
            <a:r>
              <a:rPr lang="en-US" b="1" dirty="0" smtClean="0">
                <a:solidFill>
                  <a:srgbClr val="FF0000"/>
                </a:solidFill>
                <a:latin typeface="Times New Roman"/>
                <a:ea typeface="Times New Roman"/>
              </a:rPr>
              <a:t>Sixteen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functions of two variables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  <a:p>
            <a:pPr>
              <a:spcBef>
                <a:spcPts val="0"/>
              </a:spcBef>
              <a:buClrTx/>
            </a:pPr>
            <a:endParaRPr lang="en-US" dirty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pPr>
              <a:spcBef>
                <a:spcPts val="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  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A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switching function can be represented by a 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</a:rPr>
              <a:t>table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as above, or by a switching </a:t>
            </a:r>
            <a:r>
              <a:rPr lang="en-US" b="1" dirty="0">
                <a:solidFill>
                  <a:srgbClr val="FF0000"/>
                </a:solidFill>
                <a:latin typeface="Times New Roman"/>
                <a:ea typeface="Times New Roman"/>
              </a:rPr>
              <a:t>expression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as follows</a:t>
            </a:r>
            <a:r>
              <a:rPr lang="en-US" dirty="0" smtClean="0">
                <a:solidFill>
                  <a:srgbClr val="000000"/>
                </a:solidFill>
                <a:latin typeface="Times New Roman"/>
                <a:ea typeface="Times New Roman"/>
              </a:rPr>
              <a:t>:</a:t>
            </a:r>
          </a:p>
          <a:p>
            <a:pPr>
              <a:spcBef>
                <a:spcPts val="0"/>
              </a:spcBef>
              <a:buClrTx/>
            </a:pP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f</a:t>
            </a:r>
            <a:r>
              <a:rPr lang="en-US" i="1" baseline="-25000" dirty="0">
                <a:solidFill>
                  <a:srgbClr val="FF0000"/>
                </a:solidFill>
                <a:latin typeface="Times New Roman"/>
                <a:ea typeface="Times New Roman"/>
              </a:rPr>
              <a:t>0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=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0, 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f</a:t>
            </a:r>
            <a:r>
              <a:rPr lang="en-US" i="1" baseline="-25000" dirty="0">
                <a:solidFill>
                  <a:srgbClr val="FF0000"/>
                </a:solidFill>
                <a:latin typeface="Times New Roman"/>
                <a:ea typeface="Times New Roman"/>
              </a:rPr>
              <a:t>6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 = AB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 + 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,  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f</a:t>
            </a:r>
            <a:r>
              <a:rPr lang="en-US" i="1" baseline="-25000" dirty="0">
                <a:solidFill>
                  <a:srgbClr val="FF0000"/>
                </a:solidFill>
                <a:latin typeface="Times New Roman"/>
                <a:ea typeface="Times New Roman"/>
              </a:rPr>
              <a:t>11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,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)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 = AB + 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 + 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 = A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'</a:t>
            </a:r>
            <a:r>
              <a:rPr lang="en-US" i="1" dirty="0">
                <a:solidFill>
                  <a:srgbClr val="FF0000"/>
                </a:solidFill>
                <a:latin typeface="Times New Roman"/>
                <a:ea typeface="Times New Roman"/>
              </a:rPr>
              <a:t> + B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Times New Roman"/>
                <a:ea typeface="Times New Roman"/>
              </a:rPr>
              <a:t>...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Value of a function can be obtained by plugging in the values of all variables: </a:t>
            </a:r>
            <a:endParaRPr lang="en-US" sz="2000" dirty="0">
              <a:latin typeface="Times New Roman"/>
              <a:ea typeface="Times New Roman"/>
            </a:endParaRPr>
          </a:p>
          <a:p>
            <a:pPr marL="457200" indent="0"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The value of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lang="en-US" i="1" baseline="-25000" dirty="0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</a:rPr>
              <a:t> when A = 1 and B = 0 is:  = 1 + 0 = 1.</a:t>
            </a:r>
            <a:endParaRPr lang="en-US" sz="2000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419100" y="228600"/>
            <a:ext cx="8229600" cy="538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Switching Functions </a:t>
            </a:r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2591741"/>
              </p:ext>
            </p:extLst>
          </p:nvPr>
        </p:nvGraphicFramePr>
        <p:xfrm>
          <a:off x="419100" y="766929"/>
          <a:ext cx="7962900" cy="2052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ocument" r:id="rId3" imgW="6067794" imgH="1877856" progId="Word.Document.8">
                  <p:embed/>
                </p:oleObj>
              </mc:Choice>
              <mc:Fallback>
                <p:oleObj name="Document" r:id="rId3" imgW="6067794" imgH="1877856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766929"/>
                        <a:ext cx="7962900" cy="2052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3038475"/>
            <a:ext cx="571500" cy="55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7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14926</TotalTime>
  <Words>236</Words>
  <Application>Microsoft Office PowerPoint</Application>
  <PresentationFormat>On-screen Show (4:3)</PresentationFormat>
  <Paragraphs>99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Waveform</vt:lpstr>
      <vt:lpstr>Document</vt:lpstr>
      <vt:lpstr>Review. Boolean Algebra. </vt:lpstr>
      <vt:lpstr>Basic Postulates</vt:lpstr>
      <vt:lpstr>Theorems</vt:lpstr>
      <vt:lpstr>Theorems</vt:lpstr>
      <vt:lpstr>Theorems</vt:lpstr>
      <vt:lpstr>PowerPoint Presentation</vt:lpstr>
      <vt:lpstr>PowerPoint Presentation</vt:lpstr>
      <vt:lpstr>Algebraic Forms of Functions</vt:lpstr>
      <vt:lpstr>PowerPoint Presentation</vt:lpstr>
      <vt:lpstr>Truth Tables</vt:lpstr>
      <vt:lpstr>Truth tables for f(A,B,C) = AB + A'C + AC'</vt:lpstr>
      <vt:lpstr>Minterms. Canonical form.</vt:lpstr>
      <vt:lpstr>Deriving Truth Table and SOP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1224</cp:revision>
  <dcterms:created xsi:type="dcterms:W3CDTF">2006-08-16T00:00:00Z</dcterms:created>
  <dcterms:modified xsi:type="dcterms:W3CDTF">2014-03-29T05:33:40Z</dcterms:modified>
</cp:coreProperties>
</file>