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69" r:id="rId3"/>
    <p:sldId id="257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BA"/>
    <a:srgbClr val="000099"/>
    <a:srgbClr val="308D2B"/>
    <a:srgbClr val="F9F9A1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3" d="100"/>
          <a:sy n="73" d="100"/>
        </p:scale>
        <p:origin x="-23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2017-03-20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/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Logic gates.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and, or, not</a:t>
            </a:r>
          </a:p>
          <a:p>
            <a:pPr marL="45720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Derived gates.</a:t>
            </a:r>
          </a:p>
          <a:p>
            <a:pPr marL="914400" lvl="1" indent="-457200" algn="l">
              <a:buClrTx/>
              <a:buFont typeface="Arial" pitchFamily="34" charset="0"/>
              <a:buChar char="•"/>
            </a:pPr>
            <a:r>
              <a:rPr lang="en-US" sz="2800" i="1" dirty="0" err="1" smtClean="0">
                <a:solidFill>
                  <a:srgbClr val="0000CC"/>
                </a:solidFill>
              </a:rPr>
              <a:t>nand</a:t>
            </a:r>
            <a:r>
              <a:rPr lang="en-US" sz="2800" i="1" dirty="0" smtClean="0">
                <a:solidFill>
                  <a:srgbClr val="0000CC"/>
                </a:solidFill>
              </a:rPr>
              <a:t>, nor, </a:t>
            </a:r>
            <a:r>
              <a:rPr lang="en-US" sz="2800" i="1" dirty="0" err="1" smtClean="0">
                <a:solidFill>
                  <a:srgbClr val="0000CC"/>
                </a:solidFill>
              </a:rPr>
              <a:t>xor</a:t>
            </a:r>
            <a:endParaRPr lang="en-US" sz="2800" i="1" dirty="0" smtClean="0">
              <a:solidFill>
                <a:srgbClr val="0000CC"/>
              </a:solidFill>
            </a:endParaRPr>
          </a:p>
          <a:p>
            <a:pPr algn="l"/>
            <a:endParaRPr lang="en-US" sz="2800" i="1" dirty="0" smtClean="0">
              <a:solidFill>
                <a:srgbClr val="0000CC"/>
              </a:solidFill>
            </a:endParaRPr>
          </a:p>
          <a:p>
            <a:pPr algn="l"/>
            <a:endParaRPr lang="en-US" sz="2800" i="1" dirty="0">
              <a:solidFill>
                <a:srgbClr val="0000CC"/>
              </a:solidFill>
            </a:endParaRPr>
          </a:p>
          <a:p>
            <a:pPr algn="l"/>
            <a:endParaRPr lang="en-US" sz="2800" i="1" dirty="0" smtClean="0">
              <a:solidFill>
                <a:srgbClr val="0000CC"/>
              </a:solidFill>
            </a:endParaRPr>
          </a:p>
          <a:p>
            <a:pPr algn="l"/>
            <a:r>
              <a:rPr lang="en-US" i="1" dirty="0" smtClean="0">
                <a:solidFill>
                  <a:srgbClr val="0000CC"/>
                </a:solidFill>
              </a:rPr>
              <a:t>John F. </a:t>
            </a:r>
            <a:r>
              <a:rPr lang="en-US" i="1" dirty="0" err="1" smtClean="0">
                <a:solidFill>
                  <a:srgbClr val="0000CC"/>
                </a:solidFill>
              </a:rPr>
              <a:t>Wakerly</a:t>
            </a:r>
            <a:r>
              <a:rPr lang="en-US" i="1" dirty="0" smtClean="0">
                <a:solidFill>
                  <a:srgbClr val="0000CC"/>
                </a:solidFill>
              </a:rPr>
              <a:t> – Digital Design. 4</a:t>
            </a:r>
            <a:r>
              <a:rPr lang="en-US" i="1" baseline="30000" dirty="0" smtClean="0">
                <a:solidFill>
                  <a:srgbClr val="0000CC"/>
                </a:solidFill>
              </a:rPr>
              <a:t>th</a:t>
            </a:r>
            <a:r>
              <a:rPr lang="en-US" i="1" dirty="0" smtClean="0">
                <a:solidFill>
                  <a:srgbClr val="0000CC"/>
                </a:solidFill>
              </a:rPr>
              <a:t> edition. Chapter 4.</a:t>
            </a:r>
            <a:endParaRPr lang="en-US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763000" cy="2590800"/>
          </a:xfrm>
        </p:spPr>
        <p:txBody>
          <a:bodyPr/>
          <a:lstStyle/>
          <a:p>
            <a:pPr>
              <a:buClrTx/>
            </a:pPr>
            <a:r>
              <a:rPr lang="en-US" dirty="0">
                <a:latin typeface="Comic Sans MS" panose="030F0702030302020204" pitchFamily="66" charset="0"/>
              </a:rPr>
              <a:t>T</a:t>
            </a:r>
            <a:r>
              <a:rPr lang="en-US" dirty="0" smtClean="0">
                <a:latin typeface="Comic Sans MS" panose="030F0702030302020204" pitchFamily="66" charset="0"/>
              </a:rPr>
              <a:t>he </a:t>
            </a:r>
            <a:r>
              <a:rPr lang="en-US" dirty="0">
                <a:latin typeface="Comic Sans MS" panose="030F0702030302020204" pitchFamily="66" charset="0"/>
              </a:rPr>
              <a:t>three basic functions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AND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OR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and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NOT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are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sufficient</a:t>
            </a:r>
            <a:r>
              <a:rPr lang="en-US" dirty="0">
                <a:latin typeface="Comic Sans MS" panose="030F0702030302020204" pitchFamily="66" charset="0"/>
              </a:rPr>
              <a:t> to accomplish all possible logical functions and </a:t>
            </a:r>
            <a:r>
              <a:rPr lang="en-US" dirty="0" smtClean="0">
                <a:latin typeface="Comic Sans MS" panose="030F0702030302020204" pitchFamily="66" charset="0"/>
              </a:rPr>
              <a:t>operations</a:t>
            </a:r>
          </a:p>
          <a:p>
            <a:pPr>
              <a:buClrTx/>
            </a:pPr>
            <a:r>
              <a:rPr lang="en-US" dirty="0" smtClean="0">
                <a:latin typeface="Comic Sans MS" panose="030F0702030302020204" pitchFamily="66" charset="0"/>
              </a:rPr>
              <a:t>Some </a:t>
            </a:r>
            <a:r>
              <a:rPr lang="en-US" dirty="0">
                <a:latin typeface="Comic Sans MS" panose="030F0702030302020204" pitchFamily="66" charset="0"/>
              </a:rPr>
              <a:t>combinations are used so commonly that they have been given names and logic symbols of their </a:t>
            </a:r>
            <a:r>
              <a:rPr lang="en-US" dirty="0" smtClean="0">
                <a:latin typeface="Comic Sans MS" panose="030F0702030302020204" pitchFamily="66" charset="0"/>
              </a:rPr>
              <a:t>own:  </a:t>
            </a:r>
            <a:r>
              <a:rPr lang="en-US" b="1" dirty="0" smtClean="0">
                <a:latin typeface="Comic Sans MS" panose="030F0702030302020204" pitchFamily="66" charset="0"/>
              </a:rPr>
              <a:t>NAND</a:t>
            </a:r>
            <a:r>
              <a:rPr lang="en-US" b="1" dirty="0">
                <a:latin typeface="Comic Sans MS" panose="030F0702030302020204" pitchFamily="66" charset="0"/>
              </a:rPr>
              <a:t>, NOR, XOR</a:t>
            </a:r>
            <a:r>
              <a:rPr lang="en-US" b="1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Derived Logical Functions and </a:t>
            </a:r>
            <a:r>
              <a:rPr lang="en-US" i="1" dirty="0" smtClean="0"/>
              <a:t>Gates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505200"/>
            <a:ext cx="22220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 NAND Gate</a:t>
            </a:r>
            <a:endParaRPr lang="en-US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41506"/>
            <a:ext cx="8229600" cy="2416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762000" y="4053790"/>
            <a:ext cx="1868488" cy="975410"/>
            <a:chOff x="3780" y="7290"/>
            <a:chExt cx="2160" cy="90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4500" y="7290"/>
              <a:ext cx="720" cy="9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&amp;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780" y="7469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780" y="8009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5220" y="7649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5220" y="7529"/>
              <a:ext cx="180" cy="18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81600" y="2971800"/>
            <a:ext cx="3768048" cy="1323439"/>
          </a:xfrm>
          <a:prstGeom prst="rect">
            <a:avLst/>
          </a:prstGeom>
          <a:solidFill>
            <a:srgbClr val="FCFCBA"/>
          </a:solidFill>
          <a:ln>
            <a:solidFill>
              <a:schemeClr val="tx1"/>
            </a:solidFill>
          </a:ln>
          <a:effectLst>
            <a:outerShdw blurRad="50800" dist="2159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circle</a:t>
            </a:r>
            <a:r>
              <a:rPr lang="en-US" sz="2000" dirty="0"/>
              <a:t> at the output of the NAND gate denotes the </a:t>
            </a:r>
            <a:r>
              <a:rPr lang="en-US" sz="2000" b="1" dirty="0"/>
              <a:t>logical inversion</a:t>
            </a:r>
            <a:r>
              <a:rPr lang="en-US" sz="2000" dirty="0"/>
              <a:t>, just as it did at the output of the inverter.</a:t>
            </a:r>
          </a:p>
        </p:txBody>
      </p:sp>
    </p:spTree>
    <p:extLst>
      <p:ext uri="{BB962C8B-B14F-4D97-AF65-F5344CB8AC3E}">
        <p14:creationId xmlns:p14="http://schemas.microsoft.com/office/powerpoint/2010/main" val="12681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524000"/>
            <a:ext cx="7408333" cy="792163"/>
          </a:xfrm>
        </p:spPr>
        <p:txBody>
          <a:bodyPr/>
          <a:lstStyle/>
          <a:p>
            <a:r>
              <a:rPr lang="en-US" dirty="0"/>
              <a:t>The NOR gate is an OR gate with the output inverted.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80872"/>
          </a:xfrm>
        </p:spPr>
        <p:txBody>
          <a:bodyPr>
            <a:normAutofit/>
          </a:bodyPr>
          <a:lstStyle/>
          <a:p>
            <a:r>
              <a:rPr lang="en-US" dirty="0"/>
              <a:t>The NOR </a:t>
            </a:r>
            <a:r>
              <a:rPr lang="en-US" dirty="0" smtClean="0"/>
              <a:t>Gate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64" y="3962400"/>
            <a:ext cx="8650061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13416" y="3398520"/>
            <a:ext cx="1741858" cy="914400"/>
            <a:chOff x="3780" y="9189"/>
            <a:chExt cx="2158" cy="90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499" y="9189"/>
              <a:ext cx="72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780" y="9369"/>
              <a:ext cx="7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780" y="9909"/>
              <a:ext cx="7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5219" y="9549"/>
              <a:ext cx="71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5219" y="9439"/>
              <a:ext cx="180" cy="18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408333" cy="1820333"/>
          </a:xfrm>
        </p:spPr>
        <p:txBody>
          <a:bodyPr/>
          <a:lstStyle/>
          <a:p>
            <a:r>
              <a:rPr lang="en-US" dirty="0"/>
              <a:t>The XOR gate produces a </a:t>
            </a:r>
            <a:r>
              <a:rPr lang="en-US" b="1" dirty="0"/>
              <a:t>logic 1</a:t>
            </a:r>
            <a:r>
              <a:rPr lang="en-US" dirty="0"/>
              <a:t> output only if its two inputs are </a:t>
            </a:r>
            <a:r>
              <a:rPr lang="en-US" b="1" i="1" dirty="0"/>
              <a:t>different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inputs are the </a:t>
            </a:r>
            <a:r>
              <a:rPr lang="en-US" b="1" dirty="0"/>
              <a:t>same</a:t>
            </a:r>
            <a:r>
              <a:rPr lang="en-US" dirty="0"/>
              <a:t>, the output is </a:t>
            </a:r>
            <a:r>
              <a:rPr lang="en-US" dirty="0" smtClean="0"/>
              <a:t>a </a:t>
            </a:r>
            <a:r>
              <a:rPr lang="en-US" b="1" dirty="0"/>
              <a:t>logic </a:t>
            </a:r>
            <a:r>
              <a:rPr lang="en-US" b="1" dirty="0" smtClean="0"/>
              <a:t>0</a:t>
            </a:r>
          </a:p>
          <a:p>
            <a:r>
              <a:rPr lang="en-US" dirty="0" smtClean="0"/>
              <a:t>It’s comparator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/>
              <a:t>The Exclusive-OR, or XOR Gate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4495800"/>
            <a:ext cx="423545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088008"/>
            <a:ext cx="2849294" cy="122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000125" y="3746500"/>
            <a:ext cx="2085976" cy="946150"/>
            <a:chOff x="3348" y="2336"/>
            <a:chExt cx="2160" cy="900"/>
          </a:xfrm>
        </p:grpSpPr>
        <p:sp>
          <p:nvSpPr>
            <p:cNvPr id="6" name="Text Box 8"/>
            <p:cNvSpPr txBox="1">
              <a:spLocks noChangeArrowheads="1"/>
            </p:cNvSpPr>
            <p:nvPr/>
          </p:nvSpPr>
          <p:spPr bwMode="auto">
            <a:xfrm>
              <a:off x="4068" y="2336"/>
              <a:ext cx="72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348" y="251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348" y="305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788" y="269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2100" y="4034909"/>
            <a:ext cx="103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00CC"/>
                </a:solidFill>
              </a:rPr>
              <a:t>different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70703" y="3665577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1</a:t>
            </a:r>
            <a:endParaRPr lang="en-US" sz="2800" dirty="0">
              <a:solidFill>
                <a:srgbClr val="0000CC"/>
              </a:solidFill>
            </a:endParaRP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191000" y="3715722"/>
            <a:ext cx="2085976" cy="946150"/>
            <a:chOff x="3348" y="2336"/>
            <a:chExt cx="2160" cy="900"/>
          </a:xfrm>
        </p:grpSpPr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4068" y="2336"/>
              <a:ext cx="720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Symbol" pitchFamily="18" charset="2"/>
                </a:rPr>
                <a:t></a:t>
              </a:r>
            </a:p>
          </p:txBody>
        </p:sp>
        <p:sp>
          <p:nvSpPr>
            <p:cNvPr id="17" name="Line 7"/>
            <p:cNvSpPr>
              <a:spLocks noChangeShapeType="1"/>
            </p:cNvSpPr>
            <p:nvPr/>
          </p:nvSpPr>
          <p:spPr bwMode="auto">
            <a:xfrm>
              <a:off x="3348" y="251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3348" y="305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9" name="Line 5"/>
            <p:cNvSpPr>
              <a:spLocks noChangeShapeType="1"/>
            </p:cNvSpPr>
            <p:nvPr/>
          </p:nvSpPr>
          <p:spPr bwMode="auto">
            <a:xfrm>
              <a:off x="4788" y="2696"/>
              <a:ext cx="72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3882140" y="4007762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rgbClr val="0000CC"/>
                </a:solidFill>
              </a:rPr>
              <a:t>equal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61578" y="3634799"/>
            <a:ext cx="381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0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42870" y="3412510"/>
            <a:ext cx="39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A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4992" y="4466610"/>
            <a:ext cx="39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B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40796" y="4377571"/>
            <a:ext cx="39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B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077699" y="3390642"/>
            <a:ext cx="397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 smtClean="0">
                <a:solidFill>
                  <a:srgbClr val="0000CC"/>
                </a:solidFill>
              </a:rPr>
              <a:t>A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4343400"/>
          </a:xfrm>
        </p:spPr>
        <p:txBody>
          <a:bodyPr>
            <a:normAutofit lnSpcReduction="10000"/>
          </a:bodyPr>
          <a:lstStyle/>
          <a:p>
            <a:pPr>
              <a:buClrTx/>
            </a:pPr>
            <a:r>
              <a:rPr lang="en-US" dirty="0">
                <a:latin typeface="Comic Sans MS" panose="030F0702030302020204" pitchFamily="66" charset="0"/>
              </a:rPr>
              <a:t>Logic circuits are classified into two types, “</a:t>
            </a:r>
            <a:r>
              <a:rPr lang="en-US" b="1" dirty="0">
                <a:latin typeface="Comic Sans MS" panose="030F0702030302020204" pitchFamily="66" charset="0"/>
              </a:rPr>
              <a:t>combinational</a:t>
            </a:r>
            <a:r>
              <a:rPr lang="en-US" dirty="0">
                <a:latin typeface="Comic Sans MS" panose="030F0702030302020204" pitchFamily="66" charset="0"/>
              </a:rPr>
              <a:t>” and “</a:t>
            </a:r>
            <a:r>
              <a:rPr lang="en-US" b="1" dirty="0">
                <a:latin typeface="Comic Sans MS" panose="030F0702030302020204" pitchFamily="66" charset="0"/>
              </a:rPr>
              <a:t>sequential</a:t>
            </a:r>
            <a:r>
              <a:rPr lang="en-US" dirty="0">
                <a:latin typeface="Comic Sans MS" panose="030F0702030302020204" pitchFamily="66" charset="0"/>
              </a:rPr>
              <a:t>.” </a:t>
            </a:r>
            <a:endParaRPr lang="en-US" dirty="0" smtClean="0"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combinational</a:t>
            </a:r>
            <a:r>
              <a:rPr lang="en-US" i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b="1" i="1" dirty="0">
                <a:latin typeface="Comic Sans MS" panose="030F0702030302020204" pitchFamily="66" charset="0"/>
              </a:rPr>
              <a:t>logic circuit </a:t>
            </a:r>
            <a:r>
              <a:rPr lang="en-US" dirty="0">
                <a:latin typeface="Comic Sans MS" panose="030F0702030302020204" pitchFamily="66" charset="0"/>
              </a:rPr>
              <a:t>is one whose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outputs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depend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only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on its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current inputs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>
              <a:buClrTx/>
            </a:pPr>
            <a:endParaRPr lang="en-US" dirty="0">
              <a:latin typeface="Comic Sans MS" panose="030F0702030302020204" pitchFamily="66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Sequential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circuits </a:t>
            </a:r>
            <a:r>
              <a:rPr lang="en-US" dirty="0">
                <a:latin typeface="Comic Sans MS" panose="030F0702030302020204" pitchFamily="66" charset="0"/>
              </a:rPr>
              <a:t>are designed to actually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remember</a:t>
            </a:r>
            <a:r>
              <a:rPr lang="en-US" b="1" dirty="0">
                <a:latin typeface="Comic Sans MS" panose="030F0702030302020204" pitchFamily="66" charset="0"/>
              </a:rPr>
              <a:t> the past states</a:t>
            </a:r>
            <a:r>
              <a:rPr lang="en-US" dirty="0">
                <a:latin typeface="Comic Sans MS" panose="030F0702030302020204" pitchFamily="66" charset="0"/>
              </a:rPr>
              <a:t> of their inputs, and to produce outputs based on those past signals as well as the current states of their inputs.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These </a:t>
            </a:r>
            <a:r>
              <a:rPr lang="en-US" dirty="0">
                <a:latin typeface="Comic Sans MS" panose="030F0702030302020204" pitchFamily="66" charset="0"/>
              </a:rPr>
              <a:t>circuits can act in accordance with a </a:t>
            </a:r>
            <a:r>
              <a:rPr lang="en-US" b="1" dirty="0">
                <a:latin typeface="Comic Sans MS" panose="030F0702030302020204" pitchFamily="66" charset="0"/>
              </a:rPr>
              <a:t>sequence of input signals</a:t>
            </a:r>
            <a:r>
              <a:rPr lang="en-US" dirty="0">
                <a:latin typeface="Comic Sans MS" panose="030F0702030302020204" pitchFamily="66" charset="0"/>
              </a:rPr>
              <a:t>, and are therefore known as </a:t>
            </a:r>
            <a:r>
              <a:rPr lang="en-US" b="1" i="1" dirty="0">
                <a:latin typeface="Comic Sans MS" panose="030F0702030302020204" pitchFamily="66" charset="0"/>
              </a:rPr>
              <a:t>sequential</a:t>
            </a:r>
            <a:r>
              <a:rPr lang="en-US" dirty="0">
                <a:latin typeface="Comic Sans MS" panose="030F0702030302020204" pitchFamily="66" charset="0"/>
              </a:rPr>
              <a:t> logic circuits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8472"/>
          </a:xfrm>
        </p:spPr>
        <p:txBody>
          <a:bodyPr>
            <a:normAutofit/>
          </a:bodyPr>
          <a:lstStyle/>
          <a:p>
            <a:r>
              <a:rPr lang="en-US" sz="3200" i="1" dirty="0"/>
              <a:t>Combinational and sequential logic circuits.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7200" y="5798403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CC"/>
                </a:solidFill>
              </a:rPr>
              <a:t>combinational</a:t>
            </a:r>
            <a:r>
              <a:rPr lang="en-US" sz="2400" dirty="0">
                <a:solidFill>
                  <a:srgbClr val="0000CC"/>
                </a:solidFill>
              </a:rPr>
              <a:t> logic circuits – don’t have memory, are very fast</a:t>
            </a:r>
          </a:p>
          <a:p>
            <a:r>
              <a:rPr lang="en-US" sz="2400" dirty="0">
                <a:solidFill>
                  <a:srgbClr val="0000CC"/>
                </a:solidFill>
              </a:rPr>
              <a:t> </a:t>
            </a:r>
            <a:r>
              <a:rPr lang="en-US" sz="2400" b="1" i="1" dirty="0" smtClean="0">
                <a:solidFill>
                  <a:srgbClr val="0000CC"/>
                </a:solidFill>
              </a:rPr>
              <a:t>sequential</a:t>
            </a:r>
            <a:r>
              <a:rPr lang="en-US" sz="2400" dirty="0" smtClean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logic </a:t>
            </a:r>
            <a:r>
              <a:rPr lang="en-US" sz="2400" dirty="0" smtClean="0">
                <a:solidFill>
                  <a:srgbClr val="0000CC"/>
                </a:solidFill>
              </a:rPr>
              <a:t>circuits	- </a:t>
            </a:r>
            <a:r>
              <a:rPr lang="en-US" sz="2400" dirty="0">
                <a:solidFill>
                  <a:srgbClr val="0000CC"/>
                </a:solidFill>
              </a:rPr>
              <a:t>have memory, are slow</a:t>
            </a:r>
          </a:p>
        </p:txBody>
      </p:sp>
    </p:spTree>
    <p:extLst>
      <p:ext uri="{BB962C8B-B14F-4D97-AF65-F5344CB8AC3E}">
        <p14:creationId xmlns:p14="http://schemas.microsoft.com/office/powerpoint/2010/main" val="186905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Hardware Design Flow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14625"/>
            <a:ext cx="6918081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0" y="1143000"/>
            <a:ext cx="684087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84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7352" y="152400"/>
            <a:ext cx="8229600" cy="838200"/>
          </a:xfrm>
        </p:spPr>
        <p:txBody>
          <a:bodyPr/>
          <a:lstStyle/>
          <a:p>
            <a:r>
              <a:rPr lang="en-US" dirty="0" smtClean="0"/>
              <a:t>Logic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7419975" cy="456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307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175260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>
                <a:latin typeface="Comic Sans MS" panose="030F0702030302020204" pitchFamily="66" charset="0"/>
              </a:rPr>
              <a:t>Electronic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circuits</a:t>
            </a:r>
            <a:r>
              <a:rPr lang="en-US" dirty="0">
                <a:latin typeface="Comic Sans MS" panose="030F0702030302020204" pitchFamily="66" charset="0"/>
              </a:rPr>
              <a:t> which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combine digital signals </a:t>
            </a:r>
            <a:r>
              <a:rPr lang="en-US" dirty="0">
                <a:latin typeface="Comic Sans MS" panose="030F0702030302020204" pitchFamily="66" charset="0"/>
              </a:rPr>
              <a:t>according to the </a:t>
            </a:r>
            <a:r>
              <a:rPr lang="en-US" b="1" dirty="0">
                <a:latin typeface="Comic Sans MS" panose="030F0702030302020204" pitchFamily="66" charset="0"/>
              </a:rPr>
              <a:t>Boolean algebra </a:t>
            </a:r>
            <a:r>
              <a:rPr lang="en-US" dirty="0">
                <a:latin typeface="Comic Sans MS" panose="030F0702030302020204" pitchFamily="66" charset="0"/>
              </a:rPr>
              <a:t>are referred to as </a:t>
            </a:r>
            <a:r>
              <a:rPr lang="en-US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logic </a:t>
            </a:r>
            <a:r>
              <a:rPr lang="en-US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gates</a:t>
            </a:r>
            <a:endParaRPr lang="en-US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buClrTx/>
            </a:pPr>
            <a:r>
              <a:rPr lang="en-US" b="1" dirty="0" smtClean="0">
                <a:latin typeface="Comic Sans MS" panose="030F0702030302020204" pitchFamily="66" charset="0"/>
              </a:rPr>
              <a:t>Gates -</a:t>
            </a:r>
            <a:r>
              <a:rPr lang="en-US" dirty="0" smtClean="0">
                <a:latin typeface="Comic Sans MS" panose="030F0702030302020204" pitchFamily="66" charset="0"/>
              </a:rPr>
              <a:t> because </a:t>
            </a:r>
            <a:r>
              <a:rPr lang="en-US" dirty="0">
                <a:latin typeface="Comic Sans MS" panose="030F0702030302020204" pitchFamily="66" charset="0"/>
              </a:rPr>
              <a:t>they control the flow of information. </a:t>
            </a: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 gates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39624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There is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</a:rPr>
              <a:t>no limit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to the 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</a:rPr>
              <a:t>number of inputs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that may be applied to </a:t>
            </a: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a function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, </a:t>
            </a:r>
            <a:endParaRPr lang="en-US" sz="2000" dirty="0" smtClean="0">
              <a:solidFill>
                <a:srgbClr val="0000CC"/>
              </a:solidFill>
              <a:latin typeface="Comic Sans MS" panose="030F0702030302020204" pitchFamily="66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so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there is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no functional limit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to the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number of inputs </a:t>
            </a: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a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gate may have</a:t>
            </a: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However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, for practical reasons, </a:t>
            </a:r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commercial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gates </a:t>
            </a:r>
            <a:r>
              <a:rPr lang="en-US" sz="2000" dirty="0">
                <a:solidFill>
                  <a:srgbClr val="0000CC"/>
                </a:solidFill>
                <a:latin typeface="Comic Sans MS" panose="030F0702030302020204" pitchFamily="66" charset="0"/>
              </a:rPr>
              <a:t>are most commonly manufactured with 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limited inputs </a:t>
            </a:r>
            <a:r>
              <a:rPr lang="en-US" sz="20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(2</a:t>
            </a:r>
            <a:r>
              <a:rPr lang="en-US" sz="2000" b="1" dirty="0">
                <a:solidFill>
                  <a:srgbClr val="0000CC"/>
                </a:solidFill>
                <a:latin typeface="Comic Sans MS" panose="030F0702030302020204" pitchFamily="66" charset="0"/>
              </a:rPr>
              <a:t>, 3, or 4 </a:t>
            </a:r>
            <a:r>
              <a:rPr lang="en-US" sz="2000" b="1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Comic Sans MS" panose="030F0702030302020204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Comic Sans MS" panose="030F0702030302020204" pitchFamily="66" charset="0"/>
              </a:rPr>
              <a:t>In </a:t>
            </a:r>
            <a:r>
              <a:rPr lang="en-US" sz="2000" dirty="0">
                <a:latin typeface="Comic Sans MS" panose="030F0702030302020204" pitchFamily="66" charset="0"/>
              </a:rPr>
              <a:t>digital circuits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all inputs must be connected</a:t>
            </a:r>
            <a:r>
              <a:rPr lang="en-US" sz="2000" dirty="0" smtClean="0">
                <a:latin typeface="Comic Sans MS" panose="030F0702030302020204" pitchFamily="66" charset="0"/>
              </a:rPr>
              <a:t>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28600" y="781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914400" y="2800350"/>
            <a:ext cx="1917700" cy="952500"/>
            <a:chOff x="3348" y="2336"/>
            <a:chExt cx="2160" cy="90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" y="2336"/>
              <a:ext cx="7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48" y="25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348" y="305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4788" y="269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32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AND gate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495800"/>
            <a:ext cx="807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99"/>
                </a:solidFill>
              </a:rPr>
              <a:t>The AND gate implements the AND function</a:t>
            </a:r>
            <a:r>
              <a:rPr lang="en-US" sz="2400" dirty="0" smtClean="0">
                <a:solidFill>
                  <a:srgbClr val="000099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rgbClr val="000099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99"/>
                </a:solidFill>
              </a:rPr>
              <a:t>With </a:t>
            </a:r>
            <a:r>
              <a:rPr lang="en-US" sz="2400" dirty="0">
                <a:solidFill>
                  <a:srgbClr val="000099"/>
                </a:solidFill>
              </a:rPr>
              <a:t>the gate shown to the left, </a:t>
            </a:r>
            <a:r>
              <a:rPr lang="en-US" sz="2400" b="1" dirty="0">
                <a:solidFill>
                  <a:srgbClr val="000099"/>
                </a:solidFill>
              </a:rPr>
              <a:t>both inputs</a:t>
            </a:r>
            <a:r>
              <a:rPr lang="en-US" sz="2400" dirty="0">
                <a:solidFill>
                  <a:srgbClr val="000099"/>
                </a:solidFill>
              </a:rPr>
              <a:t> must have logic 1 signals applied to them in order for the output to be a logic 1.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9650"/>
            <a:ext cx="7543800" cy="220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228600" y="781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952500" y="3217651"/>
            <a:ext cx="1752600" cy="762000"/>
            <a:chOff x="3348" y="2336"/>
            <a:chExt cx="2160" cy="900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68" y="2336"/>
              <a:ext cx="7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&amp;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348" y="25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348" y="305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>
              <a:off x="4788" y="269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32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9516" y="4495800"/>
            <a:ext cx="7408333" cy="1926696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OR function, like its verbal counterpart, allows the output to be </a:t>
            </a:r>
            <a:r>
              <a:rPr lang="en-US" b="1" dirty="0"/>
              <a:t>true</a:t>
            </a:r>
            <a:r>
              <a:rPr lang="en-US" dirty="0"/>
              <a:t> (logic 1) if </a:t>
            </a:r>
            <a:r>
              <a:rPr lang="en-US" b="1" dirty="0"/>
              <a:t>any one </a:t>
            </a:r>
            <a:r>
              <a:rPr lang="en-US" dirty="0"/>
              <a:t>or more of its </a:t>
            </a:r>
            <a:r>
              <a:rPr lang="en-US" b="1" dirty="0"/>
              <a:t>inputs</a:t>
            </a:r>
            <a:r>
              <a:rPr lang="en-US" dirty="0"/>
              <a:t> are </a:t>
            </a:r>
            <a:r>
              <a:rPr lang="en-US" b="1" dirty="0"/>
              <a:t>true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57072"/>
          </a:xfrm>
        </p:spPr>
        <p:txBody>
          <a:bodyPr/>
          <a:lstStyle/>
          <a:p>
            <a:r>
              <a:rPr lang="en-US" dirty="0" smtClean="0"/>
              <a:t>The OR gate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324850" cy="266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" y="3181350"/>
            <a:ext cx="1917700" cy="952500"/>
            <a:chOff x="3348" y="2336"/>
            <a:chExt cx="2160" cy="90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68" y="2336"/>
              <a:ext cx="7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348" y="251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348" y="305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4788" y="2696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803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381999" cy="39624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Besides</a:t>
            </a:r>
            <a:r>
              <a:rPr lang="en-US" dirty="0">
                <a:latin typeface="Comic Sans MS" panose="030F0702030302020204" pitchFamily="66" charset="0"/>
              </a:rPr>
              <a:t> implementing of the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logical AND, OR </a:t>
            </a:r>
            <a:r>
              <a:rPr lang="en-US" dirty="0">
                <a:latin typeface="Comic Sans MS" panose="030F0702030302020204" pitchFamily="66" charset="0"/>
              </a:rPr>
              <a:t>functions the above mentioned devices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have also “gate” </a:t>
            </a:r>
            <a:r>
              <a:rPr lang="en-US" b="1" dirty="0">
                <a:latin typeface="Comic Sans MS" panose="030F0702030302020204" pitchFamily="66" charset="0"/>
              </a:rPr>
              <a:t>functions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With </a:t>
            </a:r>
            <a:r>
              <a:rPr lang="en-US" dirty="0">
                <a:latin typeface="Comic Sans MS" panose="030F0702030302020204" pitchFamily="66" charset="0"/>
              </a:rPr>
              <a:t>each of these </a:t>
            </a:r>
            <a:r>
              <a:rPr lang="en-US" dirty="0" smtClean="0">
                <a:latin typeface="Comic Sans MS" panose="030F0702030302020204" pitchFamily="66" charset="0"/>
              </a:rPr>
              <a:t>devices </a:t>
            </a:r>
            <a:r>
              <a:rPr lang="en-US" dirty="0">
                <a:latin typeface="Comic Sans MS" panose="030F0702030302020204" pitchFamily="66" charset="0"/>
              </a:rPr>
              <a:t>the “gate” function works </a:t>
            </a:r>
            <a:r>
              <a:rPr lang="en-US" b="1" dirty="0" smtClean="0">
                <a:latin typeface="Comic Sans MS" panose="030F0702030302020204" pitchFamily="66" charset="0"/>
              </a:rPr>
              <a:t>differently</a:t>
            </a:r>
            <a:endParaRPr lang="en-US" b="1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 </a:t>
            </a:r>
            <a:r>
              <a:rPr lang="en-US" dirty="0" smtClean="0">
                <a:latin typeface="Comic Sans MS" panose="030F0702030302020204" pitchFamily="66" charset="0"/>
              </a:rPr>
              <a:t>There </a:t>
            </a:r>
            <a:r>
              <a:rPr lang="en-US" dirty="0">
                <a:latin typeface="Comic Sans MS" panose="030F0702030302020204" pitchFamily="66" charset="0"/>
              </a:rPr>
              <a:t>is a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status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of </a:t>
            </a:r>
            <a:r>
              <a:rPr lang="en-US" dirty="0" smtClean="0">
                <a:latin typeface="Comic Sans MS" panose="030F0702030302020204" pitchFamily="66" charset="0"/>
              </a:rPr>
              <a:t>the gate -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OPEN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or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CLOSE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When </a:t>
            </a:r>
            <a:r>
              <a:rPr lang="en-US" dirty="0">
                <a:latin typeface="Comic Sans MS" panose="030F0702030302020204" pitchFamily="66" charset="0"/>
              </a:rPr>
              <a:t>the gate is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OPEN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then the logical value of the input (</a:t>
            </a:r>
            <a:r>
              <a:rPr lang="en-US" b="1" dirty="0">
                <a:latin typeface="Comic Sans MS" panose="030F0702030302020204" pitchFamily="66" charset="0"/>
              </a:rPr>
              <a:t>signal</a:t>
            </a:r>
            <a:r>
              <a:rPr lang="en-US" dirty="0">
                <a:latin typeface="Comic Sans MS" panose="030F0702030302020204" pitchFamily="66" charset="0"/>
              </a:rPr>
              <a:t>) </a:t>
            </a:r>
            <a:r>
              <a:rPr lang="en-US" b="1" dirty="0">
                <a:latin typeface="Comic Sans MS" panose="030F0702030302020204" pitchFamily="66" charset="0"/>
              </a:rPr>
              <a:t>can pass</a:t>
            </a:r>
            <a:r>
              <a:rPr lang="en-US" dirty="0">
                <a:latin typeface="Comic Sans MS" panose="030F0702030302020204" pitchFamily="66" charset="0"/>
              </a:rPr>
              <a:t> to the output of the gate.</a:t>
            </a:r>
          </a:p>
          <a:p>
            <a:r>
              <a:rPr lang="en-US" dirty="0" smtClean="0">
                <a:latin typeface="Comic Sans MS" panose="030F0702030302020204" pitchFamily="66" charset="0"/>
              </a:rPr>
              <a:t>When </a:t>
            </a:r>
            <a:r>
              <a:rPr lang="en-US" dirty="0">
                <a:latin typeface="Comic Sans MS" panose="030F0702030302020204" pitchFamily="66" charset="0"/>
              </a:rPr>
              <a:t>the gate is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Closed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then the logical value of the input (signal) </a:t>
            </a:r>
            <a:r>
              <a:rPr lang="en-US" b="1" dirty="0">
                <a:latin typeface="Comic Sans MS" panose="030F0702030302020204" pitchFamily="66" charset="0"/>
              </a:rPr>
              <a:t>can not</a:t>
            </a:r>
            <a:r>
              <a:rPr lang="en-US" dirty="0">
                <a:latin typeface="Comic Sans MS" panose="030F0702030302020204" pitchFamily="66" charset="0"/>
              </a:rPr>
              <a:t> pass to the output of the gate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/>
          <a:lstStyle/>
          <a:p>
            <a:r>
              <a:rPr lang="en-US" dirty="0" smtClean="0"/>
              <a:t>How the gates work ?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754282" y="5187434"/>
            <a:ext cx="1925418" cy="1499632"/>
            <a:chOff x="754282" y="5187434"/>
            <a:chExt cx="1925418" cy="1499632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762000" y="5372100"/>
              <a:ext cx="1917700" cy="952500"/>
              <a:chOff x="3348" y="2336"/>
              <a:chExt cx="2160" cy="900"/>
            </a:xfrm>
          </p:grpSpPr>
          <p:sp>
            <p:nvSpPr>
              <p:cNvPr id="5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754282" y="5187434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4282" y="575310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60083" y="5372100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2" name="Multiply 11"/>
            <p:cNvSpPr/>
            <p:nvPr/>
          </p:nvSpPr>
          <p:spPr>
            <a:xfrm>
              <a:off x="1241424" y="5372100"/>
              <a:ext cx="958850" cy="952500"/>
            </a:xfrm>
            <a:prstGeom prst="mathMultiply">
              <a:avLst>
                <a:gd name="adj1" fmla="val 885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241424" y="6317734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Closed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097682" y="5187434"/>
            <a:ext cx="1925418" cy="1506498"/>
            <a:chOff x="5097682" y="5187434"/>
            <a:chExt cx="1925418" cy="1506498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5105400" y="5372100"/>
              <a:ext cx="1917700" cy="952500"/>
              <a:chOff x="3348" y="2336"/>
              <a:chExt cx="2160" cy="900"/>
            </a:xfrm>
          </p:grpSpPr>
          <p:sp>
            <p:nvSpPr>
              <p:cNvPr id="14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5097682" y="5187434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097682" y="575310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03483" y="5372100"/>
              <a:ext cx="3193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744633" y="5741432"/>
              <a:ext cx="639233" cy="39266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647307" y="6324600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Opened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915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920234"/>
            <a:ext cx="7408333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force the device to work as a gate we have to satisfy the </a:t>
            </a:r>
            <a:r>
              <a:rPr lang="en-US" b="1" dirty="0"/>
              <a:t>input conditions</a:t>
            </a:r>
            <a:r>
              <a:rPr lang="en-US" dirty="0"/>
              <a:t>.</a:t>
            </a:r>
          </a:p>
          <a:p>
            <a:r>
              <a:rPr lang="en-US" dirty="0" smtClean="0"/>
              <a:t>For </a:t>
            </a:r>
            <a:r>
              <a:rPr lang="en-US" dirty="0"/>
              <a:t>the AND gate the logical </a:t>
            </a:r>
            <a:r>
              <a:rPr lang="en-US" b="1" dirty="0"/>
              <a:t>value</a:t>
            </a:r>
            <a:r>
              <a:rPr lang="en-US" sz="3200" b="1" dirty="0"/>
              <a:t> 1 </a:t>
            </a:r>
            <a:r>
              <a:rPr lang="en-US" dirty="0"/>
              <a:t>of one of the inputs of the gate allows the </a:t>
            </a:r>
            <a:r>
              <a:rPr lang="en-US" b="1" dirty="0"/>
              <a:t>other input’s value </a:t>
            </a:r>
            <a:r>
              <a:rPr lang="en-US" dirty="0"/>
              <a:t>to </a:t>
            </a:r>
            <a:r>
              <a:rPr lang="en-US" b="1" dirty="0"/>
              <a:t>pass</a:t>
            </a:r>
            <a:r>
              <a:rPr lang="en-US" dirty="0"/>
              <a:t> to the </a:t>
            </a:r>
            <a:r>
              <a:rPr lang="en-US" b="1" dirty="0"/>
              <a:t>output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b="1" dirty="0"/>
              <a:t>output</a:t>
            </a:r>
            <a:r>
              <a:rPr lang="en-US" dirty="0"/>
              <a:t> of the AND gate will be </a:t>
            </a:r>
            <a:r>
              <a:rPr lang="en-US" b="1" dirty="0"/>
              <a:t>always </a:t>
            </a:r>
            <a:r>
              <a:rPr lang="en-US" sz="3200" b="1" dirty="0"/>
              <a:t>0</a:t>
            </a:r>
            <a:r>
              <a:rPr lang="en-US" dirty="0"/>
              <a:t> if one of the inputs </a:t>
            </a:r>
            <a:r>
              <a:rPr lang="en-US" dirty="0" smtClean="0"/>
              <a:t>we keep =</a:t>
            </a:r>
            <a:r>
              <a:rPr lang="en-US" sz="3200" b="1" dirty="0" smtClean="0"/>
              <a:t> </a:t>
            </a:r>
            <a:r>
              <a:rPr lang="en-US" sz="3200" b="1" dirty="0"/>
              <a:t>0</a:t>
            </a:r>
            <a:r>
              <a:rPr lang="en-US" dirty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input </a:t>
            </a:r>
            <a:r>
              <a:rPr lang="en-US" dirty="0" smtClean="0"/>
              <a:t>which we intentionally keep in 0 or 1 condition we </a:t>
            </a:r>
            <a:r>
              <a:rPr lang="en-US" dirty="0"/>
              <a:t>call the </a:t>
            </a:r>
            <a:r>
              <a:rPr lang="en-US" b="1" dirty="0"/>
              <a:t>control input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other input </a:t>
            </a:r>
            <a:r>
              <a:rPr lang="en-US" dirty="0" smtClean="0"/>
              <a:t>which is passed or not to the output we </a:t>
            </a:r>
            <a:r>
              <a:rPr lang="en-US" dirty="0"/>
              <a:t>call the </a:t>
            </a:r>
            <a:r>
              <a:rPr lang="en-US" b="1" dirty="0"/>
              <a:t>data input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Control and data input.   AND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3632" y="4992985"/>
            <a:ext cx="2480858" cy="1710730"/>
            <a:chOff x="198842" y="4976336"/>
            <a:chExt cx="2480858" cy="171073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62000" y="5372100"/>
              <a:ext cx="1917700" cy="952500"/>
              <a:chOff x="3348" y="2336"/>
              <a:chExt cx="2160" cy="900"/>
            </a:xfrm>
          </p:grpSpPr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54282" y="5187434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282" y="575310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0083" y="53721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Multiply 8"/>
            <p:cNvSpPr/>
            <p:nvPr/>
          </p:nvSpPr>
          <p:spPr>
            <a:xfrm>
              <a:off x="1222373" y="5461516"/>
              <a:ext cx="958850" cy="952500"/>
            </a:xfrm>
            <a:prstGeom prst="mathMultiply">
              <a:avLst>
                <a:gd name="adj1" fmla="val 885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1424" y="6317734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Closed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73181" y="5345668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&amp;</a:t>
              </a:r>
              <a:endParaRPr lang="en-US" b="1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1923" y="4976336"/>
              <a:ext cx="1422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CC"/>
                  </a:solidFill>
                </a:rPr>
                <a:t>Conrol</a:t>
              </a:r>
              <a:r>
                <a:rPr lang="en-US" b="1" dirty="0" smtClean="0">
                  <a:solidFill>
                    <a:srgbClr val="0000CC"/>
                  </a:solidFill>
                </a:rPr>
                <a:t> Input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842" y="6122432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Data Input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62400" y="5095101"/>
            <a:ext cx="1925418" cy="1506498"/>
            <a:chOff x="5097682" y="5187434"/>
            <a:chExt cx="1925418" cy="1506498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5105400" y="5372100"/>
              <a:ext cx="1917700" cy="952500"/>
              <a:chOff x="3348" y="2336"/>
              <a:chExt cx="2160" cy="900"/>
            </a:xfrm>
          </p:grpSpPr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097682" y="5187434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97682" y="57531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03483" y="537210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744633" y="5741432"/>
              <a:ext cx="639233" cy="39266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47307" y="6324600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Opened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83716" y="4910435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Conrol</a:t>
            </a:r>
            <a:r>
              <a:rPr lang="en-US" b="1" dirty="0" smtClean="0">
                <a:solidFill>
                  <a:srgbClr val="0000CC"/>
                </a:solidFill>
              </a:rPr>
              <a:t>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5913" y="603009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Data Input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58000" y="5054600"/>
            <a:ext cx="1925418" cy="1506498"/>
            <a:chOff x="5097682" y="5187434"/>
            <a:chExt cx="1925418" cy="1506498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5105400" y="5372100"/>
              <a:ext cx="1917700" cy="952500"/>
              <a:chOff x="3348" y="2336"/>
              <a:chExt cx="2160" cy="90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97682" y="5187434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97682" y="5753100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03483" y="537210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5744633" y="5741432"/>
              <a:ext cx="639233" cy="39266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47307" y="6324600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Opened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279316" y="4869934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Conrol</a:t>
            </a:r>
            <a:r>
              <a:rPr lang="en-US" b="1" dirty="0" smtClean="0">
                <a:solidFill>
                  <a:srgbClr val="0000CC"/>
                </a:solidFill>
              </a:rPr>
              <a:t>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1513" y="598959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Data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23809" y="5279767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&amp;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653687" y="5245100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9371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3049" y="1371600"/>
            <a:ext cx="7408333" cy="2584966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For the OR gate the </a:t>
            </a:r>
            <a:r>
              <a:rPr lang="en-US" b="1" dirty="0"/>
              <a:t>control input</a:t>
            </a:r>
            <a:r>
              <a:rPr lang="en-US" dirty="0"/>
              <a:t> should be </a:t>
            </a:r>
            <a:r>
              <a:rPr lang="en-US" sz="3200" b="1" dirty="0"/>
              <a:t>0</a:t>
            </a:r>
            <a:r>
              <a:rPr lang="en-US" dirty="0"/>
              <a:t> to allow the </a:t>
            </a:r>
            <a:r>
              <a:rPr lang="en-US" b="1" dirty="0"/>
              <a:t>data input </a:t>
            </a:r>
            <a:r>
              <a:rPr lang="en-US" dirty="0"/>
              <a:t>to </a:t>
            </a:r>
            <a:r>
              <a:rPr lang="en-US" b="1" dirty="0"/>
              <a:t>pass</a:t>
            </a:r>
            <a:r>
              <a:rPr lang="en-US" dirty="0"/>
              <a:t> to the </a:t>
            </a:r>
            <a:r>
              <a:rPr lang="en-US" dirty="0" smtClean="0"/>
              <a:t>output (</a:t>
            </a:r>
            <a:r>
              <a:rPr lang="en-US" b="1" dirty="0" smtClean="0"/>
              <a:t>Opened)</a:t>
            </a:r>
            <a:r>
              <a:rPr lang="en-US" dirty="0" smtClean="0"/>
              <a:t>.</a:t>
            </a:r>
            <a:endParaRPr lang="en-US" dirty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If </a:t>
            </a:r>
            <a:r>
              <a:rPr lang="en-US" dirty="0"/>
              <a:t>we keep the </a:t>
            </a:r>
            <a:r>
              <a:rPr lang="en-US" b="1" dirty="0"/>
              <a:t>control input =1 </a:t>
            </a:r>
            <a:r>
              <a:rPr lang="en-US" dirty="0"/>
              <a:t>then the OR gate will be </a:t>
            </a:r>
            <a:r>
              <a:rPr lang="en-US" b="1" dirty="0"/>
              <a:t>closed</a:t>
            </a:r>
            <a:r>
              <a:rPr lang="en-US" dirty="0"/>
              <a:t> keeping the output value </a:t>
            </a:r>
            <a:r>
              <a:rPr lang="en-US" b="1" dirty="0"/>
              <a:t>stable 1</a:t>
            </a:r>
            <a:r>
              <a:rPr lang="en-US" dirty="0"/>
              <a:t>.</a:t>
            </a:r>
          </a:p>
          <a:p>
            <a:pPr>
              <a:buClrTx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3632" y="4992985"/>
            <a:ext cx="2480858" cy="1710730"/>
            <a:chOff x="198842" y="4976336"/>
            <a:chExt cx="2480858" cy="1710730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762000" y="5372100"/>
              <a:ext cx="1917700" cy="952500"/>
              <a:chOff x="3348" y="2336"/>
              <a:chExt cx="2160" cy="900"/>
            </a:xfrm>
          </p:grpSpPr>
          <p:sp>
            <p:nvSpPr>
              <p:cNvPr id="11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54282" y="5187434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54282" y="575310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60083" y="537210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Multiply 8"/>
            <p:cNvSpPr/>
            <p:nvPr/>
          </p:nvSpPr>
          <p:spPr>
            <a:xfrm>
              <a:off x="1222373" y="5461516"/>
              <a:ext cx="958850" cy="952500"/>
            </a:xfrm>
            <a:prstGeom prst="mathMultiply">
              <a:avLst>
                <a:gd name="adj1" fmla="val 8853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41424" y="6317734"/>
              <a:ext cx="8338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Closed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73181" y="5345668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41923" y="4976336"/>
              <a:ext cx="14221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 smtClean="0">
                  <a:solidFill>
                    <a:srgbClr val="0000CC"/>
                  </a:solidFill>
                </a:rPr>
                <a:t>Conrol</a:t>
              </a:r>
              <a:r>
                <a:rPr lang="en-US" b="1" dirty="0" smtClean="0">
                  <a:solidFill>
                    <a:srgbClr val="0000CC"/>
                  </a:solidFill>
                </a:rPr>
                <a:t> Input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8842" y="6122432"/>
              <a:ext cx="1223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Data Input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962400" y="5095101"/>
            <a:ext cx="1925418" cy="1506498"/>
            <a:chOff x="5097682" y="5187434"/>
            <a:chExt cx="1925418" cy="1506498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5105400" y="5372100"/>
              <a:ext cx="1917700" cy="952500"/>
              <a:chOff x="3348" y="2336"/>
              <a:chExt cx="2160" cy="900"/>
            </a:xfrm>
          </p:grpSpPr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097682" y="5187434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097682" y="5753100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03483" y="5372100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5744633" y="5741432"/>
              <a:ext cx="639233" cy="39266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647307" y="6324600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Opened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3383716" y="4910435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Conrol</a:t>
            </a:r>
            <a:r>
              <a:rPr lang="en-US" b="1" dirty="0" smtClean="0">
                <a:solidFill>
                  <a:srgbClr val="0000CC"/>
                </a:solidFill>
              </a:rPr>
              <a:t>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75913" y="603009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Data Input</a:t>
            </a:r>
            <a:endParaRPr lang="en-US" b="1" dirty="0">
              <a:solidFill>
                <a:srgbClr val="0000CC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858000" y="5054600"/>
            <a:ext cx="1925418" cy="1506498"/>
            <a:chOff x="5097682" y="5187434"/>
            <a:chExt cx="1925418" cy="1506498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5105400" y="5372100"/>
              <a:ext cx="1917700" cy="952500"/>
              <a:chOff x="3348" y="2336"/>
              <a:chExt cx="2160" cy="90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4068" y="2336"/>
                <a:ext cx="720" cy="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" name="Line 6"/>
              <p:cNvSpPr>
                <a:spLocks noChangeShapeType="1"/>
              </p:cNvSpPr>
              <p:nvPr/>
            </p:nvSpPr>
            <p:spPr bwMode="auto">
              <a:xfrm>
                <a:off x="3348" y="251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5"/>
              <p:cNvSpPr>
                <a:spLocks noChangeShapeType="1"/>
              </p:cNvSpPr>
              <p:nvPr/>
            </p:nvSpPr>
            <p:spPr bwMode="auto">
              <a:xfrm>
                <a:off x="3348" y="305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4"/>
              <p:cNvSpPr>
                <a:spLocks noChangeShapeType="1"/>
              </p:cNvSpPr>
              <p:nvPr/>
            </p:nvSpPr>
            <p:spPr bwMode="auto">
              <a:xfrm>
                <a:off x="4788" y="2696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5097682" y="5187434"/>
              <a:ext cx="3080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97682" y="5753100"/>
              <a:ext cx="2648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03483" y="5372100"/>
              <a:ext cx="2616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5744633" y="5741432"/>
              <a:ext cx="639233" cy="392668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647307" y="6324600"/>
              <a:ext cx="9653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0000CC"/>
                  </a:solidFill>
                </a:rPr>
                <a:t>Opened</a:t>
              </a:r>
              <a:endParaRPr lang="en-US" b="1" dirty="0">
                <a:solidFill>
                  <a:srgbClr val="0000CC"/>
                </a:solidFill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6279316" y="4869934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CC"/>
                </a:solidFill>
              </a:rPr>
              <a:t>Conrol</a:t>
            </a:r>
            <a:r>
              <a:rPr lang="en-US" b="1" dirty="0" smtClean="0">
                <a:solidFill>
                  <a:srgbClr val="0000CC"/>
                </a:solidFill>
              </a:rPr>
              <a:t>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71513" y="5989598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Data Input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23809" y="5279767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7653687" y="5245100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7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19200"/>
            <a:ext cx="7408333" cy="2514600"/>
          </a:xfrm>
        </p:spPr>
        <p:txBody>
          <a:bodyPr>
            <a:normAutofit/>
          </a:bodyPr>
          <a:lstStyle/>
          <a:p>
            <a:r>
              <a:rPr lang="en-US" dirty="0"/>
              <a:t>The inverter </a:t>
            </a:r>
            <a:r>
              <a:rPr lang="en-US" dirty="0" smtClean="0"/>
              <a:t>has </a:t>
            </a:r>
            <a:r>
              <a:rPr lang="en-US" dirty="0"/>
              <a:t>exactly </a:t>
            </a:r>
            <a:r>
              <a:rPr lang="en-US" b="1" dirty="0"/>
              <a:t>one input </a:t>
            </a:r>
            <a:r>
              <a:rPr lang="en-US" dirty="0"/>
              <a:t>as well as </a:t>
            </a:r>
            <a:r>
              <a:rPr lang="en-US" b="1" dirty="0"/>
              <a:t>one output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Whatever </a:t>
            </a:r>
            <a:r>
              <a:rPr lang="en-US" dirty="0"/>
              <a:t>logical state is applied to the input, the </a:t>
            </a:r>
            <a:r>
              <a:rPr lang="en-US" b="1" dirty="0"/>
              <a:t>opposite</a:t>
            </a:r>
            <a:r>
              <a:rPr lang="en-US" dirty="0"/>
              <a:t> state will appear at the output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circle</a:t>
            </a:r>
            <a:r>
              <a:rPr lang="en-US" dirty="0"/>
              <a:t> at the output of the </a:t>
            </a:r>
            <a:r>
              <a:rPr lang="en-US" dirty="0" smtClean="0"/>
              <a:t>NOT gate </a:t>
            </a:r>
            <a:r>
              <a:rPr lang="en-US" dirty="0"/>
              <a:t>denotes the </a:t>
            </a:r>
            <a:r>
              <a:rPr lang="en-US" b="1" dirty="0"/>
              <a:t>logical inversion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04672"/>
          </a:xfrm>
        </p:spPr>
        <p:txBody>
          <a:bodyPr/>
          <a:lstStyle/>
          <a:p>
            <a:r>
              <a:rPr lang="en-US" dirty="0" smtClean="0"/>
              <a:t>Inverter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70373"/>
            <a:ext cx="8305800" cy="1911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533400" y="4089373"/>
            <a:ext cx="2024803" cy="762000"/>
            <a:chOff x="3960" y="10080"/>
            <a:chExt cx="2158" cy="720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679" y="10080"/>
              <a:ext cx="720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960" y="10440"/>
              <a:ext cx="7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399" y="10440"/>
              <a:ext cx="7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399" y="10330"/>
              <a:ext cx="180" cy="18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2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15293</TotalTime>
  <Words>746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Combinational Logic</vt:lpstr>
      <vt:lpstr>Logic design</vt:lpstr>
      <vt:lpstr>Logic gates</vt:lpstr>
      <vt:lpstr>The AND gate</vt:lpstr>
      <vt:lpstr>The OR gate</vt:lpstr>
      <vt:lpstr>How the gates work ?</vt:lpstr>
      <vt:lpstr>Control and data input.   AND</vt:lpstr>
      <vt:lpstr>OR gate</vt:lpstr>
      <vt:lpstr>Inverter</vt:lpstr>
      <vt:lpstr>Derived Logical Functions and Gates</vt:lpstr>
      <vt:lpstr>The NOR Gate</vt:lpstr>
      <vt:lpstr>The Exclusive-OR, or XOR Gate</vt:lpstr>
      <vt:lpstr>Combinational and sequential logic circuits.</vt:lpstr>
      <vt:lpstr>Typical Hardware Design Flow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1281</cp:revision>
  <dcterms:created xsi:type="dcterms:W3CDTF">2006-08-16T00:00:00Z</dcterms:created>
  <dcterms:modified xsi:type="dcterms:W3CDTF">2017-03-20T17:14:51Z</dcterms:modified>
</cp:coreProperties>
</file>