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CFCBA"/>
    <a:srgbClr val="000099"/>
    <a:srgbClr val="308D2B"/>
    <a:srgbClr val="F9F9A1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72" d="100"/>
          <a:sy n="72" d="100"/>
        </p:scale>
        <p:origin x="-2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2015-03-20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www.ee.surrey.ac.uk/Projects/Labview/common/glossary.html#t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905000"/>
            <a:ext cx="7848600" cy="45720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00CC"/>
                </a:solidFill>
              </a:rPr>
              <a:t>The minimization method using Boolean Algebra, apart from being laborious and requiring the </a:t>
            </a:r>
            <a:r>
              <a:rPr lang="en-US" b="1" dirty="0">
                <a:solidFill>
                  <a:srgbClr val="0000CC"/>
                </a:solidFill>
              </a:rPr>
              <a:t>remembering all the laws</a:t>
            </a:r>
            <a:r>
              <a:rPr lang="en-US" dirty="0">
                <a:solidFill>
                  <a:srgbClr val="0000CC"/>
                </a:solidFill>
              </a:rPr>
              <a:t>, can lead to solutions which, though they </a:t>
            </a:r>
            <a:r>
              <a:rPr lang="en-US" b="1" dirty="0">
                <a:solidFill>
                  <a:srgbClr val="0000CC"/>
                </a:solidFill>
              </a:rPr>
              <a:t>appear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minimal</a:t>
            </a:r>
            <a:r>
              <a:rPr lang="en-US" dirty="0">
                <a:solidFill>
                  <a:srgbClr val="0000CC"/>
                </a:solidFill>
              </a:rPr>
              <a:t>, are </a:t>
            </a:r>
            <a:r>
              <a:rPr lang="en-US" b="1" dirty="0">
                <a:solidFill>
                  <a:srgbClr val="0000CC"/>
                </a:solidFill>
              </a:rPr>
              <a:t>not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rgbClr val="0000CC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00CC"/>
                </a:solidFill>
              </a:rPr>
              <a:t>The </a:t>
            </a:r>
            <a:r>
              <a:rPr lang="en-US" dirty="0" err="1">
                <a:solidFill>
                  <a:srgbClr val="0000CC"/>
                </a:solidFill>
              </a:rPr>
              <a:t>Karnaugh</a:t>
            </a:r>
            <a:r>
              <a:rPr lang="en-US" dirty="0">
                <a:solidFill>
                  <a:srgbClr val="0000CC"/>
                </a:solidFill>
              </a:rPr>
              <a:t> map provides a </a:t>
            </a:r>
            <a:r>
              <a:rPr lang="en-US" b="1" dirty="0">
                <a:solidFill>
                  <a:srgbClr val="0000CC"/>
                </a:solidFill>
              </a:rPr>
              <a:t>simple</a:t>
            </a:r>
            <a:r>
              <a:rPr lang="en-US" dirty="0">
                <a:solidFill>
                  <a:srgbClr val="0000CC"/>
                </a:solidFill>
              </a:rPr>
              <a:t> and </a:t>
            </a:r>
            <a:r>
              <a:rPr lang="en-US" b="1" dirty="0" smtClean="0">
                <a:solidFill>
                  <a:srgbClr val="0000CC"/>
                </a:solidFill>
              </a:rPr>
              <a:t>straightforward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method of </a:t>
            </a:r>
            <a:r>
              <a:rPr lang="en-US" b="1" dirty="0">
                <a:solidFill>
                  <a:srgbClr val="0000CC"/>
                </a:solidFill>
              </a:rPr>
              <a:t>minimizing</a:t>
            </a:r>
            <a:r>
              <a:rPr lang="en-US" dirty="0">
                <a:solidFill>
                  <a:srgbClr val="0000CC"/>
                </a:solidFill>
              </a:rPr>
              <a:t> Boolean expressions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rgbClr val="0000CC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With </a:t>
            </a:r>
            <a:r>
              <a:rPr lang="en-US" dirty="0">
                <a:solidFill>
                  <a:srgbClr val="0000CC"/>
                </a:solidFill>
              </a:rPr>
              <a:t>the </a:t>
            </a:r>
            <a:r>
              <a:rPr lang="en-US" dirty="0" err="1">
                <a:solidFill>
                  <a:srgbClr val="0000CC"/>
                </a:solidFill>
              </a:rPr>
              <a:t>Karnaugh</a:t>
            </a:r>
            <a:r>
              <a:rPr lang="en-US" dirty="0">
                <a:solidFill>
                  <a:srgbClr val="0000CC"/>
                </a:solidFill>
              </a:rPr>
              <a:t> map Boolean expressions having up to </a:t>
            </a:r>
            <a:r>
              <a:rPr lang="en-US" b="1" dirty="0">
                <a:solidFill>
                  <a:srgbClr val="0000CC"/>
                </a:solidFill>
              </a:rPr>
              <a:t>four</a:t>
            </a:r>
            <a:r>
              <a:rPr lang="en-US" dirty="0">
                <a:solidFill>
                  <a:srgbClr val="0000CC"/>
                </a:solidFill>
              </a:rPr>
              <a:t> and even </a:t>
            </a:r>
            <a:r>
              <a:rPr lang="en-US" b="1" dirty="0">
                <a:solidFill>
                  <a:srgbClr val="0000CC"/>
                </a:solidFill>
              </a:rPr>
              <a:t>six</a:t>
            </a:r>
            <a:r>
              <a:rPr lang="en-US" dirty="0">
                <a:solidFill>
                  <a:srgbClr val="0000CC"/>
                </a:solidFill>
              </a:rPr>
              <a:t> variables can be simplified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143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CC"/>
                </a:solidFill>
              </a:rPr>
              <a:t>John F. </a:t>
            </a:r>
            <a:r>
              <a:rPr lang="en-US" i="1" dirty="0" err="1">
                <a:solidFill>
                  <a:srgbClr val="0000CC"/>
                </a:solidFill>
              </a:rPr>
              <a:t>Wakerly</a:t>
            </a:r>
            <a:r>
              <a:rPr lang="en-US" i="1" dirty="0">
                <a:solidFill>
                  <a:srgbClr val="0000CC"/>
                </a:solidFill>
              </a:rPr>
              <a:t> – Digital Design. 4</a:t>
            </a:r>
            <a:r>
              <a:rPr lang="en-US" i="1" baseline="30000" dirty="0">
                <a:solidFill>
                  <a:srgbClr val="0000CC"/>
                </a:solidFill>
              </a:rPr>
              <a:t>th</a:t>
            </a:r>
            <a:r>
              <a:rPr lang="en-US" i="1" dirty="0">
                <a:solidFill>
                  <a:srgbClr val="0000CC"/>
                </a:solidFill>
              </a:rPr>
              <a:t> edition. Chapter 4.</a:t>
            </a:r>
          </a:p>
        </p:txBody>
      </p:sp>
    </p:spTree>
    <p:extLst>
      <p:ext uri="{BB962C8B-B14F-4D97-AF65-F5344CB8AC3E}">
        <p14:creationId xmlns:p14="http://schemas.microsoft.com/office/powerpoint/2010/main" val="41832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order map example (formula)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62095"/>
              </p:ext>
            </p:extLst>
          </p:nvPr>
        </p:nvGraphicFramePr>
        <p:xfrm>
          <a:off x="381000" y="1219200"/>
          <a:ext cx="2590800" cy="32918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05928"/>
                <a:gridCol w="1484872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A B C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0 0 0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0 0 1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0 1 0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0 1 1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1 0 0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1 0 1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1 1 0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1 1 1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Z (A,B,C)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10577083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0" y="41148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Z = </a:t>
            </a:r>
            <a:r>
              <a:rPr lang="en-US" sz="2400" b="1" dirty="0" smtClean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A’B’C + 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AB’C</a:t>
            </a:r>
            <a:r>
              <a:rPr lang="en-US" sz="2400" b="1" dirty="0" smtClean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’ +AB’C + ABC’ + ABC 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=</a:t>
            </a:r>
          </a:p>
          <a:p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      A’B’C + AB’(C</a:t>
            </a:r>
            <a:r>
              <a:rPr lang="en-US" sz="2400" b="1" dirty="0" smtClean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’ +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C</a:t>
            </a:r>
            <a:r>
              <a:rPr lang="en-US" sz="2400" b="1" dirty="0" smtClean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) + AB(C’ + C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) = </a:t>
            </a:r>
          </a:p>
          <a:p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      </a:t>
            </a:r>
            <a:r>
              <a:rPr lang="en-US" sz="2400" b="1" dirty="0" smtClean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A’B’C + 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AB</a:t>
            </a:r>
            <a:r>
              <a:rPr lang="en-US" sz="2400" b="1" dirty="0" smtClean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’ +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AB = </a:t>
            </a:r>
          </a:p>
          <a:p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      A’B’C </a:t>
            </a:r>
            <a:r>
              <a:rPr lang="en-US" sz="2400" b="1" dirty="0" smtClean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+ A(B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’+B) = </a:t>
            </a:r>
          </a:p>
          <a:p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      A’B’C </a:t>
            </a:r>
            <a:r>
              <a:rPr lang="en-US" sz="2400" b="1" dirty="0" smtClean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+ A 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= </a:t>
            </a:r>
          </a:p>
          <a:p>
            <a:r>
              <a:rPr lang="en-US" sz="2400" b="1" dirty="0">
                <a:solidFill>
                  <a:srgbClr val="0000CC"/>
                </a:solidFill>
                <a:latin typeface="Arial" pitchFamily="34" charset="0"/>
                <a:ea typeface="Times New Roman"/>
                <a:cs typeface="Arial" pitchFamily="34" charset="0"/>
              </a:rPr>
              <a:t>      CB’+A</a:t>
            </a:r>
            <a:endParaRPr lang="en-US" sz="2400" b="1" dirty="0">
              <a:solidFill>
                <a:srgbClr val="0000CC"/>
              </a:solidFill>
              <a:effectLst/>
              <a:latin typeface="Arial" pitchFamily="34" charset="0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order </a:t>
            </a:r>
            <a:r>
              <a:rPr lang="en-US" smtClean="0"/>
              <a:t>map another 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81111"/>
              </p:ext>
            </p:extLst>
          </p:nvPr>
        </p:nvGraphicFramePr>
        <p:xfrm>
          <a:off x="381000" y="1371600"/>
          <a:ext cx="2895600" cy="32918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36037"/>
                <a:gridCol w="1659563"/>
              </a:tblGrid>
              <a:tr h="3124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A B C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0 0 0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0 0 1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0 1 0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0 1 1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1 0 0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1 0 1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1 1 0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/>
                          <a:ea typeface="Times New Roman"/>
                        </a:rPr>
                        <a:t>1 1 1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Z (A,B,C)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2133600"/>
            <a:ext cx="1047912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 rot="5400000">
            <a:off x="4152900" y="2324100"/>
            <a:ext cx="914400" cy="1600200"/>
          </a:xfrm>
          <a:custGeom>
            <a:avLst/>
            <a:gdLst>
              <a:gd name="G0" fmla="+- 1012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126"/>
              <a:gd name="G18" fmla="*/ 1012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1012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1012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37 w 21600"/>
              <a:gd name="T15" fmla="*/ 10800 h 21600"/>
              <a:gd name="T16" fmla="*/ 10800 w 21600"/>
              <a:gd name="T17" fmla="*/ 674 h 21600"/>
              <a:gd name="T18" fmla="*/ 21263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674" y="10800"/>
                </a:moveTo>
                <a:cubicBezTo>
                  <a:pt x="674" y="5207"/>
                  <a:pt x="5207" y="674"/>
                  <a:pt x="10800" y="674"/>
                </a:cubicBezTo>
                <a:cubicBezTo>
                  <a:pt x="16392" y="674"/>
                  <a:pt x="20925" y="5207"/>
                  <a:pt x="2092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FFFF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1816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ea typeface="Times New Roman"/>
              </a:rPr>
              <a:t>Appropriate to the map we have the following minimized expression:</a:t>
            </a:r>
          </a:p>
          <a:p>
            <a:r>
              <a:rPr lang="en-US" sz="2800" b="1" dirty="0">
                <a:latin typeface="Times New Roman"/>
                <a:ea typeface="Times New Roman"/>
              </a:rPr>
              <a:t>Z =  C’ B’+ A </a:t>
            </a:r>
            <a:endParaRPr lang="en-US" sz="2800" b="1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75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18413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56741"/>
            <a:ext cx="5867400" cy="54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82100"/>
              </p:ext>
            </p:extLst>
          </p:nvPr>
        </p:nvGraphicFramePr>
        <p:xfrm>
          <a:off x="304800" y="1061720"/>
          <a:ext cx="3352800" cy="5486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15649"/>
                <a:gridCol w="1837151"/>
              </a:tblGrid>
              <a:tr h="45897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D C B A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0 0 0 0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0 0 0 1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0 0 1 0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0 0 1 1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0 1 0 0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0 1 0 1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0 1 1 0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0 1 1 1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1 0 0 0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1 0 0 1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1 0 1 0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1 0 1 1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1 1 0 0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1 1 0 1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1 1 1 0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1 1 1 1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Z(D,C,B,A)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0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  <a:ea typeface="Times New Roman"/>
                        </a:rPr>
                        <a:t>  1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New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23271" r="24034" b="11635"/>
          <a:stretch>
            <a:fillRect/>
          </a:stretch>
        </p:blipFill>
        <p:spPr bwMode="auto">
          <a:xfrm>
            <a:off x="3657600" y="1082642"/>
            <a:ext cx="5257800" cy="547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743200" y="6210300"/>
            <a:ext cx="25146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Y1 = CD + CB + BA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Karnaugh</a:t>
            </a:r>
            <a:r>
              <a:rPr lang="en-US" dirty="0" smtClean="0"/>
              <a:t> Map 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83820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 err="1"/>
              <a:t>Karnaugh</a:t>
            </a:r>
            <a:r>
              <a:rPr lang="en-US" sz="2400" i="1" dirty="0"/>
              <a:t> map </a:t>
            </a:r>
            <a:r>
              <a:rPr lang="en-US" sz="2400" dirty="0"/>
              <a:t>is a </a:t>
            </a:r>
            <a:r>
              <a:rPr lang="en-US" sz="2400" b="1" dirty="0"/>
              <a:t>graphical</a:t>
            </a:r>
            <a:r>
              <a:rPr lang="en-US" sz="2400" dirty="0"/>
              <a:t> </a:t>
            </a:r>
            <a:r>
              <a:rPr lang="en-US" sz="2400" b="1" dirty="0"/>
              <a:t>representation</a:t>
            </a:r>
            <a:r>
              <a:rPr lang="en-US" sz="2400" dirty="0"/>
              <a:t> of a logic function’s </a:t>
            </a:r>
            <a:r>
              <a:rPr lang="en-US" sz="2400" b="1" dirty="0"/>
              <a:t>truth table</a:t>
            </a:r>
            <a:r>
              <a:rPr lang="en-US" sz="24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/>
              <a:t>Karnaugh</a:t>
            </a:r>
            <a:r>
              <a:rPr lang="en-US" sz="2400" dirty="0"/>
              <a:t> map is a special </a:t>
            </a:r>
            <a:r>
              <a:rPr lang="en-US" sz="2400" b="1" dirty="0"/>
              <a:t>comfortable arrangement of a </a:t>
            </a:r>
            <a:r>
              <a:rPr lang="en-US" sz="2400" b="1" u="sng" dirty="0">
                <a:hlinkClick r:id="rId2"/>
              </a:rPr>
              <a:t>truth table</a:t>
            </a:r>
            <a:r>
              <a:rPr lang="en-US" sz="2400" b="1" dirty="0"/>
              <a:t>.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Karnaugh</a:t>
            </a:r>
            <a:r>
              <a:rPr lang="en-US" sz="2400" dirty="0"/>
              <a:t> map provides a </a:t>
            </a:r>
            <a:r>
              <a:rPr lang="en-US" sz="2400" b="1" dirty="0"/>
              <a:t>pictorial method</a:t>
            </a:r>
            <a:r>
              <a:rPr lang="en-US" sz="2400" dirty="0"/>
              <a:t> of </a:t>
            </a:r>
            <a:r>
              <a:rPr lang="en-US" sz="2400" b="1" dirty="0"/>
              <a:t>grouping</a:t>
            </a:r>
            <a:r>
              <a:rPr lang="en-US" sz="2400" dirty="0"/>
              <a:t> together expressions with </a:t>
            </a:r>
            <a:r>
              <a:rPr lang="en-US" sz="2400" b="1" dirty="0"/>
              <a:t>common factors </a:t>
            </a:r>
            <a:r>
              <a:rPr lang="en-US" sz="2400" dirty="0"/>
              <a:t>and therefore </a:t>
            </a:r>
            <a:r>
              <a:rPr lang="en-US" sz="2400" b="1" dirty="0"/>
              <a:t>eliminating</a:t>
            </a:r>
            <a:r>
              <a:rPr lang="en-US" sz="2400" dirty="0"/>
              <a:t> unwanted variables.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" y="3276600"/>
            <a:ext cx="9144107" cy="381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4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</a:t>
            </a:r>
            <a:r>
              <a:rPr lang="en-US" dirty="0" err="1" smtClean="0"/>
              <a:t>Karnaugh</a:t>
            </a:r>
            <a:r>
              <a:rPr lang="en-US" dirty="0" smtClean="0"/>
              <a:t> map example</a:t>
            </a:r>
            <a:endParaRPr lang="en-US" dirty="0"/>
          </a:p>
        </p:txBody>
      </p:sp>
      <p:pic>
        <p:nvPicPr>
          <p:cNvPr id="1026" name="Picture 2" descr="karintr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7620000" cy="356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13716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values inside the squares are copied from the output column of the truth </a:t>
            </a:r>
            <a:r>
              <a:rPr lang="en-US" sz="2400" dirty="0" smtClean="0"/>
              <a:t>table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herefore </a:t>
            </a:r>
            <a:r>
              <a:rPr lang="en-US" sz="2400" dirty="0"/>
              <a:t>there is one square in the map for every row in the truth table. </a:t>
            </a:r>
          </a:p>
        </p:txBody>
      </p:sp>
    </p:spTree>
    <p:extLst>
      <p:ext uri="{BB962C8B-B14F-4D97-AF65-F5344CB8AC3E}">
        <p14:creationId xmlns:p14="http://schemas.microsoft.com/office/powerpoint/2010/main" val="33253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Minterms</a:t>
            </a:r>
            <a:r>
              <a:rPr lang="en-US" dirty="0" smtClean="0"/>
              <a:t> on the map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0283"/>
              </p:ext>
            </p:extLst>
          </p:nvPr>
        </p:nvGraphicFramePr>
        <p:xfrm>
          <a:off x="1904997" y="4126230"/>
          <a:ext cx="4800602" cy="14630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55125"/>
                <a:gridCol w="1555125"/>
                <a:gridCol w="169035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/>
                          <a:ea typeface="Times New Roman"/>
                        </a:rPr>
                        <a:t>A’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/>
                          <a:ea typeface="Times New Roman"/>
                        </a:rPr>
                        <a:t>B’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/>
                          <a:ea typeface="Times New Roman"/>
                        </a:rPr>
                        <a:t>m0 00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/>
                          <a:ea typeface="Times New Roman"/>
                        </a:rPr>
                        <a:t>m2 10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/>
                          <a:ea typeface="Times New Roman"/>
                        </a:rPr>
                        <a:t>m1 01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/>
                          <a:ea typeface="Times New Roman"/>
                        </a:rPr>
                        <a:t>m3 11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208526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speak in </a:t>
            </a:r>
            <a:r>
              <a:rPr lang="en-US" sz="2400" dirty="0" err="1"/>
              <a:t>minterm</a:t>
            </a:r>
            <a:r>
              <a:rPr lang="en-US" sz="2400" dirty="0"/>
              <a:t> language then the </a:t>
            </a:r>
            <a:r>
              <a:rPr lang="en-US" sz="2400" dirty="0" err="1"/>
              <a:t>Karnaugh</a:t>
            </a:r>
            <a:r>
              <a:rPr lang="en-US" sz="2400" dirty="0"/>
              <a:t> map includes the </a:t>
            </a:r>
            <a:r>
              <a:rPr lang="en-US" sz="2400" dirty="0" err="1"/>
              <a:t>minterms</a:t>
            </a:r>
            <a:r>
              <a:rPr lang="en-US" sz="2400" dirty="0"/>
              <a:t> in this order.</a:t>
            </a:r>
          </a:p>
        </p:txBody>
      </p:sp>
    </p:spTree>
    <p:extLst>
      <p:ext uri="{BB962C8B-B14F-4D97-AF65-F5344CB8AC3E}">
        <p14:creationId xmlns:p14="http://schemas.microsoft.com/office/powerpoint/2010/main" val="14073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5" name="Picture 3" descr="karexamp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84427"/>
            <a:ext cx="3156585" cy="23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154680" y="5986328"/>
            <a:ext cx="5867400" cy="5334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rPr>
              <a:t>Adjacent Cells are grouped by function’s “1” value.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19951"/>
            <a:ext cx="13165154" cy="8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" y="7620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two </a:t>
            </a:r>
            <a:r>
              <a:rPr lang="en-US" sz="2400" b="1" dirty="0"/>
              <a:t>adjacent</a:t>
            </a:r>
            <a:r>
              <a:rPr lang="en-US" sz="2400" dirty="0"/>
              <a:t> </a:t>
            </a:r>
            <a:r>
              <a:rPr lang="en-US" sz="2400" b="1" dirty="0"/>
              <a:t>1's are grouped </a:t>
            </a:r>
            <a:r>
              <a:rPr lang="en-US" sz="2400" dirty="0"/>
              <a:t>together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variable </a:t>
            </a:r>
            <a:r>
              <a:rPr lang="en-US" sz="2400" b="1" dirty="0"/>
              <a:t>B has its true and false form within the group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This </a:t>
            </a:r>
            <a:r>
              <a:rPr lang="en-US" sz="2400" b="1" dirty="0"/>
              <a:t>eliminates variable </a:t>
            </a:r>
            <a:r>
              <a:rPr lang="en-US" sz="2400" b="1" dirty="0" smtClean="0"/>
              <a:t>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leaving </a:t>
            </a:r>
            <a:r>
              <a:rPr lang="en-US" sz="2400" dirty="0"/>
              <a:t>only variable A which only has its true form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So </a:t>
            </a:r>
            <a:r>
              <a:rPr lang="en-US" sz="2400" b="1" dirty="0"/>
              <a:t>Z depends only on A</a:t>
            </a:r>
            <a:r>
              <a:rPr lang="en-US" sz="2400" dirty="0"/>
              <a:t> not B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minimized answer therefore is </a:t>
            </a:r>
            <a:r>
              <a:rPr lang="en-US" sz="2400" b="1" dirty="0"/>
              <a:t>Z = A</a:t>
            </a:r>
            <a:r>
              <a:rPr lang="en-US" sz="2400" dirty="0"/>
              <a:t>.</a:t>
            </a:r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19600"/>
            <a:ext cx="13449742" cy="1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2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5661"/>
            <a:ext cx="13709066" cy="4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karexampl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00400" y="1419634"/>
            <a:ext cx="5715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Pairs of 1's are </a:t>
            </a:r>
            <a:r>
              <a:rPr lang="en-US" sz="2400" b="1" i="1" dirty="0" smtClean="0"/>
              <a:t>grouped</a:t>
            </a:r>
            <a:r>
              <a:rPr lang="en-US" sz="2400" b="1" dirty="0" smtClean="0"/>
              <a:t> </a:t>
            </a:r>
            <a:r>
              <a:rPr lang="en-US" sz="2400" dirty="0"/>
              <a:t>and the simplified answer is obtained by using the following steps: </a:t>
            </a:r>
            <a:endParaRPr lang="en-US" sz="24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With 2 variables the </a:t>
            </a:r>
            <a:r>
              <a:rPr lang="en-US" sz="2400" b="1" dirty="0"/>
              <a:t>largest rectangular cluster</a:t>
            </a:r>
            <a:r>
              <a:rPr lang="en-US" sz="2400" dirty="0"/>
              <a:t>s that can be made, consist of </a:t>
            </a:r>
            <a:r>
              <a:rPr lang="en-US" sz="2400" b="1" dirty="0"/>
              <a:t>two 1s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1 can belong to </a:t>
            </a:r>
            <a:r>
              <a:rPr lang="en-US" sz="2400" b="1" dirty="0"/>
              <a:t>more than </a:t>
            </a:r>
            <a:r>
              <a:rPr lang="en-US" sz="2400" dirty="0"/>
              <a:t>one group</a:t>
            </a:r>
            <a:r>
              <a:rPr lang="en-US" sz="24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3680" y="4097290"/>
            <a:ext cx="6355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28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/>
                <a:ea typeface="Times New Roman"/>
              </a:rPr>
              <a:t>The first group labeled I, consists of two 1s which correspond to A = 0, B = 0 and A = 1, B = 0.</a:t>
            </a:r>
            <a:endParaRPr lang="en-US" sz="2400" dirty="0">
              <a:latin typeface="Times New Roman"/>
              <a:ea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28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/>
                <a:ea typeface="Times New Roman"/>
              </a:rPr>
              <a:t>So the value B=0 (B’- Not B) defines this rectangle completely. The value of “A” is not important in this case because independent of the A’s value Z is always 1 when B=0.</a:t>
            </a:r>
            <a:endParaRPr lang="en-US" sz="24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62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979568"/>
            <a:ext cx="13008026" cy="44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karexampl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22860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5486400"/>
            <a:ext cx="1398713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200400" y="1571029"/>
            <a:ext cx="5562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8000"/>
                </a:solidFill>
                <a:latin typeface="Times New Roman"/>
                <a:ea typeface="Times New Roman"/>
              </a:rPr>
              <a:t>The group labeled II corresponds to the area of the map where A = 0. </a:t>
            </a:r>
            <a:endParaRPr lang="en-US" sz="2400" dirty="0" smtClean="0">
              <a:solidFill>
                <a:srgbClr val="008000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rgbClr val="008000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8000"/>
                </a:solidFill>
                <a:latin typeface="Times New Roman"/>
                <a:ea typeface="Times New Roman"/>
              </a:rPr>
              <a:t>The </a:t>
            </a:r>
            <a:r>
              <a:rPr lang="en-US" sz="2400" dirty="0">
                <a:solidFill>
                  <a:srgbClr val="008000"/>
                </a:solidFill>
                <a:latin typeface="Times New Roman"/>
                <a:ea typeface="Times New Roman"/>
              </a:rPr>
              <a:t>group can therefore be defined 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ea typeface="Times New Roman"/>
              </a:rPr>
              <a:t>as A’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28600" algn="l"/>
              </a:tabLst>
            </a:pPr>
            <a:endParaRPr lang="en-US" sz="2400" dirty="0" smtClean="0">
              <a:solidFill>
                <a:srgbClr val="008000"/>
              </a:solidFill>
              <a:latin typeface="Times New Roman"/>
              <a:ea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28600" algn="l"/>
              </a:tabLst>
            </a:pPr>
            <a:r>
              <a:rPr lang="en-US" sz="2400" dirty="0" smtClean="0">
                <a:solidFill>
                  <a:srgbClr val="008000"/>
                </a:solidFill>
                <a:latin typeface="Times New Roman"/>
                <a:ea typeface="Times New Roman"/>
              </a:rPr>
              <a:t>This </a:t>
            </a:r>
            <a:r>
              <a:rPr lang="en-US" sz="2400" dirty="0">
                <a:solidFill>
                  <a:srgbClr val="008000"/>
                </a:solidFill>
                <a:latin typeface="Times New Roman"/>
                <a:ea typeface="Times New Roman"/>
              </a:rPr>
              <a:t>implies that when A = 0 the output is 1 independent of 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ea typeface="Times New Roman"/>
              </a:rPr>
              <a:t>B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28600" algn="l"/>
              </a:tabLst>
            </a:pPr>
            <a:endParaRPr lang="en-US" sz="2400" dirty="0" smtClean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286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ea typeface="Times New Roman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output is therefore 1 whenever B = 0 or A = 0</a:t>
            </a:r>
            <a:endParaRPr lang="en-US" sz="2400" dirty="0">
              <a:latin typeface="Times New Roman"/>
              <a:ea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28600" algn="l"/>
              </a:tabLst>
            </a:pPr>
            <a:endParaRPr lang="en-US" sz="2400" dirty="0" smtClean="0">
              <a:latin typeface="Times New Roman"/>
              <a:ea typeface="Times New Roman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5142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6071115"/>
            <a:ext cx="14244207" cy="48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2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Third order </a:t>
            </a:r>
            <a:r>
              <a:rPr lang="en-US" i="1" dirty="0" err="1"/>
              <a:t>Karnaugh</a:t>
            </a:r>
            <a:r>
              <a:rPr lang="en-US" i="1" dirty="0"/>
              <a:t> </a:t>
            </a:r>
            <a:r>
              <a:rPr lang="en-US" i="1" dirty="0" smtClean="0"/>
              <a:t>map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deal with 3 variables we need to use third order </a:t>
            </a:r>
            <a:r>
              <a:rPr lang="en-US" sz="2400" dirty="0" err="1"/>
              <a:t>Karnaugh</a:t>
            </a:r>
            <a:r>
              <a:rPr lang="en-US" sz="2400" dirty="0"/>
              <a:t> map.</a:t>
            </a:r>
          </a:p>
          <a:p>
            <a:r>
              <a:rPr lang="en-US" sz="2400" dirty="0"/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371600"/>
            <a:ext cx="10961668" cy="328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54102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leftmost and rightmost columns’ cells are adjacent cells so can be grouped.</a:t>
            </a:r>
          </a:p>
        </p:txBody>
      </p:sp>
    </p:spTree>
    <p:extLst>
      <p:ext uri="{BB962C8B-B14F-4D97-AF65-F5344CB8AC3E}">
        <p14:creationId xmlns:p14="http://schemas.microsoft.com/office/powerpoint/2010/main" val="7648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order map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59429"/>
              </p:ext>
            </p:extLst>
          </p:nvPr>
        </p:nvGraphicFramePr>
        <p:xfrm>
          <a:off x="457200" y="2379672"/>
          <a:ext cx="2590800" cy="32918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05928"/>
                <a:gridCol w="1484872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A B C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0 0 0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0 0 1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0 1 0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0 1 1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1 0 0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1 0 1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1 1 0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1 1 1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Z (A,B,C)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/>
                          <a:ea typeface="Times New Roman"/>
                        </a:rPr>
                        <a:t>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Let’s </a:t>
            </a:r>
            <a:r>
              <a:rPr lang="en-US" sz="2400" dirty="0"/>
              <a:t>create the </a:t>
            </a:r>
            <a:r>
              <a:rPr lang="en-US" sz="2400" dirty="0" err="1"/>
              <a:t>Karnaugh</a:t>
            </a:r>
            <a:r>
              <a:rPr lang="en-US" sz="2400" dirty="0"/>
              <a:t> map directly from the truth table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58" y="1530042"/>
            <a:ext cx="10577083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33800" y="4025592"/>
            <a:ext cx="487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we have two </a:t>
            </a:r>
            <a:r>
              <a:rPr lang="en-US" sz="2400" dirty="0" smtClean="0"/>
              <a:t>groups of adjacent cells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and the </a:t>
            </a:r>
            <a:r>
              <a:rPr lang="en-US" sz="2400" dirty="0"/>
              <a:t>following minimized expression:</a:t>
            </a:r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Z </a:t>
            </a:r>
            <a:r>
              <a:rPr lang="en-US" sz="2400" b="1" dirty="0"/>
              <a:t>=  C B’+ A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933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15562</TotalTime>
  <Words>796</Words>
  <Application>Microsoft Office PowerPoint</Application>
  <PresentationFormat>On-screen Show (4:3)</PresentationFormat>
  <Paragraphs>159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Karnaugh Maps</vt:lpstr>
      <vt:lpstr>What is Karnaugh Map ?</vt:lpstr>
      <vt:lpstr>2nd order Karnaugh map example</vt:lpstr>
      <vt:lpstr>Minterms on the map</vt:lpstr>
      <vt:lpstr>Example</vt:lpstr>
      <vt:lpstr>Example 2</vt:lpstr>
      <vt:lpstr>Example 2</vt:lpstr>
      <vt:lpstr>Third order Karnaugh map</vt:lpstr>
      <vt:lpstr>3rd order map example</vt:lpstr>
      <vt:lpstr>3rd order map example (formula)</vt:lpstr>
      <vt:lpstr>3rd order map another example</vt:lpstr>
      <vt:lpstr>4th order Karnaugh Map</vt:lpstr>
      <vt:lpstr>4th order Karnaugh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1312</cp:revision>
  <dcterms:created xsi:type="dcterms:W3CDTF">2006-08-16T00:00:00Z</dcterms:created>
  <dcterms:modified xsi:type="dcterms:W3CDTF">2015-03-20T19:37:37Z</dcterms:modified>
</cp:coreProperties>
</file>