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9F9A1"/>
    <a:srgbClr val="000099"/>
    <a:srgbClr val="FCFCBA"/>
    <a:srgbClr val="308D2B"/>
    <a:srgbClr val="006600"/>
    <a:srgbClr val="E2F9FE"/>
    <a:srgbClr val="DF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5" autoAdjust="0"/>
    <p:restoredTop sz="94635" autoAdjust="0"/>
  </p:normalViewPr>
  <p:slideViewPr>
    <p:cSldViewPr>
      <p:cViewPr varScale="1">
        <p:scale>
          <a:sx n="74" d="100"/>
          <a:sy n="74" d="100"/>
        </p:scale>
        <p:origin x="-2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5ADB9-C8FA-4AB6-8D0D-7A2DB7C3DBAA}" type="datetimeFigureOut">
              <a:rPr lang="en-US" smtClean="0"/>
              <a:t>2015-03-26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FAB4E-B8E6-42BA-A73C-296837FD8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4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2015-03-26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2015-03-26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2015-03-26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2015-03-26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2015-03-26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2015-03-26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2015-03-26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576072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Circuit Analyze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57200" y="1905000"/>
            <a:ext cx="7848600" cy="4572000"/>
          </a:xfrm>
        </p:spPr>
        <p:txBody>
          <a:bodyPr>
            <a:noAutofit/>
          </a:bodyPr>
          <a:lstStyle/>
          <a:p>
            <a:r>
              <a:rPr lang="en-US" dirty="0"/>
              <a:t>Combinational or Sequential logic </a:t>
            </a:r>
            <a:r>
              <a:rPr lang="en-US" b="1" dirty="0"/>
              <a:t>schematics</a:t>
            </a:r>
            <a:r>
              <a:rPr lang="en-US" dirty="0"/>
              <a:t> show the circuit’s hardware implementation and give us some knowledge about the </a:t>
            </a:r>
            <a:r>
              <a:rPr lang="en-US" b="1" dirty="0"/>
              <a:t>functions</a:t>
            </a:r>
            <a:r>
              <a:rPr lang="en-US" dirty="0"/>
              <a:t> of the circuit.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The exact behavior of circuit sometimes cannot be described looking at the schematic.</a:t>
            </a:r>
          </a:p>
          <a:p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the schematic there is </a:t>
            </a:r>
            <a:r>
              <a:rPr lang="en-US"/>
              <a:t>no </a:t>
            </a:r>
            <a:r>
              <a:rPr lang="en-US" smtClean="0"/>
              <a:t>way </a:t>
            </a:r>
            <a:r>
              <a:rPr lang="en-US" dirty="0"/>
              <a:t>to show how the circuit behaves when the </a:t>
            </a:r>
            <a:r>
              <a:rPr lang="en-US" b="1" dirty="0"/>
              <a:t>inputs are </a:t>
            </a:r>
            <a:r>
              <a:rPr lang="en-US" b="1" dirty="0" smtClean="0"/>
              <a:t>changed.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1430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CC"/>
                </a:solidFill>
              </a:rPr>
              <a:t>John F. </a:t>
            </a:r>
            <a:r>
              <a:rPr lang="en-US" i="1" dirty="0" err="1">
                <a:solidFill>
                  <a:srgbClr val="0000CC"/>
                </a:solidFill>
              </a:rPr>
              <a:t>Wakerly</a:t>
            </a:r>
            <a:r>
              <a:rPr lang="en-US" i="1" dirty="0">
                <a:solidFill>
                  <a:srgbClr val="0000CC"/>
                </a:solidFill>
              </a:rPr>
              <a:t> – Digital Design. 4</a:t>
            </a:r>
            <a:r>
              <a:rPr lang="en-US" i="1" baseline="30000" dirty="0">
                <a:solidFill>
                  <a:srgbClr val="0000CC"/>
                </a:solidFill>
              </a:rPr>
              <a:t>th</a:t>
            </a:r>
            <a:r>
              <a:rPr lang="en-US" i="1" dirty="0">
                <a:solidFill>
                  <a:srgbClr val="0000CC"/>
                </a:solidFill>
              </a:rPr>
              <a:t> edition. Chapter </a:t>
            </a:r>
            <a:r>
              <a:rPr lang="en-US" i="1" dirty="0" smtClean="0">
                <a:solidFill>
                  <a:srgbClr val="0000CC"/>
                </a:solidFill>
              </a:rPr>
              <a:t>3.</a:t>
            </a:r>
            <a:endParaRPr lang="en-US" i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29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2367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Delay on And gate</a:t>
            </a:r>
            <a:endParaRPr lang="en-US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26324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200" y="5410200"/>
            <a:ext cx="8305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propagation delay time is smaller than the signal </a:t>
            </a:r>
            <a:r>
              <a:rPr lang="en-US" sz="2000" dirty="0" smtClean="0"/>
              <a:t>itself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So </a:t>
            </a:r>
            <a:r>
              <a:rPr lang="en-US" sz="2000" dirty="0"/>
              <a:t>we have </a:t>
            </a:r>
            <a:r>
              <a:rPr lang="en-US" sz="2000" dirty="0" smtClean="0"/>
              <a:t>delay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However </a:t>
            </a:r>
            <a:r>
              <a:rPr lang="en-US" sz="2000" dirty="0"/>
              <a:t>we have correct delayed signals at the end of the circuit.</a:t>
            </a:r>
          </a:p>
        </p:txBody>
      </p:sp>
    </p:spTree>
    <p:extLst>
      <p:ext uri="{BB962C8B-B14F-4D97-AF65-F5344CB8AC3E}">
        <p14:creationId xmlns:p14="http://schemas.microsoft.com/office/powerpoint/2010/main" val="428541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2367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Delay on OR gate</a:t>
            </a:r>
            <a:endParaRPr lang="en-US" sz="3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8152627" cy="4584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0227" y="914400"/>
            <a:ext cx="8305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propagation delay time is smaller than the signal </a:t>
            </a:r>
            <a:r>
              <a:rPr lang="en-US" sz="2000" dirty="0" smtClean="0"/>
              <a:t>itself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So </a:t>
            </a:r>
            <a:r>
              <a:rPr lang="en-US" sz="2000" dirty="0"/>
              <a:t>we have </a:t>
            </a:r>
            <a:r>
              <a:rPr lang="en-US" sz="2000" dirty="0" smtClean="0"/>
              <a:t>delay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However in this case also </a:t>
            </a:r>
            <a:r>
              <a:rPr lang="en-US" sz="2000" dirty="0"/>
              <a:t>we have correct delayed signals at the end of the circuit.</a:t>
            </a:r>
          </a:p>
        </p:txBody>
      </p:sp>
    </p:spTree>
    <p:extLst>
      <p:ext uri="{BB962C8B-B14F-4D97-AF65-F5344CB8AC3E}">
        <p14:creationId xmlns:p14="http://schemas.microsoft.com/office/powerpoint/2010/main" val="159044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576072"/>
          </a:xfrm>
        </p:spPr>
        <p:txBody>
          <a:bodyPr>
            <a:noAutofit/>
          </a:bodyPr>
          <a:lstStyle/>
          <a:p>
            <a:r>
              <a:rPr lang="en-US" sz="3200" dirty="0" smtClean="0"/>
              <a:t>Signal Race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304800" y="914400"/>
            <a:ext cx="8458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i="1" dirty="0"/>
              <a:t>Signal racing </a:t>
            </a:r>
            <a:r>
              <a:rPr lang="en-US" sz="2000" dirty="0"/>
              <a:t>is the condition when two or more signals change almost </a:t>
            </a:r>
            <a:r>
              <a:rPr lang="en-US" sz="2000" b="1" dirty="0"/>
              <a:t>simultaneously</a:t>
            </a:r>
            <a:r>
              <a:rPr lang="en-US" sz="2000" dirty="0"/>
              <a:t>. 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They </a:t>
            </a:r>
            <a:r>
              <a:rPr lang="en-US" sz="2000" dirty="0"/>
              <a:t>can cause </a:t>
            </a:r>
            <a:r>
              <a:rPr lang="en-US" sz="2000" b="1" dirty="0"/>
              <a:t>glitches</a:t>
            </a:r>
            <a:r>
              <a:rPr lang="en-US" sz="2000" dirty="0"/>
              <a:t> or </a:t>
            </a:r>
            <a:r>
              <a:rPr lang="en-US" sz="2000" b="1" dirty="0"/>
              <a:t>spikes</a:t>
            </a:r>
            <a:r>
              <a:rPr lang="en-US" sz="2000" dirty="0"/>
              <a:t> in the output signal.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30063"/>
            <a:ext cx="7699571" cy="497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705600" y="3048000"/>
            <a:ext cx="23311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CC"/>
                </a:solidFill>
              </a:rPr>
              <a:t>Racing caused </a:t>
            </a:r>
            <a:r>
              <a:rPr lang="en-US" sz="2000" dirty="0" smtClean="0">
                <a:solidFill>
                  <a:srgbClr val="0000CC"/>
                </a:solidFill>
              </a:rPr>
              <a:t>by edges</a:t>
            </a:r>
            <a:r>
              <a:rPr lang="en-US" sz="2000" dirty="0">
                <a:solidFill>
                  <a:srgbClr val="0000CC"/>
                </a:solidFill>
              </a:rPr>
              <a:t>’ </a:t>
            </a:r>
            <a:r>
              <a:rPr lang="en-US" sz="2000" b="1" dirty="0">
                <a:solidFill>
                  <a:srgbClr val="0000CC"/>
                </a:solidFill>
              </a:rPr>
              <a:t>rising and falling time difference </a:t>
            </a:r>
            <a:r>
              <a:rPr lang="en-US" sz="2000" dirty="0">
                <a:solidFill>
                  <a:srgbClr val="0000CC"/>
                </a:solidFill>
              </a:rPr>
              <a:t>of different gates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368800" y="5410200"/>
            <a:ext cx="4572000" cy="1200329"/>
          </a:xfrm>
          <a:prstGeom prst="rect">
            <a:avLst/>
          </a:prstGeom>
          <a:solidFill>
            <a:srgbClr val="F9F9A1"/>
          </a:solidFill>
          <a:ln>
            <a:solidFill>
              <a:schemeClr val="tx1"/>
            </a:solidFill>
          </a:ln>
          <a:effectLst>
            <a:outerShdw blurRad="50800" dist="2540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dirty="0"/>
              <a:t>To eliminate glitches we can use one of synchronization methods called </a:t>
            </a:r>
            <a:r>
              <a:rPr lang="en-US" b="1" i="1" dirty="0"/>
              <a:t>Strobe (timing or clock pulse) – </a:t>
            </a:r>
            <a:r>
              <a:rPr lang="en-US" dirty="0"/>
              <a:t>taking the value of signal (variable) when it’s correct for sure.</a:t>
            </a:r>
          </a:p>
        </p:txBody>
      </p:sp>
    </p:spTree>
    <p:extLst>
      <p:ext uri="{BB962C8B-B14F-4D97-AF65-F5344CB8AC3E}">
        <p14:creationId xmlns:p14="http://schemas.microsoft.com/office/powerpoint/2010/main" val="253863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423672"/>
          </a:xfrm>
        </p:spPr>
        <p:txBody>
          <a:bodyPr>
            <a:noAutofit/>
          </a:bodyPr>
          <a:lstStyle/>
          <a:p>
            <a:r>
              <a:rPr lang="en-US" sz="2800" dirty="0" smtClean="0"/>
              <a:t>Signal Racing caused by delay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66889" y="838200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 below circuit does a simple A AND B function however B is passed through the “n” gates and the final delay of gates is bigger than the signal length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Here </a:t>
            </a:r>
            <a:r>
              <a:rPr lang="en-US" dirty="0"/>
              <a:t>we have another type of </a:t>
            </a:r>
            <a:r>
              <a:rPr lang="en-US" b="1" dirty="0"/>
              <a:t>racing caused by additional circuits delay </a:t>
            </a:r>
            <a:r>
              <a:rPr lang="en-US" dirty="0"/>
              <a:t>of one of signals.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6477001" cy="1060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17855"/>
            <a:ext cx="6478587" cy="4640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67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4236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Timing Diagrams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9144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describe the circuit in more details and to show the output state depended on input dynamic changes we use </a:t>
            </a:r>
            <a:r>
              <a:rPr lang="en-US" sz="2000" b="1" i="1" dirty="0"/>
              <a:t>Timing Diagrams.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73" y="1752600"/>
            <a:ext cx="8408254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0811" y="4724400"/>
            <a:ext cx="8534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At the beginning of experiment the value of A is logical “1” </a:t>
            </a:r>
            <a:endParaRPr lang="en-US" sz="28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After some time the value is changed to logical “0”</a:t>
            </a:r>
            <a:endParaRPr lang="en-US" sz="28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The circuit implementation logic has </a:t>
            </a:r>
            <a:r>
              <a:rPr lang="en-US" b="1" i="1" dirty="0"/>
              <a:t>positive logic</a:t>
            </a:r>
            <a:r>
              <a:rPr lang="en-US" dirty="0"/>
              <a:t> when:</a:t>
            </a:r>
            <a:endParaRPr lang="en-US" sz="28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Logical “1” is represented as </a:t>
            </a:r>
            <a:r>
              <a:rPr lang="en-US" b="1" dirty="0"/>
              <a:t>high</a:t>
            </a:r>
            <a:r>
              <a:rPr lang="en-US" dirty="0"/>
              <a:t> voltage or as high level signal.</a:t>
            </a:r>
            <a:endParaRPr lang="en-US" sz="28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Logical “0” is represented as </a:t>
            </a:r>
            <a:r>
              <a:rPr lang="en-US" b="1" dirty="0"/>
              <a:t>low</a:t>
            </a:r>
            <a:r>
              <a:rPr lang="en-US" dirty="0"/>
              <a:t> voltage or as low level signal.</a:t>
            </a:r>
            <a:endParaRPr lang="en-US" sz="28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abscissa</a:t>
            </a:r>
            <a:r>
              <a:rPr lang="en-US" dirty="0"/>
              <a:t> shows the </a:t>
            </a:r>
            <a:r>
              <a:rPr lang="en-US" b="1" dirty="0"/>
              <a:t>time</a:t>
            </a:r>
            <a:r>
              <a:rPr lang="en-US" dirty="0"/>
              <a:t> progress</a:t>
            </a:r>
            <a:endParaRPr lang="en-US" sz="28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ordinate</a:t>
            </a:r>
            <a:r>
              <a:rPr lang="en-US" dirty="0"/>
              <a:t> shows the signal </a:t>
            </a:r>
            <a:r>
              <a:rPr lang="en-US" b="1" dirty="0"/>
              <a:t>level</a:t>
            </a:r>
            <a:r>
              <a:rPr lang="en-US" dirty="0"/>
              <a:t> (voltage).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26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499872"/>
          </a:xfrm>
        </p:spPr>
        <p:txBody>
          <a:bodyPr>
            <a:normAutofit fontScale="90000"/>
          </a:bodyPr>
          <a:lstStyle/>
          <a:p>
            <a:r>
              <a:rPr lang="en-US" sz="3200" i="1" dirty="0"/>
              <a:t>Timing Diagram </a:t>
            </a:r>
            <a:r>
              <a:rPr lang="en-US" sz="3200" i="1" dirty="0" smtClean="0"/>
              <a:t> of two </a:t>
            </a:r>
            <a:r>
              <a:rPr lang="en-US" sz="3200" i="1" dirty="0"/>
              <a:t>variables - A and B.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42" y="3429000"/>
            <a:ext cx="8707158" cy="3007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3400" y="1219200"/>
            <a:ext cx="7924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dirty="0"/>
              <a:t>At the beginning of experiment the value of A=1, the value of </a:t>
            </a:r>
            <a:r>
              <a:rPr lang="en-US" sz="2000" dirty="0" smtClean="0"/>
              <a:t>B=0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/>
              <a:t>After some time the values are changed  A = 0, B=1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axes are not shown. It is up to necessity to show them or not.</a:t>
            </a:r>
          </a:p>
        </p:txBody>
      </p:sp>
    </p:spTree>
    <p:extLst>
      <p:ext uri="{BB962C8B-B14F-4D97-AF65-F5344CB8AC3E}">
        <p14:creationId xmlns:p14="http://schemas.microsoft.com/office/powerpoint/2010/main" val="238580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322" y="262128"/>
            <a:ext cx="8229600" cy="652272"/>
          </a:xfrm>
        </p:spPr>
        <p:txBody>
          <a:bodyPr>
            <a:noAutofit/>
          </a:bodyPr>
          <a:lstStyle/>
          <a:p>
            <a:r>
              <a:rPr lang="en-US" sz="2800" dirty="0" smtClean="0"/>
              <a:t>Timing </a:t>
            </a:r>
            <a:r>
              <a:rPr lang="en-US" sz="2800" dirty="0"/>
              <a:t>diagram </a:t>
            </a:r>
            <a:r>
              <a:rPr lang="en-US" sz="2800" dirty="0" smtClean="0"/>
              <a:t>of </a:t>
            </a:r>
            <a:r>
              <a:rPr lang="en-US" sz="2800" dirty="0"/>
              <a:t>some clock by name C1 or Clock 1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86" y="3629378"/>
            <a:ext cx="9003714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7933" y="914400"/>
            <a:ext cx="8153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dirty="0"/>
              <a:t>Clock is a </a:t>
            </a:r>
            <a:r>
              <a:rPr lang="en-US" sz="2000" b="1" dirty="0"/>
              <a:t>periodic</a:t>
            </a:r>
            <a:r>
              <a:rPr lang="en-US" sz="2000" dirty="0"/>
              <a:t> signal.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/>
              <a:t>Clock usually hasn’t beginning or end. It </a:t>
            </a:r>
            <a:r>
              <a:rPr lang="en-US" sz="2000" b="1" dirty="0"/>
              <a:t>exists all the time </a:t>
            </a:r>
            <a:r>
              <a:rPr lang="en-US" sz="2000" dirty="0"/>
              <a:t>while power is on and is used for synchronization of circuits.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/>
              <a:t>For the period when the signal has </a:t>
            </a:r>
            <a:r>
              <a:rPr lang="en-US" sz="2000" b="1" dirty="0"/>
              <a:t>high</a:t>
            </a:r>
            <a:r>
              <a:rPr lang="en-US" sz="2000" dirty="0"/>
              <a:t> level sometime we say “The signal exists” or “</a:t>
            </a:r>
            <a:r>
              <a:rPr lang="en-US" sz="2000" b="1" dirty="0"/>
              <a:t>There is a signal</a:t>
            </a:r>
            <a:r>
              <a:rPr lang="en-US" sz="2000" dirty="0"/>
              <a:t>”.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/>
              <a:t>For the period when the signal has </a:t>
            </a:r>
            <a:r>
              <a:rPr lang="en-US" sz="2000" b="1" dirty="0"/>
              <a:t>low</a:t>
            </a:r>
            <a:r>
              <a:rPr lang="en-US" sz="2000" dirty="0"/>
              <a:t> level we say “There is no signal” or “</a:t>
            </a:r>
            <a:r>
              <a:rPr lang="en-US" sz="2000" b="1" dirty="0"/>
              <a:t>No signal</a:t>
            </a:r>
            <a:r>
              <a:rPr lang="en-US" sz="2000" dirty="0"/>
              <a:t>”.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/>
              <a:t>Usually the “Signal” and “No signal” times are equal and each takes the half of a clock </a:t>
            </a:r>
            <a:r>
              <a:rPr lang="en-US" sz="2000" b="1" dirty="0"/>
              <a:t>period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038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4998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Ideal Signal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066800"/>
            <a:ext cx="838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Ideal signals have rectangular form.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edges are vertical so the signal doesn’t spend time for changes from 1 to 0 and vice versa.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86" y="3124200"/>
            <a:ext cx="7945403" cy="3093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65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28472"/>
          </a:xfrm>
        </p:spPr>
        <p:txBody>
          <a:bodyPr>
            <a:normAutofit fontScale="90000"/>
          </a:bodyPr>
          <a:lstStyle/>
          <a:p>
            <a:r>
              <a:rPr lang="en-US" dirty="0"/>
              <a:t>Real </a:t>
            </a:r>
            <a:r>
              <a:rPr lang="en-US" dirty="0" smtClean="0"/>
              <a:t>Signal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143000"/>
            <a:ext cx="8153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The real signals </a:t>
            </a:r>
            <a:r>
              <a:rPr lang="en-US" sz="2000" b="1" dirty="0"/>
              <a:t>haven’t vertical edges </a:t>
            </a:r>
            <a:r>
              <a:rPr lang="en-US" sz="2000" dirty="0"/>
              <a:t>because of </a:t>
            </a:r>
            <a:r>
              <a:rPr lang="en-US" sz="2000" b="1" dirty="0"/>
              <a:t>parasitic</a:t>
            </a:r>
            <a:r>
              <a:rPr lang="en-US" sz="2000" dirty="0"/>
              <a:t> capacitance and resistance.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They have edges changed by natural logarithm exponent laws and sometime are not look like to signal forms we use in our timing diagrams.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96711" y="5558230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 digital logic circuits we use another form of real signals which </a:t>
            </a:r>
            <a:r>
              <a:rPr lang="en-US" dirty="0" smtClean="0"/>
              <a:t>corresponds to </a:t>
            </a:r>
            <a:r>
              <a:rPr lang="en-US" dirty="0"/>
              <a:t>requirements of digital logic development and also is possible to implement on real electronics.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71800"/>
            <a:ext cx="3665538" cy="230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" descr="http://upload.wikimedia.org/wikipedia/commons/thumb/0/0e/Clock_signal.png/300px-Clock_sign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667000"/>
            <a:ext cx="38354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64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04672"/>
          </a:xfrm>
        </p:spPr>
        <p:txBody>
          <a:bodyPr>
            <a:noAutofit/>
          </a:bodyPr>
          <a:lstStyle/>
          <a:p>
            <a:r>
              <a:rPr lang="en-US" sz="2800" dirty="0"/>
              <a:t>Real Signal form and properties for using in digital design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49562"/>
            <a:ext cx="7965999" cy="4958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200" y="5908438"/>
            <a:ext cx="807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000099"/>
                </a:solidFill>
              </a:rPr>
              <a:t>A real changing point of signal is the level of signal when the next circuit feels the change of signal on its input.</a:t>
            </a:r>
          </a:p>
        </p:txBody>
      </p:sp>
    </p:spTree>
    <p:extLst>
      <p:ext uri="{BB962C8B-B14F-4D97-AF65-F5344CB8AC3E}">
        <p14:creationId xmlns:p14="http://schemas.microsoft.com/office/powerpoint/2010/main" val="284658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499872"/>
          </a:xfrm>
        </p:spPr>
        <p:txBody>
          <a:bodyPr>
            <a:noAutofit/>
          </a:bodyPr>
          <a:lstStyle/>
          <a:p>
            <a:r>
              <a:rPr lang="en-US" sz="3200" i="1" dirty="0"/>
              <a:t>Digital Signals in basic gates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38578"/>
            <a:ext cx="48974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behavior of signal passing the NOT gate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38688"/>
            <a:ext cx="6772747" cy="527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291387"/>
            <a:ext cx="101546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622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499872"/>
          </a:xfrm>
        </p:spPr>
        <p:txBody>
          <a:bodyPr>
            <a:noAutofit/>
          </a:bodyPr>
          <a:lstStyle/>
          <a:p>
            <a:r>
              <a:rPr lang="en-US" sz="3200" dirty="0" smtClean="0"/>
              <a:t>It’s comfortable to use rectangular signals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457200" y="1066800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The rising and the falling times as well as the propagation delay time  we we’ll use upon necessity when they become important for the circuit design process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Usually </a:t>
            </a:r>
            <a:r>
              <a:rPr lang="en-US" sz="2000" dirty="0"/>
              <a:t>this happens when we have a real gates on real chips and there is initial design requirement to take in account the real chip timing parameters</a:t>
            </a:r>
            <a:r>
              <a:rPr lang="en-US" sz="2000" dirty="0" smtClean="0"/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810000"/>
            <a:ext cx="4725987" cy="2890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800600" y="5867400"/>
            <a:ext cx="1066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934200" y="5867400"/>
            <a:ext cx="1066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867400" y="5255001"/>
            <a:ext cx="1066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867400" y="5255001"/>
            <a:ext cx="0" cy="606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920089" y="5255001"/>
            <a:ext cx="0" cy="606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1000" y="3429000"/>
            <a:ext cx="419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We can suppose that when the signal is really changed </a:t>
            </a:r>
            <a:r>
              <a:rPr lang="en-US" sz="2000" b="1" dirty="0">
                <a:solidFill>
                  <a:prstClr val="black"/>
                </a:solidFill>
              </a:rPr>
              <a:t>somewhere between beginning or end of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b="1" dirty="0">
                <a:solidFill>
                  <a:prstClr val="black"/>
                </a:solidFill>
              </a:rPr>
              <a:t>real rising edge then that point is the vertical rising edge of virtual signal</a:t>
            </a:r>
            <a:r>
              <a:rPr lang="en-US" sz="2000" dirty="0" smtClean="0">
                <a:solidFill>
                  <a:prstClr val="black"/>
                </a:solidFill>
              </a:rPr>
              <a:t>.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000" b="1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 smtClean="0"/>
              <a:t>This </a:t>
            </a:r>
            <a:r>
              <a:rPr lang="en-US" sz="2000" dirty="0"/>
              <a:t>assumption makes our signals </a:t>
            </a:r>
            <a:r>
              <a:rPr lang="en-US" sz="2000" b="1" dirty="0"/>
              <a:t>rectangular</a:t>
            </a:r>
            <a:r>
              <a:rPr lang="en-US" sz="2000" dirty="0"/>
              <a:t> 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4035778"/>
            <a:ext cx="4811889" cy="1323439"/>
          </a:xfrm>
          <a:prstGeom prst="rect">
            <a:avLst/>
          </a:prstGeom>
          <a:solidFill>
            <a:srgbClr val="F9F9A1"/>
          </a:solidFill>
          <a:ln>
            <a:solidFill>
              <a:schemeClr val="tx1"/>
            </a:solidFill>
          </a:ln>
          <a:effectLst>
            <a:outerShdw blurRad="50800" dist="292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/>
              <a:t>However </a:t>
            </a:r>
            <a:r>
              <a:rPr lang="en-US" sz="2000" dirty="0"/>
              <a:t>the propagation time we have to take in account in the next several examples to see how the signals pass through other gates.</a:t>
            </a:r>
          </a:p>
        </p:txBody>
      </p:sp>
    </p:spTree>
    <p:extLst>
      <p:ext uri="{BB962C8B-B14F-4D97-AF65-F5344CB8AC3E}">
        <p14:creationId xmlns:p14="http://schemas.microsoft.com/office/powerpoint/2010/main" val="425371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15631</TotalTime>
  <Words>768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Waveform</vt:lpstr>
      <vt:lpstr>Circuit Analyze</vt:lpstr>
      <vt:lpstr>Timing Diagrams</vt:lpstr>
      <vt:lpstr>Timing Diagram  of two variables - A and B.</vt:lpstr>
      <vt:lpstr>Timing diagram of some clock by name C1 or Clock 1</vt:lpstr>
      <vt:lpstr>Ideal Signal</vt:lpstr>
      <vt:lpstr>Real Signal</vt:lpstr>
      <vt:lpstr>Real Signal form and properties for using in digital design</vt:lpstr>
      <vt:lpstr>Digital Signals in basic gates</vt:lpstr>
      <vt:lpstr>It’s comfortable to use rectangular signals</vt:lpstr>
      <vt:lpstr>Delay on And gate</vt:lpstr>
      <vt:lpstr>Delay on OR gate</vt:lpstr>
      <vt:lpstr>Signal Race</vt:lpstr>
      <vt:lpstr>Signal Racing caused by delay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Introduction</dc:title>
  <dc:creator>arm</dc:creator>
  <cp:lastModifiedBy>arm</cp:lastModifiedBy>
  <cp:revision>1338</cp:revision>
  <dcterms:created xsi:type="dcterms:W3CDTF">2006-08-16T00:00:00Z</dcterms:created>
  <dcterms:modified xsi:type="dcterms:W3CDTF">2015-03-26T17:54:43Z</dcterms:modified>
</cp:coreProperties>
</file>