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A1"/>
    <a:srgbClr val="0000CC"/>
    <a:srgbClr val="308D2B"/>
    <a:srgbClr val="FCFCBA"/>
    <a:srgbClr val="000099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51" d="100"/>
          <a:sy n="51" d="100"/>
        </p:scale>
        <p:origin x="-84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Simple ALU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62200" y="2286000"/>
            <a:ext cx="5334000" cy="3276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dirty="0" smtClean="0"/>
              <a:t>Half adder</a:t>
            </a:r>
          </a:p>
          <a:p>
            <a:pPr>
              <a:buClrTx/>
            </a:pPr>
            <a:r>
              <a:rPr lang="en-US" dirty="0" smtClean="0"/>
              <a:t>Full adder</a:t>
            </a:r>
          </a:p>
          <a:p>
            <a:pPr>
              <a:buClrTx/>
            </a:pPr>
            <a:r>
              <a:rPr lang="en-US" dirty="0" smtClean="0"/>
              <a:t>Constructing 4 bits adder</a:t>
            </a:r>
          </a:p>
          <a:p>
            <a:pPr>
              <a:buClrTx/>
            </a:pPr>
            <a:r>
              <a:rPr lang="en-US" dirty="0" smtClean="0"/>
              <a:t>ALU does several operations</a:t>
            </a:r>
          </a:p>
          <a:p>
            <a:pPr>
              <a:buClrTx/>
            </a:pPr>
            <a:r>
              <a:rPr lang="en-US" dirty="0" smtClean="0"/>
              <a:t>General ALU structure</a:t>
            </a:r>
          </a:p>
          <a:p>
            <a:pPr>
              <a:buClrTx/>
            </a:pPr>
            <a:r>
              <a:rPr lang="en-US" dirty="0" smtClean="0"/>
              <a:t>Timing diagram of adder</a:t>
            </a:r>
          </a:p>
          <a:p>
            <a:pPr>
              <a:buClrTx/>
            </a:pPr>
            <a:r>
              <a:rPr lang="en-US" dirty="0" smtClean="0"/>
              <a:t>Overflow logic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err="1">
                <a:solidFill>
                  <a:srgbClr val="0000CC"/>
                </a:solidFill>
              </a:rPr>
              <a:t>Texbook</a:t>
            </a:r>
            <a:r>
              <a:rPr lang="en-US" i="1" dirty="0">
                <a:solidFill>
                  <a:srgbClr val="0000CC"/>
                </a:solidFill>
              </a:rPr>
              <a:t> P&amp;H. Chapter </a:t>
            </a:r>
            <a:r>
              <a:rPr lang="en-US" i="1" dirty="0" smtClean="0">
                <a:solidFill>
                  <a:srgbClr val="0000CC"/>
                </a:solidFill>
              </a:rPr>
              <a:t>4.5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ALU on gates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3156"/>
            <a:ext cx="4800600" cy="5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4058089" cy="382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6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Overflow detection circuits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9862090" cy="364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0262"/>
            <a:ext cx="7469945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Overflow circuit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276600"/>
            <a:ext cx="4113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ea typeface="Times New Roman"/>
              </a:rPr>
              <a:t>Y=</a:t>
            </a:r>
            <a:r>
              <a:rPr lang="en-US" sz="2400" b="1" dirty="0" err="1">
                <a:latin typeface="Arial"/>
                <a:ea typeface="Times New Roman"/>
              </a:rPr>
              <a:t>a’bc</a:t>
            </a:r>
            <a:r>
              <a:rPr lang="en-US" sz="2400" b="1" dirty="0">
                <a:latin typeface="Arial"/>
                <a:ea typeface="Times New Roman"/>
              </a:rPr>
              <a:t> + </a:t>
            </a:r>
            <a:r>
              <a:rPr lang="en-US" sz="2400" b="1" dirty="0" err="1">
                <a:latin typeface="Arial"/>
                <a:ea typeface="Times New Roman"/>
              </a:rPr>
              <a:t>ab’c</a:t>
            </a:r>
            <a:r>
              <a:rPr lang="en-US" sz="2400" b="1" dirty="0">
                <a:latin typeface="Arial"/>
                <a:ea typeface="Times New Roman"/>
              </a:rPr>
              <a:t> =  c (</a:t>
            </a:r>
            <a:r>
              <a:rPr lang="en-US" sz="2400" b="1" dirty="0" err="1">
                <a:latin typeface="Arial"/>
                <a:ea typeface="Times New Roman"/>
              </a:rPr>
              <a:t>a’b+ab</a:t>
            </a:r>
            <a:r>
              <a:rPr lang="en-US" sz="2400" b="1" dirty="0">
                <a:latin typeface="Arial"/>
                <a:ea typeface="Times New Roman"/>
              </a:rPr>
              <a:t>’)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1" y="914400"/>
            <a:ext cx="7441159" cy="266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7382930" cy="289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Adding 2 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066800"/>
            <a:ext cx="78486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key requirement of digital computers </a:t>
            </a:r>
            <a:r>
              <a:rPr lang="en-US" dirty="0" smtClean="0"/>
              <a:t>is:</a:t>
            </a:r>
          </a:p>
          <a:p>
            <a:pPr>
              <a:buClrTx/>
            </a:pPr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>
                <a:solidFill>
                  <a:srgbClr val="FF0000"/>
                </a:solidFill>
              </a:rPr>
              <a:t>use logical functions </a:t>
            </a:r>
            <a:r>
              <a:rPr lang="en-US" dirty="0"/>
              <a:t>to perform </a:t>
            </a:r>
            <a:r>
              <a:rPr lang="en-US" b="1" dirty="0">
                <a:solidFill>
                  <a:srgbClr val="FF0000"/>
                </a:solidFill>
              </a:rPr>
              <a:t>arithmetic operations</a:t>
            </a:r>
            <a:r>
              <a:rPr lang="en-US" b="1" dirty="0" smtClean="0"/>
              <a:t>.</a:t>
            </a:r>
            <a:endParaRPr lang="en-US" dirty="0"/>
          </a:p>
          <a:p>
            <a:pPr marL="0" indent="0">
              <a:buClrTx/>
              <a:buNone/>
            </a:pPr>
            <a:endParaRPr lang="en-US" smtClean="0"/>
          </a:p>
          <a:p>
            <a:pPr marL="0" indent="0">
              <a:buClrTx/>
              <a:buNone/>
            </a:pPr>
            <a:r>
              <a:rPr lang="en-US" smtClean="0"/>
              <a:t>We </a:t>
            </a:r>
            <a:r>
              <a:rPr lang="en-US" dirty="0" smtClean="0"/>
              <a:t>start the construction of ALU from </a:t>
            </a:r>
            <a:r>
              <a:rPr lang="en-US" b="1" dirty="0" smtClean="0">
                <a:solidFill>
                  <a:srgbClr val="FF0000"/>
                </a:solidFill>
              </a:rPr>
              <a:t>simple 2 bit adder</a:t>
            </a:r>
            <a:r>
              <a:rPr lang="en-US" dirty="0" smtClean="0"/>
              <a:t>.</a:t>
            </a:r>
          </a:p>
          <a:p>
            <a:pPr>
              <a:buClrTx/>
            </a:pPr>
            <a:r>
              <a:rPr lang="en-US" dirty="0" smtClean="0"/>
              <a:t>To create the 2 bit adder first the </a:t>
            </a:r>
            <a:r>
              <a:rPr lang="en-US" b="1" dirty="0" smtClean="0">
                <a:solidFill>
                  <a:srgbClr val="FF0000"/>
                </a:solidFill>
              </a:rPr>
              <a:t>truth table</a:t>
            </a:r>
            <a:r>
              <a:rPr lang="en-US" dirty="0" smtClean="0">
                <a:solidFill>
                  <a:srgbClr val="0000CC"/>
                </a:solidFill>
              </a:rPr>
              <a:t> for it </a:t>
            </a:r>
            <a:r>
              <a:rPr lang="en-US" dirty="0" smtClean="0"/>
              <a:t>should be created. We can </a:t>
            </a:r>
            <a:r>
              <a:rPr lang="en-US" b="1" dirty="0" smtClean="0"/>
              <a:t>derive</a:t>
            </a:r>
            <a:r>
              <a:rPr lang="en-US" dirty="0" smtClean="0"/>
              <a:t> the truth table from below addition table.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200" y="4572000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3806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0 + 0 =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0 + 1 =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1 + 0 =  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 + 1 = 10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/>
              <a:t>2 bit adder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97979"/>
              </p:ext>
            </p:extLst>
          </p:nvPr>
        </p:nvGraphicFramePr>
        <p:xfrm>
          <a:off x="304800" y="1371600"/>
          <a:ext cx="4038600" cy="25908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318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Times New Roman"/>
                        </a:rPr>
                        <a:t>INPUTS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OUTPUTS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08D2B"/>
                          </a:solidFill>
                          <a:effectLst/>
                          <a:latin typeface="Times New Roman"/>
                          <a:ea typeface="Times New Roman"/>
                        </a:rPr>
                        <a:t>CARRY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SUM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0" y="1397675"/>
            <a:ext cx="4267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Carry output is a simple AND </a:t>
            </a:r>
            <a:r>
              <a:rPr lang="en-US" sz="2000" dirty="0" smtClean="0"/>
              <a:t>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Sum </a:t>
            </a:r>
            <a:r>
              <a:rPr lang="en-US" sz="2000" dirty="0"/>
              <a:t>is an Exclusive-OR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 A’B + AB’ = A 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Symbol"/>
              </a:rPr>
              <a:t>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Carry = AB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900" y="4901863"/>
            <a:ext cx="358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Thus, we can use two gates to add these two bits together. 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20487"/>
              </p:ext>
            </p:extLst>
          </p:nvPr>
        </p:nvGraphicFramePr>
        <p:xfrm>
          <a:off x="381000" y="4157303"/>
          <a:ext cx="45339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3" imgW="2857899" imgH="1905266" progId="MSPhotoEd.3">
                  <p:embed/>
                </p:oleObj>
              </mc:Choice>
              <mc:Fallback>
                <p:oleObj r:id="rId3" imgW="2857899" imgH="1905266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57303"/>
                        <a:ext cx="4533900" cy="302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267200" y="4440198"/>
            <a:ext cx="4572000" cy="1938992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circuit </a:t>
            </a:r>
            <a:r>
              <a:rPr lang="en-US" sz="2000" dirty="0" smtClean="0"/>
              <a:t>is </a:t>
            </a:r>
            <a:r>
              <a:rPr lang="en-US" sz="2000" dirty="0"/>
              <a:t>known as a </a:t>
            </a:r>
            <a:r>
              <a:rPr lang="en-US" sz="2000" b="1" i="1" dirty="0"/>
              <a:t>"half adder,"</a:t>
            </a:r>
            <a:r>
              <a:rPr lang="en-US" sz="2000" dirty="0"/>
              <a:t> because it only does half of the </a:t>
            </a:r>
            <a:r>
              <a:rPr lang="en-US" sz="2000" dirty="0" smtClean="0"/>
              <a:t>job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must also be able to recognize and </a:t>
            </a:r>
            <a:r>
              <a:rPr lang="en-US" sz="2000" b="1" dirty="0"/>
              <a:t>include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00CC"/>
                </a:solidFill>
              </a:rPr>
              <a:t>carry</a:t>
            </a:r>
            <a:r>
              <a:rPr lang="en-US" sz="2000" dirty="0"/>
              <a:t> from the next lower order of magnitude</a:t>
            </a:r>
          </a:p>
        </p:txBody>
      </p:sp>
    </p:spTree>
    <p:extLst>
      <p:ext uri="{BB962C8B-B14F-4D97-AF65-F5344CB8AC3E}">
        <p14:creationId xmlns:p14="http://schemas.microsoft.com/office/powerpoint/2010/main" val="17882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adder. 4 bit pairs </a:t>
            </a:r>
            <a:r>
              <a:rPr lang="en-US" dirty="0" smtClean="0"/>
              <a:t>full </a:t>
            </a:r>
            <a:r>
              <a:rPr lang="en-US" dirty="0" smtClean="0"/>
              <a:t>adder.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1758"/>
            <a:ext cx="23907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4152" y="4303455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b="1" dirty="0"/>
              <a:t>add</a:t>
            </a:r>
            <a:r>
              <a:rPr lang="en-US" sz="2000" dirty="0"/>
              <a:t> two </a:t>
            </a:r>
            <a:r>
              <a:rPr lang="en-US" sz="2000" b="1" dirty="0"/>
              <a:t>4-bit numbers </a:t>
            </a:r>
            <a:r>
              <a:rPr lang="en-US" sz="2000" dirty="0"/>
              <a:t>to produce a 4-bit sum (with a possible carry), you would need </a:t>
            </a:r>
            <a:r>
              <a:rPr lang="en-US" sz="2000" b="1" dirty="0" smtClean="0"/>
              <a:t>4 full </a:t>
            </a:r>
            <a:r>
              <a:rPr lang="en-US" sz="2000" b="1" dirty="0"/>
              <a:t>adders</a:t>
            </a:r>
            <a:r>
              <a:rPr lang="en-US" sz="2000" dirty="0"/>
              <a:t> with carry lines cascaded, as shown to the right.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Take</a:t>
            </a:r>
            <a:r>
              <a:rPr lang="en-US" sz="2000" dirty="0" smtClean="0"/>
              <a:t> the possible </a:t>
            </a:r>
            <a:r>
              <a:rPr lang="en-US" sz="2000" b="1" dirty="0"/>
              <a:t>carry</a:t>
            </a:r>
            <a:r>
              <a:rPr lang="en-US" sz="2000" dirty="0"/>
              <a:t> from the next </a:t>
            </a:r>
            <a:r>
              <a:rPr lang="en-US" sz="2000" b="1" dirty="0"/>
              <a:t>lower order </a:t>
            </a:r>
            <a:r>
              <a:rPr lang="en-US" sz="2000" dirty="0"/>
              <a:t>of magnitude, and </a:t>
            </a:r>
            <a:r>
              <a:rPr lang="en-US" sz="2000" b="1" dirty="0" smtClean="0"/>
              <a:t>send </a:t>
            </a:r>
            <a:r>
              <a:rPr lang="en-US" sz="2000" dirty="0"/>
              <a:t>a </a:t>
            </a:r>
            <a:r>
              <a:rPr lang="en-US" sz="2000" b="1" dirty="0"/>
              <a:t>carry</a:t>
            </a:r>
            <a:r>
              <a:rPr lang="en-US" sz="2000" dirty="0"/>
              <a:t> to the next </a:t>
            </a:r>
            <a:r>
              <a:rPr lang="en-US" sz="2000" b="1" dirty="0"/>
              <a:t>higher</a:t>
            </a:r>
            <a:r>
              <a:rPr lang="en-US" sz="2000" dirty="0"/>
              <a:t> order of magnitude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85" y="1447800"/>
            <a:ext cx="3809934" cy="2292032"/>
          </a:xfrm>
          <a:prstGeom prst="rect">
            <a:avLst/>
          </a:prstGeom>
          <a:solidFill>
            <a:srgbClr val="F9F9A1"/>
          </a:solidFill>
          <a:ln>
            <a:solidFill>
              <a:schemeClr val="tx1"/>
            </a:solidFill>
          </a:ln>
          <a:effectLst>
            <a:outerShdw blurRad="50800" dist="228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9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3 inputs Full Adder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789723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construct a </a:t>
            </a:r>
            <a:r>
              <a:rPr lang="en-US" sz="2000" b="1" i="1" dirty="0"/>
              <a:t>full adder</a:t>
            </a:r>
            <a:r>
              <a:rPr lang="en-US" sz="2000" dirty="0"/>
              <a:t> circuit, we'll need </a:t>
            </a:r>
            <a:r>
              <a:rPr lang="en-US" sz="2000" b="1" dirty="0"/>
              <a:t>three</a:t>
            </a:r>
            <a:r>
              <a:rPr lang="en-US" sz="2000" dirty="0"/>
              <a:t> inputs and two outputs.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9738"/>
              </p:ext>
            </p:extLst>
          </p:nvPr>
        </p:nvGraphicFramePr>
        <p:xfrm>
          <a:off x="262128" y="1219200"/>
          <a:ext cx="2953510" cy="3733800"/>
        </p:xfrm>
        <a:graphic>
          <a:graphicData uri="http://schemas.openxmlformats.org/drawingml/2006/table">
            <a:tbl>
              <a:tblPr/>
              <a:tblGrid>
                <a:gridCol w="590702"/>
                <a:gridCol w="590702"/>
                <a:gridCol w="476708"/>
                <a:gridCol w="704696"/>
                <a:gridCol w="590702"/>
              </a:tblGrid>
              <a:tr h="3733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INPUTS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OUTPUTS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A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B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r>
                        <a:rPr lang="en-US" sz="1800" b="1" baseline="-25000">
                          <a:effectLst/>
                          <a:latin typeface="Arial"/>
                          <a:ea typeface="Times New Roman"/>
                        </a:rPr>
                        <a:t>IN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r>
                        <a:rPr lang="en-US" sz="1800" b="1" baseline="-25000">
                          <a:effectLst/>
                          <a:latin typeface="Arial"/>
                          <a:ea typeface="Times New Roman"/>
                        </a:rPr>
                        <a:t>OUT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  <a:ea typeface="Times New Roman"/>
                        </a:rPr>
                        <a:t>Sum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2800" b="1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 descr="Full Add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1644951"/>
            <a:ext cx="600807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62400" y="1644951"/>
            <a:ext cx="1676400" cy="3124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91200" y="1644950"/>
            <a:ext cx="1697736" cy="214690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" y="5181600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</a:rPr>
              <a:t>S</a:t>
            </a:r>
            <a:r>
              <a:rPr lang="en-US" dirty="0">
                <a:latin typeface="Arial"/>
                <a:ea typeface="Times New Roman"/>
              </a:rPr>
              <a:t> = </a:t>
            </a:r>
            <a:r>
              <a:rPr lang="en-US" dirty="0" err="1">
                <a:latin typeface="Arial"/>
                <a:ea typeface="Times New Roman"/>
              </a:rPr>
              <a:t>A’B’C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+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 err="1">
                <a:latin typeface="Arial"/>
                <a:ea typeface="Times New Roman"/>
              </a:rPr>
              <a:t>A’BC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+ </a:t>
            </a:r>
            <a:r>
              <a:rPr lang="en-US" dirty="0" err="1">
                <a:latin typeface="Arial"/>
                <a:ea typeface="Times New Roman"/>
              </a:rPr>
              <a:t>AB’C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+ </a:t>
            </a:r>
            <a:r>
              <a:rPr lang="en-US" dirty="0" err="1">
                <a:latin typeface="Arial"/>
                <a:ea typeface="Times New Roman"/>
              </a:rPr>
              <a:t>ABC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=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(A’B’ + AB) +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 (AB’+ A’B) =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(A’B’ + AB)’’ +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 (AB’+ A’B) =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(A </a:t>
            </a:r>
            <a:r>
              <a:rPr lang="en-US" dirty="0">
                <a:latin typeface="Arial"/>
                <a:ea typeface="Times New Roman"/>
                <a:sym typeface="Symbol"/>
              </a:rPr>
              <a:t></a:t>
            </a:r>
            <a:r>
              <a:rPr lang="en-US" dirty="0">
                <a:latin typeface="Arial"/>
                <a:ea typeface="Times New Roman"/>
              </a:rPr>
              <a:t> B)’ +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 (A </a:t>
            </a:r>
            <a:r>
              <a:rPr lang="en-US" dirty="0">
                <a:latin typeface="Arial"/>
                <a:ea typeface="Times New Roman"/>
                <a:sym typeface="Symbol"/>
              </a:rPr>
              <a:t></a:t>
            </a:r>
            <a:r>
              <a:rPr lang="en-US" dirty="0">
                <a:latin typeface="Arial"/>
                <a:ea typeface="Times New Roman"/>
              </a:rPr>
              <a:t> B) = </a:t>
            </a:r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</a:rPr>
              <a:t>(A </a:t>
            </a:r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  <a:sym typeface="Symbol"/>
              </a:rPr>
              <a:t></a:t>
            </a:r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</a:rPr>
              <a:t> B) </a:t>
            </a:r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  <a:sym typeface="Symbol"/>
              </a:rPr>
              <a:t></a:t>
            </a:r>
            <a:r>
              <a:rPr lang="en-US" b="1" dirty="0">
                <a:solidFill>
                  <a:srgbClr val="0000CC"/>
                </a:solidFill>
                <a:latin typeface="Arial"/>
                <a:ea typeface="Times New Roman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Arial"/>
                <a:ea typeface="Times New Roman"/>
              </a:rPr>
              <a:t>C</a:t>
            </a:r>
            <a:r>
              <a:rPr lang="en-US" b="1" baseline="-25000" dirty="0" err="1">
                <a:solidFill>
                  <a:srgbClr val="0000CC"/>
                </a:solidFill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/>
            </a:r>
            <a:br>
              <a:rPr lang="en-US" dirty="0">
                <a:latin typeface="Arial"/>
                <a:ea typeface="Times New Roman"/>
              </a:rPr>
            </a:br>
            <a:endParaRPr lang="en-US" dirty="0">
              <a:latin typeface="Arial"/>
              <a:ea typeface="Times New Roman"/>
            </a:endParaRPr>
          </a:p>
          <a:p>
            <a:r>
              <a:rPr lang="en-US" b="1" dirty="0" err="1">
                <a:solidFill>
                  <a:srgbClr val="308D2B"/>
                </a:solidFill>
                <a:latin typeface="Arial"/>
                <a:ea typeface="Times New Roman"/>
              </a:rPr>
              <a:t>C</a:t>
            </a:r>
            <a:r>
              <a:rPr lang="en-US" b="1" baseline="-25000" dirty="0" err="1">
                <a:solidFill>
                  <a:srgbClr val="308D2B"/>
                </a:solidFill>
                <a:latin typeface="Arial"/>
                <a:ea typeface="Times New Roman"/>
              </a:rPr>
              <a:t>out</a:t>
            </a:r>
            <a:r>
              <a:rPr lang="en-US" dirty="0">
                <a:latin typeface="Arial"/>
                <a:ea typeface="Times New Roman"/>
              </a:rPr>
              <a:t> = </a:t>
            </a:r>
            <a:r>
              <a:rPr lang="en-US" dirty="0" err="1">
                <a:latin typeface="Arial"/>
                <a:ea typeface="Times New Roman"/>
              </a:rPr>
              <a:t>A’BC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+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 err="1">
                <a:latin typeface="Arial"/>
                <a:ea typeface="Times New Roman"/>
              </a:rPr>
              <a:t>AB’C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+ </a:t>
            </a:r>
            <a:r>
              <a:rPr lang="en-US" dirty="0" err="1">
                <a:latin typeface="Arial"/>
                <a:ea typeface="Times New Roman"/>
              </a:rPr>
              <a:t>ABC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+ </a:t>
            </a:r>
            <a:r>
              <a:rPr lang="en-US" dirty="0" err="1">
                <a:latin typeface="Arial"/>
                <a:ea typeface="Times New Roman"/>
              </a:rPr>
              <a:t>ABC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baseline="-25000" dirty="0">
                <a:latin typeface="Arial"/>
                <a:ea typeface="Times New Roman"/>
              </a:rPr>
              <a:t> </a:t>
            </a:r>
            <a:r>
              <a:rPr lang="en-US" dirty="0">
                <a:latin typeface="Arial"/>
                <a:ea typeface="Times New Roman"/>
              </a:rPr>
              <a:t>=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(A’B + AB’) + AB (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 +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’) = </a:t>
            </a:r>
            <a:r>
              <a:rPr lang="en-US" dirty="0" err="1">
                <a:latin typeface="Arial"/>
                <a:ea typeface="Times New Roman"/>
              </a:rPr>
              <a:t>C</a:t>
            </a:r>
            <a:r>
              <a:rPr lang="en-US" baseline="-25000" dirty="0" err="1">
                <a:latin typeface="Arial"/>
                <a:ea typeface="Times New Roman"/>
              </a:rPr>
              <a:t>in</a:t>
            </a:r>
            <a:r>
              <a:rPr lang="en-US" dirty="0">
                <a:latin typeface="Arial"/>
                <a:ea typeface="Times New Roman"/>
              </a:rPr>
              <a:t>(A’B + AB’) + AB (1) = </a:t>
            </a:r>
            <a:r>
              <a:rPr lang="en-US" b="1" dirty="0" err="1" smtClean="0">
                <a:solidFill>
                  <a:srgbClr val="308D2B"/>
                </a:solidFill>
                <a:latin typeface="Arial"/>
                <a:ea typeface="Times New Roman"/>
              </a:rPr>
              <a:t>C</a:t>
            </a:r>
            <a:r>
              <a:rPr lang="en-US" b="1" baseline="-25000" dirty="0" err="1" smtClean="0">
                <a:solidFill>
                  <a:srgbClr val="308D2B"/>
                </a:solidFill>
                <a:latin typeface="Arial"/>
                <a:ea typeface="Times New Roman"/>
              </a:rPr>
              <a:t>in</a:t>
            </a:r>
            <a:r>
              <a:rPr lang="en-US" b="1" dirty="0" smtClean="0">
                <a:solidFill>
                  <a:srgbClr val="308D2B"/>
                </a:solidFill>
                <a:latin typeface="Arial"/>
                <a:ea typeface="Times New Roman"/>
              </a:rPr>
              <a:t>(A </a:t>
            </a:r>
            <a:r>
              <a:rPr lang="en-US" b="1" dirty="0">
                <a:solidFill>
                  <a:srgbClr val="308D2B"/>
                </a:solidFill>
                <a:latin typeface="Arial"/>
                <a:ea typeface="Times New Roman"/>
                <a:sym typeface="Symbol"/>
              </a:rPr>
              <a:t></a:t>
            </a:r>
            <a:r>
              <a:rPr lang="en-US" b="1" dirty="0">
                <a:solidFill>
                  <a:srgbClr val="308D2B"/>
                </a:solidFill>
                <a:latin typeface="Arial"/>
                <a:ea typeface="Times New Roman"/>
              </a:rPr>
              <a:t> B) + </a:t>
            </a:r>
            <a:r>
              <a:rPr lang="en-US" b="1" dirty="0" smtClean="0">
                <a:solidFill>
                  <a:srgbClr val="308D2B"/>
                </a:solidFill>
                <a:latin typeface="Arial"/>
                <a:ea typeface="Times New Roman"/>
              </a:rPr>
              <a:t>AB</a:t>
            </a:r>
            <a:endParaRPr lang="en-US" b="1" dirty="0">
              <a:solidFill>
                <a:srgbClr val="308D2B"/>
              </a:solidFill>
              <a:effectLst/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5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operations of ALU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817754" cy="248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1430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logical operations are easiest, because they map directly onto the hardware components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multiplexor </a:t>
            </a:r>
            <a:r>
              <a:rPr lang="en-US" sz="2000" dirty="0" smtClean="0"/>
              <a:t>selects </a:t>
            </a:r>
            <a:r>
              <a:rPr lang="en-US" sz="2000" b="1" i="1" dirty="0"/>
              <a:t>a </a:t>
            </a:r>
            <a:r>
              <a:rPr lang="en-US" sz="2000" b="1" dirty="0"/>
              <a:t>AND </a:t>
            </a:r>
            <a:r>
              <a:rPr lang="en-US" sz="2000" b="1" i="1" dirty="0"/>
              <a:t>b</a:t>
            </a:r>
            <a:r>
              <a:rPr lang="en-US" sz="2000" i="1" dirty="0"/>
              <a:t> </a:t>
            </a:r>
            <a:r>
              <a:rPr lang="en-US" sz="2000" dirty="0"/>
              <a:t>or </a:t>
            </a:r>
            <a:r>
              <a:rPr lang="en-US" sz="2000" b="1" i="1" dirty="0"/>
              <a:t>a </a:t>
            </a:r>
            <a:r>
              <a:rPr lang="en-US" sz="2000" b="1" dirty="0"/>
              <a:t>OR </a:t>
            </a:r>
            <a:r>
              <a:rPr lang="en-US" sz="2000" b="1" i="1" dirty="0"/>
              <a:t>b</a:t>
            </a:r>
            <a:r>
              <a:rPr lang="en-US" sz="2000" dirty="0"/>
              <a:t>, depending on whether the value of </a:t>
            </a:r>
            <a:r>
              <a:rPr lang="en-US" sz="2000" b="1" i="1" dirty="0"/>
              <a:t>Operation</a:t>
            </a:r>
            <a:r>
              <a:rPr lang="en-US" sz="2000" i="1" dirty="0"/>
              <a:t> </a:t>
            </a:r>
            <a:r>
              <a:rPr lang="en-US" sz="2000" dirty="0"/>
              <a:t>is 0 or 1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Notice </a:t>
            </a:r>
            <a:r>
              <a:rPr lang="en-US" sz="2000" dirty="0"/>
              <a:t>that we have renamed the control and output lines of the multiplexor to give them names that reflect the function of the ALU.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01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operations of ALU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800600" cy="458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2440" y="6096386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1-bit ALU that performs </a:t>
            </a:r>
            <a:r>
              <a:rPr lang="en-US" b="1" dirty="0"/>
              <a:t>AND, OR</a:t>
            </a:r>
            <a:r>
              <a:rPr lang="en-US" dirty="0"/>
              <a:t>, and</a:t>
            </a:r>
            <a:r>
              <a:rPr lang="en-US" b="1" dirty="0"/>
              <a:t> addition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352800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easiest way to add an operation is to expand the multiplexor controlled by the Operation </a:t>
            </a:r>
            <a:r>
              <a:rPr lang="en-US" sz="2000" dirty="0" smtClean="0"/>
              <a:t>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2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38328"/>
            <a:ext cx="8229600" cy="57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More operations of ALU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832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" y="922170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/>
                <a:ea typeface="Times New Roman"/>
              </a:rPr>
              <a:t>A 1-bit ALU that performs </a:t>
            </a:r>
            <a:r>
              <a:rPr lang="en-US" sz="2000" b="1" dirty="0">
                <a:latin typeface="Arial"/>
                <a:ea typeface="Times New Roman"/>
              </a:rPr>
              <a:t>AND, OR</a:t>
            </a:r>
            <a:r>
              <a:rPr lang="en-US" sz="2000" dirty="0">
                <a:latin typeface="Arial"/>
                <a:ea typeface="Times New Roman"/>
              </a:rPr>
              <a:t>, and addition on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</a:rPr>
              <a:t>a and b</a:t>
            </a:r>
            <a:r>
              <a:rPr lang="en-US" sz="2000" dirty="0">
                <a:latin typeface="Arial"/>
                <a:ea typeface="Times New Roman"/>
              </a:rPr>
              <a:t> or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</a:rPr>
              <a:t>a and b’</a:t>
            </a:r>
            <a:endParaRPr lang="en-US" sz="2000" dirty="0">
              <a:latin typeface="Arial"/>
              <a:ea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/>
                <a:ea typeface="Times New Roman"/>
              </a:rPr>
              <a:t>By </a:t>
            </a:r>
            <a:r>
              <a:rPr lang="en-US" sz="2000" dirty="0" smtClean="0">
                <a:latin typeface="Arial"/>
                <a:ea typeface="Times New Roman"/>
              </a:rPr>
              <a:t>selecting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Times New Roman"/>
              </a:rPr>
              <a:t>b’ (</a:t>
            </a:r>
            <a:r>
              <a:rPr lang="en-US" sz="2000" b="1" dirty="0" err="1">
                <a:solidFill>
                  <a:srgbClr val="FF0000"/>
                </a:solidFill>
                <a:latin typeface="Arial"/>
                <a:ea typeface="Times New Roman"/>
              </a:rPr>
              <a:t>Binvert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</a:rPr>
              <a:t> = 1)</a:t>
            </a:r>
            <a:r>
              <a:rPr lang="en-US" sz="2000" dirty="0">
                <a:latin typeface="Arial"/>
                <a:ea typeface="Times New Roman"/>
              </a:rPr>
              <a:t> and setting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Times New Roman"/>
              </a:rPr>
              <a:t>Carry In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</a:rPr>
              <a:t>to 1</a:t>
            </a:r>
            <a:r>
              <a:rPr lang="en-US" sz="2000" dirty="0">
                <a:latin typeface="Arial"/>
                <a:ea typeface="Times New Roman"/>
              </a:rPr>
              <a:t> in the least significant bit of the ALU, we get two’s complement </a:t>
            </a:r>
            <a:r>
              <a:rPr lang="en-US" sz="2000" b="1" dirty="0">
                <a:latin typeface="Arial"/>
                <a:ea typeface="Times New Roman"/>
              </a:rPr>
              <a:t>subtraction</a:t>
            </a:r>
            <a:r>
              <a:rPr lang="en-US" sz="2000" dirty="0">
                <a:latin typeface="Arial"/>
                <a:ea typeface="Times New Roman"/>
              </a:rPr>
              <a:t> of b from a </a:t>
            </a:r>
            <a:r>
              <a:rPr lang="en-US" sz="2000" b="1" dirty="0">
                <a:latin typeface="Arial"/>
                <a:ea typeface="Times New Roman"/>
              </a:rPr>
              <a:t>instead</a:t>
            </a:r>
            <a:r>
              <a:rPr lang="en-US" sz="2000" dirty="0">
                <a:latin typeface="Arial"/>
                <a:ea typeface="Times New Roman"/>
              </a:rPr>
              <a:t> of </a:t>
            </a:r>
            <a:r>
              <a:rPr lang="en-US" sz="2000" b="1" dirty="0">
                <a:latin typeface="Arial"/>
                <a:ea typeface="Times New Roman"/>
              </a:rPr>
              <a:t>addition</a:t>
            </a:r>
            <a:r>
              <a:rPr lang="en-US" sz="2000" dirty="0">
                <a:latin typeface="Arial"/>
                <a:ea typeface="Times New Roman"/>
              </a:rPr>
              <a:t> of b to a.</a:t>
            </a:r>
            <a:endParaRPr lang="en-US" sz="2000" dirty="0">
              <a:effectLst/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1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7127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General ALU structure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791817"/>
            <a:ext cx="4077678" cy="56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7912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16047</TotalTime>
  <Words>589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Waveform</vt:lpstr>
      <vt:lpstr>MSPhotoEd.3</vt:lpstr>
      <vt:lpstr>Simple ALU</vt:lpstr>
      <vt:lpstr>Adding 2 bits</vt:lpstr>
      <vt:lpstr>2 bit adder</vt:lpstr>
      <vt:lpstr>Full adder. 4 bit pairs full adder.</vt:lpstr>
      <vt:lpstr> 3 inputs Full Adder</vt:lpstr>
      <vt:lpstr>Logical operations of ALU</vt:lpstr>
      <vt:lpstr>Additional operations of ALU</vt:lpstr>
      <vt:lpstr>PowerPoint Presentation</vt:lpstr>
      <vt:lpstr>General ALU structure</vt:lpstr>
      <vt:lpstr>ALU on gates</vt:lpstr>
      <vt:lpstr>Overflow detection circuits</vt:lpstr>
      <vt:lpstr>Overflow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1394</cp:revision>
  <dcterms:created xsi:type="dcterms:W3CDTF">2006-08-16T00:00:00Z</dcterms:created>
  <dcterms:modified xsi:type="dcterms:W3CDTF">2014-04-15T15:38:38Z</dcterms:modified>
</cp:coreProperties>
</file>