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8D2B"/>
    <a:srgbClr val="0000CC"/>
    <a:srgbClr val="F9F9A1"/>
    <a:srgbClr val="FCFCBA"/>
    <a:srgbClr val="000099"/>
    <a:srgbClr val="006600"/>
    <a:srgbClr val="E2F9FE"/>
    <a:srgbClr val="DF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5" autoAdjust="0"/>
    <p:restoredTop sz="94635" autoAdjust="0"/>
  </p:normalViewPr>
  <p:slideViewPr>
    <p:cSldViewPr>
      <p:cViewPr varScale="1">
        <p:scale>
          <a:sx n="84" d="100"/>
          <a:sy n="84" d="100"/>
        </p:scale>
        <p:origin x="-31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5ADB9-C8FA-4AB6-8D0D-7A2DB7C3DBAA}" type="datetimeFigureOut">
              <a:rPr lang="en-US" smtClean="0"/>
              <a:t>2015-04-18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FAB4E-B8E6-42BA-A73C-296837F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2015-04-18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2015-04-18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2015-04-18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2015-04-18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Latches. Flip-Flops.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143000" y="1981200"/>
            <a:ext cx="7010400" cy="4038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Remember the state. </a:t>
            </a:r>
            <a:r>
              <a:rPr lang="en-US" dirty="0" err="1"/>
              <a:t>Bistable</a:t>
            </a:r>
            <a:r>
              <a:rPr lang="en-US" dirty="0"/>
              <a:t> elements.</a:t>
            </a:r>
          </a:p>
          <a:p>
            <a:pPr lvl="0"/>
            <a:r>
              <a:rPr lang="en-US" dirty="0"/>
              <a:t>RS NOR latch</a:t>
            </a:r>
          </a:p>
          <a:p>
            <a:pPr lvl="0"/>
            <a:r>
              <a:rPr lang="en-US" dirty="0"/>
              <a:t>RS NAND latch</a:t>
            </a:r>
          </a:p>
          <a:p>
            <a:pPr lvl="0"/>
            <a:r>
              <a:rPr lang="en-US" dirty="0"/>
              <a:t>Clocked RS NAND latch</a:t>
            </a:r>
          </a:p>
          <a:p>
            <a:pPr lvl="0"/>
            <a:r>
              <a:rPr lang="en-US" dirty="0"/>
              <a:t>RS Flip-Flop</a:t>
            </a:r>
          </a:p>
          <a:p>
            <a:pPr lvl="0"/>
            <a:r>
              <a:rPr lang="en-US" dirty="0"/>
              <a:t>JK Flip-Flop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P&amp;H Appendix-B</a:t>
            </a:r>
          </a:p>
          <a:p>
            <a:pPr marL="0" indent="0">
              <a:buNone/>
            </a:pPr>
            <a:r>
              <a:rPr lang="en-US" i="1" dirty="0" err="1" smtClean="0"/>
              <a:t>Wakerly</a:t>
            </a:r>
            <a:r>
              <a:rPr lang="en-US" i="1" dirty="0" smtClean="0"/>
              <a:t> </a:t>
            </a:r>
            <a:r>
              <a:rPr lang="en-US" i="1" dirty="0"/>
              <a:t>Ch.7</a:t>
            </a:r>
          </a:p>
        </p:txBody>
      </p:sp>
    </p:spTree>
    <p:extLst>
      <p:ext uri="{BB962C8B-B14F-4D97-AF65-F5344CB8AC3E}">
        <p14:creationId xmlns:p14="http://schemas.microsoft.com/office/powerpoint/2010/main" val="16496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52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 NAND latch timing diagram</a:t>
            </a:r>
            <a:endParaRPr lang="en-US" dirty="0"/>
          </a:p>
        </p:txBody>
      </p:sp>
      <p:pic>
        <p:nvPicPr>
          <p:cNvPr id="9218" name="Picture 2" descr="RS NAND l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57587"/>
            <a:ext cx="2895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0217"/>
              </p:ext>
            </p:extLst>
          </p:nvPr>
        </p:nvGraphicFramePr>
        <p:xfrm>
          <a:off x="4495800" y="1371600"/>
          <a:ext cx="2667000" cy="1905000"/>
        </p:xfrm>
        <a:graphic>
          <a:graphicData uri="http://schemas.openxmlformats.org/drawingml/2006/table">
            <a:tbl>
              <a:tblPr/>
              <a:tblGrid>
                <a:gridCol w="666750"/>
                <a:gridCol w="666750"/>
                <a:gridCol w="666750"/>
                <a:gridCol w="666750"/>
              </a:tblGrid>
              <a:tr h="635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/>
                          <a:ea typeface="Times New Roman"/>
                        </a:rPr>
                        <a:t>S’</a:t>
                      </a:r>
                      <a:endParaRPr lang="en-US" sz="20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/>
                          <a:ea typeface="Times New Roman"/>
                        </a:rPr>
                        <a:t>R’</a:t>
                      </a:r>
                      <a:endParaRPr lang="en-US" sz="2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/>
                          <a:ea typeface="Times New Roman"/>
                        </a:rPr>
                        <a:t>Q</a:t>
                      </a:r>
                      <a:endParaRPr lang="en-US" sz="2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/>
                          <a:ea typeface="Times New Roman"/>
                        </a:rPr>
                        <a:t>Qn</a:t>
                      </a:r>
                      <a:endParaRPr lang="en-US" sz="2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308D2B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308D2B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308D2B"/>
                          </a:solidFill>
                          <a:effectLst/>
                          <a:latin typeface="Arial"/>
                          <a:ea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308D2B"/>
                          </a:solidFill>
                          <a:effectLst/>
                          <a:latin typeface="Arial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CC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CC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CC"/>
                          </a:solidFill>
                          <a:effectLst/>
                          <a:latin typeface="Arial"/>
                          <a:ea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CC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CC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CC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CC"/>
                          </a:solidFill>
                          <a:effectLst/>
                          <a:latin typeface="Arial"/>
                          <a:ea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CC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44601"/>
            <a:ext cx="8810223" cy="285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6" y="3836015"/>
            <a:ext cx="9067800" cy="29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1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284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 basic NAND latch cons and pros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8628" y="1828800"/>
            <a:ext cx="7239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Forbidden </a:t>
            </a:r>
            <a:r>
              <a:rPr lang="en-US" sz="2400" dirty="0"/>
              <a:t>to have both inputs at a </a:t>
            </a:r>
            <a:r>
              <a:rPr lang="en-US" sz="2400" b="1" dirty="0"/>
              <a:t>logic 0</a:t>
            </a:r>
            <a:r>
              <a:rPr lang="en-US" sz="2400" dirty="0"/>
              <a:t> level at the same </a:t>
            </a:r>
            <a:r>
              <a:rPr lang="en-US" sz="2400" dirty="0" smtClean="0"/>
              <a:t>time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problem with the basic RS NAND latch is that the </a:t>
            </a:r>
            <a:r>
              <a:rPr lang="en-US" sz="2400" b="1" dirty="0" smtClean="0"/>
              <a:t>active input </a:t>
            </a:r>
            <a:r>
              <a:rPr lang="en-US" sz="2400" b="1" dirty="0"/>
              <a:t>levels</a:t>
            </a:r>
            <a:r>
              <a:rPr lang="en-US" sz="2400" dirty="0"/>
              <a:t> </a:t>
            </a:r>
            <a:r>
              <a:rPr lang="en-US" sz="2400" dirty="0" smtClean="0"/>
              <a:t>are </a:t>
            </a:r>
            <a:r>
              <a:rPr lang="en-US" sz="2400" b="1" dirty="0" smtClean="0"/>
              <a:t>Zeroes.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smtClean="0"/>
              <a:t>We </a:t>
            </a:r>
            <a:r>
              <a:rPr lang="en-US" sz="2000" dirty="0" smtClean="0"/>
              <a:t>need </a:t>
            </a:r>
            <a:r>
              <a:rPr lang="en-US" sz="2000" b="1" dirty="0" smtClean="0"/>
              <a:t>extra invertors</a:t>
            </a:r>
            <a:r>
              <a:rPr lang="en-US" sz="2000" dirty="0" smtClean="0"/>
              <a:t> to make the active levels to </a:t>
            </a:r>
            <a:r>
              <a:rPr lang="en-US" sz="2000" b="1" dirty="0" smtClean="0"/>
              <a:t>Ones.</a:t>
            </a:r>
            <a:r>
              <a:rPr lang="en-US" sz="2000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state is changed by the input signals</a:t>
            </a:r>
            <a:r>
              <a:rPr lang="en-US" sz="2400" b="1" dirty="0">
                <a:solidFill>
                  <a:srgbClr val="FF0000"/>
                </a:solidFill>
              </a:rPr>
              <a:t> level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191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The Clocked (gated) RS NAND </a:t>
            </a:r>
            <a:r>
              <a:rPr lang="en-US" i="1" dirty="0" smtClean="0"/>
              <a:t>latch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normal</a:t>
            </a:r>
            <a:r>
              <a:rPr lang="en-US" sz="2400" b="1" dirty="0"/>
              <a:t> rather than inverted </a:t>
            </a:r>
            <a:r>
              <a:rPr lang="en-US" sz="2400" b="1" dirty="0" smtClean="0"/>
              <a:t>inputs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and </a:t>
            </a:r>
            <a:r>
              <a:rPr lang="en-US" sz="2400" dirty="0"/>
              <a:t>a </a:t>
            </a:r>
            <a:r>
              <a:rPr lang="en-US" sz="2400" b="1" dirty="0"/>
              <a:t>third input </a:t>
            </a:r>
            <a:r>
              <a:rPr lang="en-US" sz="2400" dirty="0"/>
              <a:t>common to both gates which we can use to </a:t>
            </a:r>
            <a:r>
              <a:rPr lang="en-US" sz="2400" b="1" dirty="0" smtClean="0">
                <a:solidFill>
                  <a:srgbClr val="FF0000"/>
                </a:solidFill>
              </a:rPr>
              <a:t>synchronize</a:t>
            </a:r>
            <a:r>
              <a:rPr lang="en-US" sz="2400" b="1" dirty="0" smtClean="0"/>
              <a:t> </a:t>
            </a:r>
            <a:r>
              <a:rPr lang="en-US" sz="2400" dirty="0" smtClean="0"/>
              <a:t>his </a:t>
            </a:r>
            <a:r>
              <a:rPr lang="en-US" sz="2400" dirty="0"/>
              <a:t>circuit with others of its kind.</a:t>
            </a:r>
          </a:p>
        </p:txBody>
      </p:sp>
      <p:pic>
        <p:nvPicPr>
          <p:cNvPr id="10242" name="Picture 2" descr="Clocked RS NAND l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10693"/>
            <a:ext cx="3458554" cy="2308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77209"/>
              </p:ext>
            </p:extLst>
          </p:nvPr>
        </p:nvGraphicFramePr>
        <p:xfrm>
          <a:off x="4953000" y="2438400"/>
          <a:ext cx="2666999" cy="1371600"/>
        </p:xfrm>
        <a:graphic>
          <a:graphicData uri="http://schemas.openxmlformats.org/drawingml/2006/table">
            <a:tbl>
              <a:tblPr/>
              <a:tblGrid>
                <a:gridCol w="711200"/>
                <a:gridCol w="396369"/>
                <a:gridCol w="578699"/>
                <a:gridCol w="421284"/>
                <a:gridCol w="559447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/>
                          <a:ea typeface="Times New Roman"/>
                        </a:rPr>
                        <a:t>CLK</a:t>
                      </a:r>
                      <a:endParaRPr lang="en-US" sz="1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S</a:t>
                      </a:r>
                      <a:endParaRPr lang="en-US" sz="1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R</a:t>
                      </a:r>
                      <a:endParaRPr lang="en-US" sz="1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Q</a:t>
                      </a:r>
                      <a:endParaRPr lang="en-US" sz="1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Qn</a:t>
                      </a:r>
                      <a:endParaRPr lang="en-US" sz="1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/>
                          <a:ea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08D2B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08D2B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08D2B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08D2B"/>
                          </a:solidFill>
                          <a:effectLst/>
                          <a:latin typeface="Arial"/>
                          <a:ea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308D2B"/>
                          </a:solidFill>
                          <a:effectLst/>
                          <a:latin typeface="Arial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69281"/>
            <a:ext cx="7831305" cy="311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4648200"/>
            <a:ext cx="8954084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91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284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Clocked RS NAND latch drawbacks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447800"/>
            <a:ext cx="74676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b="1" dirty="0">
                <a:solidFill>
                  <a:srgbClr val="FF0000"/>
                </a:solidFill>
              </a:rPr>
              <a:t>both </a:t>
            </a:r>
            <a:r>
              <a:rPr lang="en-US" sz="2400" b="1" dirty="0" smtClean="0">
                <a:solidFill>
                  <a:srgbClr val="FF0000"/>
                </a:solidFill>
              </a:rPr>
              <a:t>inputs are </a:t>
            </a:r>
            <a:r>
              <a:rPr lang="en-US" sz="2400" b="1" dirty="0">
                <a:solidFill>
                  <a:srgbClr val="FF0000"/>
                </a:solidFill>
              </a:rPr>
              <a:t>logic 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when the </a:t>
            </a:r>
            <a:r>
              <a:rPr lang="en-US" sz="2400" b="1" dirty="0">
                <a:solidFill>
                  <a:srgbClr val="FF0000"/>
                </a:solidFill>
              </a:rPr>
              <a:t>clock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also </a:t>
            </a:r>
            <a:r>
              <a:rPr lang="en-US" sz="2400" b="1" dirty="0">
                <a:solidFill>
                  <a:srgbClr val="FF0000"/>
                </a:solidFill>
              </a:rPr>
              <a:t>logic 1</a:t>
            </a:r>
            <a:r>
              <a:rPr lang="en-US" sz="2400" dirty="0"/>
              <a:t>, the latching action is bypassed and both outputs will go to logic 1.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major problem remaining is that this latch circuit could easily experience a change in S and R input levels while the </a:t>
            </a:r>
            <a:r>
              <a:rPr lang="en-US" sz="2400" b="1" dirty="0">
                <a:solidFill>
                  <a:srgbClr val="FF0000"/>
                </a:solidFill>
              </a:rPr>
              <a:t>CLK input </a:t>
            </a:r>
            <a:r>
              <a:rPr lang="en-US" sz="2400" dirty="0"/>
              <a:t>is still at a </a:t>
            </a:r>
            <a:r>
              <a:rPr lang="en-US" sz="2400" b="1" dirty="0">
                <a:solidFill>
                  <a:srgbClr val="FF0000"/>
                </a:solidFill>
              </a:rPr>
              <a:t>logic 1 level</a:t>
            </a:r>
            <a:r>
              <a:rPr lang="en-US" sz="2400" dirty="0"/>
              <a:t>. </a:t>
            </a:r>
            <a:endParaRPr lang="en-US" sz="2400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allows the circuit to </a:t>
            </a:r>
            <a:r>
              <a:rPr lang="en-US" sz="2000" b="1" dirty="0"/>
              <a:t>change state many times </a:t>
            </a:r>
            <a:r>
              <a:rPr lang="en-US" sz="2000" dirty="0"/>
              <a:t>before the CLK input returns to logic 0.</a:t>
            </a:r>
          </a:p>
        </p:txBody>
      </p:sp>
    </p:spTree>
    <p:extLst>
      <p:ext uri="{BB962C8B-B14F-4D97-AF65-F5344CB8AC3E}">
        <p14:creationId xmlns:p14="http://schemas.microsoft.com/office/powerpoint/2010/main" val="3802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</p:spPr>
        <p:txBody>
          <a:bodyPr/>
          <a:lstStyle/>
          <a:p>
            <a:r>
              <a:rPr lang="en-US" dirty="0" smtClean="0"/>
              <a:t>Remember the state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295400"/>
            <a:ext cx="7620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output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FF0000"/>
                </a:solidFill>
              </a:rPr>
              <a:t>combinational logic </a:t>
            </a:r>
            <a:r>
              <a:rPr lang="en-US" sz="2400" dirty="0"/>
              <a:t>is fully defined by the current state of the </a:t>
            </a:r>
            <a:r>
              <a:rPr lang="en-US" sz="2400" b="1" dirty="0"/>
              <a:t>inputs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How </a:t>
            </a:r>
            <a:r>
              <a:rPr lang="en-US" sz="2400" dirty="0"/>
              <a:t>the </a:t>
            </a:r>
            <a:r>
              <a:rPr lang="en-US" sz="2400" b="1" dirty="0"/>
              <a:t>circuit</a:t>
            </a:r>
            <a:r>
              <a:rPr lang="en-US" sz="2400" dirty="0"/>
              <a:t> can hold (</a:t>
            </a:r>
            <a:r>
              <a:rPr lang="en-US" sz="2400" b="1" dirty="0">
                <a:solidFill>
                  <a:srgbClr val="FF0000"/>
                </a:solidFill>
              </a:rPr>
              <a:t>remember</a:t>
            </a:r>
            <a:r>
              <a:rPr lang="en-US" sz="2400" dirty="0"/>
              <a:t>) the </a:t>
            </a:r>
            <a:r>
              <a:rPr lang="en-US" sz="2400" dirty="0" smtClean="0"/>
              <a:t>signal ?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First Define the </a:t>
            </a:r>
            <a:r>
              <a:rPr lang="en-US" sz="2400" b="1" dirty="0" smtClean="0">
                <a:solidFill>
                  <a:srgbClr val="FF0000"/>
                </a:solidFill>
              </a:rPr>
              <a:t>requirements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for circuit: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It should have a state: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000" dirty="0" smtClean="0"/>
              <a:t>The state  could be either </a:t>
            </a:r>
            <a:r>
              <a:rPr lang="en-US" sz="2800" b="1" dirty="0" smtClean="0">
                <a:solidFill>
                  <a:srgbClr val="FF0000"/>
                </a:solidFill>
              </a:rPr>
              <a:t>0</a:t>
            </a:r>
            <a:r>
              <a:rPr lang="en-US" sz="2800" dirty="0" smtClean="0"/>
              <a:t> </a:t>
            </a:r>
            <a:r>
              <a:rPr lang="en-US" sz="2000" dirty="0" smtClean="0"/>
              <a:t>or </a:t>
            </a:r>
            <a:r>
              <a:rPr lang="en-US" sz="28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Current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state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Next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state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Should be possibility to see or to </a:t>
            </a:r>
            <a:r>
              <a:rPr lang="en-US" sz="2400" b="1" dirty="0" smtClean="0">
                <a:solidFill>
                  <a:srgbClr val="FF0000"/>
                </a:solidFill>
              </a:rPr>
              <a:t>use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that state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Should be way to setup or to </a:t>
            </a:r>
            <a:r>
              <a:rPr lang="en-US" sz="2400" b="1" dirty="0" smtClean="0">
                <a:solidFill>
                  <a:srgbClr val="FF0000"/>
                </a:solidFill>
              </a:rPr>
              <a:t>change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the state</a:t>
            </a:r>
          </a:p>
        </p:txBody>
      </p:sp>
    </p:spTree>
    <p:extLst>
      <p:ext uri="{BB962C8B-B14F-4D97-AF65-F5344CB8AC3E}">
        <p14:creationId xmlns:p14="http://schemas.microsoft.com/office/powerpoint/2010/main" val="334738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80872"/>
          </a:xfrm>
        </p:spPr>
        <p:txBody>
          <a:bodyPr>
            <a:normAutofit/>
          </a:bodyPr>
          <a:lstStyle/>
          <a:p>
            <a:r>
              <a:rPr lang="en-US" dirty="0" smtClean="0"/>
              <a:t>RS latch – </a:t>
            </a:r>
            <a:r>
              <a:rPr lang="en-US" dirty="0" err="1" smtClean="0"/>
              <a:t>bistable</a:t>
            </a:r>
            <a:r>
              <a:rPr lang="en-US" dirty="0" smtClean="0"/>
              <a:t> element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82" y="1739590"/>
            <a:ext cx="8970518" cy="457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71800" y="1345272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Define the behavior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82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RS-latch - creation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9" y="762000"/>
            <a:ext cx="8837266" cy="3717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" y="3962400"/>
            <a:ext cx="8844524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159" y="3962400"/>
            <a:ext cx="9026511" cy="262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78" y="4191000"/>
            <a:ext cx="9275548" cy="59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0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96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Simplified RS latch – RS NOR latch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06" y="685800"/>
            <a:ext cx="7775575" cy="655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3276600" y="685800"/>
            <a:ext cx="11531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1000" y="838200"/>
            <a:ext cx="381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90600" y="838200"/>
            <a:ext cx="838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09800" y="676507"/>
            <a:ext cx="838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5227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RS NOR latch analyze</a:t>
            </a:r>
            <a:endParaRPr lang="en-US" dirty="0"/>
          </a:p>
        </p:txBody>
      </p:sp>
      <p:pic>
        <p:nvPicPr>
          <p:cNvPr id="6147" name="Picture 3" descr="RS NOR l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2819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615409"/>
              </p:ext>
            </p:extLst>
          </p:nvPr>
        </p:nvGraphicFramePr>
        <p:xfrm>
          <a:off x="5105400" y="1409700"/>
          <a:ext cx="2819400" cy="1828800"/>
        </p:xfrm>
        <a:graphic>
          <a:graphicData uri="http://schemas.openxmlformats.org/drawingml/2006/table">
            <a:tbl>
              <a:tblPr/>
              <a:tblGrid>
                <a:gridCol w="704850"/>
                <a:gridCol w="704850"/>
                <a:gridCol w="704850"/>
                <a:gridCol w="7048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S</a:t>
                      </a:r>
                      <a:endParaRPr lang="en-US" sz="24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Arial"/>
                          <a:ea typeface="Times New Roman"/>
                        </a:rPr>
                        <a:t>R</a:t>
                      </a:r>
                      <a:endParaRPr lang="en-US" sz="24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Arial"/>
                          <a:ea typeface="Times New Roman"/>
                        </a:rPr>
                        <a:t>Q</a:t>
                      </a:r>
                      <a:endParaRPr lang="en-US" sz="24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Arial"/>
                          <a:ea typeface="Times New Roman"/>
                        </a:rPr>
                        <a:t>Qn</a:t>
                      </a:r>
                      <a:endParaRPr lang="en-US" sz="24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CC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CC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CC"/>
                          </a:solidFill>
                          <a:effectLst/>
                          <a:latin typeface="Arial"/>
                          <a:ea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CC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CC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CC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CC"/>
                          </a:solidFill>
                          <a:effectLst/>
                          <a:latin typeface="Arial"/>
                          <a:ea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CC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9" y="3749899"/>
            <a:ext cx="8839200" cy="286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9" y="3658671"/>
            <a:ext cx="8975502" cy="346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78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52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 NOR latch pros and cons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00145"/>
            <a:ext cx="78486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Forbidden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/>
              <a:t>to have </a:t>
            </a:r>
            <a:r>
              <a:rPr lang="en-US" sz="2400" b="1" dirty="0"/>
              <a:t>both</a:t>
            </a:r>
            <a:r>
              <a:rPr lang="en-US" sz="2400" dirty="0"/>
              <a:t> </a:t>
            </a:r>
            <a:r>
              <a:rPr lang="en-US" sz="2400" b="1" dirty="0"/>
              <a:t>inputs</a:t>
            </a:r>
            <a:r>
              <a:rPr lang="en-US" sz="2400" dirty="0"/>
              <a:t> at a </a:t>
            </a:r>
            <a:r>
              <a:rPr lang="en-US" sz="2400" b="1" dirty="0">
                <a:solidFill>
                  <a:srgbClr val="FF0000"/>
                </a:solidFill>
              </a:rPr>
              <a:t>logic 1</a:t>
            </a:r>
            <a:r>
              <a:rPr lang="en-US" sz="2400" dirty="0"/>
              <a:t> level at the same </a:t>
            </a:r>
            <a:r>
              <a:rPr lang="en-US" sz="2400" dirty="0" smtClean="0"/>
              <a:t>time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Input </a:t>
            </a:r>
            <a:r>
              <a:rPr lang="en-US" sz="2400" b="1" dirty="0"/>
              <a:t>signals </a:t>
            </a:r>
            <a:r>
              <a:rPr lang="en-US" sz="2400" dirty="0"/>
              <a:t>actively </a:t>
            </a:r>
            <a:r>
              <a:rPr lang="en-US" sz="2400" b="1" dirty="0"/>
              <a:t>drive</a:t>
            </a:r>
            <a:r>
              <a:rPr lang="en-US" sz="2400" dirty="0"/>
              <a:t> their respective </a:t>
            </a:r>
            <a:r>
              <a:rPr lang="en-US" sz="2400" b="1" dirty="0"/>
              <a:t>outputs</a:t>
            </a:r>
            <a:r>
              <a:rPr lang="en-US" sz="2400" dirty="0"/>
              <a:t> to a </a:t>
            </a:r>
            <a:r>
              <a:rPr lang="en-US" sz="2400" b="1" dirty="0"/>
              <a:t>logic 0</a:t>
            </a:r>
            <a:r>
              <a:rPr lang="en-US" sz="2400" dirty="0"/>
              <a:t>, rather than to a logic 1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the S input signal is applied to the gate that produces the Q' </a:t>
            </a:r>
            <a:r>
              <a:rPr lang="en-US" sz="2000" dirty="0" smtClean="0"/>
              <a:t>output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while </a:t>
            </a:r>
            <a:r>
              <a:rPr lang="en-US" sz="2000" dirty="0"/>
              <a:t>the R input signal is applied to the gate that produces the Q output</a:t>
            </a:r>
            <a:r>
              <a:rPr lang="en-US" sz="20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reversal of inputs can be </a:t>
            </a:r>
            <a:r>
              <a:rPr lang="en-US" sz="2000" b="1" dirty="0">
                <a:solidFill>
                  <a:srgbClr val="FF0000"/>
                </a:solidFill>
              </a:rPr>
              <a:t>confusing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 state is changed by the input signals</a:t>
            </a:r>
            <a:r>
              <a:rPr lang="en-US" sz="2400" b="1" dirty="0" smtClean="0">
                <a:solidFill>
                  <a:srgbClr val="FF0000"/>
                </a:solidFill>
              </a:rPr>
              <a:t> level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</p:spPr>
        <p:txBody>
          <a:bodyPr/>
          <a:lstStyle/>
          <a:p>
            <a:r>
              <a:rPr lang="en-US" dirty="0" smtClean="0"/>
              <a:t>RS NAND latch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6" y="1219200"/>
            <a:ext cx="9111914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2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 NAND latch analyze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956185" cy="559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43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16547</TotalTime>
  <Words>469</Words>
  <Application>Microsoft Office PowerPoint</Application>
  <PresentationFormat>On-screen Show (4:3)</PresentationFormat>
  <Paragraphs>123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Latches. Flip-Flops.</vt:lpstr>
      <vt:lpstr>Remember the state</vt:lpstr>
      <vt:lpstr>RS latch – bistable element</vt:lpstr>
      <vt:lpstr>RS-latch - creation</vt:lpstr>
      <vt:lpstr>Simplified RS latch – RS NOR latch</vt:lpstr>
      <vt:lpstr>RS NOR latch analyze</vt:lpstr>
      <vt:lpstr>RS NOR latch pros and cons</vt:lpstr>
      <vt:lpstr>RS NAND latch</vt:lpstr>
      <vt:lpstr>RS NAND latch analyze</vt:lpstr>
      <vt:lpstr>RS NAND latch timing diagram</vt:lpstr>
      <vt:lpstr>RS basic NAND latch cons and pros</vt:lpstr>
      <vt:lpstr>The Clocked (gated) RS NAND latch</vt:lpstr>
      <vt:lpstr>Clocked RS NAND latch drawbacks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Introduction</dc:title>
  <dc:creator>arm</dc:creator>
  <cp:lastModifiedBy>arm</cp:lastModifiedBy>
  <cp:revision>1434</cp:revision>
  <dcterms:created xsi:type="dcterms:W3CDTF">2006-08-16T00:00:00Z</dcterms:created>
  <dcterms:modified xsi:type="dcterms:W3CDTF">2015-04-18T18:56:36Z</dcterms:modified>
</cp:coreProperties>
</file>