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00"/>
    <a:srgbClr val="308D2B"/>
    <a:srgbClr val="F9F9A1"/>
    <a:srgbClr val="FCFCBA"/>
    <a:srgbClr val="000099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45" autoAdjust="0"/>
    <p:restoredTop sz="94635" autoAdjust="0"/>
  </p:normalViewPr>
  <p:slideViewPr>
    <p:cSldViewPr>
      <p:cViewPr varScale="1">
        <p:scale>
          <a:sx n="78" d="100"/>
          <a:sy n="78" d="100"/>
        </p:scale>
        <p:origin x="-2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2016-04-20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2016-04-20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5760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 Flip-Flops. Counters. Registers</a:t>
            </a:r>
            <a:r>
              <a:rPr lang="en-US" i="1" dirty="0" smtClean="0"/>
              <a:t>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219200" y="1524000"/>
            <a:ext cx="7010400" cy="40386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The D Latch</a:t>
            </a:r>
          </a:p>
          <a:p>
            <a:pPr lvl="0"/>
            <a:r>
              <a:rPr lang="en-US" dirty="0"/>
              <a:t>The D Flip-Flop</a:t>
            </a:r>
          </a:p>
          <a:p>
            <a:pPr lvl="0"/>
            <a:r>
              <a:rPr lang="en-US" dirty="0"/>
              <a:t>Flip-Flop Symbols</a:t>
            </a:r>
          </a:p>
          <a:p>
            <a:pPr lvl="0"/>
            <a:r>
              <a:rPr lang="en-US" dirty="0"/>
              <a:t>A Basic Digital Counter (ripple counter)</a:t>
            </a:r>
          </a:p>
          <a:p>
            <a:pPr lvl="0"/>
            <a:r>
              <a:rPr lang="en-US" dirty="0"/>
              <a:t>A Synchronous Binary Counter</a:t>
            </a:r>
          </a:p>
          <a:p>
            <a:pPr lvl="0"/>
            <a:r>
              <a:rPr lang="en-US" dirty="0"/>
              <a:t>A Synchronous Decimal Counter</a:t>
            </a:r>
          </a:p>
          <a:p>
            <a:pPr lvl="0"/>
            <a:r>
              <a:rPr lang="en-US" dirty="0"/>
              <a:t>Serial to Parallel Shift register</a:t>
            </a:r>
          </a:p>
          <a:p>
            <a:pPr lvl="0"/>
            <a:r>
              <a:rPr lang="en-US" dirty="0"/>
              <a:t>Parallel to Serial Shift register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P&amp;H Appendix-B</a:t>
            </a:r>
          </a:p>
          <a:p>
            <a:pPr marL="0" indent="0">
              <a:buNone/>
            </a:pPr>
            <a:r>
              <a:rPr lang="en-US" dirty="0" err="1" smtClean="0"/>
              <a:t>Wakerly</a:t>
            </a:r>
            <a:r>
              <a:rPr lang="en-US" dirty="0" smtClean="0"/>
              <a:t> </a:t>
            </a:r>
            <a:r>
              <a:rPr lang="en-US" dirty="0"/>
              <a:t>Ch.7</a:t>
            </a:r>
          </a:p>
        </p:txBody>
      </p:sp>
    </p:spTree>
    <p:extLst>
      <p:ext uri="{BB962C8B-B14F-4D97-AF65-F5344CB8AC3E}">
        <p14:creationId xmlns:p14="http://schemas.microsoft.com/office/powerpoint/2010/main" val="164960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7284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D Latch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80120"/>
            <a:ext cx="7883934" cy="5403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33400" y="972234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Cannot </a:t>
            </a:r>
            <a:r>
              <a:rPr lang="en-US" sz="2000" dirty="0"/>
              <a:t>experience a "race" condition caused by all inputs being at logic 1 simultaneously. </a:t>
            </a:r>
          </a:p>
        </p:txBody>
      </p:sp>
    </p:spTree>
    <p:extLst>
      <p:ext uri="{BB962C8B-B14F-4D97-AF65-F5344CB8AC3E}">
        <p14:creationId xmlns:p14="http://schemas.microsoft.com/office/powerpoint/2010/main" val="204533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143000"/>
            <a:ext cx="2895600" cy="1566672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006600"/>
                </a:solidFill>
              </a:rPr>
              <a:t>The D </a:t>
            </a:r>
            <a:r>
              <a:rPr lang="en-US" i="1" dirty="0" smtClean="0">
                <a:solidFill>
                  <a:srgbClr val="006600"/>
                </a:solidFill>
              </a:rPr>
              <a:t>Flip-Flop</a:t>
            </a:r>
            <a:endParaRPr lang="en-US" dirty="0">
              <a:solidFill>
                <a:srgbClr val="0066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" y="-152400"/>
            <a:ext cx="6980094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66874"/>
            <a:ext cx="8388350" cy="38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2256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6522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Flip-Flop </a:t>
            </a:r>
            <a:r>
              <a:rPr lang="en-US" i="1" dirty="0" smtClean="0"/>
              <a:t>Symbols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8514695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862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sz="3200" i="1" dirty="0"/>
              <a:t>A Basic Digital Counter (ripple counter</a:t>
            </a:r>
            <a:r>
              <a:rPr lang="en-US" sz="3200" i="1" dirty="0" smtClean="0"/>
              <a:t>)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00800" cy="22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67000"/>
            <a:ext cx="9142482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525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804672"/>
          </a:xfrm>
        </p:spPr>
        <p:txBody>
          <a:bodyPr>
            <a:normAutofit/>
          </a:bodyPr>
          <a:lstStyle/>
          <a:p>
            <a:r>
              <a:rPr lang="en-US" sz="3200" i="1" dirty="0"/>
              <a:t>A Basic Digital Counter (ripple counter</a:t>
            </a:r>
            <a:r>
              <a:rPr lang="en-US" sz="3200" i="1" dirty="0" smtClean="0"/>
              <a:t>)</a:t>
            </a:r>
            <a:endParaRPr lang="en-US" sz="3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762000"/>
            <a:ext cx="6400800" cy="224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54" y="2362200"/>
            <a:ext cx="9047446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8712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5410200" cy="12618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A Synchronous Binary Counter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3486150"/>
            <a:ext cx="7338008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73035"/>
              </p:ext>
            </p:extLst>
          </p:nvPr>
        </p:nvGraphicFramePr>
        <p:xfrm>
          <a:off x="6793568" y="381000"/>
          <a:ext cx="2008610" cy="6476928"/>
        </p:xfrm>
        <a:graphic>
          <a:graphicData uri="http://schemas.openxmlformats.org/drawingml/2006/table">
            <a:tbl>
              <a:tblPr/>
              <a:tblGrid>
                <a:gridCol w="401722"/>
                <a:gridCol w="401722"/>
                <a:gridCol w="401722"/>
                <a:gridCol w="401722"/>
                <a:gridCol w="401722"/>
              </a:tblGrid>
              <a:tr h="375516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States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Count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55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D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10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11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12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13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14</a:t>
                      </a:r>
                      <a:endParaRPr lang="en-US" sz="20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21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000" dirty="0">
                        <a:solidFill>
                          <a:srgbClr val="0000CC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15</a:t>
                      </a:r>
                      <a:endParaRPr lang="en-US" sz="20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512" marR="34512" marT="34512" marB="34512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441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5105400" cy="880872"/>
          </a:xfrm>
        </p:spPr>
        <p:txBody>
          <a:bodyPr>
            <a:noAutofit/>
          </a:bodyPr>
          <a:lstStyle/>
          <a:p>
            <a:r>
              <a:rPr lang="en-US" sz="3600" i="1" dirty="0"/>
              <a:t>A Synchronous Decimal </a:t>
            </a:r>
            <a:r>
              <a:rPr lang="en-US" sz="3600" i="1" dirty="0" smtClean="0"/>
              <a:t>Counter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14192"/>
              </p:ext>
            </p:extLst>
          </p:nvPr>
        </p:nvGraphicFramePr>
        <p:xfrm>
          <a:off x="6324600" y="609600"/>
          <a:ext cx="2133600" cy="5802630"/>
        </p:xfrm>
        <a:graphic>
          <a:graphicData uri="http://schemas.openxmlformats.org/drawingml/2006/table">
            <a:tbl>
              <a:tblPr/>
              <a:tblGrid>
                <a:gridCol w="426720"/>
                <a:gridCol w="426720"/>
                <a:gridCol w="426720"/>
                <a:gridCol w="426720"/>
                <a:gridCol w="426720"/>
              </a:tblGrid>
              <a:tr h="0"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States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Count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D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C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B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A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2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3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4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5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6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7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8</a:t>
                      </a:r>
                      <a:endParaRPr lang="en-US" sz="2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CC"/>
                          </a:solidFill>
                          <a:effectLst/>
                          <a:latin typeface="Times New Roman"/>
                          <a:ea typeface="Times New Roman"/>
                        </a:rPr>
                        <a:t>1</a:t>
                      </a: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Times New Roman"/>
                        </a:rPr>
                        <a:t>9</a:t>
                      </a:r>
                      <a:endParaRPr lang="en-US" sz="2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7625" marR="47625" marT="47625" marB="47625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6674139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133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499872"/>
          </a:xfrm>
        </p:spPr>
        <p:txBody>
          <a:bodyPr>
            <a:normAutofit fontScale="90000"/>
          </a:bodyPr>
          <a:lstStyle/>
          <a:p>
            <a:r>
              <a:rPr lang="en-US" i="1" dirty="0"/>
              <a:t>Serial to Parallel Shift register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9533"/>
            <a:ext cx="8718764" cy="2786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92954"/>
            <a:ext cx="7019534" cy="355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2133600" y="2595890"/>
            <a:ext cx="4668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Parallel to Serial Shift register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19925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16563</TotalTime>
  <Words>246</Words>
  <Application>Microsoft Office PowerPoint</Application>
  <PresentationFormat>On-screen Show (4:3)</PresentationFormat>
  <Paragraphs>164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Waveform</vt:lpstr>
      <vt:lpstr> Flip-Flops. Counters. Registers.</vt:lpstr>
      <vt:lpstr>The D Latch</vt:lpstr>
      <vt:lpstr>The D Flip-Flop</vt:lpstr>
      <vt:lpstr>Flip-Flop Symbols</vt:lpstr>
      <vt:lpstr>A Basic Digital Counter (ripple counter)</vt:lpstr>
      <vt:lpstr>A Basic Digital Counter (ripple counter)</vt:lpstr>
      <vt:lpstr>A Synchronous Binary Counter</vt:lpstr>
      <vt:lpstr>A Synchronous Decimal Counter</vt:lpstr>
      <vt:lpstr>Serial to Parallel Shift register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1447</cp:revision>
  <dcterms:created xsi:type="dcterms:W3CDTF">2006-08-16T00:00:00Z</dcterms:created>
  <dcterms:modified xsi:type="dcterms:W3CDTF">2016-04-20T15:52:42Z</dcterms:modified>
</cp:coreProperties>
</file>