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4"/>
  </p:notesMasterIdLst>
  <p:sldIdLst>
    <p:sldId id="256" r:id="rId3"/>
    <p:sldId id="272" r:id="rId4"/>
    <p:sldId id="257" r:id="rId5"/>
    <p:sldId id="261" r:id="rId6"/>
    <p:sldId id="258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A1"/>
    <a:srgbClr val="0000CC"/>
    <a:srgbClr val="FCFCBA"/>
    <a:srgbClr val="000099"/>
    <a:srgbClr val="308D2B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73" d="100"/>
          <a:sy n="73" d="100"/>
        </p:scale>
        <p:origin x="-2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65D2D-CC63-FD48-8D80-03AD0E1CBAE6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C6D4-0602-6D41-B358-D07831F30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41F16-D1BB-EC4C-A681-D017D6DB40DC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7FE4-C4DE-B64E-BF78-4F634596A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62379-78DE-7344-B3AC-6D0C38CE1F98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7E916-9FC2-1545-B8FA-245D6E0A1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9C0C-5580-DD4C-9F3F-512CDE39EFCD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A961-FF3F-E941-A7ED-6A1CA3F6A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F1951-AD67-8745-B75B-66596D165126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C885F-3D04-1B4F-A1B7-DD036EBC6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1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E87CA-8059-0445-A79A-B84E47EEFFBF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C65D-271A-A842-B579-8A644641A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2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CBC8B-C876-2C45-AED8-737A83512A02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AB49D-307C-C14B-AF67-2B0E1CDF9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CA34C-B0C4-634D-8F84-38C2C2E995FF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9C674-9CE7-6443-B752-3A436051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38B4E-A5DA-6640-9DAF-0587F67E32DE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27A6E-1BD3-B74F-8324-AD282B83C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6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24776-66EA-2540-B062-E3424679C2F4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1712-321D-BB45-85EA-D54078A81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7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31CEE-B964-9E40-97CA-6AD07D4AF953}" type="datetime1">
              <a:rPr lang="en-US"/>
              <a:pPr>
                <a:defRPr/>
              </a:pPr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8229-29D4-7F41-89FC-142B7D846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5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320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9146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6113" cy="896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7847013" cy="173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033713"/>
            <a:ext cx="7847013" cy="1738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33259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0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421877F-6BB4-3F43-BE02-8FBFBEF39449}" type="datetime1">
              <a:rPr lang="en-US"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2017-04-09</a:t>
            </a:fld>
            <a:endParaRPr lang="en-US"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da-DK" dirty="0" smtClean="0">
                <a:solidFill>
                  <a:prstClr val="black">
                    <a:tint val="75000"/>
                  </a:prstClr>
                </a:solidFill>
              </a:rPr>
              <a:t>Fall 2011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-- Lecture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#27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8160DCF-7C1B-0648-A5A9-2B01D79B8473}" type="slidenum">
              <a:rPr lang="en-US"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3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Datapath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752600"/>
            <a:ext cx="7848600" cy="4572000"/>
          </a:xfrm>
        </p:spPr>
        <p:txBody>
          <a:bodyPr>
            <a:noAutofit/>
          </a:bodyPr>
          <a:lstStyle/>
          <a:p>
            <a:pPr marL="0" lvl="0" indent="0">
              <a:buClrTx/>
              <a:buNone/>
            </a:pPr>
            <a:r>
              <a:rPr lang="en-US" i="1" dirty="0"/>
              <a:t>Building a </a:t>
            </a:r>
            <a:r>
              <a:rPr lang="en-US" i="1" dirty="0" err="1"/>
              <a:t>datapath</a:t>
            </a:r>
            <a:endParaRPr lang="en-US" sz="4400" i="1" dirty="0"/>
          </a:p>
          <a:p>
            <a:pPr lvl="1">
              <a:buClrTx/>
            </a:pPr>
            <a:r>
              <a:rPr lang="en-US" sz="2400" i="1" dirty="0" err="1"/>
              <a:t>Datapath</a:t>
            </a:r>
            <a:r>
              <a:rPr lang="en-US" sz="2400" i="1" dirty="0"/>
              <a:t> Stages</a:t>
            </a:r>
            <a:endParaRPr lang="en-US" sz="4400" i="1" dirty="0"/>
          </a:p>
          <a:p>
            <a:pPr lvl="1">
              <a:buClrTx/>
            </a:pPr>
            <a:r>
              <a:rPr lang="en-US" sz="2400" i="1" dirty="0"/>
              <a:t>Instructions Reading</a:t>
            </a:r>
            <a:endParaRPr lang="en-US" sz="4400" i="1" dirty="0"/>
          </a:p>
          <a:p>
            <a:pPr lvl="1">
              <a:buClrTx/>
            </a:pPr>
            <a:r>
              <a:rPr lang="en-US" sz="2400" i="1" dirty="0"/>
              <a:t>Registers and ALU. R-type instructions.</a:t>
            </a:r>
            <a:endParaRPr lang="en-US" sz="4400" i="1" dirty="0"/>
          </a:p>
          <a:p>
            <a:pPr lvl="1">
              <a:buClrTx/>
            </a:pPr>
            <a:r>
              <a:rPr lang="en-US" sz="2400" i="1" dirty="0"/>
              <a:t>Data Memory. Load and Store instructions.</a:t>
            </a:r>
            <a:endParaRPr lang="en-US" sz="4400" i="1" dirty="0"/>
          </a:p>
          <a:p>
            <a:pPr lvl="1">
              <a:buClrTx/>
            </a:pPr>
            <a:r>
              <a:rPr lang="en-US" sz="2400" i="1" dirty="0"/>
              <a:t>Brach Instructions</a:t>
            </a:r>
            <a:endParaRPr lang="en-US" sz="4400" i="1" dirty="0"/>
          </a:p>
          <a:p>
            <a:pPr lvl="1">
              <a:buClrTx/>
            </a:pPr>
            <a:r>
              <a:rPr lang="en-US" sz="2400" i="1" dirty="0"/>
              <a:t>Creating a single </a:t>
            </a:r>
            <a:r>
              <a:rPr lang="en-US" sz="2400" i="1" dirty="0" err="1" smtClean="0"/>
              <a:t>datapath</a:t>
            </a:r>
            <a:endParaRPr lang="en-US" sz="4400" i="1" dirty="0"/>
          </a:p>
          <a:p>
            <a:endParaRPr lang="en-US" i="1" dirty="0" smtClean="0"/>
          </a:p>
          <a:p>
            <a:pPr marL="0" indent="0">
              <a:buNone/>
            </a:pPr>
            <a:r>
              <a:rPr lang="en-US" sz="2000" i="1" dirty="0" smtClean="0"/>
              <a:t>Textbook </a:t>
            </a:r>
            <a:r>
              <a:rPr lang="en-US" sz="2000" i="1"/>
              <a:t>P&amp;H  </a:t>
            </a:r>
            <a:r>
              <a:rPr lang="en-US" sz="2000" i="1" smtClean="0"/>
              <a:t>Ch.4. </a:t>
            </a:r>
            <a:r>
              <a:rPr lang="en-US" sz="2000" i="1" dirty="0" err="1"/>
              <a:t>Datapath</a:t>
            </a:r>
            <a:r>
              <a:rPr lang="en-US" sz="2000" i="1" dirty="0"/>
              <a:t> and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Stages of the Datapath (4/5)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4: </a:t>
            </a:r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Memory Access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actually </a:t>
            </a:r>
            <a:r>
              <a:rPr lang="en-US" b="1" dirty="0">
                <a:latin typeface="Calibri" charset="0"/>
                <a:ea typeface="ＭＳ Ｐゴシック" charset="0"/>
              </a:rPr>
              <a:t>only the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load</a:t>
            </a:r>
            <a:r>
              <a:rPr lang="en-US" b="1" dirty="0">
                <a:latin typeface="Calibri" charset="0"/>
                <a:ea typeface="ＭＳ Ｐゴシック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store</a:t>
            </a:r>
            <a:r>
              <a:rPr lang="en-US" b="1" dirty="0">
                <a:latin typeface="Calibri" charset="0"/>
                <a:ea typeface="ＭＳ Ｐゴシック" charset="0"/>
              </a:rPr>
              <a:t> instructions </a:t>
            </a:r>
            <a:r>
              <a:rPr lang="en-US" dirty="0">
                <a:latin typeface="Calibri" charset="0"/>
                <a:ea typeface="ＭＳ Ｐゴシック" charset="0"/>
              </a:rPr>
              <a:t>do anything during this stage; the </a:t>
            </a:r>
            <a:r>
              <a:rPr lang="en-US" b="1" dirty="0">
                <a:latin typeface="Calibri" charset="0"/>
                <a:ea typeface="ＭＳ Ｐゴシック" charset="0"/>
              </a:rPr>
              <a:t>others</a:t>
            </a:r>
            <a:r>
              <a:rPr lang="en-US" dirty="0">
                <a:latin typeface="Calibri" charset="0"/>
                <a:ea typeface="ＭＳ Ｐゴシック" charset="0"/>
              </a:rPr>
              <a:t> remain </a:t>
            </a:r>
            <a:r>
              <a:rPr lang="en-US" b="1" dirty="0">
                <a:latin typeface="Calibri" charset="0"/>
                <a:ea typeface="ＭＳ Ｐゴシック" charset="0"/>
              </a:rPr>
              <a:t>idle</a:t>
            </a:r>
            <a:r>
              <a:rPr lang="en-US" dirty="0">
                <a:latin typeface="Calibri" charset="0"/>
                <a:ea typeface="ＭＳ Ｐゴシック" charset="0"/>
              </a:rPr>
              <a:t> during this stage </a:t>
            </a:r>
            <a:r>
              <a:rPr lang="en-US" b="1" dirty="0">
                <a:latin typeface="Calibri" charset="0"/>
                <a:ea typeface="ＭＳ Ｐゴシック" charset="0"/>
              </a:rPr>
              <a:t>or skip </a:t>
            </a:r>
            <a:r>
              <a:rPr lang="en-US" dirty="0">
                <a:latin typeface="Calibri" charset="0"/>
                <a:ea typeface="ＭＳ Ｐゴシック" charset="0"/>
              </a:rPr>
              <a:t>it all together</a:t>
            </a:r>
          </a:p>
          <a:p>
            <a:pPr lvl="2"/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since </a:t>
            </a:r>
            <a:r>
              <a:rPr lang="en-US" dirty="0">
                <a:latin typeface="Calibri" charset="0"/>
                <a:ea typeface="ＭＳ Ｐゴシック" charset="0"/>
              </a:rPr>
              <a:t>these instructions have a unique step, we need this </a:t>
            </a:r>
            <a:r>
              <a:rPr lang="en-US" b="1" dirty="0">
                <a:latin typeface="Calibri" charset="0"/>
                <a:ea typeface="ＭＳ Ｐゴシック" charset="0"/>
              </a:rPr>
              <a:t>extra stage </a:t>
            </a:r>
            <a:r>
              <a:rPr lang="en-US" dirty="0">
                <a:latin typeface="Calibri" charset="0"/>
                <a:ea typeface="ＭＳ Ｐゴシック" charset="0"/>
              </a:rPr>
              <a:t>to account for them</a:t>
            </a:r>
          </a:p>
          <a:p>
            <a:pPr lvl="2"/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as </a:t>
            </a:r>
            <a:r>
              <a:rPr lang="en-US" dirty="0">
                <a:latin typeface="Calibri" charset="0"/>
                <a:ea typeface="ＭＳ Ｐゴシック" charset="0"/>
              </a:rPr>
              <a:t>a result of the </a:t>
            </a:r>
            <a:r>
              <a:rPr lang="en-US" b="1" dirty="0">
                <a:latin typeface="Calibri" charset="0"/>
                <a:ea typeface="ＭＳ Ｐゴシック" charset="0"/>
              </a:rPr>
              <a:t>cache</a:t>
            </a:r>
            <a:r>
              <a:rPr lang="en-US" dirty="0">
                <a:latin typeface="Calibri" charset="0"/>
                <a:ea typeface="ＭＳ Ｐゴシック" charset="0"/>
              </a:rPr>
              <a:t> system, this stage is expected to be </a:t>
            </a:r>
            <a:r>
              <a:rPr lang="en-US" b="1" dirty="0">
                <a:latin typeface="Calibri" charset="0"/>
                <a:ea typeface="ＭＳ Ｐゴシック" charset="0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29823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Stages of the Datapath (5/5)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5: </a:t>
            </a:r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Register Write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most instructions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write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result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of some computation into a </a:t>
            </a:r>
            <a:r>
              <a:rPr lang="en-US" b="1" dirty="0">
                <a:latin typeface="Calibri" charset="0"/>
                <a:ea typeface="ＭＳ Ｐゴシック" charset="0"/>
              </a:rPr>
              <a:t>register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examples: </a:t>
            </a:r>
            <a:r>
              <a:rPr lang="en-US" b="1" dirty="0">
                <a:latin typeface="Calibri" charset="0"/>
                <a:ea typeface="ＭＳ Ｐゴシック" charset="0"/>
              </a:rPr>
              <a:t>arithmetic, logical, shifts, loads, </a:t>
            </a:r>
            <a:r>
              <a:rPr lang="en-US" b="1" dirty="0" err="1">
                <a:latin typeface="Calibri" charset="0"/>
                <a:ea typeface="ＭＳ Ｐゴシック" charset="0"/>
              </a:rPr>
              <a:t>slt</a:t>
            </a:r>
            <a:endParaRPr lang="en-US" b="1" dirty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what </a:t>
            </a:r>
            <a:r>
              <a:rPr lang="en-US" dirty="0">
                <a:latin typeface="Calibri" charset="0"/>
                <a:ea typeface="ＭＳ Ｐゴシック" charset="0"/>
              </a:rPr>
              <a:t>about </a:t>
            </a:r>
            <a:r>
              <a:rPr lang="en-US" b="1" dirty="0">
                <a:latin typeface="Calibri" charset="0"/>
                <a:ea typeface="ＭＳ Ｐゴシック" charset="0"/>
              </a:rPr>
              <a:t>stores, branches, jumps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  <a:p>
            <a:pPr lvl="2"/>
            <a:r>
              <a:rPr lang="en-US" b="1" dirty="0">
                <a:latin typeface="Calibri" charset="0"/>
                <a:ea typeface="ＭＳ Ｐゴシック" charset="0"/>
              </a:rPr>
              <a:t>don’t</a:t>
            </a:r>
            <a:r>
              <a:rPr lang="en-US" dirty="0">
                <a:latin typeface="Calibri" charset="0"/>
                <a:ea typeface="ＭＳ Ｐゴシック" charset="0"/>
              </a:rPr>
              <a:t> write anything into a register at the end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these remain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idle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during this fifth stage or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skip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3410449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8050"/>
            <a:ext cx="8839200" cy="663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52400" y="3886200"/>
            <a:ext cx="4419600" cy="1295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236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CPU and </a:t>
            </a:r>
            <a:r>
              <a:rPr lang="en-US" dirty="0" err="1" smtClean="0">
                <a:solidFill>
                  <a:schemeClr val="bg1"/>
                </a:solidFill>
              </a:rPr>
              <a:t>datapath</a:t>
            </a:r>
            <a:r>
              <a:rPr lang="en-US" dirty="0" smtClean="0">
                <a:solidFill>
                  <a:schemeClr val="bg1"/>
                </a:solidFill>
              </a:rPr>
              <a:t>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27537"/>
            <a:ext cx="8534400" cy="2123658"/>
          </a:xfrm>
          <a:prstGeom prst="rect">
            <a:avLst/>
          </a:prstGeom>
          <a:solidFill>
            <a:srgbClr val="F9F9A1"/>
          </a:solidFill>
          <a:ln>
            <a:solidFill>
              <a:schemeClr val="accent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Processor </a:t>
            </a:r>
            <a:r>
              <a:rPr lang="en-US" sz="2200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(CPU)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: the active part of the computer that does all the work (data manipulation and decision-making)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err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Datapath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: portion of the processor that contains hardware necessary to perform operations required by the processor (</a:t>
            </a:r>
            <a:r>
              <a:rPr lang="en-US" sz="2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brawn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Control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: portion of the processor (also in hardware) that tells the </a:t>
            </a:r>
            <a:r>
              <a:rPr lang="en-US" sz="2200" dirty="0" err="1">
                <a:latin typeface="Calibri" charset="0"/>
                <a:ea typeface="ＭＳ Ｐゴシック" charset="0"/>
                <a:cs typeface="ＭＳ Ｐゴシック" charset="0"/>
              </a:rPr>
              <a:t>datapath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 what needs to be done (</a:t>
            </a:r>
            <a:r>
              <a:rPr lang="en-US" sz="2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brain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7543800" cy="371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Building a </a:t>
            </a:r>
            <a:r>
              <a:rPr lang="en-US" dirty="0" err="1" smtClean="0">
                <a:solidFill>
                  <a:schemeClr val="bg1"/>
                </a:solidFill>
              </a:rPr>
              <a:t>Datapath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100" dirty="0" smtClean="0">
                <a:solidFill>
                  <a:schemeClr val="bg1"/>
                </a:solidFill>
              </a:rPr>
              <a:t> One big </a:t>
            </a:r>
            <a:r>
              <a:rPr lang="en-US" sz="3100" dirty="0" err="1" smtClean="0">
                <a:solidFill>
                  <a:schemeClr val="bg1"/>
                </a:solidFill>
              </a:rPr>
              <a:t>datapath</a:t>
            </a:r>
            <a:r>
              <a:rPr lang="en-US" sz="3100" dirty="0" smtClean="0">
                <a:solidFill>
                  <a:schemeClr val="bg1"/>
                </a:solidFill>
              </a:rPr>
              <a:t> block or small ones.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20" y="1459714"/>
            <a:ext cx="1895705" cy="434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848" y="1219200"/>
            <a:ext cx="639073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whole cycle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of instruction execution should be implemented in </a:t>
            </a:r>
            <a:r>
              <a:rPr lang="en-US" sz="2400" b="1" dirty="0" err="1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datapath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Problem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single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, atomic block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that “executes an instruction” (performs all necessary operations beginning with fetching the instruction) would be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too </a:t>
            </a:r>
            <a:r>
              <a:rPr lang="en-US" sz="24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bulky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inefficient</a:t>
            </a: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Solution: break up the process of “executing an instruction” into </a:t>
            </a:r>
            <a:r>
              <a:rPr lang="en-US" sz="24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stages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and then connect the stages to create the whole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datapath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>
                <a:ea typeface="ＭＳ Ｐゴシック" charset="0"/>
              </a:rPr>
              <a:t>smaller stages</a:t>
            </a:r>
            <a:r>
              <a:rPr lang="en-US" sz="2000" dirty="0">
                <a:ea typeface="ＭＳ Ｐゴシック" charset="0"/>
              </a:rPr>
              <a:t> are easier to design</a:t>
            </a:r>
          </a:p>
          <a:p>
            <a:pPr lvl="1"/>
            <a:r>
              <a:rPr lang="en-US" sz="2000" dirty="0">
                <a:ea typeface="ＭＳ Ｐゴシック" charset="0"/>
              </a:rPr>
              <a:t>easy to optimize (change) one stage without touching the </a:t>
            </a:r>
            <a:r>
              <a:rPr lang="en-US" sz="2000" dirty="0" smtClean="0">
                <a:ea typeface="ＭＳ Ｐゴシック" charset="0"/>
              </a:rPr>
              <a:t>others (</a:t>
            </a:r>
            <a:r>
              <a:rPr lang="en-US" sz="2000" b="1" dirty="0" smtClean="0">
                <a:solidFill>
                  <a:srgbClr val="FF0000"/>
                </a:solidFill>
                <a:ea typeface="ＭＳ Ｐゴシック" charset="0"/>
              </a:rPr>
              <a:t>modular</a:t>
            </a:r>
            <a:r>
              <a:rPr lang="en-US" sz="2000" b="1" dirty="0" smtClean="0">
                <a:ea typeface="ＭＳ Ｐゴシック" charset="0"/>
              </a:rPr>
              <a:t> structure</a:t>
            </a:r>
            <a:r>
              <a:rPr lang="en-US" sz="2000" dirty="0" smtClean="0">
                <a:ea typeface="ＭＳ Ｐゴシック" charset="0"/>
              </a:rPr>
              <a:t>)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5605" y="5895915"/>
            <a:ext cx="238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Simple Machine Cycle.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72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Common and Specific parts of instructions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6367" y="1143000"/>
            <a:ext cx="845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reasonable way to start a </a:t>
            </a:r>
            <a:r>
              <a:rPr lang="en-US" sz="2000" dirty="0" err="1"/>
              <a:t>datapath</a:t>
            </a:r>
            <a:r>
              <a:rPr lang="en-US" sz="2000" dirty="0"/>
              <a:t> design is to </a:t>
            </a:r>
            <a:r>
              <a:rPr lang="en-US" sz="2000" b="1" dirty="0"/>
              <a:t>examine the major components</a:t>
            </a:r>
            <a:r>
              <a:rPr lang="en-US" sz="2000" i="1" dirty="0"/>
              <a:t> </a:t>
            </a:r>
            <a:r>
              <a:rPr lang="en-US" sz="2000" dirty="0"/>
              <a:t>required to execute each class of MIPS </a:t>
            </a:r>
            <a:r>
              <a:rPr lang="en-US" sz="2000" dirty="0" smtClean="0"/>
              <a:t>instructions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Then create the </a:t>
            </a:r>
            <a:r>
              <a:rPr lang="en-US" sz="2000" b="1" dirty="0" smtClean="0"/>
              <a:t>common</a:t>
            </a:r>
            <a:r>
              <a:rPr lang="en-US" sz="2000" dirty="0" smtClean="0"/>
              <a:t> and the </a:t>
            </a:r>
            <a:r>
              <a:rPr lang="en-US" sz="2000" b="1" dirty="0" smtClean="0"/>
              <a:t>specific</a:t>
            </a:r>
            <a:r>
              <a:rPr lang="en-US" sz="2000" dirty="0" smtClean="0"/>
              <a:t> parts for each and finally for all instructions.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95705" cy="434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6367" y="3200400"/>
            <a:ext cx="5029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To execute any instruction, we must start by </a:t>
            </a:r>
            <a:r>
              <a:rPr lang="en-US" sz="2000" b="1" dirty="0"/>
              <a:t>fetching</a:t>
            </a:r>
            <a:r>
              <a:rPr lang="en-US" sz="2000" dirty="0"/>
              <a:t> the instruction from</a:t>
            </a:r>
            <a:r>
              <a:rPr lang="en-US" sz="2000" i="1" dirty="0"/>
              <a:t> </a:t>
            </a:r>
            <a:r>
              <a:rPr lang="en-US" sz="2000" dirty="0"/>
              <a:t>memory. 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prepare for executing the next </a:t>
            </a:r>
            <a:r>
              <a:rPr lang="en-US" sz="2000" dirty="0" smtClean="0"/>
              <a:t>instruction</a:t>
            </a:r>
            <a:r>
              <a:rPr lang="en-US" sz="2000" dirty="0"/>
              <a:t>, we must also </a:t>
            </a:r>
            <a:r>
              <a:rPr lang="en-US" sz="2000" b="1" dirty="0"/>
              <a:t>increment</a:t>
            </a:r>
            <a:r>
              <a:rPr lang="en-US" sz="2000" dirty="0"/>
              <a:t> the</a:t>
            </a:r>
            <a:r>
              <a:rPr lang="en-US" sz="2000" i="1" dirty="0"/>
              <a:t> </a:t>
            </a:r>
            <a:r>
              <a:rPr lang="en-US" sz="2000" dirty="0"/>
              <a:t>program counter so that it points at the next instruction, 4 bytes later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These are the </a:t>
            </a:r>
            <a:r>
              <a:rPr lang="en-US" sz="2000" b="1" dirty="0" smtClean="0">
                <a:solidFill>
                  <a:srgbClr val="FF0000"/>
                </a:solidFill>
              </a:rPr>
              <a:t>main evidently common steps</a:t>
            </a:r>
            <a:r>
              <a:rPr lang="en-US" sz="2000" dirty="0" smtClean="0"/>
              <a:t> for all instructions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029200" y="6370499"/>
            <a:ext cx="238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Simple Machine Cycle.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424189" y="2775206"/>
            <a:ext cx="1981200" cy="2514600"/>
          </a:xfrm>
          <a:prstGeom prst="round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Five Stages of the Datapath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1: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Instruction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Fetch						-	IF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2: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Instruction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Decode					- 	ID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3: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ALU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(Arithmetic-Logic Unit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)		-	EX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4: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Memory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Access						-	MEM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5: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Register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Write							-	WB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89B370-68FA-D24A-B707-A924A9010032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2017-04-09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9EEB0A-2E47-C54D-949B-0BDC2F58C9D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65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Stages of the Datapath (1/5)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There is a wide variety of MIPS instructions: so what general steps do they have in common?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1: </a:t>
            </a:r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Instruction Fetch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no matter what the instruction, the 32-bit instruction word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must first be fetched </a:t>
            </a:r>
            <a:r>
              <a:rPr lang="en-US" dirty="0">
                <a:latin typeface="Calibri" charset="0"/>
                <a:ea typeface="ＭＳ Ｐゴシック" charset="0"/>
              </a:rPr>
              <a:t>from memory 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also</a:t>
            </a:r>
            <a:r>
              <a:rPr lang="en-US" dirty="0">
                <a:latin typeface="Calibri" charset="0"/>
                <a:ea typeface="ＭＳ Ｐゴシック" charset="0"/>
              </a:rPr>
              <a:t>, this is where we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Increment PC 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(that is, PC = PC + 4, to point to the next </a:t>
            </a:r>
            <a:r>
              <a:rPr lang="en-US" dirty="0" smtClean="0">
                <a:latin typeface="Calibri" charset="0"/>
                <a:ea typeface="ＭＳ Ｐゴシック" charset="0"/>
              </a:rPr>
              <a:t>instruction)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08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Stages of the Datapath (2/5)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2: </a:t>
            </a:r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Instruction Decode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upon fetching the instruction, we next </a:t>
            </a:r>
            <a:r>
              <a:rPr lang="en-US" b="1" dirty="0">
                <a:latin typeface="Calibri" charset="0"/>
                <a:ea typeface="ＭＳ Ｐゴシック" charset="0"/>
              </a:rPr>
              <a:t>gather data from the fields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decode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all necessary instruction data)</a:t>
            </a:r>
          </a:p>
          <a:p>
            <a:pPr lvl="2"/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first</a:t>
            </a:r>
            <a:r>
              <a:rPr lang="en-US" dirty="0">
                <a:latin typeface="Calibri" charset="0"/>
                <a:ea typeface="ＭＳ Ｐゴシック" charset="0"/>
              </a:rPr>
              <a:t>, read the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</a:rPr>
              <a:t>opcode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to determine instruction type and field lengths</a:t>
            </a:r>
          </a:p>
          <a:p>
            <a:pPr lvl="2"/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second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read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in data from all necessary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registers</a:t>
            </a:r>
            <a:endParaRPr lang="en-US" b="1" dirty="0">
              <a:solidFill>
                <a:srgbClr val="FF0000"/>
              </a:solidFill>
              <a:latin typeface="Calibri" charset="0"/>
              <a:ea typeface="ＭＳ Ｐゴシック" charset="0"/>
            </a:endParaRPr>
          </a:p>
          <a:p>
            <a:pPr lvl="3"/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add</a:t>
            </a:r>
            <a:r>
              <a:rPr lang="en-US" dirty="0">
                <a:latin typeface="Calibri" charset="0"/>
                <a:ea typeface="ＭＳ Ｐゴシック" charset="0"/>
              </a:rPr>
              <a:t>, read </a:t>
            </a:r>
            <a:r>
              <a:rPr lang="en-US" b="1" dirty="0">
                <a:latin typeface="Calibri" charset="0"/>
                <a:ea typeface="ＭＳ Ｐゴシック" charset="0"/>
              </a:rPr>
              <a:t>two</a:t>
            </a:r>
            <a:r>
              <a:rPr lang="en-US" dirty="0">
                <a:latin typeface="Calibri" charset="0"/>
                <a:ea typeface="ＭＳ Ｐゴシック" charset="0"/>
              </a:rPr>
              <a:t> registers</a:t>
            </a:r>
          </a:p>
          <a:p>
            <a:pPr lvl="3"/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addi</a:t>
            </a:r>
            <a:r>
              <a:rPr lang="en-US" dirty="0">
                <a:latin typeface="Calibri" charset="0"/>
                <a:ea typeface="ＭＳ Ｐゴシック" charset="0"/>
              </a:rPr>
              <a:t>, read </a:t>
            </a:r>
            <a:r>
              <a:rPr lang="en-US" b="1" dirty="0">
                <a:latin typeface="Calibri" charset="0"/>
                <a:ea typeface="ＭＳ Ｐゴシック" charset="0"/>
              </a:rPr>
              <a:t>one</a:t>
            </a:r>
            <a:r>
              <a:rPr lang="en-US" dirty="0">
                <a:latin typeface="Calibri" charset="0"/>
                <a:ea typeface="ＭＳ Ｐゴシック" charset="0"/>
              </a:rPr>
              <a:t> register</a:t>
            </a:r>
          </a:p>
          <a:p>
            <a:pPr lvl="3"/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jal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b="1" dirty="0">
                <a:latin typeface="Calibri" charset="0"/>
                <a:ea typeface="ＭＳ Ｐゴシック" charset="0"/>
              </a:rPr>
              <a:t>no</a:t>
            </a:r>
            <a:r>
              <a:rPr lang="en-US" dirty="0">
                <a:latin typeface="Calibri" charset="0"/>
                <a:ea typeface="ＭＳ Ｐゴシック" charset="0"/>
              </a:rPr>
              <a:t> reads necessary</a:t>
            </a:r>
          </a:p>
        </p:txBody>
      </p:sp>
    </p:spTree>
    <p:extLst>
      <p:ext uri="{BB962C8B-B14F-4D97-AF65-F5344CB8AC3E}">
        <p14:creationId xmlns:p14="http://schemas.microsoft.com/office/powerpoint/2010/main" val="55276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Stage 3: </a:t>
            </a:r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ALU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(Arithmetic-Logic Unit)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real work </a:t>
            </a:r>
            <a:r>
              <a:rPr lang="en-US" b="1" dirty="0">
                <a:latin typeface="Calibri" charset="0"/>
                <a:ea typeface="ＭＳ Ｐゴシック" charset="0"/>
              </a:rPr>
              <a:t>of most instructions is done here</a:t>
            </a:r>
            <a:r>
              <a:rPr lang="en-US" dirty="0">
                <a:latin typeface="Calibri" charset="0"/>
                <a:ea typeface="ＭＳ Ｐゴシック" charset="0"/>
              </a:rPr>
              <a:t>: arithmetic (+, -, *, /), shifting, logic (&amp;, |), comparisons (</a:t>
            </a:r>
            <a:r>
              <a:rPr lang="en-US" dirty="0" err="1">
                <a:latin typeface="Courier New" charset="0"/>
                <a:ea typeface="ＭＳ Ｐゴシック" charset="0"/>
              </a:rPr>
              <a:t>slt</a:t>
            </a:r>
            <a:r>
              <a:rPr lang="en-US" dirty="0" smtClean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what about </a:t>
            </a:r>
            <a:r>
              <a:rPr lang="en-US" b="1" dirty="0">
                <a:latin typeface="Calibri" charset="0"/>
                <a:ea typeface="ＭＳ Ｐゴシック" charset="0"/>
              </a:rPr>
              <a:t>loads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b="1" dirty="0">
                <a:latin typeface="Calibri" charset="0"/>
                <a:ea typeface="ＭＳ Ｐゴシック" charset="0"/>
              </a:rPr>
              <a:t>stores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  <a:p>
            <a:pPr lvl="2"/>
            <a:r>
              <a:rPr lang="en-US" dirty="0" err="1">
                <a:latin typeface="Courier New" charset="0"/>
                <a:ea typeface="ＭＳ Ｐゴシック" charset="0"/>
              </a:rPr>
              <a:t>lw</a:t>
            </a:r>
            <a:r>
              <a:rPr lang="en-US" dirty="0">
                <a:latin typeface="Courier New" charset="0"/>
                <a:ea typeface="ＭＳ Ｐゴシック" charset="0"/>
              </a:rPr>
              <a:t>   $t0, </a:t>
            </a:r>
            <a:r>
              <a:rPr lang="en-US" b="1" dirty="0">
                <a:latin typeface="Courier New" charset="0"/>
                <a:ea typeface="ＭＳ Ｐゴシック" charset="0"/>
              </a:rPr>
              <a:t>40($t1)</a:t>
            </a:r>
            <a:endParaRPr lang="en-US" b="1" dirty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address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we are accessing in memory = the value in </a:t>
            </a:r>
            <a:r>
              <a:rPr lang="en-US" dirty="0">
                <a:latin typeface="Courier New" charset="0"/>
                <a:ea typeface="ＭＳ Ｐゴシック" charset="0"/>
              </a:rPr>
              <a:t>$t1</a:t>
            </a:r>
            <a:r>
              <a:rPr lang="en-US" dirty="0">
                <a:latin typeface="Calibri" charset="0"/>
                <a:ea typeface="ＭＳ Ｐゴシック" charset="0"/>
              </a:rPr>
              <a:t> PLUS the value 40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so </a:t>
            </a:r>
            <a:r>
              <a:rPr lang="en-US" b="1" dirty="0">
                <a:latin typeface="Calibri" charset="0"/>
                <a:ea typeface="ＭＳ Ｐゴシック" charset="0"/>
              </a:rPr>
              <a:t>we do this addition in this stage</a:t>
            </a:r>
          </a:p>
        </p:txBody>
      </p:sp>
      <p:sp>
        <p:nvSpPr>
          <p:cNvPr id="686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Stages of the Datapath (3/5)</a:t>
            </a:r>
          </a:p>
        </p:txBody>
      </p:sp>
    </p:spTree>
    <p:extLst>
      <p:ext uri="{BB962C8B-B14F-4D97-AF65-F5344CB8AC3E}">
        <p14:creationId xmlns:p14="http://schemas.microsoft.com/office/powerpoint/2010/main" val="1723019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16248</TotalTime>
  <Words>653</Words>
  <Application>Microsoft Office PowerPoint</Application>
  <PresentationFormat>On-screen Show (4:3)</PresentationFormat>
  <Paragraphs>81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Waveform</vt:lpstr>
      <vt:lpstr>Office Theme</vt:lpstr>
      <vt:lpstr>Datapath</vt:lpstr>
      <vt:lpstr>PowerPoint Presentation</vt:lpstr>
      <vt:lpstr>What is CPU and datapath ?</vt:lpstr>
      <vt:lpstr>Building a Datapath  One big datapath block or small ones.</vt:lpstr>
      <vt:lpstr>Common and Specific parts of instructions</vt:lpstr>
      <vt:lpstr>Five Stages of the Datapath</vt:lpstr>
      <vt:lpstr>Stages of the Datapath (1/5)</vt:lpstr>
      <vt:lpstr>Stages of the Datapath (2/5)</vt:lpstr>
      <vt:lpstr>Stages of the Datapath (3/5)</vt:lpstr>
      <vt:lpstr>Stages of the Datapath (4/5)</vt:lpstr>
      <vt:lpstr>Stages of the Datapath (5/5)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1373</cp:revision>
  <dcterms:created xsi:type="dcterms:W3CDTF">2006-08-16T00:00:00Z</dcterms:created>
  <dcterms:modified xsi:type="dcterms:W3CDTF">2017-04-09T15:18:49Z</dcterms:modified>
</cp:coreProperties>
</file>