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9" r:id="rId2"/>
    <p:sldId id="260" r:id="rId3"/>
    <p:sldId id="272" r:id="rId4"/>
    <p:sldId id="273" r:id="rId5"/>
    <p:sldId id="274" r:id="rId6"/>
    <p:sldId id="275" r:id="rId7"/>
    <p:sldId id="276" r:id="rId8"/>
    <p:sldId id="278" r:id="rId9"/>
    <p:sldId id="279" r:id="rId10"/>
    <p:sldId id="280" r:id="rId11"/>
    <p:sldId id="281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A1"/>
    <a:srgbClr val="0000CC"/>
    <a:srgbClr val="FCFCBA"/>
    <a:srgbClr val="000099"/>
    <a:srgbClr val="308D2B"/>
    <a:srgbClr val="006600"/>
    <a:srgbClr val="E2F9FE"/>
    <a:srgbClr val="DF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45" autoAdjust="0"/>
    <p:restoredTop sz="94635" autoAdjust="0"/>
  </p:normalViewPr>
  <p:slideViewPr>
    <p:cSldViewPr>
      <p:cViewPr varScale="1">
        <p:scale>
          <a:sx n="75" d="100"/>
          <a:sy n="75" d="100"/>
        </p:scale>
        <p:origin x="-9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5ADB9-C8FA-4AB6-8D0D-7A2DB7C3DBAA}" type="datetimeFigureOut">
              <a:rPr lang="en-US" smtClean="0"/>
              <a:t>2013-04-28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FAB4E-B8E6-42BA-A73C-296837F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2013-04-28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2367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Elements of </a:t>
            </a:r>
            <a:r>
              <a:rPr lang="en-US" sz="2800" dirty="0" err="1" smtClean="0">
                <a:solidFill>
                  <a:schemeClr val="bg1"/>
                </a:solidFill>
              </a:rPr>
              <a:t>Datapath</a:t>
            </a:r>
            <a:r>
              <a:rPr lang="en-US" sz="2800" dirty="0" smtClean="0">
                <a:solidFill>
                  <a:schemeClr val="bg1"/>
                </a:solidFill>
              </a:rPr>
              <a:t> for the fetch and increment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467" y="3887337"/>
            <a:ext cx="9086734" cy="297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066800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first element we need: a </a:t>
            </a:r>
            <a:r>
              <a:rPr lang="en-US" sz="2000" b="1" dirty="0">
                <a:solidFill>
                  <a:srgbClr val="FF0000"/>
                </a:solidFill>
              </a:rPr>
              <a:t>memory unit</a:t>
            </a:r>
            <a:r>
              <a:rPr lang="en-US" sz="2000" dirty="0"/>
              <a:t> to store the </a:t>
            </a:r>
            <a:r>
              <a:rPr lang="en-US" sz="2000" dirty="0">
                <a:solidFill>
                  <a:srgbClr val="FF0000"/>
                </a:solidFill>
              </a:rPr>
              <a:t>instructions</a:t>
            </a:r>
            <a:r>
              <a:rPr lang="en-US" sz="2000" dirty="0"/>
              <a:t> of a program and </a:t>
            </a:r>
            <a:r>
              <a:rPr lang="en-US" sz="2000" b="1" dirty="0"/>
              <a:t>supply instructions given an address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program counter </a:t>
            </a:r>
            <a:r>
              <a:rPr lang="en-US" sz="2000" dirty="0"/>
              <a:t>(PC), which is a register that holds the address of the current instruction. </a:t>
            </a:r>
            <a:endParaRPr lang="en-US" sz="2000" dirty="0" smtClean="0"/>
          </a:p>
          <a:p>
            <a:pPr marL="342900" lvl="0" indent="-342900">
              <a:buFont typeface="Arial" pitchFamily="34" charset="0"/>
              <a:buChar char="•"/>
            </a:pP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 smtClean="0"/>
              <a:t>Lastly</a:t>
            </a:r>
            <a:r>
              <a:rPr lang="en-US" sz="2000" dirty="0"/>
              <a:t>, we will need </a:t>
            </a:r>
            <a:r>
              <a:rPr lang="en-US" sz="2000" b="1" dirty="0">
                <a:solidFill>
                  <a:srgbClr val="FF0000"/>
                </a:solidFill>
              </a:rPr>
              <a:t>an adder </a:t>
            </a:r>
            <a:r>
              <a:rPr lang="en-US" sz="2000" dirty="0"/>
              <a:t>to </a:t>
            </a:r>
            <a:r>
              <a:rPr lang="en-US" sz="2000" b="1" dirty="0"/>
              <a:t>increment</a:t>
            </a:r>
            <a:r>
              <a:rPr lang="en-US" sz="2000" dirty="0"/>
              <a:t> the PC to the address of the next instruction. This </a:t>
            </a:r>
            <a:r>
              <a:rPr lang="en-US" sz="2000" dirty="0" smtClean="0"/>
              <a:t>simple adder </a:t>
            </a:r>
            <a:r>
              <a:rPr lang="en-US" sz="2000" dirty="0"/>
              <a:t>can be built from the big ALU performing simple changes on it</a:t>
            </a:r>
            <a:r>
              <a:rPr lang="en-US" sz="2000" dirty="0" smtClean="0"/>
              <a:t>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0581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347472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err="1" smtClean="0"/>
              <a:t>Datapath</a:t>
            </a:r>
            <a:r>
              <a:rPr lang="en-US" sz="3600" dirty="0" smtClean="0"/>
              <a:t> for Branch</a:t>
            </a:r>
            <a:br>
              <a:rPr lang="en-US" sz="3600" dirty="0" smtClean="0"/>
            </a:br>
            <a:r>
              <a:rPr lang="en-US" sz="2400" dirty="0" smtClean="0"/>
              <a:t>target address calculation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954" y="2514600"/>
            <a:ext cx="6225327" cy="437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190500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b="1" dirty="0"/>
              <a:t>base</a:t>
            </a:r>
            <a:r>
              <a:rPr lang="en-US" sz="2000" dirty="0"/>
              <a:t> for the branch address calculation is the address of the instruction </a:t>
            </a:r>
            <a:r>
              <a:rPr lang="en-US" sz="2000" b="1" dirty="0"/>
              <a:t>following</a:t>
            </a:r>
            <a:r>
              <a:rPr lang="en-US" sz="2000" dirty="0"/>
              <a:t> the branch. </a:t>
            </a:r>
            <a:endParaRPr lang="en-US" sz="2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0" y="3124200"/>
            <a:ext cx="365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Since we compute </a:t>
            </a:r>
            <a:r>
              <a:rPr lang="en-US" sz="2000" b="1" dirty="0"/>
              <a:t>PC + 4 </a:t>
            </a:r>
            <a:r>
              <a:rPr lang="en-US" sz="2000" dirty="0"/>
              <a:t>in the instruction fetch </a:t>
            </a:r>
            <a:r>
              <a:rPr lang="en-US" sz="2000" dirty="0" err="1"/>
              <a:t>datapath</a:t>
            </a:r>
            <a:r>
              <a:rPr lang="en-US" sz="2000" dirty="0"/>
              <a:t>, it is </a:t>
            </a:r>
            <a:r>
              <a:rPr lang="en-US" sz="2000" b="1" dirty="0"/>
              <a:t>easy to use</a:t>
            </a:r>
            <a:r>
              <a:rPr lang="en-US" sz="2000" dirty="0"/>
              <a:t> this value as the base for computing the branch target address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3600" i="1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b="1" dirty="0"/>
              <a:t>offset</a:t>
            </a:r>
            <a:r>
              <a:rPr lang="en-US" sz="2000" dirty="0"/>
              <a:t> field is </a:t>
            </a:r>
            <a:r>
              <a:rPr lang="en-US" sz="2000" b="1" dirty="0"/>
              <a:t>shifted left 2 </a:t>
            </a:r>
            <a:r>
              <a:rPr lang="en-US" sz="2000" dirty="0"/>
              <a:t>bits so that it is a </a:t>
            </a:r>
            <a:r>
              <a:rPr lang="en-US" sz="2000" b="1" dirty="0"/>
              <a:t>word</a:t>
            </a:r>
            <a:r>
              <a:rPr lang="en-US" sz="2000" dirty="0"/>
              <a:t> offset; </a:t>
            </a:r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4800" y="1150646"/>
            <a:ext cx="8366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i="1" dirty="0"/>
              <a:t>To implement this instruction, we must compute the </a:t>
            </a:r>
            <a:r>
              <a:rPr lang="en-US" sz="2000" b="1" i="1" dirty="0"/>
              <a:t>branch target address </a:t>
            </a:r>
            <a:r>
              <a:rPr lang="en-US" sz="2000" i="1" dirty="0"/>
              <a:t>by adding the </a:t>
            </a:r>
            <a:r>
              <a:rPr lang="en-US" sz="2000" i="1" dirty="0">
                <a:solidFill>
                  <a:srgbClr val="FF0000"/>
                </a:solidFill>
              </a:rPr>
              <a:t>sign-extended </a:t>
            </a:r>
            <a:r>
              <a:rPr lang="en-US" sz="2000" b="1" i="1" dirty="0">
                <a:solidFill>
                  <a:srgbClr val="FF0000"/>
                </a:solidFill>
              </a:rPr>
              <a:t>offset</a:t>
            </a:r>
            <a:r>
              <a:rPr lang="en-US" sz="2000" i="1" dirty="0">
                <a:solidFill>
                  <a:srgbClr val="FF0000"/>
                </a:solidFill>
              </a:rPr>
              <a:t> field </a:t>
            </a:r>
            <a:r>
              <a:rPr lang="en-US" sz="2000" i="1" dirty="0"/>
              <a:t>of the instruction to the </a:t>
            </a:r>
            <a:r>
              <a:rPr lang="en-US" sz="2000" b="1" i="1" dirty="0">
                <a:solidFill>
                  <a:srgbClr val="FF0000"/>
                </a:solidFill>
              </a:rPr>
              <a:t>PC</a:t>
            </a:r>
            <a:r>
              <a:rPr lang="en-US" sz="2000" i="1" dirty="0"/>
              <a:t>. 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5861617" y="2428233"/>
            <a:ext cx="2960265" cy="16764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11577" y="5562600"/>
            <a:ext cx="1736823" cy="12954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496" y="457200"/>
            <a:ext cx="8229600" cy="3474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sz="4000" dirty="0" err="1" smtClean="0"/>
              <a:t>Datapath</a:t>
            </a:r>
            <a:r>
              <a:rPr lang="en-US" dirty="0" smtClean="0"/>
              <a:t> for </a:t>
            </a:r>
            <a:r>
              <a:rPr lang="en-US" dirty="0"/>
              <a:t>Branch</a:t>
            </a:r>
            <a:br>
              <a:rPr lang="en-US" dirty="0"/>
            </a:br>
            <a:r>
              <a:rPr lang="en-US" sz="3100" dirty="0"/>
              <a:t>Comparison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954" y="2514600"/>
            <a:ext cx="6225327" cy="437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2227" y="1399291"/>
            <a:ext cx="8305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We </a:t>
            </a:r>
            <a:r>
              <a:rPr lang="en-US" sz="2000" dirty="0"/>
              <a:t>must </a:t>
            </a:r>
            <a:r>
              <a:rPr lang="en-US" sz="2000" dirty="0" smtClean="0"/>
              <a:t>determine </a:t>
            </a:r>
            <a:r>
              <a:rPr lang="en-US" sz="2000" b="1" dirty="0"/>
              <a:t>whether the next instruction </a:t>
            </a:r>
            <a:r>
              <a:rPr lang="en-US" sz="2000" dirty="0"/>
              <a:t>is the instruction that </a:t>
            </a:r>
            <a:r>
              <a:rPr lang="en-US" sz="2000" b="1" dirty="0"/>
              <a:t>follows sequentially </a:t>
            </a:r>
            <a:r>
              <a:rPr lang="en-US" sz="2000" dirty="0"/>
              <a:t>or the instruction at the </a:t>
            </a:r>
            <a:r>
              <a:rPr lang="en-US" sz="2000" b="1" dirty="0"/>
              <a:t>branch target address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33400" y="2438400"/>
            <a:ext cx="3631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ALU compares both registers and gives us the result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either </a:t>
            </a:r>
            <a:r>
              <a:rPr lang="en-US" b="1" dirty="0" smtClean="0">
                <a:solidFill>
                  <a:srgbClr val="FF0000"/>
                </a:solidFill>
              </a:rPr>
              <a:t>Equal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or </a:t>
            </a:r>
            <a:r>
              <a:rPr lang="en-US" b="1" dirty="0" smtClean="0">
                <a:solidFill>
                  <a:srgbClr val="FF0000"/>
                </a:solidFill>
              </a:rPr>
              <a:t>Not Equal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24599" y="3763372"/>
            <a:ext cx="2649682" cy="16764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496" y="457200"/>
            <a:ext cx="8229600" cy="3474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sz="4000" dirty="0" err="1" smtClean="0"/>
              <a:t>Datapath</a:t>
            </a:r>
            <a:r>
              <a:rPr lang="en-US" dirty="0" smtClean="0"/>
              <a:t> for </a:t>
            </a:r>
            <a:r>
              <a:rPr lang="en-US" dirty="0"/>
              <a:t>Branch</a:t>
            </a:r>
            <a:br>
              <a:rPr lang="en-US" dirty="0"/>
            </a:br>
            <a:r>
              <a:rPr lang="en-US" sz="3100" dirty="0" err="1" smtClean="0"/>
              <a:t>Branch</a:t>
            </a:r>
            <a:r>
              <a:rPr lang="en-US" sz="3100" dirty="0" smtClean="0"/>
              <a:t> Taking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954" y="2514600"/>
            <a:ext cx="6225327" cy="437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1746738"/>
            <a:ext cx="36316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When the </a:t>
            </a:r>
            <a:r>
              <a:rPr lang="en-US" b="1" dirty="0">
                <a:solidFill>
                  <a:srgbClr val="FF0000"/>
                </a:solidFill>
              </a:rPr>
              <a:t>condition is true </a:t>
            </a:r>
            <a:r>
              <a:rPr lang="en-US" dirty="0"/>
              <a:t>(i.e., the operands are </a:t>
            </a:r>
            <a:r>
              <a:rPr lang="en-US" b="1" dirty="0">
                <a:solidFill>
                  <a:srgbClr val="FF0000"/>
                </a:solidFill>
              </a:rPr>
              <a:t>equal</a:t>
            </a:r>
            <a:r>
              <a:rPr lang="en-US" dirty="0"/>
              <a:t>), the branch target address becomes the </a:t>
            </a:r>
            <a:r>
              <a:rPr lang="en-US" b="1" dirty="0"/>
              <a:t>new </a:t>
            </a:r>
            <a:r>
              <a:rPr lang="en-US" b="1" dirty="0" smtClean="0"/>
              <a:t>PC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say that the </a:t>
            </a:r>
            <a:r>
              <a:rPr lang="en-US" b="1" dirty="0">
                <a:solidFill>
                  <a:srgbClr val="FF0000"/>
                </a:solidFill>
              </a:rPr>
              <a:t>branch is taken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PCSrc</a:t>
            </a:r>
            <a:r>
              <a:rPr lang="en-US" b="1" dirty="0" smtClean="0">
                <a:solidFill>
                  <a:srgbClr val="00B0F0"/>
                </a:solidFill>
              </a:rPr>
              <a:t> =0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operands are </a:t>
            </a:r>
            <a:r>
              <a:rPr lang="en-US" b="1" dirty="0">
                <a:solidFill>
                  <a:srgbClr val="FF0000"/>
                </a:solidFill>
              </a:rPr>
              <a:t>not equal</a:t>
            </a:r>
            <a:r>
              <a:rPr lang="en-US" dirty="0"/>
              <a:t>, the </a:t>
            </a:r>
            <a:r>
              <a:rPr lang="en-US" b="1" dirty="0"/>
              <a:t>incremented PC </a:t>
            </a:r>
            <a:r>
              <a:rPr lang="en-US" dirty="0"/>
              <a:t>should replace the current PC (just as for any other normal instruction</a:t>
            </a:r>
            <a:r>
              <a:rPr lang="en-US" dirty="0" smtClean="0"/>
              <a:t>); </a:t>
            </a:r>
            <a:r>
              <a:rPr lang="en-US" b="1" dirty="0" err="1">
                <a:solidFill>
                  <a:srgbClr val="00B0F0"/>
                </a:solidFill>
              </a:rPr>
              <a:t>PCSrc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</a:rPr>
              <a:t>=1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say that the </a:t>
            </a:r>
            <a:r>
              <a:rPr lang="en-US" b="1" dirty="0">
                <a:solidFill>
                  <a:srgbClr val="FF0000"/>
                </a:solidFill>
              </a:rPr>
              <a:t>branch is not taken</a:t>
            </a:r>
            <a:r>
              <a:rPr lang="en-US" b="1" dirty="0"/>
              <a:t>.</a:t>
            </a:r>
            <a:endParaRPr lang="en-US" b="1" i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1752600"/>
            <a:ext cx="3075427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5715000" y="1676399"/>
            <a:ext cx="3048000" cy="216217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924800" y="2362200"/>
            <a:ext cx="0" cy="2209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2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338328"/>
            <a:ext cx="8229600" cy="423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</a:rPr>
              <a:t>The </a:t>
            </a:r>
            <a:r>
              <a:rPr lang="en-US" sz="2800" dirty="0" err="1" smtClean="0">
                <a:solidFill>
                  <a:schemeClr val="bg1"/>
                </a:solidFill>
              </a:rPr>
              <a:t>Datapath</a:t>
            </a:r>
            <a:r>
              <a:rPr lang="en-US" sz="2800" dirty="0" smtClean="0">
                <a:solidFill>
                  <a:schemeClr val="bg1"/>
                </a:solidFill>
              </a:rPr>
              <a:t> for the fetch and increment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0"/>
            <a:ext cx="5286375" cy="405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990600"/>
            <a:ext cx="822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Figure </a:t>
            </a:r>
            <a:r>
              <a:rPr lang="en-US" sz="2000" dirty="0" smtClean="0"/>
              <a:t> below </a:t>
            </a:r>
            <a:r>
              <a:rPr lang="en-US" sz="2000" dirty="0"/>
              <a:t>shows how to combine the three elements </a:t>
            </a:r>
            <a:r>
              <a:rPr lang="en-US" sz="2000" dirty="0" smtClean="0"/>
              <a:t>to </a:t>
            </a:r>
            <a:r>
              <a:rPr lang="en-US" sz="2000" dirty="0"/>
              <a:t>form a </a:t>
            </a:r>
            <a:r>
              <a:rPr lang="en-US" sz="2000" dirty="0" err="1" smtClean="0"/>
              <a:t>datapath</a:t>
            </a:r>
            <a:r>
              <a:rPr lang="en-US" sz="2000" dirty="0" smtClean="0"/>
              <a:t> that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that </a:t>
            </a:r>
            <a:r>
              <a:rPr lang="en-US" sz="2000" b="1" dirty="0">
                <a:solidFill>
                  <a:srgbClr val="FF0000"/>
                </a:solidFill>
              </a:rPr>
              <a:t>fetches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instructions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increments</a:t>
            </a:r>
            <a:r>
              <a:rPr lang="en-US" sz="2000" dirty="0" smtClean="0"/>
              <a:t> </a:t>
            </a:r>
            <a:r>
              <a:rPr lang="en-US" sz="2000" dirty="0"/>
              <a:t>the PC </a:t>
            </a:r>
            <a:endParaRPr lang="en-US" sz="20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to </a:t>
            </a:r>
            <a:r>
              <a:rPr lang="en-US" sz="2000" dirty="0"/>
              <a:t>obtain the </a:t>
            </a:r>
            <a:r>
              <a:rPr lang="en-US" sz="2000" b="1" dirty="0">
                <a:solidFill>
                  <a:srgbClr val="FF0000"/>
                </a:solidFill>
              </a:rPr>
              <a:t>address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of the </a:t>
            </a:r>
            <a:r>
              <a:rPr lang="en-US" sz="2000" b="1" dirty="0">
                <a:solidFill>
                  <a:srgbClr val="FF0000"/>
                </a:solidFill>
              </a:rPr>
              <a:t>next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sequential</a:t>
            </a:r>
            <a:r>
              <a:rPr lang="en-US" sz="2000" dirty="0"/>
              <a:t> instruction.</a:t>
            </a:r>
            <a:endParaRPr lang="en-US" sz="2000" i="1" dirty="0"/>
          </a:p>
        </p:txBody>
      </p:sp>
      <p:sp>
        <p:nvSpPr>
          <p:cNvPr id="2" name="Rectangle 1"/>
          <p:cNvSpPr/>
          <p:nvPr/>
        </p:nvSpPr>
        <p:spPr>
          <a:xfrm>
            <a:off x="5943600" y="5715000"/>
            <a:ext cx="30354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The fetched instruction is used by other parts of the </a:t>
            </a:r>
            <a:r>
              <a:rPr lang="en-US" sz="2000" i="1" dirty="0" err="1"/>
              <a:t>datapath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755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80872"/>
          </a:xfrm>
        </p:spPr>
        <p:txBody>
          <a:bodyPr>
            <a:normAutofit/>
          </a:bodyPr>
          <a:lstStyle/>
          <a:p>
            <a:r>
              <a:rPr lang="en-US" sz="3200" i="1" dirty="0" smtClean="0"/>
              <a:t>The </a:t>
            </a:r>
            <a:r>
              <a:rPr lang="en-US" sz="3200" i="1" dirty="0" err="1" smtClean="0"/>
              <a:t>Datapath</a:t>
            </a:r>
            <a:r>
              <a:rPr lang="en-US" sz="3200" i="1" dirty="0" smtClean="0"/>
              <a:t> for </a:t>
            </a:r>
            <a:r>
              <a:rPr lang="en-US" sz="3200" i="1" dirty="0"/>
              <a:t>R-type instructions</a:t>
            </a:r>
            <a:r>
              <a:rPr lang="en-US" sz="3200" i="1" dirty="0" smtClean="0"/>
              <a:t>.  Registers</a:t>
            </a:r>
            <a:r>
              <a:rPr lang="en-US" sz="3200" i="1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322" y="3276601"/>
            <a:ext cx="5572603" cy="329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6881" y="990600"/>
            <a:ext cx="838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register file contains all the registers and has </a:t>
            </a:r>
            <a:r>
              <a:rPr lang="en-US" sz="2000" b="1" dirty="0">
                <a:solidFill>
                  <a:srgbClr val="FF0000"/>
                </a:solidFill>
              </a:rPr>
              <a:t>two</a:t>
            </a:r>
            <a:r>
              <a:rPr lang="en-US" sz="2000" b="1" dirty="0"/>
              <a:t> read ports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FF0000"/>
                </a:solidFill>
              </a:rPr>
              <a:t>one</a:t>
            </a:r>
            <a:r>
              <a:rPr lang="en-US" sz="2000" b="1" dirty="0"/>
              <a:t> write port</a:t>
            </a:r>
            <a:r>
              <a:rPr lang="en-US" sz="2000" dirty="0"/>
              <a:t>. </a:t>
            </a:r>
            <a:endParaRPr lang="en-US" sz="2000" i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register file </a:t>
            </a:r>
            <a:r>
              <a:rPr lang="en-US" sz="2000" b="1" dirty="0"/>
              <a:t>always outputs </a:t>
            </a:r>
            <a:r>
              <a:rPr lang="en-US" sz="2000" dirty="0"/>
              <a:t>the contents of the registers corresponding to the </a:t>
            </a:r>
            <a:r>
              <a:rPr lang="en-US" sz="2000" b="1" dirty="0"/>
              <a:t>Read register inputs </a:t>
            </a:r>
            <a:r>
              <a:rPr lang="en-US" sz="2000" dirty="0"/>
              <a:t>on the outputs; no other control inputs are needed.</a:t>
            </a:r>
            <a:endParaRPr lang="en-US" sz="2000" i="1" dirty="0"/>
          </a:p>
          <a:p>
            <a:endParaRPr lang="en-US" sz="2000" i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contrast, a register </a:t>
            </a:r>
            <a:r>
              <a:rPr lang="en-US" sz="2000" b="1" dirty="0"/>
              <a:t>write</a:t>
            </a:r>
            <a:r>
              <a:rPr lang="en-US" sz="2000" dirty="0"/>
              <a:t> must be </a:t>
            </a:r>
            <a:r>
              <a:rPr lang="en-US" sz="2000" b="1" dirty="0"/>
              <a:t>explicitly</a:t>
            </a:r>
            <a:r>
              <a:rPr lang="en-US" sz="2000" dirty="0"/>
              <a:t> indicated by asserting the </a:t>
            </a:r>
            <a:r>
              <a:rPr lang="en-US" sz="2000" b="1" dirty="0"/>
              <a:t>write control signal</a:t>
            </a:r>
            <a:r>
              <a:rPr lang="en-US" sz="2000" dirty="0"/>
              <a:t>. </a:t>
            </a:r>
            <a:endParaRPr lang="en-US" sz="2000" i="1" dirty="0"/>
          </a:p>
        </p:txBody>
      </p:sp>
      <p:sp>
        <p:nvSpPr>
          <p:cNvPr id="4" name="Rectangle 3"/>
          <p:cNvSpPr/>
          <p:nvPr/>
        </p:nvSpPr>
        <p:spPr>
          <a:xfrm>
            <a:off x="370765" y="3890665"/>
            <a:ext cx="34392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The inputs carrying the </a:t>
            </a:r>
            <a:r>
              <a:rPr lang="en-US" sz="2000" b="1" dirty="0"/>
              <a:t>register number </a:t>
            </a:r>
            <a:r>
              <a:rPr lang="en-US" sz="2000" dirty="0"/>
              <a:t>to the register file are all </a:t>
            </a:r>
            <a:r>
              <a:rPr lang="en-US" sz="2000" b="1" dirty="0"/>
              <a:t>5 bits </a:t>
            </a:r>
            <a:r>
              <a:rPr lang="en-US" sz="2000" dirty="0"/>
              <a:t>wide, whereas the lines carrying </a:t>
            </a:r>
            <a:r>
              <a:rPr lang="en-US" sz="2000" b="1" dirty="0"/>
              <a:t>data</a:t>
            </a:r>
            <a:r>
              <a:rPr lang="en-US" sz="2000" dirty="0"/>
              <a:t> values are </a:t>
            </a:r>
            <a:r>
              <a:rPr lang="en-US" sz="2000" b="1" dirty="0"/>
              <a:t>32 bits</a:t>
            </a:r>
            <a:r>
              <a:rPr lang="en-US" sz="2000" dirty="0"/>
              <a:t> wide.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9409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80872"/>
          </a:xfrm>
        </p:spPr>
        <p:txBody>
          <a:bodyPr>
            <a:normAutofit/>
          </a:bodyPr>
          <a:lstStyle/>
          <a:p>
            <a:r>
              <a:rPr lang="en-US" sz="3200" i="1" dirty="0" smtClean="0"/>
              <a:t>The </a:t>
            </a:r>
            <a:r>
              <a:rPr lang="en-US" sz="3200" i="1" dirty="0" err="1" smtClean="0"/>
              <a:t>Datapath</a:t>
            </a:r>
            <a:r>
              <a:rPr lang="en-US" sz="3200" i="1" dirty="0" smtClean="0"/>
              <a:t> for </a:t>
            </a:r>
            <a:r>
              <a:rPr lang="en-US" sz="3200" i="1" dirty="0"/>
              <a:t>R-type instructions</a:t>
            </a:r>
            <a:r>
              <a:rPr lang="en-US" sz="3200" i="1" dirty="0" smtClean="0"/>
              <a:t>. ALU.</a:t>
            </a:r>
            <a:endParaRPr lang="en-US" sz="3200" i="1" dirty="0"/>
          </a:p>
        </p:txBody>
      </p:sp>
      <p:sp>
        <p:nvSpPr>
          <p:cNvPr id="3" name="Rectangle 2"/>
          <p:cNvSpPr/>
          <p:nvPr/>
        </p:nvSpPr>
        <p:spPr>
          <a:xfrm>
            <a:off x="346881" y="12954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rgbClr val="FF0000"/>
                </a:solidFill>
              </a:rPr>
              <a:t>Two</a:t>
            </a:r>
            <a:r>
              <a:rPr lang="en-US" sz="2000" b="1" i="1" dirty="0" smtClean="0"/>
              <a:t> operands </a:t>
            </a:r>
            <a:r>
              <a:rPr lang="en-US" sz="2000" i="1" dirty="0" smtClean="0"/>
              <a:t>are supplied to the </a:t>
            </a:r>
            <a:r>
              <a:rPr lang="en-US" sz="2000" b="1" i="1" dirty="0" smtClean="0"/>
              <a:t>input</a:t>
            </a:r>
            <a:r>
              <a:rPr lang="en-US" sz="2000" i="1" dirty="0" smtClean="0"/>
              <a:t> of ALU and the </a:t>
            </a:r>
            <a:r>
              <a:rPr lang="en-US" sz="2000" b="1" i="1" dirty="0" smtClean="0">
                <a:solidFill>
                  <a:srgbClr val="FF0000"/>
                </a:solidFill>
              </a:rPr>
              <a:t>result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smtClean="0"/>
              <a:t>is taken from the </a:t>
            </a:r>
            <a:r>
              <a:rPr lang="en-US" sz="2000" b="1" i="1" dirty="0" smtClean="0"/>
              <a:t>output</a:t>
            </a:r>
            <a:r>
              <a:rPr lang="en-US" sz="2000" i="1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i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i="1" dirty="0" smtClean="0"/>
              <a:t>There could be </a:t>
            </a:r>
            <a:r>
              <a:rPr lang="en-US" sz="2000" b="1" i="1" dirty="0" smtClean="0">
                <a:solidFill>
                  <a:srgbClr val="FF0000"/>
                </a:solidFill>
              </a:rPr>
              <a:t>many</a:t>
            </a:r>
            <a:r>
              <a:rPr lang="en-US" sz="2000" b="1" i="1" dirty="0" smtClean="0"/>
              <a:t> types of results </a:t>
            </a:r>
            <a:r>
              <a:rPr lang="en-US" sz="2000" i="1" dirty="0" smtClean="0"/>
              <a:t>depending on the operation done by ALU (</a:t>
            </a:r>
            <a:r>
              <a:rPr lang="en-US" sz="2000" b="1" i="1" dirty="0" smtClean="0"/>
              <a:t>And, Or, Add, Subtract, Set on Less Than, NOR</a:t>
            </a:r>
            <a:r>
              <a:rPr lang="en-US" sz="2000" i="1" dirty="0" smtClean="0"/>
              <a:t>).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i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9172"/>
            <a:ext cx="2819400" cy="363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46881" y="3064475"/>
            <a:ext cx="50633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i="1" dirty="0"/>
              <a:t>The operation to be performed by the ALU is controlled with the ALU </a:t>
            </a:r>
            <a:r>
              <a:rPr lang="en-US" sz="2000" b="1" i="1" dirty="0">
                <a:solidFill>
                  <a:srgbClr val="FF0000"/>
                </a:solidFill>
              </a:rPr>
              <a:t>operation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/>
              <a:t>signal, which will be 4 bits wide</a:t>
            </a:r>
            <a:r>
              <a:rPr lang="en-US" sz="2000" i="1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i="1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i="1" dirty="0" smtClean="0"/>
              <a:t>We </a:t>
            </a:r>
            <a:r>
              <a:rPr lang="en-US" sz="2000" i="1" dirty="0"/>
              <a:t>will use the </a:t>
            </a:r>
            <a:r>
              <a:rPr lang="en-US" sz="2000" b="1" i="1" dirty="0">
                <a:solidFill>
                  <a:srgbClr val="FF0000"/>
                </a:solidFill>
              </a:rPr>
              <a:t>Zero</a:t>
            </a:r>
            <a:r>
              <a:rPr lang="en-US" sz="2000" b="1" i="1" dirty="0"/>
              <a:t> detection </a:t>
            </a:r>
            <a:r>
              <a:rPr lang="en-US" sz="2000" i="1" dirty="0"/>
              <a:t>output of the ALU shortly to implement </a:t>
            </a:r>
            <a:r>
              <a:rPr lang="en-US" sz="2000" b="1" i="1" dirty="0">
                <a:solidFill>
                  <a:srgbClr val="FF0000"/>
                </a:solidFill>
              </a:rPr>
              <a:t>branches</a:t>
            </a:r>
            <a:r>
              <a:rPr lang="en-US" sz="2000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216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The </a:t>
            </a:r>
            <a:r>
              <a:rPr lang="en-US" i="1" dirty="0" err="1">
                <a:solidFill>
                  <a:schemeClr val="bg1"/>
                </a:solidFill>
              </a:rPr>
              <a:t>datapath</a:t>
            </a:r>
            <a:r>
              <a:rPr lang="en-US" i="1" dirty="0">
                <a:solidFill>
                  <a:schemeClr val="bg1"/>
                </a:solidFill>
              </a:rPr>
              <a:t> for R-type instructions</a:t>
            </a:r>
            <a:r>
              <a:rPr lang="en-US" i="1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" y="2590800"/>
            <a:ext cx="8861934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1219200"/>
            <a:ext cx="807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i="1" dirty="0"/>
              <a:t>They all read </a:t>
            </a:r>
            <a:r>
              <a:rPr lang="en-US" sz="2000" b="1" i="1" dirty="0"/>
              <a:t>two registers</a:t>
            </a:r>
            <a:r>
              <a:rPr lang="en-US" sz="2000" i="1" dirty="0"/>
              <a:t>, </a:t>
            </a:r>
            <a:endParaRPr lang="en-US" sz="2000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i="1" dirty="0" smtClean="0"/>
              <a:t>perform </a:t>
            </a:r>
            <a:r>
              <a:rPr lang="en-US" sz="2000" i="1" dirty="0"/>
              <a:t>an </a:t>
            </a:r>
            <a:r>
              <a:rPr lang="en-US" sz="2000" b="1" i="1" dirty="0"/>
              <a:t>ALU operation</a:t>
            </a:r>
            <a:r>
              <a:rPr lang="en-US" sz="2000" i="1" dirty="0"/>
              <a:t> on the contents of the registers</a:t>
            </a:r>
            <a:r>
              <a:rPr lang="en-US" sz="2000" i="1" dirty="0" smtClean="0"/>
              <a:t>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i="1" dirty="0" smtClean="0"/>
              <a:t>and </a:t>
            </a:r>
            <a:r>
              <a:rPr lang="en-US" sz="2000" i="1" dirty="0"/>
              <a:t>write the </a:t>
            </a:r>
            <a:r>
              <a:rPr lang="en-US" sz="2000" b="1" i="1" dirty="0"/>
              <a:t>result</a:t>
            </a:r>
            <a:r>
              <a:rPr lang="en-US" sz="2000" i="1" dirty="0"/>
              <a:t> to a register.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129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23672"/>
          </a:xfrm>
        </p:spPr>
        <p:txBody>
          <a:bodyPr>
            <a:noAutofit/>
          </a:bodyPr>
          <a:lstStyle/>
          <a:p>
            <a:r>
              <a:rPr lang="en-US" sz="3200" dirty="0" smtClean="0"/>
              <a:t>Load </a:t>
            </a:r>
            <a:r>
              <a:rPr lang="en-US" sz="3200" dirty="0"/>
              <a:t>and Store instructions.</a:t>
            </a:r>
            <a:br>
              <a:rPr lang="en-US" sz="3200" dirty="0"/>
            </a:br>
            <a:r>
              <a:rPr lang="en-US" sz="2400" dirty="0"/>
              <a:t>Data Memory</a:t>
            </a:r>
            <a:r>
              <a:rPr lang="en-US" sz="2400" dirty="0" smtClean="0"/>
              <a:t>. Sign Extension unit.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713" y="3637478"/>
            <a:ext cx="6818962" cy="322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9906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The two units needed to implement loads and stores, in addition to the register file and ALU </a:t>
            </a:r>
            <a:r>
              <a:rPr lang="en-US" sz="2000" i="1" dirty="0" smtClean="0"/>
              <a:t>, </a:t>
            </a:r>
            <a:r>
              <a:rPr lang="en-US" sz="2000" i="1" dirty="0"/>
              <a:t>are the </a:t>
            </a:r>
            <a:r>
              <a:rPr lang="en-US" sz="2000" b="1" i="1" dirty="0"/>
              <a:t>data memory</a:t>
            </a:r>
            <a:r>
              <a:rPr lang="en-US" sz="2000" i="1" dirty="0"/>
              <a:t> unit and the </a:t>
            </a:r>
            <a:r>
              <a:rPr lang="en-US" sz="2000" b="1" i="1" dirty="0"/>
              <a:t>sign extension</a:t>
            </a:r>
            <a:r>
              <a:rPr lang="en-US" sz="2000" i="1" dirty="0"/>
              <a:t> unit.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57200" y="1698486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memory unit</a:t>
            </a:r>
            <a:r>
              <a:rPr lang="en-US" sz="2000" dirty="0"/>
              <a:t> is a </a:t>
            </a:r>
            <a:r>
              <a:rPr lang="en-US" sz="2000" b="1" dirty="0"/>
              <a:t>state</a:t>
            </a:r>
            <a:r>
              <a:rPr lang="en-US" sz="2000" dirty="0"/>
              <a:t> element with </a:t>
            </a:r>
            <a:r>
              <a:rPr lang="en-US" sz="2000" b="1" dirty="0"/>
              <a:t>inputs</a:t>
            </a:r>
            <a:r>
              <a:rPr lang="en-US" sz="2000" dirty="0"/>
              <a:t> for the </a:t>
            </a:r>
            <a:r>
              <a:rPr lang="en-US" sz="2000" b="1" dirty="0"/>
              <a:t>address</a:t>
            </a:r>
            <a:r>
              <a:rPr lang="en-US" sz="2000" dirty="0"/>
              <a:t> and the </a:t>
            </a:r>
            <a:r>
              <a:rPr lang="en-US" sz="2000" b="1" dirty="0"/>
              <a:t>write data</a:t>
            </a:r>
            <a:r>
              <a:rPr lang="en-US" sz="2000" dirty="0"/>
              <a:t>, and a single </a:t>
            </a:r>
            <a:r>
              <a:rPr lang="en-US" sz="2000" b="1" dirty="0"/>
              <a:t>output</a:t>
            </a:r>
            <a:r>
              <a:rPr lang="en-US" sz="2000" dirty="0"/>
              <a:t> for the read result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There </a:t>
            </a:r>
            <a:r>
              <a:rPr lang="en-US" sz="2000" dirty="0"/>
              <a:t>are </a:t>
            </a:r>
            <a:r>
              <a:rPr lang="en-US" sz="2000" b="1" dirty="0"/>
              <a:t>separate read and write</a:t>
            </a:r>
            <a:r>
              <a:rPr lang="en-US" sz="2000" dirty="0"/>
              <a:t> controls, although </a:t>
            </a:r>
            <a:r>
              <a:rPr lang="en-US" sz="2000" b="1" dirty="0"/>
              <a:t>only one</a:t>
            </a:r>
            <a:r>
              <a:rPr lang="en-US" sz="2000" dirty="0"/>
              <a:t> of these may be asserted on any given clock.</a:t>
            </a:r>
            <a:endParaRPr lang="en-US" sz="2000" i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i="1" dirty="0"/>
              <a:t>The </a:t>
            </a:r>
            <a:r>
              <a:rPr lang="en-US" sz="2000" b="1" i="1" dirty="0">
                <a:solidFill>
                  <a:srgbClr val="FF0000"/>
                </a:solidFill>
              </a:rPr>
              <a:t>sign extension unit </a:t>
            </a:r>
            <a:r>
              <a:rPr lang="en-US" sz="2000" i="1" dirty="0"/>
              <a:t>has a 16-bit input that is sign-extended into a 32-bit result appearing on the output.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64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52" y="457200"/>
            <a:ext cx="8229600" cy="423672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err="1" smtClean="0"/>
              <a:t>Datapath</a:t>
            </a:r>
            <a:r>
              <a:rPr lang="en-US" sz="3600" dirty="0" smtClean="0"/>
              <a:t> for Load and Store</a:t>
            </a:r>
            <a:br>
              <a:rPr lang="en-US" sz="3600" dirty="0" smtClean="0"/>
            </a:br>
            <a:r>
              <a:rPr lang="en-US" sz="2400" dirty="0" smtClean="0"/>
              <a:t>The Address</a:t>
            </a:r>
            <a:endParaRPr lang="en-US" sz="2400" dirty="0"/>
          </a:p>
        </p:txBody>
      </p:sp>
      <p:pic>
        <p:nvPicPr>
          <p:cNvPr id="2050" name="Picture 2" descr="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75" y="2819400"/>
            <a:ext cx="8878754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0999" y="1066800"/>
            <a:ext cx="83913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i="1" dirty="0"/>
              <a:t>These instructions compute a memory address by </a:t>
            </a:r>
            <a:r>
              <a:rPr lang="en-US" sz="2400" b="1" i="1" dirty="0">
                <a:solidFill>
                  <a:srgbClr val="FF0000"/>
                </a:solidFill>
              </a:rPr>
              <a:t>adding</a:t>
            </a:r>
            <a:r>
              <a:rPr lang="en-US" sz="2400" i="1" dirty="0"/>
              <a:t> the </a:t>
            </a:r>
            <a:r>
              <a:rPr lang="en-US" sz="2400" b="1" i="1" dirty="0">
                <a:solidFill>
                  <a:srgbClr val="FF0000"/>
                </a:solidFill>
              </a:rPr>
              <a:t>base register </a:t>
            </a:r>
            <a:r>
              <a:rPr lang="en-US" sz="2400" i="1" dirty="0"/>
              <a:t>to the 16-bit signed </a:t>
            </a:r>
            <a:r>
              <a:rPr lang="en-US" sz="2400" b="1" i="1" dirty="0">
                <a:solidFill>
                  <a:srgbClr val="FF0000"/>
                </a:solidFill>
              </a:rPr>
              <a:t>offset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/>
              <a:t>field contained in the instruction. </a:t>
            </a:r>
            <a:endParaRPr lang="en-US" sz="2400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 smtClean="0"/>
              <a:t>then </a:t>
            </a:r>
            <a:r>
              <a:rPr lang="en-US" sz="2400" i="1" dirty="0"/>
              <a:t>a </a:t>
            </a:r>
            <a:r>
              <a:rPr lang="en-US" sz="2400" i="1" dirty="0">
                <a:solidFill>
                  <a:srgbClr val="FF0000"/>
                </a:solidFill>
              </a:rPr>
              <a:t>read or write </a:t>
            </a:r>
            <a:r>
              <a:rPr lang="en-US" sz="2400" i="1" dirty="0"/>
              <a:t>from </a:t>
            </a:r>
            <a:r>
              <a:rPr lang="en-US" sz="2400" i="1" dirty="0" smtClean="0"/>
              <a:t>memory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14800" y="2809233"/>
            <a:ext cx="2286000" cy="221996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28800" y="5029200"/>
            <a:ext cx="2286000" cy="152399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722" y="457200"/>
            <a:ext cx="8229600" cy="423672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err="1" smtClean="0"/>
              <a:t>Datapath</a:t>
            </a:r>
            <a:r>
              <a:rPr lang="en-US" sz="3600" dirty="0" smtClean="0"/>
              <a:t> for Load and Store</a:t>
            </a:r>
            <a:br>
              <a:rPr lang="en-US" sz="3600" dirty="0" smtClean="0"/>
            </a:br>
            <a:r>
              <a:rPr lang="en-US" sz="2400" dirty="0" smtClean="0"/>
              <a:t>The Data</a:t>
            </a:r>
            <a:endParaRPr lang="en-US" sz="3600" dirty="0"/>
          </a:p>
        </p:txBody>
      </p:sp>
      <p:pic>
        <p:nvPicPr>
          <p:cNvPr id="2050" name="Picture 2" descr="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75" y="2819400"/>
            <a:ext cx="8878754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0999" y="1066800"/>
            <a:ext cx="83913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If the instruction is a </a:t>
            </a:r>
            <a:r>
              <a:rPr lang="en-US" sz="2400" b="1" dirty="0">
                <a:solidFill>
                  <a:srgbClr val="FF0000"/>
                </a:solidFill>
              </a:rPr>
              <a:t>store</a:t>
            </a:r>
            <a:r>
              <a:rPr lang="en-US" sz="2400" dirty="0"/>
              <a:t>, the value to be stored must also be </a:t>
            </a:r>
            <a:r>
              <a:rPr lang="en-US" sz="2400" b="1" dirty="0"/>
              <a:t>read</a:t>
            </a:r>
            <a:r>
              <a:rPr lang="en-US" sz="2400" dirty="0"/>
              <a:t> from the </a:t>
            </a:r>
            <a:r>
              <a:rPr lang="en-US" sz="2400" b="1" dirty="0"/>
              <a:t>register</a:t>
            </a:r>
            <a:r>
              <a:rPr lang="en-US" sz="2400" dirty="0"/>
              <a:t> file.</a:t>
            </a:r>
            <a:endParaRPr lang="en-US" sz="2400" i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If the instruction is a </a:t>
            </a:r>
            <a:r>
              <a:rPr lang="en-US" sz="2400" b="1" dirty="0">
                <a:solidFill>
                  <a:srgbClr val="FF0000"/>
                </a:solidFill>
              </a:rPr>
              <a:t>load</a:t>
            </a:r>
            <a:r>
              <a:rPr lang="en-US" sz="2400" dirty="0"/>
              <a:t>, the value read from memory must be </a:t>
            </a:r>
            <a:r>
              <a:rPr lang="en-US" sz="2400" b="1" dirty="0"/>
              <a:t>written</a:t>
            </a:r>
            <a:r>
              <a:rPr lang="en-US" sz="2400" dirty="0"/>
              <a:t> into the </a:t>
            </a:r>
            <a:r>
              <a:rPr lang="en-US" sz="2400" b="1" dirty="0" smtClean="0"/>
              <a:t>register </a:t>
            </a:r>
            <a:r>
              <a:rPr lang="en-US" sz="2400" dirty="0" smtClean="0"/>
              <a:t>file </a:t>
            </a:r>
            <a:r>
              <a:rPr lang="en-US" sz="2400" dirty="0"/>
              <a:t>in the specified register.</a:t>
            </a:r>
            <a:endParaRPr lang="en-US" sz="2400" i="1" dirty="0"/>
          </a:p>
        </p:txBody>
      </p:sp>
      <p:sp>
        <p:nvSpPr>
          <p:cNvPr id="5" name="Rounded Rectangle 4"/>
          <p:cNvSpPr/>
          <p:nvPr/>
        </p:nvSpPr>
        <p:spPr>
          <a:xfrm>
            <a:off x="6172199" y="3048000"/>
            <a:ext cx="2843829" cy="297179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5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584" y="457200"/>
            <a:ext cx="8229600" cy="3474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Datapath</a:t>
            </a:r>
            <a:r>
              <a:rPr lang="en-US" dirty="0" smtClean="0"/>
              <a:t> for Branch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45" y="2286000"/>
            <a:ext cx="6369484" cy="447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121920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000" b="1" dirty="0" smtClean="0"/>
          </a:p>
        </p:txBody>
      </p:sp>
      <p:sp>
        <p:nvSpPr>
          <p:cNvPr id="7" name="Rectangle 6"/>
          <p:cNvSpPr/>
          <p:nvPr/>
        </p:nvSpPr>
        <p:spPr>
          <a:xfrm>
            <a:off x="200045" y="1008727"/>
            <a:ext cx="510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/>
              <a:t>beq</a:t>
            </a:r>
            <a:r>
              <a:rPr lang="en-US" sz="2000" dirty="0" smtClean="0"/>
              <a:t> instruction has </a:t>
            </a:r>
            <a:r>
              <a:rPr lang="en-US" sz="2000" b="1" dirty="0" smtClean="0">
                <a:solidFill>
                  <a:srgbClr val="FF0000"/>
                </a:solidFill>
              </a:rPr>
              <a:t>three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operands</a:t>
            </a:r>
          </a:p>
          <a:p>
            <a:endParaRPr lang="en-US" sz="2000" i="1" dirty="0" smtClean="0"/>
          </a:p>
          <a:p>
            <a:r>
              <a:rPr lang="en-US" sz="2000" i="1" dirty="0" smtClean="0"/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beq</a:t>
            </a:r>
            <a:r>
              <a:rPr lang="en-US" sz="2000" b="1" dirty="0" smtClean="0">
                <a:solidFill>
                  <a:srgbClr val="FF0000"/>
                </a:solidFill>
              </a:rPr>
              <a:t> $t1 ,$t2 ,offset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two </a:t>
            </a:r>
            <a:r>
              <a:rPr lang="en-US" sz="2000" b="1" dirty="0"/>
              <a:t>registers </a:t>
            </a:r>
            <a:r>
              <a:rPr lang="en-US" sz="2000" dirty="0"/>
              <a:t>that are </a:t>
            </a:r>
            <a:r>
              <a:rPr lang="en-US" sz="2000" b="1" dirty="0"/>
              <a:t>compared</a:t>
            </a:r>
            <a:r>
              <a:rPr lang="en-US" sz="2000" dirty="0"/>
              <a:t> for equality,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and </a:t>
            </a:r>
            <a:r>
              <a:rPr lang="en-US" sz="2000" dirty="0"/>
              <a:t>a 16-bit </a:t>
            </a:r>
            <a:r>
              <a:rPr lang="en-US" sz="2000" b="1" dirty="0"/>
              <a:t>offset</a:t>
            </a:r>
            <a:r>
              <a:rPr lang="en-US" sz="2000" dirty="0"/>
              <a:t> used to compute the branch target address relative to the branch instruction address</a:t>
            </a:r>
            <a:r>
              <a:rPr lang="en-US" sz="2000" dirty="0" smtClean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267199"/>
            <a:ext cx="3429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/>
              <a:t>The branch </a:t>
            </a:r>
            <a:r>
              <a:rPr lang="en-US" sz="2000" i="1" dirty="0" err="1" smtClean="0"/>
              <a:t>datapath</a:t>
            </a:r>
            <a:r>
              <a:rPr lang="en-US" sz="2000" i="1" dirty="0" smtClean="0"/>
              <a:t> must do </a:t>
            </a:r>
            <a:r>
              <a:rPr lang="en-US" sz="2000" b="1" i="1" dirty="0" smtClean="0">
                <a:solidFill>
                  <a:srgbClr val="FF0000"/>
                </a:solidFill>
              </a:rPr>
              <a:t>three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smtClean="0"/>
              <a:t>operations: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rgbClr val="FF0000"/>
                </a:solidFill>
              </a:rPr>
              <a:t>compute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/>
              <a:t>the branch </a:t>
            </a:r>
            <a:r>
              <a:rPr lang="en-US" sz="2000" b="1" i="1" dirty="0"/>
              <a:t>target </a:t>
            </a:r>
            <a:r>
              <a:rPr lang="en-US" sz="2000" b="1" i="1" dirty="0" smtClean="0"/>
              <a:t>address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rgbClr val="FF0000"/>
                </a:solidFill>
              </a:rPr>
              <a:t>compare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/>
              <a:t>the register contents. </a:t>
            </a:r>
            <a:endParaRPr lang="en-US" sz="20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jump or continue by PC+4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4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16295</TotalTime>
  <Words>812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Elements of Datapath for the fetch and increment</vt:lpstr>
      <vt:lpstr>PowerPoint Presentation</vt:lpstr>
      <vt:lpstr>The Datapath for R-type instructions.  Registers.</vt:lpstr>
      <vt:lpstr>The Datapath for R-type instructions. ALU.</vt:lpstr>
      <vt:lpstr>The datapath for R-type instructions.</vt:lpstr>
      <vt:lpstr>Load and Store instructions. Data Memory. Sign Extension unit.</vt:lpstr>
      <vt:lpstr>The Datapath for Load and Store The Address</vt:lpstr>
      <vt:lpstr>The Datapath for Load and Store The Data</vt:lpstr>
      <vt:lpstr>The Datapath for Branch</vt:lpstr>
      <vt:lpstr>The Datapath for Branch target address calculation</vt:lpstr>
      <vt:lpstr>The Datapath for Branch Comparison</vt:lpstr>
      <vt:lpstr>The Datapath for Branch Branch Taking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Introduction</dc:title>
  <dc:creator>arm</dc:creator>
  <cp:lastModifiedBy>arm</cp:lastModifiedBy>
  <cp:revision>1399</cp:revision>
  <dcterms:created xsi:type="dcterms:W3CDTF">2006-08-16T00:00:00Z</dcterms:created>
  <dcterms:modified xsi:type="dcterms:W3CDTF">2013-04-28T13:59:24Z</dcterms:modified>
</cp:coreProperties>
</file>