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67" r:id="rId2"/>
    <p:sldId id="272" r:id="rId3"/>
    <p:sldId id="268" r:id="rId4"/>
    <p:sldId id="262" r:id="rId5"/>
    <p:sldId id="264" r:id="rId6"/>
    <p:sldId id="260" r:id="rId7"/>
    <p:sldId id="265" r:id="rId8"/>
    <p:sldId id="259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CFCBA"/>
    <a:srgbClr val="F9F9A1"/>
    <a:srgbClr val="000099"/>
    <a:srgbClr val="308D2B"/>
    <a:srgbClr val="006600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 varScale="1">
        <p:scale>
          <a:sx n="82" d="100"/>
          <a:sy n="82" d="100"/>
        </p:scale>
        <p:origin x="-1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2015-05-17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7375"/>
            <a:ext cx="455295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2015-05-17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Single </a:t>
            </a:r>
            <a:r>
              <a:rPr lang="en-US" dirty="0" err="1"/>
              <a:t>Datapath</a:t>
            </a:r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/>
              <a:t>Now that we have examined the </a:t>
            </a:r>
            <a:r>
              <a:rPr lang="en-US" sz="2400" i="1" dirty="0" err="1"/>
              <a:t>datapath</a:t>
            </a:r>
            <a:r>
              <a:rPr lang="en-US" sz="2400" i="1" dirty="0"/>
              <a:t> components needed for the individual instruction classes, we can </a:t>
            </a:r>
            <a:r>
              <a:rPr lang="en-US" sz="2400" b="1" i="1" dirty="0">
                <a:solidFill>
                  <a:srgbClr val="FF0000"/>
                </a:solidFill>
              </a:rPr>
              <a:t>combine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/>
              <a:t>them into a </a:t>
            </a:r>
            <a:r>
              <a:rPr lang="en-US" sz="2400" b="1" i="1" dirty="0">
                <a:solidFill>
                  <a:srgbClr val="FF0000"/>
                </a:solidFill>
              </a:rPr>
              <a:t>single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datapath</a:t>
            </a:r>
            <a:r>
              <a:rPr lang="en-US" sz="2400" i="1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 smtClean="0"/>
              <a:t>This </a:t>
            </a:r>
            <a:r>
              <a:rPr lang="en-US" sz="2400" i="1" dirty="0"/>
              <a:t>simplest </a:t>
            </a:r>
            <a:r>
              <a:rPr lang="en-US" sz="2400" i="1" dirty="0" err="1"/>
              <a:t>datapath</a:t>
            </a:r>
            <a:r>
              <a:rPr lang="en-US" sz="2400" i="1" dirty="0"/>
              <a:t> will attempt to execute all instructions in </a:t>
            </a:r>
            <a:r>
              <a:rPr lang="en-US" sz="2400" b="1" i="1" dirty="0">
                <a:solidFill>
                  <a:srgbClr val="FF0000"/>
                </a:solidFill>
              </a:rPr>
              <a:t>one clock </a:t>
            </a:r>
            <a:r>
              <a:rPr lang="en-US" sz="2400" b="1" i="1" dirty="0" smtClean="0">
                <a:solidFill>
                  <a:srgbClr val="FF0000"/>
                </a:solidFill>
              </a:rPr>
              <a:t>cycle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means that </a:t>
            </a:r>
            <a:r>
              <a:rPr lang="en-US" sz="2400" b="1" dirty="0"/>
              <a:t>no </a:t>
            </a:r>
            <a:r>
              <a:rPr lang="en-US" sz="2400" b="1" dirty="0" err="1"/>
              <a:t>datapath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resource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can be used </a:t>
            </a:r>
            <a:r>
              <a:rPr lang="en-US" sz="2400" b="1" dirty="0"/>
              <a:t>more than </a:t>
            </a:r>
            <a:r>
              <a:rPr lang="en-US" sz="2400" b="1" dirty="0">
                <a:solidFill>
                  <a:srgbClr val="FF0000"/>
                </a:solidFill>
              </a:rPr>
              <a:t>once per instruction</a:t>
            </a:r>
            <a:r>
              <a:rPr lang="en-US" sz="2400" dirty="0"/>
              <a:t>, so any element needed more than once must be </a:t>
            </a:r>
            <a:r>
              <a:rPr lang="en-US" sz="2400" b="1" dirty="0"/>
              <a:t>duplicated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therefore need a </a:t>
            </a:r>
            <a:r>
              <a:rPr lang="en-US" sz="2400" b="1" dirty="0"/>
              <a:t>memory for instructions separate</a:t>
            </a:r>
            <a:r>
              <a:rPr lang="en-US" sz="2400" dirty="0"/>
              <a:t> from one for </a:t>
            </a:r>
            <a:r>
              <a:rPr lang="en-US" sz="2400" b="1" dirty="0"/>
              <a:t>data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3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110947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CPU Clocking (1/2)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833" y="1383242"/>
            <a:ext cx="7408333" cy="3450696"/>
          </a:xfrm>
        </p:spPr>
        <p:txBody>
          <a:bodyPr/>
          <a:lstStyle/>
          <a:p>
            <a:pPr>
              <a:buClrTx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For each instruction, how do we control the flow of information though the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datapath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buClrTx/>
            </a:pPr>
            <a:r>
              <a:rPr lang="en-US" sz="28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Single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Cycle CPU: All stages of an instruction completed within 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one long clock cycle</a:t>
            </a:r>
          </a:p>
          <a:p>
            <a:pPr lvl="1">
              <a:buClrTx/>
            </a:pPr>
            <a:r>
              <a:rPr lang="en-US" sz="2400" dirty="0">
                <a:latin typeface="Calibri" charset="0"/>
                <a:ea typeface="ＭＳ Ｐゴシック" charset="0"/>
              </a:rPr>
              <a:t>Clock cycle sufficiently long to allow each instruction to </a:t>
            </a:r>
            <a:r>
              <a:rPr lang="en-US" sz="2400" b="1" dirty="0">
                <a:latin typeface="Calibri" charset="0"/>
                <a:ea typeface="ＭＳ Ｐゴシック" charset="0"/>
              </a:rPr>
              <a:t>complete all stages</a:t>
            </a:r>
            <a:r>
              <a:rPr lang="en-US" sz="2400" dirty="0">
                <a:latin typeface="Calibri" charset="0"/>
                <a:ea typeface="ＭＳ Ｐゴシック" charset="0"/>
              </a:rPr>
              <a:t> without interruption within one cycle</a:t>
            </a:r>
          </a:p>
        </p:txBody>
      </p:sp>
      <p:sp>
        <p:nvSpPr>
          <p:cNvPr id="48131" name="Date Placeholder 2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4A0966-1B19-FB4E-9864-2ECBB9593785}" type="datetime1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2015-05-17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8133" name="Slide Number Placeholder 2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C5FB92-881E-484A-879D-80700E63D35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4833938"/>
            <a:ext cx="1970088" cy="701675"/>
            <a:chOff x="481" y="2832"/>
            <a:chExt cx="1603" cy="442"/>
          </a:xfrm>
        </p:grpSpPr>
        <p:sp>
          <p:nvSpPr>
            <p:cNvPr id="48154" name="Text Box 6"/>
            <p:cNvSpPr txBox="1">
              <a:spLocks noChangeArrowheads="1"/>
            </p:cNvSpPr>
            <p:nvPr/>
          </p:nvSpPr>
          <p:spPr bwMode="auto">
            <a:xfrm>
              <a:off x="481" y="2832"/>
              <a:ext cx="133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1. Instruction</a:t>
              </a:r>
            </a:p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Fetch</a:t>
              </a:r>
            </a:p>
          </p:txBody>
        </p:sp>
        <p:sp>
          <p:nvSpPr>
            <p:cNvPr id="48155" name="Line 7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67013" y="4529138"/>
            <a:ext cx="1917700" cy="1311275"/>
            <a:chOff x="610" y="2640"/>
            <a:chExt cx="1474" cy="826"/>
          </a:xfrm>
        </p:grpSpPr>
        <p:sp>
          <p:nvSpPr>
            <p:cNvPr id="48152" name="Text Box 9"/>
            <p:cNvSpPr txBox="1">
              <a:spLocks noChangeArrowheads="1"/>
            </p:cNvSpPr>
            <p:nvPr/>
          </p:nvSpPr>
          <p:spPr bwMode="auto">
            <a:xfrm>
              <a:off x="610" y="2640"/>
              <a:ext cx="108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en-US" sz="2000">
                <a:solidFill>
                  <a:schemeClr val="accent2"/>
                </a:solidFill>
              </a:endParaRPr>
            </a:p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2. Decode/</a:t>
              </a:r>
            </a:p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    Register</a:t>
              </a:r>
            </a:p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Read</a:t>
              </a:r>
            </a:p>
          </p:txBody>
        </p:sp>
        <p:sp>
          <p:nvSpPr>
            <p:cNvPr id="48153" name="Line 10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583113" y="4833938"/>
            <a:ext cx="1725612" cy="549275"/>
            <a:chOff x="526" y="2832"/>
            <a:chExt cx="1558" cy="346"/>
          </a:xfrm>
        </p:grpSpPr>
        <p:sp>
          <p:nvSpPr>
            <p:cNvPr id="48150" name="Text Box 12"/>
            <p:cNvSpPr txBox="1">
              <a:spLocks noChangeArrowheads="1"/>
            </p:cNvSpPr>
            <p:nvPr/>
          </p:nvSpPr>
          <p:spPr bwMode="auto">
            <a:xfrm>
              <a:off x="526" y="2928"/>
              <a:ext cx="12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3. Execute</a:t>
              </a:r>
            </a:p>
          </p:txBody>
        </p:sp>
        <p:sp>
          <p:nvSpPr>
            <p:cNvPr id="48151" name="Line 13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965825" y="4833938"/>
            <a:ext cx="1384300" cy="549275"/>
            <a:chOff x="37" y="2832"/>
            <a:chExt cx="2235" cy="346"/>
          </a:xfrm>
        </p:grpSpPr>
        <p:sp>
          <p:nvSpPr>
            <p:cNvPr id="48148" name="Text Box 15"/>
            <p:cNvSpPr txBox="1">
              <a:spLocks noChangeArrowheads="1"/>
            </p:cNvSpPr>
            <p:nvPr/>
          </p:nvSpPr>
          <p:spPr bwMode="auto">
            <a:xfrm>
              <a:off x="37" y="2928"/>
              <a:ext cx="2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4. Memory</a:t>
              </a:r>
            </a:p>
          </p:txBody>
        </p:sp>
        <p:sp>
          <p:nvSpPr>
            <p:cNvPr id="48149" name="Line 16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161213" y="4833938"/>
            <a:ext cx="1285875" cy="701675"/>
            <a:chOff x="424" y="2832"/>
            <a:chExt cx="1660" cy="442"/>
          </a:xfrm>
        </p:grpSpPr>
        <p:sp>
          <p:nvSpPr>
            <p:cNvPr id="48146" name="Text Box 18"/>
            <p:cNvSpPr txBox="1">
              <a:spLocks noChangeArrowheads="1"/>
            </p:cNvSpPr>
            <p:nvPr/>
          </p:nvSpPr>
          <p:spPr bwMode="auto">
            <a:xfrm>
              <a:off x="424" y="2832"/>
              <a:ext cx="145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5. Reg.</a:t>
              </a:r>
            </a:p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</a:rPr>
                <a:t>     Write</a:t>
              </a:r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9" name="Line 20"/>
          <p:cNvSpPr>
            <a:spLocks noChangeShapeType="1"/>
          </p:cNvSpPr>
          <p:nvPr/>
        </p:nvSpPr>
        <p:spPr bwMode="auto">
          <a:xfrm>
            <a:off x="609600" y="635793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21"/>
          <p:cNvSpPr>
            <a:spLocks noChangeShapeType="1"/>
          </p:cNvSpPr>
          <p:nvPr/>
        </p:nvSpPr>
        <p:spPr bwMode="auto">
          <a:xfrm flipV="1">
            <a:off x="990600" y="582453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22"/>
          <p:cNvSpPr>
            <a:spLocks noChangeShapeType="1"/>
          </p:cNvSpPr>
          <p:nvPr/>
        </p:nvSpPr>
        <p:spPr bwMode="auto">
          <a:xfrm>
            <a:off x="990600" y="5824538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23"/>
          <p:cNvSpPr>
            <a:spLocks noChangeShapeType="1"/>
          </p:cNvSpPr>
          <p:nvPr/>
        </p:nvSpPr>
        <p:spPr bwMode="auto">
          <a:xfrm>
            <a:off x="4572000" y="582453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24"/>
          <p:cNvSpPr>
            <a:spLocks noChangeShapeType="1"/>
          </p:cNvSpPr>
          <p:nvPr/>
        </p:nvSpPr>
        <p:spPr bwMode="auto">
          <a:xfrm>
            <a:off x="4572000" y="6357938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 flipV="1">
            <a:off x="8458200" y="582453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26"/>
          <p:cNvSpPr>
            <a:spLocks noChangeShapeType="1"/>
          </p:cNvSpPr>
          <p:nvPr/>
        </p:nvSpPr>
        <p:spPr bwMode="auto">
          <a:xfrm>
            <a:off x="8458200" y="58245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6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Duplication and Sharing</a:t>
            </a:r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Although </a:t>
            </a:r>
            <a:r>
              <a:rPr lang="en-US" sz="2400" dirty="0"/>
              <a:t>some of the functional units will need to be </a:t>
            </a:r>
            <a:r>
              <a:rPr lang="en-US" sz="2400" dirty="0">
                <a:solidFill>
                  <a:srgbClr val="FF0000"/>
                </a:solidFill>
              </a:rPr>
              <a:t>duplicated</a:t>
            </a:r>
            <a:r>
              <a:rPr lang="en-US" sz="2400" dirty="0"/>
              <a:t>, many of the elements can be </a:t>
            </a:r>
            <a:r>
              <a:rPr lang="en-US" sz="2400" dirty="0">
                <a:solidFill>
                  <a:srgbClr val="FF0000"/>
                </a:solidFill>
              </a:rPr>
              <a:t>shared</a:t>
            </a:r>
            <a:r>
              <a:rPr lang="en-US" sz="2400" dirty="0"/>
              <a:t> by </a:t>
            </a:r>
            <a:r>
              <a:rPr lang="en-US" sz="2400" dirty="0">
                <a:solidFill>
                  <a:srgbClr val="FF0000"/>
                </a:solidFill>
              </a:rPr>
              <a:t>different instruction </a:t>
            </a:r>
            <a:r>
              <a:rPr lang="en-US" sz="2400" dirty="0"/>
              <a:t>flows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share a </a:t>
            </a:r>
            <a:r>
              <a:rPr lang="en-US" sz="2400" dirty="0" err="1"/>
              <a:t>datapath</a:t>
            </a:r>
            <a:r>
              <a:rPr lang="en-US" sz="2400" dirty="0"/>
              <a:t> element between two different instruction classes, we may need to allow multiple connections to the input of an element, using a </a:t>
            </a:r>
            <a:r>
              <a:rPr lang="en-US" sz="2400" dirty="0">
                <a:solidFill>
                  <a:srgbClr val="FF0000"/>
                </a:solidFill>
              </a:rPr>
              <a:t>multiplexor</a:t>
            </a:r>
            <a:r>
              <a:rPr lang="en-US" sz="2400" dirty="0"/>
              <a:t> and control signal to select among the multiple inputs</a:t>
            </a:r>
            <a:r>
              <a:rPr lang="en-US" sz="2400" dirty="0" smtClean="0"/>
              <a:t>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60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dirty="0" err="1" smtClean="0">
                <a:solidFill>
                  <a:schemeClr val="bg1"/>
                </a:solidFill>
              </a:rPr>
              <a:t>Datapath</a:t>
            </a:r>
            <a:r>
              <a:rPr lang="en-US" sz="2800" dirty="0" smtClean="0">
                <a:solidFill>
                  <a:schemeClr val="bg1"/>
                </a:solidFill>
              </a:rPr>
              <a:t> for Memory and R-type instructions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3" y="762000"/>
            <a:ext cx="862148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4953000"/>
            <a:ext cx="85436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have to </a:t>
            </a:r>
            <a:r>
              <a:rPr lang="en-US" b="1" dirty="0" smtClean="0">
                <a:solidFill>
                  <a:srgbClr val="FF0000"/>
                </a:solidFill>
              </a:rPr>
              <a:t>combine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specific parts of </a:t>
            </a:r>
            <a:r>
              <a:rPr lang="en-US" dirty="0" err="1" smtClean="0"/>
              <a:t>datapath</a:t>
            </a:r>
            <a:r>
              <a:rPr lang="en-US" dirty="0" smtClean="0"/>
              <a:t> for different instructions to create a general one.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first look at the </a:t>
            </a:r>
            <a:r>
              <a:rPr lang="en-US" dirty="0" err="1" smtClean="0">
                <a:solidFill>
                  <a:srgbClr val="FF0000"/>
                </a:solidFill>
              </a:rPr>
              <a:t>datapath</a:t>
            </a:r>
            <a:r>
              <a:rPr lang="en-US" dirty="0" smtClean="0">
                <a:solidFill>
                  <a:srgbClr val="FF0000"/>
                </a:solidFill>
              </a:rPr>
              <a:t> elements </a:t>
            </a:r>
            <a:r>
              <a:rPr lang="en-US" dirty="0" smtClean="0"/>
              <a:t>which are </a:t>
            </a:r>
            <a:r>
              <a:rPr lang="en-US" b="1" dirty="0" smtClean="0">
                <a:solidFill>
                  <a:srgbClr val="FF0000"/>
                </a:solidFill>
              </a:rPr>
              <a:t>familiar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us and then to the </a:t>
            </a:r>
            <a:r>
              <a:rPr lang="en-US" b="1" dirty="0" smtClean="0">
                <a:solidFill>
                  <a:srgbClr val="FF0000"/>
                </a:solidFill>
              </a:rPr>
              <a:t>strange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elements appeared on this picture.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Register file, ALU, Memory, Sign Extension unit – we know these.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What are the </a:t>
            </a:r>
            <a:r>
              <a:rPr lang="en-US" b="1" dirty="0" smtClean="0"/>
              <a:t>Multiplexers</a:t>
            </a:r>
            <a:r>
              <a:rPr lang="en-US" dirty="0" smtClean="0"/>
              <a:t> – (Mux) ? Why we need them ?</a:t>
            </a:r>
          </a:p>
        </p:txBody>
      </p:sp>
    </p:spTree>
    <p:extLst>
      <p:ext uri="{BB962C8B-B14F-4D97-AF65-F5344CB8AC3E}">
        <p14:creationId xmlns:p14="http://schemas.microsoft.com/office/powerpoint/2010/main" val="25997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 are the Multiplexers ?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1"/>
            <a:ext cx="799446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4648201"/>
            <a:ext cx="85436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b="1" dirty="0" smtClean="0">
                <a:solidFill>
                  <a:srgbClr val="FF0000"/>
                </a:solidFill>
              </a:rPr>
              <a:t>2 or more outputs</a:t>
            </a:r>
            <a:r>
              <a:rPr lang="en-US" b="1" dirty="0" smtClean="0"/>
              <a:t> </a:t>
            </a:r>
            <a:r>
              <a:rPr lang="en-US" dirty="0" smtClean="0"/>
              <a:t>we need to </a:t>
            </a:r>
            <a:r>
              <a:rPr lang="en-US" b="1" dirty="0" smtClean="0">
                <a:solidFill>
                  <a:srgbClr val="FF0000"/>
                </a:solidFill>
              </a:rPr>
              <a:t>connect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one input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then we cannot do it simply connecting the </a:t>
            </a:r>
            <a:r>
              <a:rPr lang="en-US" b="1" dirty="0" smtClean="0"/>
              <a:t>wires each to other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We need a special device called </a:t>
            </a:r>
            <a:r>
              <a:rPr lang="en-US" b="1" dirty="0" smtClean="0">
                <a:solidFill>
                  <a:srgbClr val="FF0000"/>
                </a:solidFill>
              </a:rPr>
              <a:t>Multiplexer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Mux has a </a:t>
            </a:r>
            <a:r>
              <a:rPr lang="en-US" b="1" dirty="0" smtClean="0"/>
              <a:t>control</a:t>
            </a:r>
            <a:r>
              <a:rPr lang="en-US" dirty="0" smtClean="0"/>
              <a:t> input and </a:t>
            </a:r>
            <a:r>
              <a:rPr lang="en-US" b="1" dirty="0" smtClean="0"/>
              <a:t>data</a:t>
            </a:r>
            <a:r>
              <a:rPr lang="en-US" dirty="0" smtClean="0"/>
              <a:t> inputs..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Depended on the </a:t>
            </a:r>
            <a:r>
              <a:rPr lang="en-US" b="1" dirty="0" smtClean="0"/>
              <a:t>Control</a:t>
            </a:r>
            <a:r>
              <a:rPr lang="en-US" dirty="0" smtClean="0"/>
              <a:t> input value (</a:t>
            </a:r>
            <a:r>
              <a:rPr lang="en-US" b="1" dirty="0" smtClean="0"/>
              <a:t>true or false</a:t>
            </a:r>
            <a:r>
              <a:rPr lang="en-US" dirty="0" smtClean="0"/>
              <a:t>) only </a:t>
            </a:r>
            <a:r>
              <a:rPr lang="en-US" b="1" dirty="0" smtClean="0"/>
              <a:t>one</a:t>
            </a:r>
            <a:r>
              <a:rPr lang="en-US" dirty="0" smtClean="0"/>
              <a:t> of the data inputs of Mux </a:t>
            </a:r>
            <a:r>
              <a:rPr lang="en-US" b="1" dirty="0" smtClean="0"/>
              <a:t>passes</a:t>
            </a:r>
            <a:r>
              <a:rPr lang="en-US" dirty="0" smtClean="0"/>
              <a:t> to the output while the other input is blocked.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 Differences of Memory and R-type instructions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1"/>
            <a:ext cx="799446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1776" y="4549676"/>
            <a:ext cx="85436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operations of arithmetic-logical (or R-type) instructions and the </a:t>
            </a:r>
            <a:r>
              <a:rPr lang="en-US" dirty="0" smtClean="0"/>
              <a:t>memory instructions </a:t>
            </a:r>
            <a:r>
              <a:rPr lang="en-US" dirty="0" err="1"/>
              <a:t>datapath</a:t>
            </a:r>
            <a:r>
              <a:rPr lang="en-US" dirty="0"/>
              <a:t> are </a:t>
            </a:r>
            <a:r>
              <a:rPr lang="en-US" b="1" dirty="0"/>
              <a:t>quite</a:t>
            </a:r>
            <a:r>
              <a:rPr lang="en-US" dirty="0"/>
              <a:t> </a:t>
            </a:r>
            <a:r>
              <a:rPr lang="en-US" b="1" dirty="0"/>
              <a:t>similar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key </a:t>
            </a:r>
            <a:r>
              <a:rPr lang="en-US" b="1" dirty="0"/>
              <a:t>differences</a:t>
            </a:r>
            <a:r>
              <a:rPr lang="en-US" dirty="0"/>
              <a:t> are the following:</a:t>
            </a:r>
            <a:endParaRPr lang="en-US" i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arithmetic-logical instructions</a:t>
            </a:r>
            <a:r>
              <a:rPr lang="en-US" dirty="0"/>
              <a:t> use the ALU, with the inputs coming from the</a:t>
            </a:r>
            <a:r>
              <a:rPr lang="en-US" b="1" dirty="0"/>
              <a:t> two registers</a:t>
            </a:r>
            <a:r>
              <a:rPr lang="en-US" dirty="0"/>
              <a:t>.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memory instructions</a:t>
            </a:r>
            <a:r>
              <a:rPr lang="en-US" dirty="0"/>
              <a:t> can also use the ALU to do the address calculation, although the </a:t>
            </a:r>
            <a:r>
              <a:rPr lang="en-US" b="1" dirty="0">
                <a:solidFill>
                  <a:srgbClr val="FF0000"/>
                </a:solidFill>
              </a:rPr>
              <a:t>second input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sign extended </a:t>
            </a:r>
            <a:r>
              <a:rPr lang="en-US" b="1" dirty="0"/>
              <a:t>16-bit offset</a:t>
            </a:r>
            <a:r>
              <a:rPr lang="en-US" dirty="0"/>
              <a:t> field from the instruction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821" y="5152072"/>
            <a:ext cx="8543626" cy="923330"/>
          </a:xfrm>
          <a:prstGeom prst="rect">
            <a:avLst/>
          </a:prstGeom>
          <a:solidFill>
            <a:srgbClr val="FCFCBA"/>
          </a:solidFill>
          <a:ln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Another difference: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/>
              <a:t>stored</a:t>
            </a:r>
            <a:r>
              <a:rPr lang="en-US" dirty="0"/>
              <a:t> into a </a:t>
            </a:r>
            <a:r>
              <a:rPr lang="en-US" b="1" dirty="0"/>
              <a:t>destination</a:t>
            </a:r>
            <a:r>
              <a:rPr lang="en-US" dirty="0"/>
              <a:t> register comes </a:t>
            </a:r>
            <a:r>
              <a:rPr lang="en-US" b="1" dirty="0">
                <a:solidFill>
                  <a:srgbClr val="FF0000"/>
                </a:solidFill>
              </a:rPr>
              <a:t>from the ALU </a:t>
            </a:r>
            <a:r>
              <a:rPr lang="en-US" dirty="0"/>
              <a:t>(for an R-type instruction) or the </a:t>
            </a:r>
            <a:r>
              <a:rPr lang="en-US" b="1" dirty="0">
                <a:solidFill>
                  <a:srgbClr val="FF0000"/>
                </a:solidFill>
              </a:rPr>
              <a:t>memory</a:t>
            </a:r>
            <a:r>
              <a:rPr lang="en-US" dirty="0"/>
              <a:t> (for a load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9088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Multiplexer’s usage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762000"/>
            <a:ext cx="877824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8821" y="5152072"/>
            <a:ext cx="8543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To create a </a:t>
            </a:r>
            <a:r>
              <a:rPr lang="en-US" dirty="0" err="1"/>
              <a:t>datapath</a:t>
            </a:r>
            <a:r>
              <a:rPr lang="en-US" dirty="0"/>
              <a:t> with </a:t>
            </a:r>
            <a:r>
              <a:rPr lang="en-US" b="1" dirty="0"/>
              <a:t>only a single register file </a:t>
            </a:r>
            <a:r>
              <a:rPr lang="en-US" dirty="0"/>
              <a:t>and a </a:t>
            </a:r>
            <a:r>
              <a:rPr lang="en-US" b="1" dirty="0"/>
              <a:t>single ALU</a:t>
            </a:r>
            <a:r>
              <a:rPr lang="en-US" dirty="0"/>
              <a:t>, we must support two different sources for the second ALU input, as well as two different sources for the data stored into the register file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one </a:t>
            </a:r>
            <a:r>
              <a:rPr lang="en-US" b="1" dirty="0">
                <a:solidFill>
                  <a:srgbClr val="FF0000"/>
                </a:solidFill>
              </a:rPr>
              <a:t>multiplexor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placed at the </a:t>
            </a:r>
            <a:r>
              <a:rPr lang="en-US" b="1" dirty="0">
                <a:solidFill>
                  <a:srgbClr val="FF0000"/>
                </a:solidFill>
              </a:rPr>
              <a:t>ALU input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00CC"/>
                </a:solidFill>
              </a:rPr>
              <a:t>another</a:t>
            </a:r>
            <a:r>
              <a:rPr lang="en-US" dirty="0"/>
              <a:t> at the </a:t>
            </a:r>
            <a:r>
              <a:rPr lang="en-US" b="1" dirty="0" smtClean="0">
                <a:solidFill>
                  <a:srgbClr val="0000CC"/>
                </a:solidFill>
              </a:rPr>
              <a:t>write data </a:t>
            </a:r>
            <a:r>
              <a:rPr lang="en-US" b="1" dirty="0">
                <a:solidFill>
                  <a:srgbClr val="0000CC"/>
                </a:solidFill>
              </a:rPr>
              <a:t>input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to the register file. </a:t>
            </a:r>
          </a:p>
        </p:txBody>
      </p:sp>
    </p:spTree>
    <p:extLst>
      <p:ext uri="{BB962C8B-B14F-4D97-AF65-F5344CB8AC3E}">
        <p14:creationId xmlns:p14="http://schemas.microsoft.com/office/powerpoint/2010/main" val="12383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Single </a:t>
            </a:r>
            <a:r>
              <a:rPr lang="en-US" sz="2800" dirty="0" err="1" smtClean="0">
                <a:solidFill>
                  <a:schemeClr val="bg1"/>
                </a:solidFill>
              </a:rPr>
              <a:t>Datapath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84358"/>
            <a:ext cx="8610600" cy="58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7934" y="4997875"/>
            <a:ext cx="7848600" cy="1631216"/>
          </a:xfrm>
          <a:prstGeom prst="rect">
            <a:avLst/>
          </a:prstGeom>
          <a:solidFill>
            <a:srgbClr val="FCFCBA"/>
          </a:solidFill>
          <a:ln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Now we can </a:t>
            </a:r>
            <a:r>
              <a:rPr lang="en-US" sz="2000" b="1" dirty="0">
                <a:solidFill>
                  <a:srgbClr val="FF0000"/>
                </a:solidFill>
              </a:rPr>
              <a:t>combine</a:t>
            </a:r>
            <a:r>
              <a:rPr lang="en-US" sz="2000" dirty="0"/>
              <a:t> all the pieces to make a simple </a:t>
            </a:r>
            <a:r>
              <a:rPr lang="en-US" sz="2000" dirty="0" err="1"/>
              <a:t>datapath</a:t>
            </a:r>
            <a:r>
              <a:rPr lang="en-US" sz="2000" dirty="0"/>
              <a:t> for the MIPS architecture by </a:t>
            </a:r>
            <a:r>
              <a:rPr lang="en-US" sz="2000" dirty="0" smtClean="0"/>
              <a:t>adding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/>
              <a:t>datapath</a:t>
            </a:r>
            <a:r>
              <a:rPr lang="en-US" sz="2000" dirty="0"/>
              <a:t> for instruction </a:t>
            </a:r>
            <a:r>
              <a:rPr lang="en-US" sz="2000" b="1" dirty="0">
                <a:solidFill>
                  <a:srgbClr val="0000CC"/>
                </a:solidFill>
              </a:rPr>
              <a:t>fetch </a:t>
            </a:r>
            <a:endParaRPr lang="en-US" sz="2000" b="1" dirty="0" smtClean="0">
              <a:solidFill>
                <a:srgbClr val="0000CC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/>
              <a:t>datapath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0000CC"/>
                </a:solidFill>
              </a:rPr>
              <a:t>R-type and memory </a:t>
            </a:r>
            <a:r>
              <a:rPr lang="en-US" sz="2000" dirty="0" smtClean="0"/>
              <a:t>instructions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and </a:t>
            </a:r>
            <a:r>
              <a:rPr lang="en-US" sz="2000" dirty="0"/>
              <a:t>the </a:t>
            </a:r>
            <a:r>
              <a:rPr lang="en-US" sz="2000" dirty="0" err="1"/>
              <a:t>datapath</a:t>
            </a:r>
            <a:r>
              <a:rPr lang="en-US" sz="2000" dirty="0"/>
              <a:t> for </a:t>
            </a:r>
            <a:r>
              <a:rPr lang="en-US" sz="2000" b="1" dirty="0" smtClean="0">
                <a:solidFill>
                  <a:srgbClr val="0000CC"/>
                </a:solidFill>
              </a:rPr>
              <a:t>branches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5613428"/>
            <a:ext cx="7848600" cy="1015663"/>
          </a:xfrm>
          <a:prstGeom prst="rect">
            <a:avLst/>
          </a:prstGeom>
          <a:solidFill>
            <a:srgbClr val="FCFCBA"/>
          </a:solidFill>
          <a:ln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b="1" dirty="0">
                <a:solidFill>
                  <a:srgbClr val="0000CC"/>
                </a:solidFill>
              </a:rPr>
              <a:t>additional multiplexor </a:t>
            </a:r>
            <a:r>
              <a:rPr lang="en-US" sz="2000" dirty="0"/>
              <a:t>is required to select either the sequentially following instruction address (</a:t>
            </a:r>
            <a:r>
              <a:rPr lang="en-US" sz="2000" b="1" dirty="0">
                <a:solidFill>
                  <a:srgbClr val="0000CC"/>
                </a:solidFill>
              </a:rPr>
              <a:t>PC + 4</a:t>
            </a:r>
            <a:r>
              <a:rPr lang="en-US" sz="2000" dirty="0"/>
              <a:t>) or the branch </a:t>
            </a:r>
            <a:r>
              <a:rPr lang="en-US" sz="2000" b="1" dirty="0">
                <a:solidFill>
                  <a:srgbClr val="0000CC"/>
                </a:solidFill>
              </a:rPr>
              <a:t>target address </a:t>
            </a:r>
            <a:r>
              <a:rPr lang="en-US" sz="2000" dirty="0"/>
              <a:t>to be written into the PC.</a:t>
            </a:r>
            <a:endParaRPr lang="en-US" sz="2000" i="1" dirty="0"/>
          </a:p>
        </p:txBody>
      </p:sp>
      <p:sp>
        <p:nvSpPr>
          <p:cNvPr id="8" name="Rectangle 7"/>
          <p:cNvSpPr/>
          <p:nvPr/>
        </p:nvSpPr>
        <p:spPr>
          <a:xfrm>
            <a:off x="152400" y="5305651"/>
            <a:ext cx="8332527" cy="1015663"/>
          </a:xfrm>
          <a:prstGeom prst="rect">
            <a:avLst/>
          </a:prstGeom>
          <a:solidFill>
            <a:srgbClr val="FCFCBA"/>
          </a:solidFill>
          <a:ln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Now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0000CC"/>
                </a:solidFill>
              </a:rPr>
              <a:t>branch</a:t>
            </a:r>
            <a:r>
              <a:rPr lang="en-US" sz="2000" dirty="0"/>
              <a:t> instruction uses the </a:t>
            </a:r>
            <a:r>
              <a:rPr lang="en-US" sz="2000" b="1" dirty="0">
                <a:solidFill>
                  <a:srgbClr val="0000CC"/>
                </a:solidFill>
              </a:rPr>
              <a:t>main ALU </a:t>
            </a:r>
            <a:r>
              <a:rPr lang="en-US" sz="2000" dirty="0"/>
              <a:t>for comparison of the register </a:t>
            </a:r>
            <a:r>
              <a:rPr lang="en-US" sz="2000" dirty="0" smtClean="0"/>
              <a:t>operands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So </a:t>
            </a:r>
            <a:r>
              <a:rPr lang="en-US" sz="2000" dirty="0"/>
              <a:t>we must keep the </a:t>
            </a:r>
            <a:r>
              <a:rPr lang="en-US" sz="2000" b="1" dirty="0">
                <a:solidFill>
                  <a:srgbClr val="0000CC"/>
                </a:solidFill>
              </a:rPr>
              <a:t>adder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for computing the </a:t>
            </a:r>
            <a:r>
              <a:rPr lang="en-US" sz="2000" b="1" dirty="0">
                <a:solidFill>
                  <a:srgbClr val="0000CC"/>
                </a:solidFill>
              </a:rPr>
              <a:t>branch target address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81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Single </a:t>
            </a:r>
            <a:r>
              <a:rPr lang="en-US" sz="2800" dirty="0" err="1" smtClean="0">
                <a:solidFill>
                  <a:schemeClr val="bg1"/>
                </a:solidFill>
              </a:rPr>
              <a:t>Datapath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84358"/>
            <a:ext cx="8610600" cy="58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538" y="2438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538" y="3445269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1447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1752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1066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9000" y="12293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6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4100" y="292204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7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4100" y="350682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4100" y="396557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9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2179" y="5493089"/>
            <a:ext cx="4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9376" y="370263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4789" y="5791200"/>
            <a:ext cx="4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3900" y="4648200"/>
            <a:ext cx="4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65430" y="3906934"/>
            <a:ext cx="4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6400" y="4953000"/>
            <a:ext cx="4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7786" y="2438400"/>
            <a:ext cx="4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13585" y="3505200"/>
            <a:ext cx="4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17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18689" y="4453400"/>
            <a:ext cx="478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03579" y="3900417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0889" y="5777775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64365" y="3922323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95592" y="6260068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7000" y="2282233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0067" y="2331036"/>
            <a:ext cx="4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16538</TotalTime>
  <Words>665</Words>
  <Application>Microsoft Office PowerPoint</Application>
  <PresentationFormat>On-screen Show (4:3)</PresentationFormat>
  <Paragraphs>82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Creating a Single Datapath </vt:lpstr>
      <vt:lpstr>CPU Clocking (1/2)</vt:lpstr>
      <vt:lpstr>Duplication and Sharing </vt:lpstr>
      <vt:lpstr>The Datapath for Memory and R-type instructions</vt:lpstr>
      <vt:lpstr>What are the Multiplexers ?</vt:lpstr>
      <vt:lpstr>The Differences of Memory and R-type instructions</vt:lpstr>
      <vt:lpstr>Multiplexer’s usage</vt:lpstr>
      <vt:lpstr>Single Datapath</vt:lpstr>
      <vt:lpstr>Single Datapath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1423</cp:revision>
  <dcterms:created xsi:type="dcterms:W3CDTF">2006-08-16T00:00:00Z</dcterms:created>
  <dcterms:modified xsi:type="dcterms:W3CDTF">2015-05-17T15:01:38Z</dcterms:modified>
</cp:coreProperties>
</file>