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90" r:id="rId2"/>
    <p:sldId id="592" r:id="rId3"/>
    <p:sldId id="593" r:id="rId4"/>
    <p:sldId id="594" r:id="rId5"/>
    <p:sldId id="595" r:id="rId6"/>
    <p:sldId id="596" r:id="rId7"/>
    <p:sldId id="597" r:id="rId8"/>
    <p:sldId id="598" r:id="rId9"/>
    <p:sldId id="599" r:id="rId10"/>
    <p:sldId id="600" r:id="rId11"/>
    <p:sldId id="630" r:id="rId12"/>
    <p:sldId id="631" r:id="rId13"/>
    <p:sldId id="601" r:id="rId14"/>
    <p:sldId id="632" r:id="rId15"/>
    <p:sldId id="633" r:id="rId16"/>
    <p:sldId id="634" r:id="rId17"/>
    <p:sldId id="635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7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4809151-910F-0E40-94D4-6BB9B5A5FABA}" type="datetime1">
              <a:rPr lang="en-US"/>
              <a:pPr>
                <a:defRPr/>
              </a:pPr>
              <a:t>2013-04-28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C7E9DCDF-8378-DE44-9EF6-D4439032C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739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F13E43F-B10D-5647-99B4-431B1ECC3C9C}" type="datetime1">
              <a:rPr lang="en-US"/>
              <a:pPr>
                <a:defRPr/>
              </a:pPr>
              <a:t>2013-04-28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9F8F5042-9C52-0449-B2EC-628456EB9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993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missing: multiplexors or “data selectors” – where should they be in this picture and why?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also missing – opcode  for control of what operations to perform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state elements vs combinational ones – combinational given the same input will always produce the same output – out depends only on the current input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65D2D-CC63-FD48-8D80-03AD0E1CBAE6}" type="datetime1">
              <a:rPr lang="en-US"/>
              <a:pPr>
                <a:defRPr/>
              </a:pPr>
              <a:t>2013-04-28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/>
              <a:t>Fall 2011</a:t>
            </a:r>
            <a:r>
              <a:rPr lang="en-US" dirty="0" smtClean="0"/>
              <a:t> </a:t>
            </a:r>
            <a:r>
              <a:rPr lang="en-US" dirty="0"/>
              <a:t>-- Lecture </a:t>
            </a:r>
            <a:r>
              <a:rPr lang="en-US" dirty="0" smtClean="0"/>
              <a:t>#27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BC6D4-0602-6D41-B358-D07831F30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2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24776-66EA-2540-B062-E3424679C2F4}" type="datetime1">
              <a:rPr lang="en-US"/>
              <a:pPr>
                <a:defRPr/>
              </a:pPr>
              <a:t>2013-04-28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/>
              <a:t>Fall 2011</a:t>
            </a:r>
            <a:r>
              <a:rPr lang="en-US" dirty="0" smtClean="0"/>
              <a:t> </a:t>
            </a:r>
            <a:r>
              <a:rPr lang="en-US" dirty="0"/>
              <a:t>-- Lecture </a:t>
            </a:r>
            <a:r>
              <a:rPr lang="en-US" dirty="0" smtClean="0"/>
              <a:t>#27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51712-321D-BB45-85EA-D54078A81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5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31CEE-B964-9E40-97CA-6AD07D4AF953}" type="datetime1">
              <a:rPr lang="en-US"/>
              <a:pPr>
                <a:defRPr/>
              </a:pPr>
              <a:t>2013-04-28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/>
              <a:t>Fall 2011</a:t>
            </a:r>
            <a:r>
              <a:rPr lang="en-US" dirty="0" smtClean="0"/>
              <a:t> </a:t>
            </a:r>
            <a:r>
              <a:rPr lang="en-US" dirty="0"/>
              <a:t>-- Lecture </a:t>
            </a:r>
            <a:r>
              <a:rPr lang="en-US" dirty="0" smtClean="0"/>
              <a:t>#27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8229-29D4-7F41-89FC-142B7D846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58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88"/>
            <a:ext cx="3848100" cy="99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1648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914400"/>
            <a:ext cx="8153400" cy="2393950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556389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6113" cy="896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7847013" cy="1738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033713"/>
            <a:ext cx="7847013" cy="1738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65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229316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0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3848100" cy="213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8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41F16-D1BB-EC4C-A681-D017D6DB40DC}" type="datetime1">
              <a:rPr lang="en-US"/>
              <a:pPr>
                <a:defRPr/>
              </a:pPr>
              <a:t>2013-04-28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/>
              <a:t>Fall 2011</a:t>
            </a:r>
            <a:r>
              <a:rPr lang="en-US" dirty="0" smtClean="0"/>
              <a:t> </a:t>
            </a:r>
            <a:r>
              <a:rPr lang="en-US" dirty="0"/>
              <a:t>-- Lecture </a:t>
            </a:r>
            <a:r>
              <a:rPr lang="en-US" dirty="0" smtClean="0"/>
              <a:t>#27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27FE4-C4DE-B64E-BF78-4F634596A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8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62379-78DE-7344-B3AC-6D0C38CE1F98}" type="datetime1">
              <a:rPr lang="en-US"/>
              <a:pPr>
                <a:defRPr/>
              </a:pPr>
              <a:t>2013-04-28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/>
              <a:t>Fall 2011</a:t>
            </a:r>
            <a:r>
              <a:rPr lang="en-US" dirty="0" smtClean="0"/>
              <a:t> </a:t>
            </a:r>
            <a:r>
              <a:rPr lang="en-US" dirty="0"/>
              <a:t>-- Lecture </a:t>
            </a:r>
            <a:r>
              <a:rPr lang="en-US" dirty="0" smtClean="0"/>
              <a:t>#27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7E916-9FC2-1545-B8FA-245D6E0A1C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2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D9C0C-5580-DD4C-9F3F-512CDE39EFCD}" type="datetime1">
              <a:rPr lang="en-US"/>
              <a:pPr>
                <a:defRPr/>
              </a:pPr>
              <a:t>2013-04-28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/>
              <a:t>Fall 2011</a:t>
            </a:r>
            <a:r>
              <a:rPr lang="en-US" dirty="0" smtClean="0"/>
              <a:t> </a:t>
            </a:r>
            <a:r>
              <a:rPr lang="en-US" dirty="0"/>
              <a:t>-- Lecture </a:t>
            </a:r>
            <a:r>
              <a:rPr lang="en-US" dirty="0" smtClean="0"/>
              <a:t>#27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1A961-FF3F-E941-A7ED-6A1CA3F6A6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0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F1951-AD67-8745-B75B-66596D165126}" type="datetime1">
              <a:rPr lang="en-US"/>
              <a:pPr>
                <a:defRPr/>
              </a:pPr>
              <a:t>2013-04-28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/>
              <a:t>Fall 2011</a:t>
            </a:r>
            <a:r>
              <a:rPr lang="en-US" dirty="0" smtClean="0"/>
              <a:t> </a:t>
            </a:r>
            <a:r>
              <a:rPr lang="en-US" dirty="0"/>
              <a:t>-- Lecture </a:t>
            </a:r>
            <a:r>
              <a:rPr lang="en-US" dirty="0" smtClean="0"/>
              <a:t>#27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C885F-3D04-1B4F-A1B7-DD036EBC6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5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E87CA-8059-0445-A79A-B84E47EEFFBF}" type="datetime1">
              <a:rPr lang="en-US"/>
              <a:pPr>
                <a:defRPr/>
              </a:pPr>
              <a:t>2013-04-28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/>
              <a:t>Fall 2011</a:t>
            </a:r>
            <a:r>
              <a:rPr lang="en-US" dirty="0" smtClean="0"/>
              <a:t> </a:t>
            </a:r>
            <a:r>
              <a:rPr lang="en-US" dirty="0"/>
              <a:t>-- Lecture </a:t>
            </a:r>
            <a:r>
              <a:rPr lang="en-US" dirty="0" smtClean="0"/>
              <a:t>#27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FC65D-271A-A842-B579-8A644641AC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7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CBC8B-C876-2C45-AED8-737A83512A02}" type="datetime1">
              <a:rPr lang="en-US"/>
              <a:pPr>
                <a:defRPr/>
              </a:pPr>
              <a:t>2013-04-28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/>
              <a:t>Fall 2011</a:t>
            </a:r>
            <a:r>
              <a:rPr lang="en-US" dirty="0" smtClean="0"/>
              <a:t> </a:t>
            </a:r>
            <a:r>
              <a:rPr lang="en-US" dirty="0"/>
              <a:t>-- Lecture </a:t>
            </a:r>
            <a:r>
              <a:rPr lang="en-US" dirty="0" smtClean="0"/>
              <a:t>#27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AB49D-307C-C14B-AF67-2B0E1CDF9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CA34C-B0C4-634D-8F84-38C2C2E995FF}" type="datetime1">
              <a:rPr lang="en-US"/>
              <a:pPr>
                <a:defRPr/>
              </a:pPr>
              <a:t>2013-04-28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/>
              <a:t>Fall 2011</a:t>
            </a:r>
            <a:r>
              <a:rPr lang="en-US" dirty="0" smtClean="0"/>
              <a:t> </a:t>
            </a:r>
            <a:r>
              <a:rPr lang="en-US" dirty="0"/>
              <a:t>-- Lecture </a:t>
            </a:r>
            <a:r>
              <a:rPr lang="en-US" dirty="0" smtClean="0"/>
              <a:t>#27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9C674-9CE7-6443-B752-3A436051E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5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38B4E-A5DA-6640-9DAF-0587F67E32DE}" type="datetime1">
              <a:rPr lang="en-US"/>
              <a:pPr>
                <a:defRPr/>
              </a:pPr>
              <a:t>2013-04-28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/>
              <a:t>Fall 2011</a:t>
            </a:r>
            <a:r>
              <a:rPr lang="en-US" dirty="0" smtClean="0"/>
              <a:t> </a:t>
            </a:r>
            <a:r>
              <a:rPr lang="en-US" dirty="0"/>
              <a:t>-- Lecture </a:t>
            </a:r>
            <a:r>
              <a:rPr lang="en-US" dirty="0" smtClean="0"/>
              <a:t>#27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27A6E-1BD3-B74F-8324-AD282B83C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8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F421877F-6BB4-3F43-BE02-8FBFBEF39449}" type="datetime1">
              <a:rPr lang="en-US"/>
              <a:pPr>
                <a:defRPr/>
              </a:pPr>
              <a:t>2013-04-28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a-DK" dirty="0" smtClean="0"/>
              <a:t>Fall 2011</a:t>
            </a:r>
            <a:r>
              <a:rPr lang="en-US" dirty="0" smtClean="0"/>
              <a:t> </a:t>
            </a:r>
            <a:r>
              <a:rPr lang="en-US" dirty="0"/>
              <a:t>-- Lecture </a:t>
            </a:r>
            <a:r>
              <a:rPr lang="en-US" dirty="0" smtClean="0"/>
              <a:t>#27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A8160DCF-7C1B-0648-A5A9-2B01D79B84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  <p:sldLayoutId id="2147483882" r:id="rId17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Generic Steps of Datapath</a:t>
            </a:r>
          </a:p>
        </p:txBody>
      </p:sp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914400" y="2501900"/>
            <a:ext cx="381000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 rot="-5400000">
            <a:off x="1600200" y="2806700"/>
            <a:ext cx="1981200" cy="1066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instruction</a:t>
            </a:r>
          </a:p>
          <a:p>
            <a:pPr algn="ctr"/>
            <a:r>
              <a:rPr lang="en-US" sz="2000"/>
              <a:t>memory</a:t>
            </a:r>
          </a:p>
        </p:txBody>
      </p:sp>
      <p:sp>
        <p:nvSpPr>
          <p:cNvPr id="21508" name="AutoShape 6"/>
          <p:cNvSpPr>
            <a:spLocks noChangeArrowheads="1"/>
          </p:cNvSpPr>
          <p:nvPr/>
        </p:nvSpPr>
        <p:spPr bwMode="auto">
          <a:xfrm>
            <a:off x="1524000" y="3933825"/>
            <a:ext cx="366713" cy="549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+4</a:t>
            </a:r>
          </a:p>
        </p:txBody>
      </p:sp>
      <p:sp>
        <p:nvSpPr>
          <p:cNvPr id="21509" name="Line 7"/>
          <p:cNvSpPr>
            <a:spLocks noChangeShapeType="1"/>
          </p:cNvSpPr>
          <p:nvPr/>
        </p:nvSpPr>
        <p:spPr bwMode="auto">
          <a:xfrm>
            <a:off x="1295400" y="31115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3657600" y="2501900"/>
            <a:ext cx="990600" cy="12954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9"/>
          <p:cNvSpPr>
            <a:spLocks noChangeShapeType="1"/>
          </p:cNvSpPr>
          <p:nvPr/>
        </p:nvSpPr>
        <p:spPr bwMode="auto">
          <a:xfrm>
            <a:off x="3124200" y="29591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10"/>
          <p:cNvSpPr>
            <a:spLocks noChangeShapeType="1"/>
          </p:cNvSpPr>
          <p:nvPr/>
        </p:nvSpPr>
        <p:spPr bwMode="auto">
          <a:xfrm>
            <a:off x="3124200" y="3332163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11"/>
          <p:cNvSpPr>
            <a:spLocks noChangeShapeType="1"/>
          </p:cNvSpPr>
          <p:nvPr/>
        </p:nvSpPr>
        <p:spPr bwMode="auto">
          <a:xfrm>
            <a:off x="3124200" y="36449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Text Box 12"/>
          <p:cNvSpPr txBox="1">
            <a:spLocks noChangeArrowheads="1"/>
          </p:cNvSpPr>
          <p:nvPr/>
        </p:nvSpPr>
        <p:spPr bwMode="auto">
          <a:xfrm>
            <a:off x="3109913" y="324802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rt</a:t>
            </a:r>
          </a:p>
        </p:txBody>
      </p:sp>
      <p:sp>
        <p:nvSpPr>
          <p:cNvPr id="21515" name="Text Box 13"/>
          <p:cNvSpPr txBox="1">
            <a:spLocks noChangeArrowheads="1"/>
          </p:cNvSpPr>
          <p:nvPr/>
        </p:nvSpPr>
        <p:spPr bwMode="auto">
          <a:xfrm>
            <a:off x="3065463" y="2943225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rs</a:t>
            </a:r>
          </a:p>
        </p:txBody>
      </p:sp>
      <p:sp>
        <p:nvSpPr>
          <p:cNvPr id="21516" name="Text Box 14"/>
          <p:cNvSpPr txBox="1">
            <a:spLocks noChangeArrowheads="1"/>
          </p:cNvSpPr>
          <p:nvPr/>
        </p:nvSpPr>
        <p:spPr bwMode="auto">
          <a:xfrm>
            <a:off x="3079750" y="2562225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rd</a:t>
            </a:r>
          </a:p>
        </p:txBody>
      </p:sp>
      <p:sp>
        <p:nvSpPr>
          <p:cNvPr id="21517" name="Text Box 15"/>
          <p:cNvSpPr txBox="1">
            <a:spLocks noChangeArrowheads="1"/>
          </p:cNvSpPr>
          <p:nvPr/>
        </p:nvSpPr>
        <p:spPr bwMode="auto">
          <a:xfrm rot="-5400000">
            <a:off x="3540125" y="2857500"/>
            <a:ext cx="115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registers</a:t>
            </a:r>
          </a:p>
        </p:txBody>
      </p:sp>
      <p:grpSp>
        <p:nvGrpSpPr>
          <p:cNvPr id="21518" name="Group 16"/>
          <p:cNvGrpSpPr>
            <a:grpSpLocks/>
          </p:cNvGrpSpPr>
          <p:nvPr/>
        </p:nvGrpSpPr>
        <p:grpSpPr bwMode="auto">
          <a:xfrm>
            <a:off x="5334000" y="2562225"/>
            <a:ext cx="1219200" cy="1524000"/>
            <a:chOff x="3648" y="1348"/>
            <a:chExt cx="768" cy="960"/>
          </a:xfrm>
        </p:grpSpPr>
        <p:sp>
          <p:nvSpPr>
            <p:cNvPr id="21558" name="Freeform 18"/>
            <p:cNvSpPr>
              <a:spLocks/>
            </p:cNvSpPr>
            <p:nvPr/>
          </p:nvSpPr>
          <p:spPr bwMode="auto">
            <a:xfrm>
              <a:off x="3648" y="1348"/>
              <a:ext cx="528" cy="960"/>
            </a:xfrm>
            <a:custGeom>
              <a:avLst/>
              <a:gdLst>
                <a:gd name="T0" fmla="*/ 0 w 528"/>
                <a:gd name="T1" fmla="*/ 0 h 960"/>
                <a:gd name="T2" fmla="*/ 528 w 528"/>
                <a:gd name="T3" fmla="*/ 192 h 960"/>
                <a:gd name="T4" fmla="*/ 528 w 528"/>
                <a:gd name="T5" fmla="*/ 672 h 960"/>
                <a:gd name="T6" fmla="*/ 0 w 528"/>
                <a:gd name="T7" fmla="*/ 960 h 960"/>
                <a:gd name="T8" fmla="*/ 0 w 528"/>
                <a:gd name="T9" fmla="*/ 528 h 960"/>
                <a:gd name="T10" fmla="*/ 48 w 528"/>
                <a:gd name="T11" fmla="*/ 480 h 960"/>
                <a:gd name="T12" fmla="*/ 0 w 528"/>
                <a:gd name="T13" fmla="*/ 432 h 960"/>
                <a:gd name="T14" fmla="*/ 0 w 528"/>
                <a:gd name="T15" fmla="*/ 0 h 9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8"/>
                <a:gd name="T25" fmla="*/ 0 h 960"/>
                <a:gd name="T26" fmla="*/ 528 w 528"/>
                <a:gd name="T27" fmla="*/ 960 h 9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8" h="960">
                  <a:moveTo>
                    <a:pt x="0" y="0"/>
                  </a:moveTo>
                  <a:lnTo>
                    <a:pt x="528" y="192"/>
                  </a:lnTo>
                  <a:lnTo>
                    <a:pt x="528" y="672"/>
                  </a:lnTo>
                  <a:lnTo>
                    <a:pt x="0" y="960"/>
                  </a:lnTo>
                  <a:lnTo>
                    <a:pt x="0" y="528"/>
                  </a:lnTo>
                  <a:lnTo>
                    <a:pt x="48" y="480"/>
                  </a:lnTo>
                  <a:lnTo>
                    <a:pt x="0" y="4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9" name="Line 19"/>
            <p:cNvSpPr>
              <a:spLocks noChangeShapeType="1"/>
            </p:cNvSpPr>
            <p:nvPr/>
          </p:nvSpPr>
          <p:spPr bwMode="auto">
            <a:xfrm>
              <a:off x="4176" y="178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0" name="Text Box 17"/>
            <p:cNvSpPr txBox="1">
              <a:spLocks noChangeArrowheads="1"/>
            </p:cNvSpPr>
            <p:nvPr/>
          </p:nvSpPr>
          <p:spPr bwMode="auto">
            <a:xfrm>
              <a:off x="3723" y="1699"/>
              <a:ext cx="4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ALU</a:t>
              </a:r>
              <a:endParaRPr lang="en-US">
                <a:latin typeface="Times" charset="0"/>
              </a:endParaRPr>
            </a:p>
          </p:txBody>
        </p:sp>
      </p:grpSp>
      <p:sp>
        <p:nvSpPr>
          <p:cNvPr id="21519" name="Line 20"/>
          <p:cNvSpPr>
            <a:spLocks noChangeShapeType="1"/>
          </p:cNvSpPr>
          <p:nvPr/>
        </p:nvSpPr>
        <p:spPr bwMode="auto">
          <a:xfrm>
            <a:off x="4648200" y="36449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21"/>
          <p:cNvSpPr>
            <a:spLocks noChangeShapeType="1"/>
          </p:cNvSpPr>
          <p:nvPr/>
        </p:nvSpPr>
        <p:spPr bwMode="auto">
          <a:xfrm>
            <a:off x="3094038" y="3995738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22"/>
          <p:cNvSpPr>
            <a:spLocks noChangeShapeType="1"/>
          </p:cNvSpPr>
          <p:nvPr/>
        </p:nvSpPr>
        <p:spPr bwMode="auto">
          <a:xfrm>
            <a:off x="4648200" y="2830513"/>
            <a:ext cx="655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Rectangle 23"/>
          <p:cNvSpPr>
            <a:spLocks noChangeArrowheads="1"/>
          </p:cNvSpPr>
          <p:nvPr/>
        </p:nvSpPr>
        <p:spPr bwMode="auto">
          <a:xfrm rot="-5400000">
            <a:off x="6096000" y="2959100"/>
            <a:ext cx="1981200" cy="1066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Data</a:t>
            </a:r>
          </a:p>
          <a:p>
            <a:pPr algn="ctr"/>
            <a:r>
              <a:rPr lang="en-US" sz="2000"/>
              <a:t>memory</a:t>
            </a:r>
          </a:p>
        </p:txBody>
      </p:sp>
      <p:sp>
        <p:nvSpPr>
          <p:cNvPr id="21523" name="Line 24"/>
          <p:cNvSpPr>
            <a:spLocks noChangeShapeType="1"/>
          </p:cNvSpPr>
          <p:nvPr/>
        </p:nvSpPr>
        <p:spPr bwMode="auto">
          <a:xfrm>
            <a:off x="4876800" y="36449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Line 25"/>
          <p:cNvSpPr>
            <a:spLocks noChangeShapeType="1"/>
          </p:cNvSpPr>
          <p:nvPr/>
        </p:nvSpPr>
        <p:spPr bwMode="auto">
          <a:xfrm>
            <a:off x="4876800" y="40259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Line 26"/>
          <p:cNvSpPr>
            <a:spLocks noChangeShapeType="1"/>
          </p:cNvSpPr>
          <p:nvPr/>
        </p:nvSpPr>
        <p:spPr bwMode="auto">
          <a:xfrm>
            <a:off x="4876800" y="43307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Line 27"/>
          <p:cNvSpPr>
            <a:spLocks noChangeShapeType="1"/>
          </p:cNvSpPr>
          <p:nvPr/>
        </p:nvSpPr>
        <p:spPr bwMode="auto">
          <a:xfrm>
            <a:off x="7620000" y="32480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Line 28"/>
          <p:cNvSpPr>
            <a:spLocks noChangeShapeType="1"/>
          </p:cNvSpPr>
          <p:nvPr/>
        </p:nvSpPr>
        <p:spPr bwMode="auto">
          <a:xfrm flipV="1">
            <a:off x="7924800" y="196850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Line 29"/>
          <p:cNvSpPr>
            <a:spLocks noChangeShapeType="1"/>
          </p:cNvSpPr>
          <p:nvPr/>
        </p:nvSpPr>
        <p:spPr bwMode="auto">
          <a:xfrm flipH="1">
            <a:off x="3921125" y="1968500"/>
            <a:ext cx="4003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Line 30"/>
          <p:cNvSpPr>
            <a:spLocks noChangeShapeType="1"/>
          </p:cNvSpPr>
          <p:nvPr/>
        </p:nvSpPr>
        <p:spPr bwMode="auto">
          <a:xfrm>
            <a:off x="3921125" y="19685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Text Box 31"/>
          <p:cNvSpPr txBox="1">
            <a:spLocks noChangeArrowheads="1"/>
          </p:cNvSpPr>
          <p:nvPr/>
        </p:nvSpPr>
        <p:spPr bwMode="auto">
          <a:xfrm>
            <a:off x="3079750" y="3949700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imm</a:t>
            </a:r>
          </a:p>
        </p:txBody>
      </p:sp>
      <p:sp>
        <p:nvSpPr>
          <p:cNvPr id="21531" name="Line 32"/>
          <p:cNvSpPr>
            <a:spLocks noChangeShapeType="1"/>
          </p:cNvSpPr>
          <p:nvPr/>
        </p:nvSpPr>
        <p:spPr bwMode="auto">
          <a:xfrm>
            <a:off x="1676400" y="31115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AutoShape 33"/>
          <p:cNvSpPr>
            <a:spLocks noChangeArrowheads="1"/>
          </p:cNvSpPr>
          <p:nvPr/>
        </p:nvSpPr>
        <p:spPr bwMode="auto">
          <a:xfrm>
            <a:off x="914400" y="4086225"/>
            <a:ext cx="381000" cy="8096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Line 34"/>
          <p:cNvSpPr>
            <a:spLocks noChangeShapeType="1"/>
          </p:cNvSpPr>
          <p:nvPr/>
        </p:nvSpPr>
        <p:spPr bwMode="auto">
          <a:xfrm flipH="1">
            <a:off x="1295400" y="430847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Line 35"/>
          <p:cNvSpPr>
            <a:spLocks noChangeShapeType="1"/>
          </p:cNvSpPr>
          <p:nvPr/>
        </p:nvSpPr>
        <p:spPr bwMode="auto">
          <a:xfrm>
            <a:off x="3743325" y="3995738"/>
            <a:ext cx="0" cy="671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5" name="Line 36"/>
          <p:cNvSpPr>
            <a:spLocks noChangeShapeType="1"/>
          </p:cNvSpPr>
          <p:nvPr/>
        </p:nvSpPr>
        <p:spPr bwMode="auto">
          <a:xfrm flipH="1">
            <a:off x="1295400" y="4667250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6" name="Line 37"/>
          <p:cNvSpPr>
            <a:spLocks noChangeShapeType="1"/>
          </p:cNvSpPr>
          <p:nvPr/>
        </p:nvSpPr>
        <p:spPr bwMode="auto">
          <a:xfrm flipH="1">
            <a:off x="533400" y="44831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7" name="Line 38"/>
          <p:cNvSpPr>
            <a:spLocks noChangeShapeType="1"/>
          </p:cNvSpPr>
          <p:nvPr/>
        </p:nvSpPr>
        <p:spPr bwMode="auto">
          <a:xfrm flipV="1">
            <a:off x="533400" y="31115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Line 39"/>
          <p:cNvSpPr>
            <a:spLocks noChangeShapeType="1"/>
          </p:cNvSpPr>
          <p:nvPr/>
        </p:nvSpPr>
        <p:spPr bwMode="auto">
          <a:xfrm>
            <a:off x="533400" y="31115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1414463" y="5105400"/>
            <a:ext cx="1665287" cy="722313"/>
            <a:chOff x="729" y="2832"/>
            <a:chExt cx="1355" cy="455"/>
          </a:xfrm>
        </p:grpSpPr>
        <p:sp>
          <p:nvSpPr>
            <p:cNvPr id="2499625" name="Text Box 41"/>
            <p:cNvSpPr txBox="1">
              <a:spLocks noChangeArrowheads="1"/>
            </p:cNvSpPr>
            <p:nvPr/>
          </p:nvSpPr>
          <p:spPr bwMode="auto">
            <a:xfrm>
              <a:off x="732" y="2841"/>
              <a:ext cx="1272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chemeClr val="accent2"/>
                  </a:solidFill>
                  <a:latin typeface="+mn-lt"/>
                  <a:ea typeface="ＭＳ Ｐゴシック" charset="-128"/>
                  <a:cs typeface="ＭＳ Ｐゴシック" charset="-128"/>
                </a:rPr>
                <a:t>1. Instruction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chemeClr val="accent2"/>
                  </a:solidFill>
                  <a:latin typeface="+mn-lt"/>
                  <a:ea typeface="ＭＳ Ｐゴシック" charset="-128"/>
                  <a:cs typeface="ＭＳ Ｐゴシック" charset="-128"/>
                </a:rPr>
                <a:t>Fetch</a:t>
              </a:r>
            </a:p>
          </p:txBody>
        </p:sp>
        <p:sp>
          <p:nvSpPr>
            <p:cNvPr id="2499626" name="Line 42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3268663" y="4794250"/>
            <a:ext cx="1763712" cy="1323975"/>
            <a:chOff x="728" y="2636"/>
            <a:chExt cx="1356" cy="834"/>
          </a:xfrm>
        </p:grpSpPr>
        <p:sp>
          <p:nvSpPr>
            <p:cNvPr id="2499628" name="Text Box 44"/>
            <p:cNvSpPr txBox="1">
              <a:spLocks noChangeArrowheads="1"/>
            </p:cNvSpPr>
            <p:nvPr/>
          </p:nvSpPr>
          <p:spPr bwMode="auto">
            <a:xfrm>
              <a:off x="851" y="2636"/>
              <a:ext cx="1019" cy="83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en-US" sz="2000" dirty="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endParaRPr>
            </a:p>
            <a:p>
              <a:pPr algn="ctr">
                <a:defRPr/>
              </a:pPr>
              <a:r>
                <a:rPr lang="en-US" sz="2000" dirty="0">
                  <a:solidFill>
                    <a:schemeClr val="accent2"/>
                  </a:solidFill>
                  <a:latin typeface="+mn-lt"/>
                  <a:ea typeface="ＭＳ Ｐゴシック" charset="-128"/>
                  <a:cs typeface="ＭＳ Ｐゴシック" charset="-128"/>
                </a:rPr>
                <a:t>2. Decode/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chemeClr val="accent2"/>
                  </a:solidFill>
                  <a:latin typeface="+mn-lt"/>
                  <a:ea typeface="ＭＳ Ｐゴシック" charset="-128"/>
                  <a:cs typeface="ＭＳ Ｐゴシック" charset="-128"/>
                </a:rPr>
                <a:t>    Register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chemeClr val="accent2"/>
                  </a:solidFill>
                  <a:latin typeface="+mn-lt"/>
                  <a:ea typeface="ＭＳ Ｐゴシック" charset="-128"/>
                  <a:cs typeface="ＭＳ Ｐゴシック" charset="-128"/>
                </a:rPr>
                <a:t>Read</a:t>
              </a:r>
            </a:p>
          </p:txBody>
        </p:sp>
        <p:sp>
          <p:nvSpPr>
            <p:cNvPr id="2499629" name="Line 45"/>
            <p:cNvSpPr>
              <a:spLocks noChangeShapeType="1"/>
            </p:cNvSpPr>
            <p:nvPr/>
          </p:nvSpPr>
          <p:spPr bwMode="auto">
            <a:xfrm>
              <a:off x="728" y="2832"/>
              <a:ext cx="135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5156200" y="5105400"/>
            <a:ext cx="1500188" cy="550863"/>
            <a:chOff x="729" y="2832"/>
            <a:chExt cx="1355" cy="347"/>
          </a:xfrm>
        </p:grpSpPr>
        <p:sp>
          <p:nvSpPr>
            <p:cNvPr id="2499631" name="Text Box 47"/>
            <p:cNvSpPr txBox="1">
              <a:spLocks noChangeArrowheads="1"/>
            </p:cNvSpPr>
            <p:nvPr/>
          </p:nvSpPr>
          <p:spPr bwMode="auto">
            <a:xfrm>
              <a:off x="786" y="2927"/>
              <a:ext cx="1127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chemeClr val="accent2"/>
                  </a:solidFill>
                  <a:latin typeface="+mn-lt"/>
                  <a:ea typeface="ＭＳ Ｐゴシック" charset="-128"/>
                  <a:cs typeface="ＭＳ Ｐゴシック" charset="-128"/>
                </a:rPr>
                <a:t>3. Execute</a:t>
              </a:r>
            </a:p>
          </p:txBody>
        </p:sp>
        <p:sp>
          <p:nvSpPr>
            <p:cNvPr id="2499632" name="Line 48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6457950" y="5105400"/>
            <a:ext cx="1330325" cy="550863"/>
            <a:chOff x="271" y="2832"/>
            <a:chExt cx="2149" cy="347"/>
          </a:xfrm>
        </p:grpSpPr>
        <p:sp>
          <p:nvSpPr>
            <p:cNvPr id="2499634" name="Text Box 50"/>
            <p:cNvSpPr txBox="1">
              <a:spLocks noChangeArrowheads="1"/>
            </p:cNvSpPr>
            <p:nvPr/>
          </p:nvSpPr>
          <p:spPr bwMode="auto">
            <a:xfrm>
              <a:off x="271" y="2927"/>
              <a:ext cx="2149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chemeClr val="accent2"/>
                  </a:solidFill>
                  <a:latin typeface="+mn-lt"/>
                  <a:ea typeface="ＭＳ Ｐゴシック" charset="-128"/>
                  <a:cs typeface="ＭＳ Ｐゴシック" charset="-128"/>
                </a:rPr>
                <a:t>4. Memory</a:t>
              </a:r>
            </a:p>
          </p:txBody>
        </p:sp>
        <p:sp>
          <p:nvSpPr>
            <p:cNvPr id="2499635" name="Line 51"/>
            <p:cNvSpPr>
              <a:spLocks noChangeShapeType="1"/>
            </p:cNvSpPr>
            <p:nvPr/>
          </p:nvSpPr>
          <p:spPr bwMode="auto">
            <a:xfrm>
              <a:off x="730" y="2832"/>
              <a:ext cx="135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7639050" y="5102225"/>
            <a:ext cx="1277938" cy="708025"/>
            <a:chOff x="592" y="2830"/>
            <a:chExt cx="1649" cy="446"/>
          </a:xfrm>
        </p:grpSpPr>
        <p:sp>
          <p:nvSpPr>
            <p:cNvPr id="21548" name="Text Box 53"/>
            <p:cNvSpPr txBox="1">
              <a:spLocks noChangeArrowheads="1"/>
            </p:cNvSpPr>
            <p:nvPr/>
          </p:nvSpPr>
          <p:spPr bwMode="auto">
            <a:xfrm>
              <a:off x="592" y="2830"/>
              <a:ext cx="1649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  <a:latin typeface="Calibri" charset="0"/>
                </a:rPr>
                <a:t>5. Register</a:t>
              </a:r>
            </a:p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  <a:latin typeface="Calibri" charset="0"/>
                </a:rPr>
                <a:t>     Write</a:t>
              </a:r>
            </a:p>
          </p:txBody>
        </p:sp>
        <p:sp>
          <p:nvSpPr>
            <p:cNvPr id="2499638" name="Line 54"/>
            <p:cNvSpPr>
              <a:spLocks noChangeShapeType="1"/>
            </p:cNvSpPr>
            <p:nvPr/>
          </p:nvSpPr>
          <p:spPr bwMode="auto">
            <a:xfrm>
              <a:off x="729" y="2832"/>
              <a:ext cx="135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21544" name="Text Box 3"/>
          <p:cNvSpPr txBox="1">
            <a:spLocks noChangeArrowheads="1"/>
          </p:cNvSpPr>
          <p:nvPr/>
        </p:nvSpPr>
        <p:spPr bwMode="auto">
          <a:xfrm rot="-5400000">
            <a:off x="861219" y="2897982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PC</a:t>
            </a:r>
          </a:p>
        </p:txBody>
      </p:sp>
      <p:sp>
        <p:nvSpPr>
          <p:cNvPr id="21545" name="Date Placeholder 5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4114AB-509C-414A-9604-0D0EE98A5D3D}" type="datetime1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2013-04-28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546" name="Slide Number Placeholder 5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78A06D-1E0E-0B4C-AA80-1B8276E615D3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dirty="0" smtClean="0"/>
              <a:t>Spring 2013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7" name="Group 13"/>
          <p:cNvGrpSpPr>
            <a:grpSpLocks/>
          </p:cNvGrpSpPr>
          <p:nvPr/>
        </p:nvGrpSpPr>
        <p:grpSpPr bwMode="auto">
          <a:xfrm>
            <a:off x="5562600" y="2308225"/>
            <a:ext cx="1219200" cy="1524000"/>
            <a:chOff x="3648" y="1348"/>
            <a:chExt cx="768" cy="960"/>
          </a:xfrm>
        </p:grpSpPr>
        <p:sp>
          <p:nvSpPr>
            <p:cNvPr id="39999" name="Freeform 15"/>
            <p:cNvSpPr>
              <a:spLocks/>
            </p:cNvSpPr>
            <p:nvPr/>
          </p:nvSpPr>
          <p:spPr bwMode="auto">
            <a:xfrm>
              <a:off x="3648" y="1348"/>
              <a:ext cx="528" cy="960"/>
            </a:xfrm>
            <a:custGeom>
              <a:avLst/>
              <a:gdLst>
                <a:gd name="T0" fmla="*/ 0 w 528"/>
                <a:gd name="T1" fmla="*/ 0 h 960"/>
                <a:gd name="T2" fmla="*/ 528 w 528"/>
                <a:gd name="T3" fmla="*/ 192 h 960"/>
                <a:gd name="T4" fmla="*/ 528 w 528"/>
                <a:gd name="T5" fmla="*/ 672 h 960"/>
                <a:gd name="T6" fmla="*/ 0 w 528"/>
                <a:gd name="T7" fmla="*/ 960 h 960"/>
                <a:gd name="T8" fmla="*/ 0 w 528"/>
                <a:gd name="T9" fmla="*/ 528 h 960"/>
                <a:gd name="T10" fmla="*/ 48 w 528"/>
                <a:gd name="T11" fmla="*/ 480 h 960"/>
                <a:gd name="T12" fmla="*/ 0 w 528"/>
                <a:gd name="T13" fmla="*/ 432 h 960"/>
                <a:gd name="T14" fmla="*/ 0 w 528"/>
                <a:gd name="T15" fmla="*/ 0 h 9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8"/>
                <a:gd name="T25" fmla="*/ 0 h 960"/>
                <a:gd name="T26" fmla="*/ 528 w 528"/>
                <a:gd name="T27" fmla="*/ 960 h 9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8" h="960">
                  <a:moveTo>
                    <a:pt x="0" y="0"/>
                  </a:moveTo>
                  <a:lnTo>
                    <a:pt x="528" y="192"/>
                  </a:lnTo>
                  <a:lnTo>
                    <a:pt x="528" y="672"/>
                  </a:lnTo>
                  <a:lnTo>
                    <a:pt x="0" y="960"/>
                  </a:lnTo>
                  <a:lnTo>
                    <a:pt x="0" y="528"/>
                  </a:lnTo>
                  <a:lnTo>
                    <a:pt x="48" y="480"/>
                  </a:lnTo>
                  <a:lnTo>
                    <a:pt x="0" y="4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0" name="Line 16"/>
            <p:cNvSpPr>
              <a:spLocks noChangeShapeType="1"/>
            </p:cNvSpPr>
            <p:nvPr/>
          </p:nvSpPr>
          <p:spPr bwMode="auto">
            <a:xfrm>
              <a:off x="4176" y="178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1" name="Text Box 14"/>
            <p:cNvSpPr txBox="1">
              <a:spLocks noChangeArrowheads="1"/>
            </p:cNvSpPr>
            <p:nvPr/>
          </p:nvSpPr>
          <p:spPr bwMode="auto">
            <a:xfrm>
              <a:off x="3723" y="1699"/>
              <a:ext cx="4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ALU</a:t>
              </a:r>
              <a:endParaRPr lang="en-US">
                <a:latin typeface="Times" charset="0"/>
              </a:endParaRPr>
            </a:p>
          </p:txBody>
        </p:sp>
      </p:grpSp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1143000" y="2247900"/>
            <a:ext cx="381000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 rot="-5400000">
            <a:off x="1828800" y="2552700"/>
            <a:ext cx="1981200" cy="1066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instruction</a:t>
            </a:r>
          </a:p>
          <a:p>
            <a:pPr algn="ctr"/>
            <a:r>
              <a:rPr lang="en-US" sz="2000"/>
              <a:t>memory</a:t>
            </a:r>
          </a:p>
        </p:txBody>
      </p:sp>
      <p:sp>
        <p:nvSpPr>
          <p:cNvPr id="39940" name="AutoShape 6"/>
          <p:cNvSpPr>
            <a:spLocks noChangeArrowheads="1"/>
          </p:cNvSpPr>
          <p:nvPr/>
        </p:nvSpPr>
        <p:spPr bwMode="auto">
          <a:xfrm>
            <a:off x="1752600" y="3819525"/>
            <a:ext cx="366713" cy="549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+4</a:t>
            </a:r>
          </a:p>
        </p:txBody>
      </p:sp>
      <p:sp>
        <p:nvSpPr>
          <p:cNvPr id="39941" name="Line 7"/>
          <p:cNvSpPr>
            <a:spLocks noChangeShapeType="1"/>
          </p:cNvSpPr>
          <p:nvPr/>
        </p:nvSpPr>
        <p:spPr bwMode="auto">
          <a:xfrm>
            <a:off x="1524000" y="28575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8"/>
          <p:cNvSpPr>
            <a:spLocks noChangeArrowheads="1"/>
          </p:cNvSpPr>
          <p:nvPr/>
        </p:nvSpPr>
        <p:spPr bwMode="auto">
          <a:xfrm>
            <a:off x="3886200" y="2247900"/>
            <a:ext cx="990600" cy="12954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Line 9"/>
          <p:cNvSpPr>
            <a:spLocks noChangeShapeType="1"/>
          </p:cNvSpPr>
          <p:nvPr/>
        </p:nvSpPr>
        <p:spPr bwMode="auto">
          <a:xfrm>
            <a:off x="3352800" y="27051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Line 10"/>
          <p:cNvSpPr>
            <a:spLocks noChangeShapeType="1"/>
          </p:cNvSpPr>
          <p:nvPr/>
        </p:nvSpPr>
        <p:spPr bwMode="auto">
          <a:xfrm>
            <a:off x="3352800" y="3078163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Line 11"/>
          <p:cNvSpPr>
            <a:spLocks noChangeShapeType="1"/>
          </p:cNvSpPr>
          <p:nvPr/>
        </p:nvSpPr>
        <p:spPr bwMode="auto">
          <a:xfrm>
            <a:off x="3352800" y="33909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Text Box 12"/>
          <p:cNvSpPr txBox="1">
            <a:spLocks noChangeArrowheads="1"/>
          </p:cNvSpPr>
          <p:nvPr/>
        </p:nvSpPr>
        <p:spPr bwMode="auto">
          <a:xfrm rot="-5400000">
            <a:off x="3768725" y="2622550"/>
            <a:ext cx="115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registers</a:t>
            </a:r>
          </a:p>
        </p:txBody>
      </p:sp>
      <p:sp>
        <p:nvSpPr>
          <p:cNvPr id="39947" name="Line 17"/>
          <p:cNvSpPr>
            <a:spLocks noChangeShapeType="1"/>
          </p:cNvSpPr>
          <p:nvPr/>
        </p:nvSpPr>
        <p:spPr bwMode="auto">
          <a:xfrm>
            <a:off x="4876800" y="33909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Line 18"/>
          <p:cNvSpPr>
            <a:spLocks noChangeShapeType="1"/>
          </p:cNvSpPr>
          <p:nvPr/>
        </p:nvSpPr>
        <p:spPr bwMode="auto">
          <a:xfrm>
            <a:off x="3322638" y="3741738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Line 19"/>
          <p:cNvSpPr>
            <a:spLocks noChangeShapeType="1"/>
          </p:cNvSpPr>
          <p:nvPr/>
        </p:nvSpPr>
        <p:spPr bwMode="auto">
          <a:xfrm>
            <a:off x="4876800" y="2576513"/>
            <a:ext cx="655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Rectangle 20"/>
          <p:cNvSpPr>
            <a:spLocks noChangeArrowheads="1"/>
          </p:cNvSpPr>
          <p:nvPr/>
        </p:nvSpPr>
        <p:spPr bwMode="auto">
          <a:xfrm rot="-5400000">
            <a:off x="6324600" y="2705100"/>
            <a:ext cx="1981200" cy="1066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Data</a:t>
            </a:r>
          </a:p>
          <a:p>
            <a:pPr algn="ctr"/>
            <a:r>
              <a:rPr lang="en-US" sz="2000"/>
              <a:t>memory</a:t>
            </a:r>
          </a:p>
        </p:txBody>
      </p:sp>
      <p:sp>
        <p:nvSpPr>
          <p:cNvPr id="39951" name="Line 21"/>
          <p:cNvSpPr>
            <a:spLocks noChangeShapeType="1"/>
          </p:cNvSpPr>
          <p:nvPr/>
        </p:nvSpPr>
        <p:spPr bwMode="auto">
          <a:xfrm>
            <a:off x="5105400" y="33909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Line 22"/>
          <p:cNvSpPr>
            <a:spLocks noChangeShapeType="1"/>
          </p:cNvSpPr>
          <p:nvPr/>
        </p:nvSpPr>
        <p:spPr bwMode="auto">
          <a:xfrm>
            <a:off x="5105400" y="37719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Line 23"/>
          <p:cNvSpPr>
            <a:spLocks noChangeShapeType="1"/>
          </p:cNvSpPr>
          <p:nvPr/>
        </p:nvSpPr>
        <p:spPr bwMode="auto">
          <a:xfrm>
            <a:off x="5105400" y="40767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Line 24"/>
          <p:cNvSpPr>
            <a:spLocks noChangeShapeType="1"/>
          </p:cNvSpPr>
          <p:nvPr/>
        </p:nvSpPr>
        <p:spPr bwMode="auto">
          <a:xfrm>
            <a:off x="7848600" y="29940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Line 25"/>
          <p:cNvSpPr>
            <a:spLocks noChangeShapeType="1"/>
          </p:cNvSpPr>
          <p:nvPr/>
        </p:nvSpPr>
        <p:spPr bwMode="auto">
          <a:xfrm flipV="1">
            <a:off x="8153400" y="171450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Line 26"/>
          <p:cNvSpPr>
            <a:spLocks noChangeShapeType="1"/>
          </p:cNvSpPr>
          <p:nvPr/>
        </p:nvSpPr>
        <p:spPr bwMode="auto">
          <a:xfrm flipH="1">
            <a:off x="4149725" y="1714500"/>
            <a:ext cx="4003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Line 27"/>
          <p:cNvSpPr>
            <a:spLocks noChangeShapeType="1"/>
          </p:cNvSpPr>
          <p:nvPr/>
        </p:nvSpPr>
        <p:spPr bwMode="auto">
          <a:xfrm>
            <a:off x="4149725" y="17145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Text Box 28"/>
          <p:cNvSpPr txBox="1">
            <a:spLocks noChangeArrowheads="1"/>
          </p:cNvSpPr>
          <p:nvPr/>
        </p:nvSpPr>
        <p:spPr bwMode="auto">
          <a:xfrm>
            <a:off x="3308350" y="3695700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imm</a:t>
            </a:r>
          </a:p>
        </p:txBody>
      </p:sp>
      <p:sp>
        <p:nvSpPr>
          <p:cNvPr id="39959" name="Line 29"/>
          <p:cNvSpPr>
            <a:spLocks noChangeShapeType="1"/>
          </p:cNvSpPr>
          <p:nvPr/>
        </p:nvSpPr>
        <p:spPr bwMode="auto">
          <a:xfrm>
            <a:off x="1905000" y="2857500"/>
            <a:ext cx="0" cy="96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0" name="AutoShape 30"/>
          <p:cNvSpPr>
            <a:spLocks noChangeArrowheads="1"/>
          </p:cNvSpPr>
          <p:nvPr/>
        </p:nvSpPr>
        <p:spPr bwMode="auto">
          <a:xfrm>
            <a:off x="1143000" y="3832225"/>
            <a:ext cx="381000" cy="8096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1" name="Line 31"/>
          <p:cNvSpPr>
            <a:spLocks noChangeShapeType="1"/>
          </p:cNvSpPr>
          <p:nvPr/>
        </p:nvSpPr>
        <p:spPr bwMode="auto">
          <a:xfrm flipH="1">
            <a:off x="1524000" y="4216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2" name="Line 32"/>
          <p:cNvSpPr>
            <a:spLocks noChangeShapeType="1"/>
          </p:cNvSpPr>
          <p:nvPr/>
        </p:nvSpPr>
        <p:spPr bwMode="auto">
          <a:xfrm>
            <a:off x="3971925" y="3741738"/>
            <a:ext cx="0" cy="671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3" name="Line 33"/>
          <p:cNvSpPr>
            <a:spLocks noChangeShapeType="1"/>
          </p:cNvSpPr>
          <p:nvPr/>
        </p:nvSpPr>
        <p:spPr bwMode="auto">
          <a:xfrm flipH="1">
            <a:off x="1524000" y="4413250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4" name="Line 34"/>
          <p:cNvSpPr>
            <a:spLocks noChangeShapeType="1"/>
          </p:cNvSpPr>
          <p:nvPr/>
        </p:nvSpPr>
        <p:spPr bwMode="auto">
          <a:xfrm flipH="1">
            <a:off x="762000" y="42291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5" name="Line 35"/>
          <p:cNvSpPr>
            <a:spLocks noChangeShapeType="1"/>
          </p:cNvSpPr>
          <p:nvPr/>
        </p:nvSpPr>
        <p:spPr bwMode="auto">
          <a:xfrm flipV="1">
            <a:off x="762000" y="28575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6" name="Line 36"/>
          <p:cNvSpPr>
            <a:spLocks noChangeShapeType="1"/>
          </p:cNvSpPr>
          <p:nvPr/>
        </p:nvSpPr>
        <p:spPr bwMode="auto">
          <a:xfrm>
            <a:off x="762000" y="28575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8053" name="Line 37"/>
          <p:cNvSpPr>
            <a:spLocks noChangeShapeType="1"/>
          </p:cNvSpPr>
          <p:nvPr/>
        </p:nvSpPr>
        <p:spPr bwMode="auto">
          <a:xfrm>
            <a:off x="1524000" y="2841625"/>
            <a:ext cx="762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400425" y="2238375"/>
            <a:ext cx="400050" cy="3683000"/>
            <a:chOff x="2142" y="1154"/>
            <a:chExt cx="252" cy="2320"/>
          </a:xfrm>
        </p:grpSpPr>
        <p:sp>
          <p:nvSpPr>
            <p:cNvPr id="39995" name="Text Box 39"/>
            <p:cNvSpPr txBox="1">
              <a:spLocks noChangeArrowheads="1"/>
            </p:cNvSpPr>
            <p:nvPr/>
          </p:nvSpPr>
          <p:spPr bwMode="auto">
            <a:xfrm>
              <a:off x="2172" y="164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  <a:latin typeface="Calibri" charset="0"/>
                </a:rPr>
                <a:t>3</a:t>
              </a:r>
              <a:endParaRPr lang="en-US" sz="2000">
                <a:latin typeface="Calibri" charset="0"/>
              </a:endParaRPr>
            </a:p>
          </p:txBody>
        </p:sp>
        <p:sp>
          <p:nvSpPr>
            <p:cNvPr id="39996" name="Text Box 40"/>
            <p:cNvSpPr txBox="1">
              <a:spLocks noChangeArrowheads="1"/>
            </p:cNvSpPr>
            <p:nvPr/>
          </p:nvSpPr>
          <p:spPr bwMode="auto">
            <a:xfrm>
              <a:off x="2172" y="1395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  <a:latin typeface="Calibri" charset="0"/>
                </a:rPr>
                <a:t>1</a:t>
              </a:r>
              <a:endParaRPr lang="en-US" sz="2000">
                <a:latin typeface="Calibri" charset="0"/>
              </a:endParaRPr>
            </a:p>
          </p:txBody>
        </p:sp>
        <p:sp>
          <p:nvSpPr>
            <p:cNvPr id="39997" name="Text Box 41"/>
            <p:cNvSpPr txBox="1">
              <a:spLocks noChangeArrowheads="1"/>
            </p:cNvSpPr>
            <p:nvPr/>
          </p:nvSpPr>
          <p:spPr bwMode="auto">
            <a:xfrm>
              <a:off x="2172" y="1154"/>
              <a:ext cx="18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  <a:latin typeface="Calibri" charset="0"/>
                </a:rPr>
                <a:t>x</a:t>
              </a:r>
              <a:endParaRPr lang="en-US" sz="2000">
                <a:latin typeface="Calibri" charset="0"/>
              </a:endParaRPr>
            </a:p>
          </p:txBody>
        </p:sp>
        <p:sp>
          <p:nvSpPr>
            <p:cNvPr id="64575" name="Text Box 42"/>
            <p:cNvSpPr txBox="1">
              <a:spLocks noChangeArrowheads="1"/>
            </p:cNvSpPr>
            <p:nvPr/>
          </p:nvSpPr>
          <p:spPr bwMode="auto">
            <a:xfrm rot="16200000">
              <a:off x="1783" y="2863"/>
              <a:ext cx="970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000">
                  <a:solidFill>
                    <a:schemeClr val="accent2"/>
                  </a:solidFill>
                  <a:latin typeface="+mn-lt"/>
                  <a:ea typeface="ＭＳ Ｐゴシック" charset="-128"/>
                  <a:cs typeface="ＭＳ Ｐゴシック" charset="-128"/>
                </a:rPr>
                <a:t>LW r3, 17(r1)</a:t>
              </a: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018213" y="1898650"/>
            <a:ext cx="806450" cy="1101725"/>
            <a:chOff x="3791" y="940"/>
            <a:chExt cx="508" cy="694"/>
          </a:xfrm>
        </p:grpSpPr>
        <p:sp>
          <p:nvSpPr>
            <p:cNvPr id="39993" name="Text Box 44"/>
            <p:cNvSpPr txBox="1">
              <a:spLocks noChangeArrowheads="1"/>
            </p:cNvSpPr>
            <p:nvPr/>
          </p:nvSpPr>
          <p:spPr bwMode="auto">
            <a:xfrm>
              <a:off x="3791" y="940"/>
              <a:ext cx="50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  <a:latin typeface="Calibri" charset="0"/>
                </a:rPr>
                <a:t>reg[1]</a:t>
              </a:r>
              <a:br>
                <a:rPr lang="en-US" sz="2000">
                  <a:solidFill>
                    <a:schemeClr val="accent2"/>
                  </a:solidFill>
                  <a:latin typeface="Calibri" charset="0"/>
                </a:rPr>
              </a:br>
              <a:r>
                <a:rPr lang="en-US" sz="2000">
                  <a:solidFill>
                    <a:schemeClr val="accent2"/>
                  </a:solidFill>
                  <a:latin typeface="Calibri" charset="0"/>
                </a:rPr>
                <a:t>+17</a:t>
              </a:r>
              <a:endParaRPr lang="en-US" sz="2000">
                <a:latin typeface="Calibri" charset="0"/>
              </a:endParaRPr>
            </a:p>
          </p:txBody>
        </p:sp>
        <p:sp>
          <p:nvSpPr>
            <p:cNvPr id="39994" name="Line 45"/>
            <p:cNvSpPr>
              <a:spLocks noChangeShapeType="1"/>
            </p:cNvSpPr>
            <p:nvPr/>
          </p:nvSpPr>
          <p:spPr bwMode="auto">
            <a:xfrm>
              <a:off x="4044" y="1634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3352800" y="2049463"/>
            <a:ext cx="2295525" cy="2106612"/>
            <a:chOff x="2112" y="1035"/>
            <a:chExt cx="1446" cy="1327"/>
          </a:xfrm>
        </p:grpSpPr>
        <p:sp>
          <p:nvSpPr>
            <p:cNvPr id="39987" name="Line 47"/>
            <p:cNvSpPr>
              <a:spLocks noChangeShapeType="1"/>
            </p:cNvSpPr>
            <p:nvPr/>
          </p:nvSpPr>
          <p:spPr bwMode="auto">
            <a:xfrm>
              <a:off x="2112" y="1680"/>
              <a:ext cx="33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8" name="Line 48"/>
            <p:cNvSpPr>
              <a:spLocks noChangeShapeType="1"/>
            </p:cNvSpPr>
            <p:nvPr/>
          </p:nvSpPr>
          <p:spPr bwMode="auto">
            <a:xfrm>
              <a:off x="2112" y="2112"/>
              <a:ext cx="13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9" name="Line 49"/>
            <p:cNvSpPr>
              <a:spLocks noChangeShapeType="1"/>
            </p:cNvSpPr>
            <p:nvPr/>
          </p:nvSpPr>
          <p:spPr bwMode="auto">
            <a:xfrm>
              <a:off x="3072" y="1359"/>
              <a:ext cx="41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0" name="Text Box 50"/>
            <p:cNvSpPr txBox="1">
              <a:spLocks noChangeArrowheads="1"/>
            </p:cNvSpPr>
            <p:nvPr/>
          </p:nvSpPr>
          <p:spPr bwMode="auto">
            <a:xfrm>
              <a:off x="2640" y="211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</a:rPr>
                <a:t>17</a:t>
              </a:r>
              <a:endParaRPr lang="en-US" sz="2000"/>
            </a:p>
          </p:txBody>
        </p:sp>
        <p:sp>
          <p:nvSpPr>
            <p:cNvPr id="39991" name="Text Box 51"/>
            <p:cNvSpPr txBox="1">
              <a:spLocks noChangeArrowheads="1"/>
            </p:cNvSpPr>
            <p:nvPr/>
          </p:nvSpPr>
          <p:spPr bwMode="auto">
            <a:xfrm>
              <a:off x="3033" y="1035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  <a:latin typeface="Calibri" charset="0"/>
                </a:rPr>
                <a:t>reg[1]</a:t>
              </a:r>
              <a:endParaRPr lang="en-US" sz="2000">
                <a:latin typeface="Calibri" charset="0"/>
              </a:endParaRPr>
            </a:p>
          </p:txBody>
        </p:sp>
        <p:sp>
          <p:nvSpPr>
            <p:cNvPr id="39992" name="Line 52"/>
            <p:cNvSpPr>
              <a:spLocks noChangeShapeType="1"/>
            </p:cNvSpPr>
            <p:nvPr/>
          </p:nvSpPr>
          <p:spPr bwMode="auto">
            <a:xfrm>
              <a:off x="2112" y="1872"/>
              <a:ext cx="33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18069" name="Freeform 53"/>
          <p:cNvSpPr>
            <a:spLocks/>
          </p:cNvSpPr>
          <p:nvPr/>
        </p:nvSpPr>
        <p:spPr bwMode="auto">
          <a:xfrm>
            <a:off x="4191000" y="1701800"/>
            <a:ext cx="3962400" cy="1295400"/>
          </a:xfrm>
          <a:custGeom>
            <a:avLst/>
            <a:gdLst>
              <a:gd name="T0" fmla="*/ 2147483647 w 2496"/>
              <a:gd name="T1" fmla="*/ 2147483647 h 816"/>
              <a:gd name="T2" fmla="*/ 2147483647 w 2496"/>
              <a:gd name="T3" fmla="*/ 0 h 816"/>
              <a:gd name="T4" fmla="*/ 0 w 2496"/>
              <a:gd name="T5" fmla="*/ 0 h 816"/>
              <a:gd name="T6" fmla="*/ 0 w 2496"/>
              <a:gd name="T7" fmla="*/ 2147483647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2496"/>
              <a:gd name="T13" fmla="*/ 0 h 816"/>
              <a:gd name="T14" fmla="*/ 2496 w 2496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96" h="816">
                <a:moveTo>
                  <a:pt x="2496" y="816"/>
                </a:moveTo>
                <a:lnTo>
                  <a:pt x="2496" y="0"/>
                </a:lnTo>
                <a:lnTo>
                  <a:pt x="0" y="0"/>
                </a:lnTo>
                <a:lnTo>
                  <a:pt x="0" y="33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7839075" y="2997200"/>
            <a:ext cx="400050" cy="1547813"/>
            <a:chOff x="4938" y="1632"/>
            <a:chExt cx="252" cy="975"/>
          </a:xfrm>
        </p:grpSpPr>
        <p:sp>
          <p:nvSpPr>
            <p:cNvPr id="39985" name="Line 55"/>
            <p:cNvSpPr>
              <a:spLocks noChangeShapeType="1"/>
            </p:cNvSpPr>
            <p:nvPr/>
          </p:nvSpPr>
          <p:spPr bwMode="auto">
            <a:xfrm>
              <a:off x="4944" y="1632"/>
              <a:ext cx="192" cy="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6" name="Text Box 56"/>
            <p:cNvSpPr txBox="1">
              <a:spLocks noChangeArrowheads="1"/>
            </p:cNvSpPr>
            <p:nvPr/>
          </p:nvSpPr>
          <p:spPr bwMode="auto">
            <a:xfrm rot="-5400000">
              <a:off x="4587" y="2004"/>
              <a:ext cx="9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  <a:latin typeface="Calibri" charset="0"/>
                </a:rPr>
                <a:t>MEM[r1+17]</a:t>
              </a:r>
              <a:endParaRPr lang="en-US" sz="2000">
                <a:latin typeface="Calibri" charset="0"/>
              </a:endParaRP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1524000" y="2865438"/>
            <a:ext cx="381000" cy="1363662"/>
            <a:chOff x="960" y="1549"/>
            <a:chExt cx="240" cy="859"/>
          </a:xfrm>
        </p:grpSpPr>
        <p:sp>
          <p:nvSpPr>
            <p:cNvPr id="39983" name="Line 58"/>
            <p:cNvSpPr>
              <a:spLocks noChangeShapeType="1"/>
            </p:cNvSpPr>
            <p:nvPr/>
          </p:nvSpPr>
          <p:spPr bwMode="auto">
            <a:xfrm>
              <a:off x="1200" y="1549"/>
              <a:ext cx="0" cy="85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4" name="Line 59"/>
            <p:cNvSpPr>
              <a:spLocks noChangeShapeType="1"/>
            </p:cNvSpPr>
            <p:nvPr/>
          </p:nvSpPr>
          <p:spPr bwMode="auto">
            <a:xfrm flipH="1">
              <a:off x="960" y="2400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762000" y="2841625"/>
            <a:ext cx="762000" cy="1374775"/>
            <a:chOff x="480" y="1534"/>
            <a:chExt cx="480" cy="866"/>
          </a:xfrm>
        </p:grpSpPr>
        <p:sp>
          <p:nvSpPr>
            <p:cNvPr id="39980" name="Line 61"/>
            <p:cNvSpPr>
              <a:spLocks noChangeShapeType="1"/>
            </p:cNvSpPr>
            <p:nvPr/>
          </p:nvSpPr>
          <p:spPr bwMode="auto">
            <a:xfrm flipH="1">
              <a:off x="480" y="2400"/>
              <a:ext cx="48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1" name="Line 62"/>
            <p:cNvSpPr>
              <a:spLocks noChangeShapeType="1"/>
            </p:cNvSpPr>
            <p:nvPr/>
          </p:nvSpPr>
          <p:spPr bwMode="auto">
            <a:xfrm flipV="1">
              <a:off x="480" y="1534"/>
              <a:ext cx="0" cy="86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2" name="Line 63"/>
            <p:cNvSpPr>
              <a:spLocks noChangeShapeType="1"/>
            </p:cNvSpPr>
            <p:nvPr/>
          </p:nvSpPr>
          <p:spPr bwMode="auto">
            <a:xfrm>
              <a:off x="480" y="1534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75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lw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Instruction</a:t>
            </a:r>
          </a:p>
        </p:txBody>
      </p:sp>
      <p:sp>
        <p:nvSpPr>
          <p:cNvPr id="39976" name="Text Box 3"/>
          <p:cNvSpPr txBox="1">
            <a:spLocks noChangeArrowheads="1"/>
          </p:cNvSpPr>
          <p:nvPr/>
        </p:nvSpPr>
        <p:spPr bwMode="auto">
          <a:xfrm rot="-5400000">
            <a:off x="1089819" y="2643982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PC</a:t>
            </a:r>
          </a:p>
        </p:txBody>
      </p:sp>
      <p:sp>
        <p:nvSpPr>
          <p:cNvPr id="39977" name="Date Placeholder 6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043956-A967-AC43-BA67-8BBCE9411BA4}" type="datetime1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2013-04-28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9978" name="Slide Number Placeholder 6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604C74-69C5-6E4C-8698-DA68FF17BC0E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51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8053" grpId="0" animBg="1"/>
      <p:bldP spid="25180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7888"/>
            <a:ext cx="8229600" cy="1143000"/>
          </a:xfrm>
        </p:spPr>
        <p:txBody>
          <a:bodyPr/>
          <a:lstStyle/>
          <a:p>
            <a:r>
              <a:rPr lang="en-US" dirty="0" smtClean="0"/>
              <a:t>Peer Instruction </a:t>
            </a:r>
            <a:r>
              <a:rPr lang="en-US" sz="2800" dirty="0" smtClean="0"/>
              <a:t>Multiplexer usage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4" y="4749786"/>
            <a:ext cx="8229600" cy="2057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many places in this diagram will need a multiplexor to select one from multiple inputs?</a:t>
            </a:r>
          </a:p>
          <a:p>
            <a:pPr marL="0" indent="0">
              <a:buNone/>
            </a:pPr>
            <a:r>
              <a:rPr lang="en-US" dirty="0" smtClean="0"/>
              <a:t>a) 0  		b) 1  		c) 2  		d) 3 		 e) 4 or more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741F16-D1BB-EC4C-A681-D017D6DB40DC}" type="datetime1">
              <a:rPr lang="en-US" smtClean="0"/>
              <a:pPr>
                <a:defRPr/>
              </a:pPr>
              <a:t>2013-04-28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27FE4-C4DE-B64E-BF78-4F634596A1E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5" name="Picture 44" descr="Screen shot 2011-10-28 at 11.05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1" y="931333"/>
            <a:ext cx="8513240" cy="388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5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7888"/>
            <a:ext cx="8229600" cy="1143000"/>
          </a:xfrm>
        </p:spPr>
        <p:txBody>
          <a:bodyPr/>
          <a:lstStyle/>
          <a:p>
            <a:r>
              <a:rPr lang="en-US" dirty="0" smtClean="0"/>
              <a:t>Peer Instruction </a:t>
            </a:r>
            <a:r>
              <a:rPr lang="en-US" sz="2800" dirty="0" smtClean="0"/>
              <a:t>Multiplexer </a:t>
            </a:r>
            <a:r>
              <a:rPr lang="en-US" sz="2800" dirty="0"/>
              <a:t>usage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4" y="4749786"/>
            <a:ext cx="8229600" cy="2057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many places in this diagram will need a multiplexor to select one from multiple inputs</a:t>
            </a:r>
          </a:p>
          <a:p>
            <a:pPr marL="0" indent="0">
              <a:buNone/>
            </a:pPr>
            <a:r>
              <a:rPr lang="en-US" dirty="0" smtClean="0"/>
              <a:t>a) 0  		b) 1  		c) 2  		d) 3 		 e) 4 or more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741F16-D1BB-EC4C-A681-D017D6DB40DC}" type="datetime1">
              <a:rPr lang="en-US" smtClean="0"/>
              <a:pPr>
                <a:defRPr/>
              </a:pPr>
              <a:t>2013-04-28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27FE4-C4DE-B64E-BF78-4F634596A1E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" name="Picture 6" descr="Screen shot 2011-10-28 at 11.21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808574"/>
            <a:ext cx="7835900" cy="400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1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Datapath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and Control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2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Datapath based on data transfers required to perform instructions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Controller causes the right transfers to happen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743200"/>
            <a:ext cx="7391400" cy="2927350"/>
            <a:chOff x="624" y="1804"/>
            <a:chExt cx="4656" cy="1844"/>
          </a:xfrm>
        </p:grpSpPr>
        <p:sp>
          <p:nvSpPr>
            <p:cNvPr id="42003" name="Rectangle 6"/>
            <p:cNvSpPr>
              <a:spLocks noChangeArrowheads="1"/>
            </p:cNvSpPr>
            <p:nvPr/>
          </p:nvSpPr>
          <p:spPr bwMode="auto">
            <a:xfrm>
              <a:off x="864" y="2140"/>
              <a:ext cx="240" cy="81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4" name="Text Box 5"/>
            <p:cNvSpPr txBox="1">
              <a:spLocks noChangeArrowheads="1"/>
            </p:cNvSpPr>
            <p:nvPr/>
          </p:nvSpPr>
          <p:spPr bwMode="auto">
            <a:xfrm rot="-5400000">
              <a:off x="831" y="2389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PC</a:t>
              </a:r>
            </a:p>
          </p:txBody>
        </p:sp>
        <p:sp>
          <p:nvSpPr>
            <p:cNvPr id="42005" name="Rectangle 7"/>
            <p:cNvSpPr>
              <a:spLocks noChangeArrowheads="1"/>
            </p:cNvSpPr>
            <p:nvPr/>
          </p:nvSpPr>
          <p:spPr bwMode="auto">
            <a:xfrm rot="-5400000">
              <a:off x="1296" y="2332"/>
              <a:ext cx="1248" cy="67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instruction</a:t>
              </a:r>
            </a:p>
            <a:p>
              <a:pPr algn="ctr"/>
              <a:r>
                <a:rPr lang="en-US" sz="2000"/>
                <a:t>memory</a:t>
              </a:r>
            </a:p>
          </p:txBody>
        </p:sp>
        <p:sp>
          <p:nvSpPr>
            <p:cNvPr id="42006" name="AutoShape 8"/>
            <p:cNvSpPr>
              <a:spLocks noChangeArrowheads="1"/>
            </p:cNvSpPr>
            <p:nvPr/>
          </p:nvSpPr>
          <p:spPr bwMode="auto">
            <a:xfrm>
              <a:off x="1248" y="3042"/>
              <a:ext cx="231" cy="34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+4</a:t>
              </a:r>
            </a:p>
          </p:txBody>
        </p:sp>
        <p:sp>
          <p:nvSpPr>
            <p:cNvPr id="42007" name="Line 9"/>
            <p:cNvSpPr>
              <a:spLocks noChangeShapeType="1"/>
            </p:cNvSpPr>
            <p:nvPr/>
          </p:nvSpPr>
          <p:spPr bwMode="auto">
            <a:xfrm>
              <a:off x="1104" y="252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Rectangle 10"/>
            <p:cNvSpPr>
              <a:spLocks noChangeArrowheads="1"/>
            </p:cNvSpPr>
            <p:nvPr/>
          </p:nvSpPr>
          <p:spPr bwMode="auto">
            <a:xfrm>
              <a:off x="2592" y="2140"/>
              <a:ext cx="624" cy="81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9" name="Line 11"/>
            <p:cNvSpPr>
              <a:spLocks noChangeShapeType="1"/>
            </p:cNvSpPr>
            <p:nvPr/>
          </p:nvSpPr>
          <p:spPr bwMode="auto">
            <a:xfrm>
              <a:off x="2256" y="242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0" name="Line 12"/>
            <p:cNvSpPr>
              <a:spLocks noChangeShapeType="1"/>
            </p:cNvSpPr>
            <p:nvPr/>
          </p:nvSpPr>
          <p:spPr bwMode="auto">
            <a:xfrm>
              <a:off x="2256" y="266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1" name="Line 13"/>
            <p:cNvSpPr>
              <a:spLocks noChangeShapeType="1"/>
            </p:cNvSpPr>
            <p:nvPr/>
          </p:nvSpPr>
          <p:spPr bwMode="auto">
            <a:xfrm>
              <a:off x="2256" y="286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2" name="Text Box 14"/>
            <p:cNvSpPr txBox="1">
              <a:spLocks noChangeArrowheads="1"/>
            </p:cNvSpPr>
            <p:nvPr/>
          </p:nvSpPr>
          <p:spPr bwMode="auto">
            <a:xfrm>
              <a:off x="2251" y="2599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rt</a:t>
              </a:r>
            </a:p>
          </p:txBody>
        </p:sp>
        <p:sp>
          <p:nvSpPr>
            <p:cNvPr id="42013" name="Text Box 15"/>
            <p:cNvSpPr txBox="1">
              <a:spLocks noChangeArrowheads="1"/>
            </p:cNvSpPr>
            <p:nvPr/>
          </p:nvSpPr>
          <p:spPr bwMode="auto">
            <a:xfrm>
              <a:off x="2251" y="2407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rs</a:t>
              </a:r>
            </a:p>
          </p:txBody>
        </p:sp>
        <p:sp>
          <p:nvSpPr>
            <p:cNvPr id="42014" name="Text Box 16"/>
            <p:cNvSpPr txBox="1">
              <a:spLocks noChangeArrowheads="1"/>
            </p:cNvSpPr>
            <p:nvPr/>
          </p:nvSpPr>
          <p:spPr bwMode="auto">
            <a:xfrm>
              <a:off x="2251" y="2167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rd</a:t>
              </a:r>
            </a:p>
          </p:txBody>
        </p:sp>
        <p:sp>
          <p:nvSpPr>
            <p:cNvPr id="42015" name="Text Box 17"/>
            <p:cNvSpPr txBox="1">
              <a:spLocks noChangeArrowheads="1"/>
            </p:cNvSpPr>
            <p:nvPr/>
          </p:nvSpPr>
          <p:spPr bwMode="auto">
            <a:xfrm rot="-5400000">
              <a:off x="2517" y="2398"/>
              <a:ext cx="7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registers</a:t>
              </a:r>
            </a:p>
          </p:txBody>
        </p:sp>
        <p:sp>
          <p:nvSpPr>
            <p:cNvPr id="42016" name="Freeform 19"/>
            <p:cNvSpPr>
              <a:spLocks/>
            </p:cNvSpPr>
            <p:nvPr/>
          </p:nvSpPr>
          <p:spPr bwMode="auto">
            <a:xfrm>
              <a:off x="3648" y="2178"/>
              <a:ext cx="528" cy="960"/>
            </a:xfrm>
            <a:custGeom>
              <a:avLst/>
              <a:gdLst>
                <a:gd name="T0" fmla="*/ 0 w 528"/>
                <a:gd name="T1" fmla="*/ 0 h 960"/>
                <a:gd name="T2" fmla="*/ 528 w 528"/>
                <a:gd name="T3" fmla="*/ 192 h 960"/>
                <a:gd name="T4" fmla="*/ 528 w 528"/>
                <a:gd name="T5" fmla="*/ 672 h 960"/>
                <a:gd name="T6" fmla="*/ 0 w 528"/>
                <a:gd name="T7" fmla="*/ 960 h 960"/>
                <a:gd name="T8" fmla="*/ 0 w 528"/>
                <a:gd name="T9" fmla="*/ 528 h 960"/>
                <a:gd name="T10" fmla="*/ 48 w 528"/>
                <a:gd name="T11" fmla="*/ 480 h 960"/>
                <a:gd name="T12" fmla="*/ 0 w 528"/>
                <a:gd name="T13" fmla="*/ 432 h 960"/>
                <a:gd name="T14" fmla="*/ 0 w 528"/>
                <a:gd name="T15" fmla="*/ 0 h 9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8"/>
                <a:gd name="T25" fmla="*/ 0 h 960"/>
                <a:gd name="T26" fmla="*/ 528 w 528"/>
                <a:gd name="T27" fmla="*/ 960 h 9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8" h="960">
                  <a:moveTo>
                    <a:pt x="0" y="0"/>
                  </a:moveTo>
                  <a:lnTo>
                    <a:pt x="528" y="192"/>
                  </a:lnTo>
                  <a:lnTo>
                    <a:pt x="528" y="672"/>
                  </a:lnTo>
                  <a:lnTo>
                    <a:pt x="0" y="960"/>
                  </a:lnTo>
                  <a:lnTo>
                    <a:pt x="0" y="528"/>
                  </a:lnTo>
                  <a:lnTo>
                    <a:pt x="48" y="480"/>
                  </a:lnTo>
                  <a:lnTo>
                    <a:pt x="0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7" name="Line 20"/>
            <p:cNvSpPr>
              <a:spLocks noChangeShapeType="1"/>
            </p:cNvSpPr>
            <p:nvPr/>
          </p:nvSpPr>
          <p:spPr bwMode="auto">
            <a:xfrm>
              <a:off x="4176" y="261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8" name="Line 21"/>
            <p:cNvSpPr>
              <a:spLocks noChangeShapeType="1"/>
            </p:cNvSpPr>
            <p:nvPr/>
          </p:nvSpPr>
          <p:spPr bwMode="auto">
            <a:xfrm>
              <a:off x="3216" y="286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9" name="Line 22"/>
            <p:cNvSpPr>
              <a:spLocks noChangeShapeType="1"/>
            </p:cNvSpPr>
            <p:nvPr/>
          </p:nvSpPr>
          <p:spPr bwMode="auto">
            <a:xfrm>
              <a:off x="2237" y="3081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0" name="Line 23"/>
            <p:cNvSpPr>
              <a:spLocks noChangeShapeType="1"/>
            </p:cNvSpPr>
            <p:nvPr/>
          </p:nvSpPr>
          <p:spPr bwMode="auto">
            <a:xfrm>
              <a:off x="3216" y="2347"/>
              <a:ext cx="4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1" name="Rectangle 24"/>
            <p:cNvSpPr>
              <a:spLocks noChangeArrowheads="1"/>
            </p:cNvSpPr>
            <p:nvPr/>
          </p:nvSpPr>
          <p:spPr bwMode="auto">
            <a:xfrm rot="-5400000">
              <a:off x="4128" y="2428"/>
              <a:ext cx="1248" cy="67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Data</a:t>
              </a:r>
            </a:p>
            <a:p>
              <a:pPr algn="ctr"/>
              <a:r>
                <a:rPr lang="en-US" sz="2000"/>
                <a:t>memory</a:t>
              </a:r>
            </a:p>
          </p:txBody>
        </p:sp>
        <p:sp>
          <p:nvSpPr>
            <p:cNvPr id="42022" name="Line 25"/>
            <p:cNvSpPr>
              <a:spLocks noChangeShapeType="1"/>
            </p:cNvSpPr>
            <p:nvPr/>
          </p:nvSpPr>
          <p:spPr bwMode="auto">
            <a:xfrm>
              <a:off x="3360" y="286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3" name="Line 26"/>
            <p:cNvSpPr>
              <a:spLocks noChangeShapeType="1"/>
            </p:cNvSpPr>
            <p:nvPr/>
          </p:nvSpPr>
          <p:spPr bwMode="auto">
            <a:xfrm>
              <a:off x="3360" y="310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4" name="Line 27"/>
            <p:cNvSpPr>
              <a:spLocks noChangeShapeType="1"/>
            </p:cNvSpPr>
            <p:nvPr/>
          </p:nvSpPr>
          <p:spPr bwMode="auto">
            <a:xfrm>
              <a:off x="3360" y="3292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5" name="Line 28"/>
            <p:cNvSpPr>
              <a:spLocks noChangeShapeType="1"/>
            </p:cNvSpPr>
            <p:nvPr/>
          </p:nvSpPr>
          <p:spPr bwMode="auto">
            <a:xfrm>
              <a:off x="5088" y="261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6" name="Line 29"/>
            <p:cNvSpPr>
              <a:spLocks noChangeShapeType="1"/>
            </p:cNvSpPr>
            <p:nvPr/>
          </p:nvSpPr>
          <p:spPr bwMode="auto">
            <a:xfrm flipV="1">
              <a:off x="5280" y="1804"/>
              <a:ext cx="0" cy="8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7" name="Line 30"/>
            <p:cNvSpPr>
              <a:spLocks noChangeShapeType="1"/>
            </p:cNvSpPr>
            <p:nvPr/>
          </p:nvSpPr>
          <p:spPr bwMode="auto">
            <a:xfrm flipH="1">
              <a:off x="2758" y="1804"/>
              <a:ext cx="25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8" name="Line 31"/>
            <p:cNvSpPr>
              <a:spLocks noChangeShapeType="1"/>
            </p:cNvSpPr>
            <p:nvPr/>
          </p:nvSpPr>
          <p:spPr bwMode="auto">
            <a:xfrm>
              <a:off x="2758" y="180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9" name="Text Box 32"/>
            <p:cNvSpPr txBox="1">
              <a:spLocks noChangeArrowheads="1"/>
            </p:cNvSpPr>
            <p:nvPr/>
          </p:nvSpPr>
          <p:spPr bwMode="auto">
            <a:xfrm>
              <a:off x="2228" y="3052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imm</a:t>
              </a:r>
            </a:p>
          </p:txBody>
        </p:sp>
        <p:sp>
          <p:nvSpPr>
            <p:cNvPr id="42030" name="Line 33"/>
            <p:cNvSpPr>
              <a:spLocks noChangeShapeType="1"/>
            </p:cNvSpPr>
            <p:nvPr/>
          </p:nvSpPr>
          <p:spPr bwMode="auto">
            <a:xfrm>
              <a:off x="1344" y="2524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1" name="AutoShape 34"/>
            <p:cNvSpPr>
              <a:spLocks noChangeArrowheads="1"/>
            </p:cNvSpPr>
            <p:nvPr/>
          </p:nvSpPr>
          <p:spPr bwMode="auto">
            <a:xfrm>
              <a:off x="864" y="3138"/>
              <a:ext cx="240" cy="51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2" name="Line 35"/>
            <p:cNvSpPr>
              <a:spLocks noChangeShapeType="1"/>
            </p:cNvSpPr>
            <p:nvPr/>
          </p:nvSpPr>
          <p:spPr bwMode="auto">
            <a:xfrm flipH="1">
              <a:off x="1104" y="327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3" name="Line 36"/>
            <p:cNvSpPr>
              <a:spLocks noChangeShapeType="1"/>
            </p:cNvSpPr>
            <p:nvPr/>
          </p:nvSpPr>
          <p:spPr bwMode="auto">
            <a:xfrm>
              <a:off x="2646" y="3081"/>
              <a:ext cx="0" cy="4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4" name="Line 37"/>
            <p:cNvSpPr>
              <a:spLocks noChangeShapeType="1"/>
            </p:cNvSpPr>
            <p:nvPr/>
          </p:nvSpPr>
          <p:spPr bwMode="auto">
            <a:xfrm flipH="1">
              <a:off x="1104" y="3504"/>
              <a:ext cx="15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5" name="Line 38"/>
            <p:cNvSpPr>
              <a:spLocks noChangeShapeType="1"/>
            </p:cNvSpPr>
            <p:nvPr/>
          </p:nvSpPr>
          <p:spPr bwMode="auto">
            <a:xfrm flipH="1">
              <a:off x="624" y="338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6" name="Line 39"/>
            <p:cNvSpPr>
              <a:spLocks noChangeShapeType="1"/>
            </p:cNvSpPr>
            <p:nvPr/>
          </p:nvSpPr>
          <p:spPr bwMode="auto">
            <a:xfrm flipV="1">
              <a:off x="624" y="2524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7" name="Line 40"/>
            <p:cNvSpPr>
              <a:spLocks noChangeShapeType="1"/>
            </p:cNvSpPr>
            <p:nvPr/>
          </p:nvSpPr>
          <p:spPr bwMode="auto">
            <a:xfrm>
              <a:off x="624" y="252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8" name="Text Box 18"/>
            <p:cNvSpPr txBox="1">
              <a:spLocks noChangeArrowheads="1"/>
            </p:cNvSpPr>
            <p:nvPr/>
          </p:nvSpPr>
          <p:spPr bwMode="auto">
            <a:xfrm>
              <a:off x="3723" y="2529"/>
              <a:ext cx="4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ALU</a:t>
              </a:r>
              <a:endParaRPr lang="en-US">
                <a:latin typeface="Times" charset="0"/>
              </a:endParaRP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914400" y="5105400"/>
            <a:ext cx="7391400" cy="1295400"/>
            <a:chOff x="576" y="3216"/>
            <a:chExt cx="4656" cy="816"/>
          </a:xfrm>
        </p:grpSpPr>
        <p:sp>
          <p:nvSpPr>
            <p:cNvPr id="42000" name="AutoShape 42"/>
            <p:cNvSpPr>
              <a:spLocks noChangeArrowheads="1"/>
            </p:cNvSpPr>
            <p:nvPr/>
          </p:nvSpPr>
          <p:spPr bwMode="auto">
            <a:xfrm>
              <a:off x="576" y="3696"/>
              <a:ext cx="4656" cy="336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>
                  <a:solidFill>
                    <a:schemeClr val="accent2"/>
                  </a:solidFill>
                </a:rPr>
                <a:t>Controller</a:t>
              </a:r>
              <a:endParaRPr lang="en-US" sz="2000"/>
            </a:p>
          </p:txBody>
        </p:sp>
        <p:sp>
          <p:nvSpPr>
            <p:cNvPr id="42001" name="Line 43"/>
            <p:cNvSpPr>
              <a:spLocks noChangeShapeType="1"/>
            </p:cNvSpPr>
            <p:nvPr/>
          </p:nvSpPr>
          <p:spPr bwMode="auto">
            <a:xfrm>
              <a:off x="1872" y="3216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Text Box 44"/>
            <p:cNvSpPr txBox="1">
              <a:spLocks noChangeArrowheads="1"/>
            </p:cNvSpPr>
            <p:nvPr/>
          </p:nvSpPr>
          <p:spPr bwMode="auto">
            <a:xfrm>
              <a:off x="1884" y="3447"/>
              <a:ext cx="10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</a:rPr>
                <a:t>opcode, funct</a:t>
              </a: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1066800" y="4556125"/>
            <a:ext cx="6400800" cy="1363663"/>
            <a:chOff x="672" y="2870"/>
            <a:chExt cx="4032" cy="859"/>
          </a:xfrm>
        </p:grpSpPr>
        <p:sp>
          <p:nvSpPr>
            <p:cNvPr id="41993" name="Line 46"/>
            <p:cNvSpPr>
              <a:spLocks noChangeShapeType="1"/>
            </p:cNvSpPr>
            <p:nvPr/>
          </p:nvSpPr>
          <p:spPr bwMode="auto">
            <a:xfrm flipV="1">
              <a:off x="912" y="3572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Line 47"/>
            <p:cNvSpPr>
              <a:spLocks noChangeShapeType="1"/>
            </p:cNvSpPr>
            <p:nvPr/>
          </p:nvSpPr>
          <p:spPr bwMode="auto">
            <a:xfrm flipV="1">
              <a:off x="672" y="2880"/>
              <a:ext cx="153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Line 48"/>
            <p:cNvSpPr>
              <a:spLocks noChangeShapeType="1"/>
            </p:cNvSpPr>
            <p:nvPr/>
          </p:nvSpPr>
          <p:spPr bwMode="auto">
            <a:xfrm flipV="1">
              <a:off x="1296" y="33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Line 49"/>
            <p:cNvSpPr>
              <a:spLocks noChangeShapeType="1"/>
            </p:cNvSpPr>
            <p:nvPr/>
          </p:nvSpPr>
          <p:spPr bwMode="auto">
            <a:xfrm flipV="1">
              <a:off x="1727" y="3202"/>
              <a:ext cx="0" cy="4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Line 50"/>
            <p:cNvSpPr>
              <a:spLocks noChangeShapeType="1"/>
            </p:cNvSpPr>
            <p:nvPr/>
          </p:nvSpPr>
          <p:spPr bwMode="auto">
            <a:xfrm flipV="1">
              <a:off x="3072" y="2870"/>
              <a:ext cx="0" cy="8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8" name="Line 51"/>
            <p:cNvSpPr>
              <a:spLocks noChangeShapeType="1"/>
            </p:cNvSpPr>
            <p:nvPr/>
          </p:nvSpPr>
          <p:spPr bwMode="auto">
            <a:xfrm flipV="1">
              <a:off x="3840" y="2903"/>
              <a:ext cx="0" cy="8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Line 52"/>
            <p:cNvSpPr>
              <a:spLocks noChangeShapeType="1"/>
            </p:cNvSpPr>
            <p:nvPr/>
          </p:nvSpPr>
          <p:spPr bwMode="auto">
            <a:xfrm flipV="1">
              <a:off x="4704" y="3312"/>
              <a:ext cx="0" cy="3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0" name="Date Placeholder 5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B752F3-3D3B-A24E-AD55-9DB25C187B20}" type="datetime1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2013-04-28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1991" name="Slide Number Placeholder 5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F4C4505-6D7B-5746-A1C0-D6F9DE3AB5A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65227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Why a Single-Cycle Implementation Is Not Used </a:t>
            </a:r>
            <a:r>
              <a:rPr lang="en-US" sz="3200" dirty="0" smtClean="0"/>
              <a:t>Today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81000" y="1166843"/>
            <a:ext cx="838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Although the single-cycle design will work correctly, it would not be used in modern designs because it is </a:t>
            </a:r>
            <a:r>
              <a:rPr lang="en-US" sz="2400" b="1" dirty="0">
                <a:solidFill>
                  <a:srgbClr val="FF0000"/>
                </a:solidFill>
              </a:rPr>
              <a:t>inefficient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clock cycle must have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same length </a:t>
            </a:r>
            <a:r>
              <a:rPr lang="en-US" sz="2400" dirty="0"/>
              <a:t>for </a:t>
            </a:r>
            <a:r>
              <a:rPr lang="en-US" sz="2400" b="1" dirty="0">
                <a:solidFill>
                  <a:srgbClr val="FF0000"/>
                </a:solidFill>
              </a:rPr>
              <a:t>every instruction </a:t>
            </a:r>
            <a:r>
              <a:rPr lang="en-US" sz="2400" dirty="0"/>
              <a:t>in this single-cycle design.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clock cycle is determined by the </a:t>
            </a:r>
            <a:r>
              <a:rPr lang="en-US" sz="2400" b="1" dirty="0">
                <a:solidFill>
                  <a:srgbClr val="FF0000"/>
                </a:solidFill>
              </a:rPr>
              <a:t>longest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possible path in the processor. This path is almost certainly a </a:t>
            </a:r>
            <a:r>
              <a:rPr lang="en-US" sz="2400" b="1" dirty="0">
                <a:solidFill>
                  <a:srgbClr val="FF0000"/>
                </a:solidFill>
              </a:rPr>
              <a:t>load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instruction, which </a:t>
            </a:r>
            <a:r>
              <a:rPr lang="en-US" sz="2400" b="1" dirty="0"/>
              <a:t>uses </a:t>
            </a:r>
            <a:r>
              <a:rPr lang="en-US" sz="2400" b="1" dirty="0">
                <a:solidFill>
                  <a:srgbClr val="FF0000"/>
                </a:solidFill>
              </a:rPr>
              <a:t>five</a:t>
            </a:r>
            <a:r>
              <a:rPr lang="en-US" sz="2400" b="1" dirty="0"/>
              <a:t> functional units in series</a:t>
            </a:r>
            <a:r>
              <a:rPr lang="en-US" sz="2400" dirty="0"/>
              <a:t>: </a:t>
            </a:r>
            <a:endParaRPr lang="en-US" sz="2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instruction memory</a:t>
            </a:r>
            <a:r>
              <a:rPr lang="en-US" sz="2000" dirty="0" smtClean="0"/>
              <a:t>,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register file</a:t>
            </a:r>
            <a:r>
              <a:rPr lang="en-US" sz="2000" dirty="0" smtClean="0"/>
              <a:t>,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ALU</a:t>
            </a:r>
            <a:r>
              <a:rPr lang="en-US" sz="2000" dirty="0" smtClean="0"/>
              <a:t>,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data memory</a:t>
            </a:r>
            <a:r>
              <a:rPr lang="en-US" sz="2000" dirty="0" smtClean="0"/>
              <a:t>,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register file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overall performance of a single-cycle implementation is likely to be poor, since the clock cycle is </a:t>
            </a:r>
            <a:r>
              <a:rPr lang="en-US" sz="2400" b="1" dirty="0">
                <a:solidFill>
                  <a:srgbClr val="FF0000"/>
                </a:solidFill>
              </a:rPr>
              <a:t>too long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8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756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CPU Clocking (2/2)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2067" y="1295400"/>
            <a:ext cx="7408333" cy="51816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Alternative multiple-cycle CPU: only one stage of instruction per clock cycle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</a:rPr>
              <a:t>Clock is made as long as the 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slowest stage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>
              <a:buFont typeface="Arial" charset="0"/>
              <a:buNone/>
            </a:pPr>
            <a:endParaRPr lang="en-US" dirty="0">
              <a:latin typeface="Calibri" charset="0"/>
              <a:ea typeface="ＭＳ Ｐゴシック" charset="0"/>
            </a:endParaRPr>
          </a:p>
          <a:p>
            <a:pPr lvl="1">
              <a:buFont typeface="Arial" charset="0"/>
              <a:buNone/>
            </a:pP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sz="2400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sz="2400" dirty="0" smtClean="0">
                <a:latin typeface="Calibri" charset="0"/>
                <a:ea typeface="ＭＳ Ｐゴシック" charset="0"/>
              </a:rPr>
              <a:t>Several </a:t>
            </a:r>
            <a:r>
              <a:rPr lang="en-US" sz="2400" dirty="0">
                <a:latin typeface="Calibri" charset="0"/>
                <a:ea typeface="ＭＳ Ｐゴシック" charset="0"/>
              </a:rPr>
              <a:t>significant advantages over single cycle execution: Unused stages in a particular instruction can be </a:t>
            </a:r>
            <a:r>
              <a:rPr lang="en-US" sz="2400" b="1" dirty="0">
                <a:latin typeface="Calibri" charset="0"/>
                <a:ea typeface="ＭＳ Ｐゴシック" charset="0"/>
              </a:rPr>
              <a:t>skipped</a:t>
            </a:r>
            <a:r>
              <a:rPr lang="en-US" sz="2400" dirty="0">
                <a:latin typeface="Calibri" charset="0"/>
                <a:ea typeface="ＭＳ Ｐゴシック" charset="0"/>
              </a:rPr>
              <a:t> OR instructions can be </a:t>
            </a:r>
            <a:r>
              <a:rPr lang="en-US" sz="2400" b="1" dirty="0">
                <a:latin typeface="Calibri" charset="0"/>
                <a:ea typeface="ＭＳ Ｐゴシック" charset="0"/>
              </a:rPr>
              <a:t>pipelined</a:t>
            </a:r>
            <a:r>
              <a:rPr lang="en-US" sz="2400" dirty="0">
                <a:latin typeface="Calibri" charset="0"/>
                <a:ea typeface="ＭＳ Ｐゴシック" charset="0"/>
              </a:rPr>
              <a:t> (overlapped)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90600" y="3132138"/>
            <a:ext cx="1638300" cy="701675"/>
            <a:chOff x="624" y="1920"/>
            <a:chExt cx="1032" cy="442"/>
          </a:xfrm>
        </p:grpSpPr>
        <p:sp>
          <p:nvSpPr>
            <p:cNvPr id="50221" name="Text Box 6"/>
            <p:cNvSpPr txBox="1">
              <a:spLocks noChangeArrowheads="1"/>
            </p:cNvSpPr>
            <p:nvPr/>
          </p:nvSpPr>
          <p:spPr bwMode="auto">
            <a:xfrm>
              <a:off x="624" y="1920"/>
              <a:ext cx="103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</a:rPr>
                <a:t>1. Instruction</a:t>
              </a:r>
            </a:p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</a:rPr>
                <a:t>Fetch</a:t>
              </a:r>
            </a:p>
          </p:txBody>
        </p:sp>
        <p:sp>
          <p:nvSpPr>
            <p:cNvPr id="50222" name="Line 7"/>
            <p:cNvSpPr>
              <a:spLocks noChangeShapeType="1"/>
            </p:cNvSpPr>
            <p:nvPr/>
          </p:nvSpPr>
          <p:spPr bwMode="auto">
            <a:xfrm>
              <a:off x="720" y="1920"/>
              <a:ext cx="86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573338" y="2827338"/>
            <a:ext cx="1541462" cy="1311275"/>
            <a:chOff x="1621" y="1728"/>
            <a:chExt cx="971" cy="826"/>
          </a:xfrm>
        </p:grpSpPr>
        <p:sp>
          <p:nvSpPr>
            <p:cNvPr id="50219" name="Text Box 9"/>
            <p:cNvSpPr txBox="1">
              <a:spLocks noChangeArrowheads="1"/>
            </p:cNvSpPr>
            <p:nvPr/>
          </p:nvSpPr>
          <p:spPr bwMode="auto">
            <a:xfrm>
              <a:off x="1621" y="1728"/>
              <a:ext cx="890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endParaRPr lang="en-US" sz="2000">
                <a:solidFill>
                  <a:schemeClr val="accent2"/>
                </a:solidFill>
              </a:endParaRPr>
            </a:p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</a:rPr>
                <a:t>2. Decode/</a:t>
              </a:r>
            </a:p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</a:rPr>
                <a:t>    Register</a:t>
              </a:r>
            </a:p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</a:rPr>
                <a:t>Read</a:t>
              </a:r>
            </a:p>
          </p:txBody>
        </p:sp>
        <p:sp>
          <p:nvSpPr>
            <p:cNvPr id="50220" name="Line 10"/>
            <p:cNvSpPr>
              <a:spLocks noChangeShapeType="1"/>
            </p:cNvSpPr>
            <p:nvPr/>
          </p:nvSpPr>
          <p:spPr bwMode="auto">
            <a:xfrm>
              <a:off x="1634" y="1920"/>
              <a:ext cx="95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113213" y="3132138"/>
            <a:ext cx="1474787" cy="414337"/>
            <a:chOff x="572" y="2832"/>
            <a:chExt cx="1331" cy="261"/>
          </a:xfrm>
        </p:grpSpPr>
        <p:sp>
          <p:nvSpPr>
            <p:cNvPr id="50217" name="Text Box 12"/>
            <p:cNvSpPr txBox="1">
              <a:spLocks noChangeArrowheads="1"/>
            </p:cNvSpPr>
            <p:nvPr/>
          </p:nvSpPr>
          <p:spPr bwMode="auto">
            <a:xfrm>
              <a:off x="572" y="2843"/>
              <a:ext cx="12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</a:rPr>
                <a:t>3. Execute</a:t>
              </a:r>
            </a:p>
          </p:txBody>
        </p:sp>
        <p:sp>
          <p:nvSpPr>
            <p:cNvPr id="50218" name="Line 13"/>
            <p:cNvSpPr>
              <a:spLocks noChangeShapeType="1"/>
            </p:cNvSpPr>
            <p:nvPr/>
          </p:nvSpPr>
          <p:spPr bwMode="auto">
            <a:xfrm>
              <a:off x="622" y="2832"/>
              <a:ext cx="12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656263" y="3132138"/>
            <a:ext cx="1541462" cy="414337"/>
            <a:chOff x="310" y="2832"/>
            <a:chExt cx="2489" cy="261"/>
          </a:xfrm>
        </p:grpSpPr>
        <p:sp>
          <p:nvSpPr>
            <p:cNvPr id="50215" name="Text Box 15"/>
            <p:cNvSpPr txBox="1">
              <a:spLocks noChangeArrowheads="1"/>
            </p:cNvSpPr>
            <p:nvPr/>
          </p:nvSpPr>
          <p:spPr bwMode="auto">
            <a:xfrm>
              <a:off x="310" y="2843"/>
              <a:ext cx="2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</a:rPr>
                <a:t>4. Memory</a:t>
              </a:r>
            </a:p>
          </p:txBody>
        </p:sp>
        <p:sp>
          <p:nvSpPr>
            <p:cNvPr id="50216" name="Line 16"/>
            <p:cNvSpPr>
              <a:spLocks noChangeShapeType="1"/>
            </p:cNvSpPr>
            <p:nvPr/>
          </p:nvSpPr>
          <p:spPr bwMode="auto">
            <a:xfrm>
              <a:off x="374" y="2832"/>
              <a:ext cx="242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7197725" y="3132138"/>
            <a:ext cx="1522413" cy="738187"/>
            <a:chOff x="472" y="2832"/>
            <a:chExt cx="1965" cy="465"/>
          </a:xfrm>
        </p:grpSpPr>
        <p:sp>
          <p:nvSpPr>
            <p:cNvPr id="50213" name="Text Box 18"/>
            <p:cNvSpPr txBox="1">
              <a:spLocks noChangeArrowheads="1"/>
            </p:cNvSpPr>
            <p:nvPr/>
          </p:nvSpPr>
          <p:spPr bwMode="auto">
            <a:xfrm>
              <a:off x="472" y="2851"/>
              <a:ext cx="1844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</a:rPr>
                <a:t>5. Register</a:t>
              </a:r>
            </a:p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</a:rPr>
                <a:t>     Write</a:t>
              </a:r>
            </a:p>
          </p:txBody>
        </p:sp>
        <p:sp>
          <p:nvSpPr>
            <p:cNvPr id="50214" name="Line 19"/>
            <p:cNvSpPr>
              <a:spLocks noChangeShapeType="1"/>
            </p:cNvSpPr>
            <p:nvPr/>
          </p:nvSpPr>
          <p:spPr bwMode="auto">
            <a:xfrm>
              <a:off x="554" y="2832"/>
              <a:ext cx="1883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4" name="Line 20"/>
          <p:cNvSpPr>
            <a:spLocks noChangeShapeType="1"/>
          </p:cNvSpPr>
          <p:nvPr/>
        </p:nvSpPr>
        <p:spPr bwMode="auto">
          <a:xfrm>
            <a:off x="914400" y="46561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21"/>
          <p:cNvSpPr>
            <a:spLocks noChangeShapeType="1"/>
          </p:cNvSpPr>
          <p:nvPr/>
        </p:nvSpPr>
        <p:spPr bwMode="auto">
          <a:xfrm flipV="1">
            <a:off x="1143000" y="412273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22"/>
          <p:cNvSpPr>
            <a:spLocks noChangeShapeType="1"/>
          </p:cNvSpPr>
          <p:nvPr/>
        </p:nvSpPr>
        <p:spPr bwMode="auto">
          <a:xfrm>
            <a:off x="1143000" y="4122738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Line 23"/>
          <p:cNvSpPr>
            <a:spLocks noChangeShapeType="1"/>
          </p:cNvSpPr>
          <p:nvPr/>
        </p:nvSpPr>
        <p:spPr bwMode="auto">
          <a:xfrm>
            <a:off x="1981200" y="412273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24"/>
          <p:cNvSpPr>
            <a:spLocks noChangeShapeType="1"/>
          </p:cNvSpPr>
          <p:nvPr/>
        </p:nvSpPr>
        <p:spPr bwMode="auto">
          <a:xfrm>
            <a:off x="1981200" y="465613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Line 25"/>
          <p:cNvSpPr>
            <a:spLocks noChangeShapeType="1"/>
          </p:cNvSpPr>
          <p:nvPr/>
        </p:nvSpPr>
        <p:spPr bwMode="auto">
          <a:xfrm>
            <a:off x="2438400" y="46561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Line 26"/>
          <p:cNvSpPr>
            <a:spLocks noChangeShapeType="1"/>
          </p:cNvSpPr>
          <p:nvPr/>
        </p:nvSpPr>
        <p:spPr bwMode="auto">
          <a:xfrm flipV="1">
            <a:off x="2667000" y="412273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Line 27"/>
          <p:cNvSpPr>
            <a:spLocks noChangeShapeType="1"/>
          </p:cNvSpPr>
          <p:nvPr/>
        </p:nvSpPr>
        <p:spPr bwMode="auto">
          <a:xfrm>
            <a:off x="2667000" y="4122738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Line 28"/>
          <p:cNvSpPr>
            <a:spLocks noChangeShapeType="1"/>
          </p:cNvSpPr>
          <p:nvPr/>
        </p:nvSpPr>
        <p:spPr bwMode="auto">
          <a:xfrm>
            <a:off x="3505200" y="412273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Line 29"/>
          <p:cNvSpPr>
            <a:spLocks noChangeShapeType="1"/>
          </p:cNvSpPr>
          <p:nvPr/>
        </p:nvSpPr>
        <p:spPr bwMode="auto">
          <a:xfrm>
            <a:off x="3505200" y="465613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Line 30"/>
          <p:cNvSpPr>
            <a:spLocks noChangeShapeType="1"/>
          </p:cNvSpPr>
          <p:nvPr/>
        </p:nvSpPr>
        <p:spPr bwMode="auto">
          <a:xfrm>
            <a:off x="3962400" y="46561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Line 31"/>
          <p:cNvSpPr>
            <a:spLocks noChangeShapeType="1"/>
          </p:cNvSpPr>
          <p:nvPr/>
        </p:nvSpPr>
        <p:spPr bwMode="auto">
          <a:xfrm flipV="1">
            <a:off x="4191000" y="412273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Line 32"/>
          <p:cNvSpPr>
            <a:spLocks noChangeShapeType="1"/>
          </p:cNvSpPr>
          <p:nvPr/>
        </p:nvSpPr>
        <p:spPr bwMode="auto">
          <a:xfrm>
            <a:off x="4191000" y="4122738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Line 33"/>
          <p:cNvSpPr>
            <a:spLocks noChangeShapeType="1"/>
          </p:cNvSpPr>
          <p:nvPr/>
        </p:nvSpPr>
        <p:spPr bwMode="auto">
          <a:xfrm>
            <a:off x="5029200" y="412273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8" name="Line 34"/>
          <p:cNvSpPr>
            <a:spLocks noChangeShapeType="1"/>
          </p:cNvSpPr>
          <p:nvPr/>
        </p:nvSpPr>
        <p:spPr bwMode="auto">
          <a:xfrm>
            <a:off x="5029200" y="465613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9" name="Line 35"/>
          <p:cNvSpPr>
            <a:spLocks noChangeShapeType="1"/>
          </p:cNvSpPr>
          <p:nvPr/>
        </p:nvSpPr>
        <p:spPr bwMode="auto">
          <a:xfrm>
            <a:off x="5486400" y="46561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Line 36"/>
          <p:cNvSpPr>
            <a:spLocks noChangeShapeType="1"/>
          </p:cNvSpPr>
          <p:nvPr/>
        </p:nvSpPr>
        <p:spPr bwMode="auto">
          <a:xfrm flipV="1">
            <a:off x="5715000" y="412273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Line 37"/>
          <p:cNvSpPr>
            <a:spLocks noChangeShapeType="1"/>
          </p:cNvSpPr>
          <p:nvPr/>
        </p:nvSpPr>
        <p:spPr bwMode="auto">
          <a:xfrm>
            <a:off x="5715000" y="4122738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Line 38"/>
          <p:cNvSpPr>
            <a:spLocks noChangeShapeType="1"/>
          </p:cNvSpPr>
          <p:nvPr/>
        </p:nvSpPr>
        <p:spPr bwMode="auto">
          <a:xfrm>
            <a:off x="6553200" y="412273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3" name="Line 39"/>
          <p:cNvSpPr>
            <a:spLocks noChangeShapeType="1"/>
          </p:cNvSpPr>
          <p:nvPr/>
        </p:nvSpPr>
        <p:spPr bwMode="auto">
          <a:xfrm>
            <a:off x="6553200" y="465613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4" name="Line 40"/>
          <p:cNvSpPr>
            <a:spLocks noChangeShapeType="1"/>
          </p:cNvSpPr>
          <p:nvPr/>
        </p:nvSpPr>
        <p:spPr bwMode="auto">
          <a:xfrm>
            <a:off x="7010400" y="46561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5" name="Line 41"/>
          <p:cNvSpPr>
            <a:spLocks noChangeShapeType="1"/>
          </p:cNvSpPr>
          <p:nvPr/>
        </p:nvSpPr>
        <p:spPr bwMode="auto">
          <a:xfrm flipV="1">
            <a:off x="7239000" y="412273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6" name="Line 42"/>
          <p:cNvSpPr>
            <a:spLocks noChangeShapeType="1"/>
          </p:cNvSpPr>
          <p:nvPr/>
        </p:nvSpPr>
        <p:spPr bwMode="auto">
          <a:xfrm>
            <a:off x="7239000" y="4122738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7" name="Line 43"/>
          <p:cNvSpPr>
            <a:spLocks noChangeShapeType="1"/>
          </p:cNvSpPr>
          <p:nvPr/>
        </p:nvSpPr>
        <p:spPr bwMode="auto">
          <a:xfrm>
            <a:off x="8077200" y="412273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8" name="Line 44"/>
          <p:cNvSpPr>
            <a:spLocks noChangeShapeType="1"/>
          </p:cNvSpPr>
          <p:nvPr/>
        </p:nvSpPr>
        <p:spPr bwMode="auto">
          <a:xfrm>
            <a:off x="8077200" y="465613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9" name="Line 45"/>
          <p:cNvSpPr>
            <a:spLocks noChangeShapeType="1"/>
          </p:cNvSpPr>
          <p:nvPr/>
        </p:nvSpPr>
        <p:spPr bwMode="auto">
          <a:xfrm>
            <a:off x="8763000" y="412273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0" name="Date Placeholder 4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395EE3-CF35-4749-93E8-7E2CB10CFB69}" type="datetime1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2013-04-28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0211" name="Slide Number Placeholder 4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1EA8B4-C80B-B643-9107-E066DFB52C0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981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284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Multicycle</a:t>
            </a:r>
            <a:r>
              <a:rPr lang="en-US" dirty="0" smtClean="0"/>
              <a:t> implementation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07" y="3376477"/>
            <a:ext cx="8310093" cy="346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" y="1066800"/>
            <a:ext cx="79248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Allows </a:t>
            </a:r>
            <a:r>
              <a:rPr lang="en-US" sz="2000" dirty="0"/>
              <a:t>a functional</a:t>
            </a:r>
            <a:r>
              <a:rPr lang="en-US" sz="2000" i="1" dirty="0"/>
              <a:t> </a:t>
            </a:r>
            <a:r>
              <a:rPr lang="en-US" sz="2000" dirty="0"/>
              <a:t>unit to be </a:t>
            </a:r>
            <a:r>
              <a:rPr lang="en-US" sz="2000" b="1" dirty="0"/>
              <a:t>used </a:t>
            </a:r>
            <a:r>
              <a:rPr lang="en-US" sz="2000" b="1" dirty="0">
                <a:solidFill>
                  <a:srgbClr val="FF0000"/>
                </a:solidFill>
              </a:rPr>
              <a:t>more than once </a:t>
            </a:r>
            <a:r>
              <a:rPr lang="en-US" sz="2000" dirty="0"/>
              <a:t>per instruction, as long as it is used on </a:t>
            </a:r>
            <a:r>
              <a:rPr lang="en-US" sz="2000" b="1" dirty="0">
                <a:solidFill>
                  <a:srgbClr val="FF0000"/>
                </a:solidFill>
              </a:rPr>
              <a:t>different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dirty="0"/>
              <a:t>clock </a:t>
            </a:r>
            <a:r>
              <a:rPr lang="en-US" sz="2000" b="1" dirty="0" smtClean="0"/>
              <a:t>cycles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This sharing can help </a:t>
            </a:r>
            <a:r>
              <a:rPr lang="en-US" sz="2000" b="1" dirty="0">
                <a:solidFill>
                  <a:srgbClr val="FF0000"/>
                </a:solidFill>
              </a:rPr>
              <a:t>reduce </a:t>
            </a:r>
            <a:r>
              <a:rPr lang="en-US" sz="2000" dirty="0"/>
              <a:t>the amount of hardware required</a:t>
            </a:r>
            <a:r>
              <a:rPr lang="en-US" sz="2000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single memory unit</a:t>
            </a:r>
            <a:r>
              <a:rPr lang="en-US" dirty="0"/>
              <a:t> is used for both instructions and data.</a:t>
            </a:r>
            <a:endParaRPr lang="en-US" i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There is a </a:t>
            </a:r>
            <a:r>
              <a:rPr lang="en-US" b="1" dirty="0">
                <a:solidFill>
                  <a:srgbClr val="FF0000"/>
                </a:solidFill>
              </a:rPr>
              <a:t>single ALU</a:t>
            </a:r>
            <a:r>
              <a:rPr lang="en-US" dirty="0"/>
              <a:t>, rather than an ALU and two adders.</a:t>
            </a:r>
            <a:endParaRPr lang="en-US" i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One or more </a:t>
            </a:r>
            <a:r>
              <a:rPr lang="en-US" b="1" dirty="0">
                <a:solidFill>
                  <a:srgbClr val="FF0000"/>
                </a:solidFill>
              </a:rPr>
              <a:t>registers are added </a:t>
            </a:r>
            <a:r>
              <a:rPr lang="en-US" dirty="0"/>
              <a:t>after every major functional unit to hold the output of that unit until the value is used in a subsequent clock cycle.</a:t>
            </a:r>
            <a:endParaRPr lang="en-US" i="1" dirty="0"/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858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752600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In </a:t>
            </a:r>
            <a:r>
              <a:rPr lang="en-US" sz="2400" dirty="0">
                <a:solidFill>
                  <a:srgbClr val="FF0000"/>
                </a:solidFill>
              </a:rPr>
              <a:t>next section</a:t>
            </a:r>
            <a:r>
              <a:rPr lang="en-US" sz="2400" dirty="0"/>
              <a:t>, we’ll look at another implementation technique, called </a:t>
            </a:r>
            <a:r>
              <a:rPr lang="en-US" sz="2400" dirty="0">
                <a:solidFill>
                  <a:srgbClr val="FF0000"/>
                </a:solidFill>
              </a:rPr>
              <a:t>pipelining</a:t>
            </a:r>
            <a:r>
              <a:rPr lang="en-US" sz="2400" dirty="0" smtClean="0"/>
              <a:t>,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that </a:t>
            </a:r>
            <a:r>
              <a:rPr lang="en-US" sz="2400" dirty="0"/>
              <a:t>uses a </a:t>
            </a:r>
            <a:r>
              <a:rPr lang="en-US" sz="2400" dirty="0" err="1"/>
              <a:t>datapath</a:t>
            </a:r>
            <a:r>
              <a:rPr lang="en-US" sz="2400" dirty="0"/>
              <a:t> very similar to the single-cycle </a:t>
            </a:r>
            <a:r>
              <a:rPr lang="en-US" sz="2400" dirty="0" err="1"/>
              <a:t>datapath</a:t>
            </a:r>
            <a:r>
              <a:rPr lang="en-US" sz="2400" dirty="0"/>
              <a:t> but is </a:t>
            </a:r>
            <a:r>
              <a:rPr lang="en-US" sz="2400" dirty="0">
                <a:solidFill>
                  <a:srgbClr val="FF0000"/>
                </a:solidFill>
              </a:rPr>
              <a:t>much more efficient </a:t>
            </a:r>
            <a:r>
              <a:rPr lang="en-US" sz="2400" dirty="0"/>
              <a:t>by having a much </a:t>
            </a:r>
            <a:r>
              <a:rPr lang="en-US" sz="2400" dirty="0">
                <a:solidFill>
                  <a:srgbClr val="FF0000"/>
                </a:solidFill>
              </a:rPr>
              <a:t>higher throughput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Pipelining improves efficiency by </a:t>
            </a:r>
            <a:r>
              <a:rPr lang="en-US" sz="2400" dirty="0">
                <a:solidFill>
                  <a:srgbClr val="FF0000"/>
                </a:solidFill>
              </a:rPr>
              <a:t>executing multiple instructions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5905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2863"/>
            <a:ext cx="8229600" cy="4181475"/>
          </a:xfrm>
        </p:spPr>
        <p:txBody>
          <a:bodyPr/>
          <a:lstStyle/>
          <a:p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add $r3,$r1,$r2 </a:t>
            </a:r>
            <a:r>
              <a:rPr lang="en-US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# r3 = r1+r2</a:t>
            </a:r>
            <a:endParaRPr lang="en-US">
              <a:solidFill>
                <a:srgbClr val="FF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Stage 1: fetch this instruction, increment PC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Stage 2: decode to determine it is an </a:t>
            </a:r>
            <a:r>
              <a:rPr lang="en-US">
                <a:latin typeface="Courier New" charset="0"/>
                <a:ea typeface="ＭＳ Ｐゴシック" charset="0"/>
              </a:rPr>
              <a:t>add</a:t>
            </a:r>
            <a:r>
              <a:rPr lang="en-US">
                <a:latin typeface="Calibri" charset="0"/>
                <a:ea typeface="ＭＳ Ｐゴシック" charset="0"/>
              </a:rPr>
              <a:t>,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then read registers </a:t>
            </a:r>
            <a:r>
              <a:rPr lang="en-US">
                <a:latin typeface="Courier New" charset="0"/>
                <a:ea typeface="ＭＳ Ｐゴシック" charset="0"/>
              </a:rPr>
              <a:t>$r1</a:t>
            </a:r>
            <a:r>
              <a:rPr lang="en-US">
                <a:latin typeface="Calibri" charset="0"/>
                <a:ea typeface="ＭＳ Ｐゴシック" charset="0"/>
              </a:rPr>
              <a:t> and </a:t>
            </a:r>
            <a:r>
              <a:rPr lang="en-US">
                <a:latin typeface="Courier New" charset="0"/>
                <a:ea typeface="ＭＳ Ｐゴシック" charset="0"/>
              </a:rPr>
              <a:t>$r2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Stage 3: add the two values retrieved in Stage 2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Stage 4: idle (nothing to write to memory)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Stage 5: write result of Stage 3 into register </a:t>
            </a:r>
            <a:r>
              <a:rPr lang="en-US">
                <a:latin typeface="Courier New" charset="0"/>
                <a:ea typeface="ＭＳ Ｐゴシック" charset="0"/>
              </a:rPr>
              <a:t>$r3</a:t>
            </a:r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235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Datapath Walkthroughs (1/3)</a:t>
            </a:r>
          </a:p>
        </p:txBody>
      </p:sp>
      <p:sp>
        <p:nvSpPr>
          <p:cNvPr id="23555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67331B-5E5E-B843-9088-8905202F54FE}" type="datetime1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2013-04-28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5E2004F-EE52-6B47-ADC3-6BBB3AEBFFB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ChangeArrowheads="1"/>
          </p:cNvSpPr>
          <p:nvPr/>
        </p:nvSpPr>
        <p:spPr bwMode="auto">
          <a:xfrm>
            <a:off x="1143000" y="2451100"/>
            <a:ext cx="381000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2" name="Rectangle 5"/>
          <p:cNvSpPr>
            <a:spLocks noChangeArrowheads="1"/>
          </p:cNvSpPr>
          <p:nvPr/>
        </p:nvSpPr>
        <p:spPr bwMode="auto">
          <a:xfrm rot="-5400000">
            <a:off x="1828800" y="2755900"/>
            <a:ext cx="1981200" cy="1066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instruction</a:t>
            </a:r>
          </a:p>
          <a:p>
            <a:pPr algn="ctr"/>
            <a:r>
              <a:rPr lang="en-US" sz="2000"/>
              <a:t>memory</a:t>
            </a:r>
          </a:p>
        </p:txBody>
      </p:sp>
      <p:sp>
        <p:nvSpPr>
          <p:cNvPr id="25603" name="AutoShape 6"/>
          <p:cNvSpPr>
            <a:spLocks noChangeArrowheads="1"/>
          </p:cNvSpPr>
          <p:nvPr/>
        </p:nvSpPr>
        <p:spPr bwMode="auto">
          <a:xfrm>
            <a:off x="1752600" y="4022725"/>
            <a:ext cx="366713" cy="549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+4</a:t>
            </a:r>
          </a:p>
        </p:txBody>
      </p:sp>
      <p:sp>
        <p:nvSpPr>
          <p:cNvPr id="25604" name="Line 7"/>
          <p:cNvSpPr>
            <a:spLocks noChangeShapeType="1"/>
          </p:cNvSpPr>
          <p:nvPr/>
        </p:nvSpPr>
        <p:spPr bwMode="auto">
          <a:xfrm>
            <a:off x="1524000" y="30607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8"/>
          <p:cNvSpPr>
            <a:spLocks noChangeArrowheads="1"/>
          </p:cNvSpPr>
          <p:nvPr/>
        </p:nvSpPr>
        <p:spPr bwMode="auto">
          <a:xfrm>
            <a:off x="3886200" y="2451100"/>
            <a:ext cx="990600" cy="12954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9"/>
          <p:cNvSpPr>
            <a:spLocks noChangeShapeType="1"/>
          </p:cNvSpPr>
          <p:nvPr/>
        </p:nvSpPr>
        <p:spPr bwMode="auto">
          <a:xfrm>
            <a:off x="3352800" y="29083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10"/>
          <p:cNvSpPr>
            <a:spLocks noChangeShapeType="1"/>
          </p:cNvSpPr>
          <p:nvPr/>
        </p:nvSpPr>
        <p:spPr bwMode="auto">
          <a:xfrm>
            <a:off x="3352800" y="3281363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11"/>
          <p:cNvSpPr>
            <a:spLocks noChangeShapeType="1"/>
          </p:cNvSpPr>
          <p:nvPr/>
        </p:nvSpPr>
        <p:spPr bwMode="auto">
          <a:xfrm>
            <a:off x="3352800" y="35941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Text Box 12"/>
          <p:cNvSpPr txBox="1">
            <a:spLocks noChangeArrowheads="1"/>
          </p:cNvSpPr>
          <p:nvPr/>
        </p:nvSpPr>
        <p:spPr bwMode="auto">
          <a:xfrm rot="-5400000">
            <a:off x="3768725" y="2825750"/>
            <a:ext cx="115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registers</a:t>
            </a:r>
          </a:p>
        </p:txBody>
      </p:sp>
      <p:grpSp>
        <p:nvGrpSpPr>
          <p:cNvPr id="25610" name="Group 13"/>
          <p:cNvGrpSpPr>
            <a:grpSpLocks/>
          </p:cNvGrpSpPr>
          <p:nvPr/>
        </p:nvGrpSpPr>
        <p:grpSpPr bwMode="auto">
          <a:xfrm>
            <a:off x="5562600" y="2511425"/>
            <a:ext cx="1219200" cy="1524000"/>
            <a:chOff x="3648" y="1348"/>
            <a:chExt cx="768" cy="960"/>
          </a:xfrm>
        </p:grpSpPr>
        <p:sp>
          <p:nvSpPr>
            <p:cNvPr id="25663" name="Freeform 15"/>
            <p:cNvSpPr>
              <a:spLocks/>
            </p:cNvSpPr>
            <p:nvPr/>
          </p:nvSpPr>
          <p:spPr bwMode="auto">
            <a:xfrm>
              <a:off x="3648" y="1348"/>
              <a:ext cx="528" cy="960"/>
            </a:xfrm>
            <a:custGeom>
              <a:avLst/>
              <a:gdLst>
                <a:gd name="T0" fmla="*/ 0 w 528"/>
                <a:gd name="T1" fmla="*/ 0 h 960"/>
                <a:gd name="T2" fmla="*/ 528 w 528"/>
                <a:gd name="T3" fmla="*/ 192 h 960"/>
                <a:gd name="T4" fmla="*/ 528 w 528"/>
                <a:gd name="T5" fmla="*/ 672 h 960"/>
                <a:gd name="T6" fmla="*/ 0 w 528"/>
                <a:gd name="T7" fmla="*/ 960 h 960"/>
                <a:gd name="T8" fmla="*/ 0 w 528"/>
                <a:gd name="T9" fmla="*/ 528 h 960"/>
                <a:gd name="T10" fmla="*/ 48 w 528"/>
                <a:gd name="T11" fmla="*/ 480 h 960"/>
                <a:gd name="T12" fmla="*/ 0 w 528"/>
                <a:gd name="T13" fmla="*/ 432 h 960"/>
                <a:gd name="T14" fmla="*/ 0 w 528"/>
                <a:gd name="T15" fmla="*/ 0 h 9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8"/>
                <a:gd name="T25" fmla="*/ 0 h 960"/>
                <a:gd name="T26" fmla="*/ 528 w 528"/>
                <a:gd name="T27" fmla="*/ 960 h 9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8" h="960">
                  <a:moveTo>
                    <a:pt x="0" y="0"/>
                  </a:moveTo>
                  <a:lnTo>
                    <a:pt x="528" y="192"/>
                  </a:lnTo>
                  <a:lnTo>
                    <a:pt x="528" y="672"/>
                  </a:lnTo>
                  <a:lnTo>
                    <a:pt x="0" y="960"/>
                  </a:lnTo>
                  <a:lnTo>
                    <a:pt x="0" y="528"/>
                  </a:lnTo>
                  <a:lnTo>
                    <a:pt x="48" y="480"/>
                  </a:lnTo>
                  <a:lnTo>
                    <a:pt x="0" y="4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4" name="Line 16"/>
            <p:cNvSpPr>
              <a:spLocks noChangeShapeType="1"/>
            </p:cNvSpPr>
            <p:nvPr/>
          </p:nvSpPr>
          <p:spPr bwMode="auto">
            <a:xfrm>
              <a:off x="4176" y="178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5" name="Text Box 14"/>
            <p:cNvSpPr txBox="1">
              <a:spLocks noChangeArrowheads="1"/>
            </p:cNvSpPr>
            <p:nvPr/>
          </p:nvSpPr>
          <p:spPr bwMode="auto">
            <a:xfrm>
              <a:off x="3723" y="1699"/>
              <a:ext cx="4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ALU</a:t>
              </a:r>
              <a:endParaRPr lang="en-US">
                <a:latin typeface="Times" charset="0"/>
              </a:endParaRPr>
            </a:p>
          </p:txBody>
        </p:sp>
      </p:grpSp>
      <p:sp>
        <p:nvSpPr>
          <p:cNvPr id="25611" name="Line 17"/>
          <p:cNvSpPr>
            <a:spLocks noChangeShapeType="1"/>
          </p:cNvSpPr>
          <p:nvPr/>
        </p:nvSpPr>
        <p:spPr bwMode="auto">
          <a:xfrm>
            <a:off x="4876800" y="35941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8"/>
          <p:cNvSpPr>
            <a:spLocks noChangeShapeType="1"/>
          </p:cNvSpPr>
          <p:nvPr/>
        </p:nvSpPr>
        <p:spPr bwMode="auto">
          <a:xfrm>
            <a:off x="3322638" y="3944938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19"/>
          <p:cNvSpPr>
            <a:spLocks noChangeShapeType="1"/>
          </p:cNvSpPr>
          <p:nvPr/>
        </p:nvSpPr>
        <p:spPr bwMode="auto">
          <a:xfrm>
            <a:off x="4876800" y="2779713"/>
            <a:ext cx="655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Rectangle 20"/>
          <p:cNvSpPr>
            <a:spLocks noChangeArrowheads="1"/>
          </p:cNvSpPr>
          <p:nvPr/>
        </p:nvSpPr>
        <p:spPr bwMode="auto">
          <a:xfrm rot="-5400000">
            <a:off x="6324600" y="2908300"/>
            <a:ext cx="1981200" cy="1066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Data</a:t>
            </a:r>
          </a:p>
          <a:p>
            <a:pPr algn="ctr"/>
            <a:r>
              <a:rPr lang="en-US" sz="2000"/>
              <a:t>memory</a:t>
            </a:r>
          </a:p>
        </p:txBody>
      </p:sp>
      <p:sp>
        <p:nvSpPr>
          <p:cNvPr id="25615" name="Line 21"/>
          <p:cNvSpPr>
            <a:spLocks noChangeShapeType="1"/>
          </p:cNvSpPr>
          <p:nvPr/>
        </p:nvSpPr>
        <p:spPr bwMode="auto">
          <a:xfrm>
            <a:off x="5105400" y="35941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22"/>
          <p:cNvSpPr>
            <a:spLocks noChangeShapeType="1"/>
          </p:cNvSpPr>
          <p:nvPr/>
        </p:nvSpPr>
        <p:spPr bwMode="auto">
          <a:xfrm>
            <a:off x="5105400" y="39751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23"/>
          <p:cNvSpPr>
            <a:spLocks noChangeShapeType="1"/>
          </p:cNvSpPr>
          <p:nvPr/>
        </p:nvSpPr>
        <p:spPr bwMode="auto">
          <a:xfrm>
            <a:off x="5105400" y="42799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24"/>
          <p:cNvSpPr>
            <a:spLocks noChangeShapeType="1"/>
          </p:cNvSpPr>
          <p:nvPr/>
        </p:nvSpPr>
        <p:spPr bwMode="auto">
          <a:xfrm>
            <a:off x="7848600" y="31972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25"/>
          <p:cNvSpPr>
            <a:spLocks noChangeShapeType="1"/>
          </p:cNvSpPr>
          <p:nvPr/>
        </p:nvSpPr>
        <p:spPr bwMode="auto">
          <a:xfrm flipV="1">
            <a:off x="8153400" y="191770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26"/>
          <p:cNvSpPr>
            <a:spLocks noChangeShapeType="1"/>
          </p:cNvSpPr>
          <p:nvPr/>
        </p:nvSpPr>
        <p:spPr bwMode="auto">
          <a:xfrm flipH="1">
            <a:off x="4149725" y="1917700"/>
            <a:ext cx="4003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27"/>
          <p:cNvSpPr>
            <a:spLocks noChangeShapeType="1"/>
          </p:cNvSpPr>
          <p:nvPr/>
        </p:nvSpPr>
        <p:spPr bwMode="auto">
          <a:xfrm>
            <a:off x="4149725" y="19177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Text Box 28"/>
          <p:cNvSpPr txBox="1">
            <a:spLocks noChangeArrowheads="1"/>
          </p:cNvSpPr>
          <p:nvPr/>
        </p:nvSpPr>
        <p:spPr bwMode="auto">
          <a:xfrm>
            <a:off x="3308350" y="3898900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imm</a:t>
            </a:r>
          </a:p>
        </p:txBody>
      </p:sp>
      <p:sp>
        <p:nvSpPr>
          <p:cNvPr id="25623" name="Line 29"/>
          <p:cNvSpPr>
            <a:spLocks noChangeShapeType="1"/>
          </p:cNvSpPr>
          <p:nvPr/>
        </p:nvSpPr>
        <p:spPr bwMode="auto">
          <a:xfrm>
            <a:off x="1905000" y="30607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AutoShape 30"/>
          <p:cNvSpPr>
            <a:spLocks noChangeArrowheads="1"/>
          </p:cNvSpPr>
          <p:nvPr/>
        </p:nvSpPr>
        <p:spPr bwMode="auto">
          <a:xfrm>
            <a:off x="1143000" y="4035425"/>
            <a:ext cx="381000" cy="8096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5625" name="Line 31"/>
          <p:cNvSpPr>
            <a:spLocks noChangeShapeType="1"/>
          </p:cNvSpPr>
          <p:nvPr/>
        </p:nvSpPr>
        <p:spPr bwMode="auto">
          <a:xfrm flipH="1">
            <a:off x="1524000" y="4419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32"/>
          <p:cNvSpPr>
            <a:spLocks noChangeShapeType="1"/>
          </p:cNvSpPr>
          <p:nvPr/>
        </p:nvSpPr>
        <p:spPr bwMode="auto">
          <a:xfrm>
            <a:off x="3971925" y="3944938"/>
            <a:ext cx="0" cy="671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Line 33"/>
          <p:cNvSpPr>
            <a:spLocks noChangeShapeType="1"/>
          </p:cNvSpPr>
          <p:nvPr/>
        </p:nvSpPr>
        <p:spPr bwMode="auto">
          <a:xfrm flipH="1">
            <a:off x="1524000" y="4616450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Line 34"/>
          <p:cNvSpPr>
            <a:spLocks noChangeShapeType="1"/>
          </p:cNvSpPr>
          <p:nvPr/>
        </p:nvSpPr>
        <p:spPr bwMode="auto">
          <a:xfrm flipH="1">
            <a:off x="762000" y="44323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Line 35"/>
          <p:cNvSpPr>
            <a:spLocks noChangeShapeType="1"/>
          </p:cNvSpPr>
          <p:nvPr/>
        </p:nvSpPr>
        <p:spPr bwMode="auto">
          <a:xfrm flipV="1">
            <a:off x="762000" y="30607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0" name="Line 36"/>
          <p:cNvSpPr>
            <a:spLocks noChangeShapeType="1"/>
          </p:cNvSpPr>
          <p:nvPr/>
        </p:nvSpPr>
        <p:spPr bwMode="auto">
          <a:xfrm>
            <a:off x="762000" y="30607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3717" name="Line 37"/>
          <p:cNvSpPr>
            <a:spLocks noChangeShapeType="1"/>
          </p:cNvSpPr>
          <p:nvPr/>
        </p:nvSpPr>
        <p:spPr bwMode="auto">
          <a:xfrm>
            <a:off x="1524000" y="3044825"/>
            <a:ext cx="762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319463" y="2511425"/>
            <a:ext cx="419100" cy="3687763"/>
            <a:chOff x="2091" y="1198"/>
            <a:chExt cx="264" cy="2323"/>
          </a:xfrm>
        </p:grpSpPr>
        <p:sp>
          <p:nvSpPr>
            <p:cNvPr id="25659" name="Text Box 39"/>
            <p:cNvSpPr txBox="1">
              <a:spLocks noChangeArrowheads="1"/>
            </p:cNvSpPr>
            <p:nvPr/>
          </p:nvSpPr>
          <p:spPr bwMode="auto">
            <a:xfrm>
              <a:off x="2150" y="164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  <a:latin typeface="Calibri" charset="0"/>
                </a:rPr>
                <a:t>2</a:t>
              </a:r>
              <a:endParaRPr lang="en-US" sz="2000">
                <a:latin typeface="Calibri" charset="0"/>
              </a:endParaRPr>
            </a:p>
          </p:txBody>
        </p:sp>
        <p:sp>
          <p:nvSpPr>
            <p:cNvPr id="25660" name="Text Box 40"/>
            <p:cNvSpPr txBox="1">
              <a:spLocks noChangeArrowheads="1"/>
            </p:cNvSpPr>
            <p:nvPr/>
          </p:nvSpPr>
          <p:spPr bwMode="auto">
            <a:xfrm>
              <a:off x="2150" y="143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  <a:latin typeface="Calibri" charset="0"/>
                </a:rPr>
                <a:t>1</a:t>
              </a:r>
              <a:endParaRPr lang="en-US" sz="2000">
                <a:latin typeface="Calibri" charset="0"/>
              </a:endParaRPr>
            </a:p>
          </p:txBody>
        </p:sp>
        <p:sp>
          <p:nvSpPr>
            <p:cNvPr id="25661" name="Text Box 41"/>
            <p:cNvSpPr txBox="1">
              <a:spLocks noChangeArrowheads="1"/>
            </p:cNvSpPr>
            <p:nvPr/>
          </p:nvSpPr>
          <p:spPr bwMode="auto">
            <a:xfrm>
              <a:off x="2150" y="119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  <a:latin typeface="Calibri" charset="0"/>
                </a:rPr>
                <a:t>3</a:t>
              </a:r>
              <a:endParaRPr lang="en-US" sz="2000">
                <a:latin typeface="Calibri" charset="0"/>
              </a:endParaRPr>
            </a:p>
          </p:txBody>
        </p:sp>
        <p:sp>
          <p:nvSpPr>
            <p:cNvPr id="50239" name="Text Box 42"/>
            <p:cNvSpPr txBox="1">
              <a:spLocks noChangeArrowheads="1"/>
            </p:cNvSpPr>
            <p:nvPr/>
          </p:nvSpPr>
          <p:spPr bwMode="auto">
            <a:xfrm rot="16200000">
              <a:off x="1733" y="2911"/>
              <a:ext cx="968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chemeClr val="accent2"/>
                  </a:solidFill>
                  <a:latin typeface="+mn-lt"/>
                  <a:ea typeface="ＭＳ Ｐゴシック" charset="-128"/>
                  <a:cs typeface="ＭＳ Ｐゴシック" charset="-128"/>
                </a:rPr>
                <a:t>add r3, r1, r2</a:t>
              </a:r>
            </a:p>
          </p:txBody>
        </p:sp>
      </p:grpSp>
      <p:sp>
        <p:nvSpPr>
          <p:cNvPr id="2503723" name="Line 43"/>
          <p:cNvSpPr>
            <a:spLocks noChangeShapeType="1"/>
          </p:cNvSpPr>
          <p:nvPr/>
        </p:nvSpPr>
        <p:spPr bwMode="auto">
          <a:xfrm>
            <a:off x="6800850" y="3209925"/>
            <a:ext cx="13525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5937250" y="2017713"/>
            <a:ext cx="933450" cy="1185862"/>
            <a:chOff x="3740" y="887"/>
            <a:chExt cx="588" cy="747"/>
          </a:xfrm>
        </p:grpSpPr>
        <p:sp>
          <p:nvSpPr>
            <p:cNvPr id="25657" name="Text Box 45"/>
            <p:cNvSpPr txBox="1">
              <a:spLocks noChangeArrowheads="1"/>
            </p:cNvSpPr>
            <p:nvPr/>
          </p:nvSpPr>
          <p:spPr bwMode="auto">
            <a:xfrm>
              <a:off x="3740" y="887"/>
              <a:ext cx="58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  <a:latin typeface="Calibri" charset="0"/>
                </a:rPr>
                <a:t>reg[1]+</a:t>
              </a:r>
              <a:br>
                <a:rPr lang="en-US" sz="2000">
                  <a:solidFill>
                    <a:schemeClr val="accent2"/>
                  </a:solidFill>
                  <a:latin typeface="Calibri" charset="0"/>
                </a:rPr>
              </a:br>
              <a:r>
                <a:rPr lang="en-US" sz="2000">
                  <a:solidFill>
                    <a:schemeClr val="accent2"/>
                  </a:solidFill>
                  <a:latin typeface="Calibri" charset="0"/>
                </a:rPr>
                <a:t>reg[2]</a:t>
              </a:r>
              <a:endParaRPr lang="en-US" sz="2000">
                <a:latin typeface="Calibri" charset="0"/>
              </a:endParaRPr>
            </a:p>
          </p:txBody>
        </p:sp>
        <p:sp>
          <p:nvSpPr>
            <p:cNvPr id="25658" name="Line 46"/>
            <p:cNvSpPr>
              <a:spLocks noChangeShapeType="1"/>
            </p:cNvSpPr>
            <p:nvPr/>
          </p:nvSpPr>
          <p:spPr bwMode="auto">
            <a:xfrm>
              <a:off x="4044" y="1634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3349625" y="2298700"/>
            <a:ext cx="2303463" cy="1295400"/>
            <a:chOff x="2110" y="1064"/>
            <a:chExt cx="1451" cy="816"/>
          </a:xfrm>
        </p:grpSpPr>
        <p:sp>
          <p:nvSpPr>
            <p:cNvPr id="25649" name="Line 48"/>
            <p:cNvSpPr>
              <a:spLocks noChangeShapeType="1"/>
            </p:cNvSpPr>
            <p:nvPr/>
          </p:nvSpPr>
          <p:spPr bwMode="auto">
            <a:xfrm>
              <a:off x="2112" y="1688"/>
              <a:ext cx="33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0" name="Line 49"/>
            <p:cNvSpPr>
              <a:spLocks noChangeShapeType="1"/>
            </p:cNvSpPr>
            <p:nvPr/>
          </p:nvSpPr>
          <p:spPr bwMode="auto">
            <a:xfrm>
              <a:off x="2110" y="1880"/>
              <a:ext cx="33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51" name="Group 50"/>
            <p:cNvGrpSpPr>
              <a:grpSpLocks/>
            </p:cNvGrpSpPr>
            <p:nvPr/>
          </p:nvGrpSpPr>
          <p:grpSpPr bwMode="auto">
            <a:xfrm>
              <a:off x="3023" y="1064"/>
              <a:ext cx="538" cy="816"/>
              <a:chOff x="3023" y="1064"/>
              <a:chExt cx="538" cy="816"/>
            </a:xfrm>
          </p:grpSpPr>
          <p:sp>
            <p:nvSpPr>
              <p:cNvPr id="25653" name="Line 51"/>
              <p:cNvSpPr>
                <a:spLocks noChangeShapeType="1"/>
              </p:cNvSpPr>
              <p:nvPr/>
            </p:nvSpPr>
            <p:spPr bwMode="auto">
              <a:xfrm>
                <a:off x="3072" y="1880"/>
                <a:ext cx="413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4" name="Line 52"/>
              <p:cNvSpPr>
                <a:spLocks noChangeShapeType="1"/>
              </p:cNvSpPr>
              <p:nvPr/>
            </p:nvSpPr>
            <p:spPr bwMode="auto">
              <a:xfrm>
                <a:off x="3072" y="1367"/>
                <a:ext cx="413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5" name="Text Box 53"/>
              <p:cNvSpPr txBox="1">
                <a:spLocks noChangeArrowheads="1"/>
              </p:cNvSpPr>
              <p:nvPr/>
            </p:nvSpPr>
            <p:spPr bwMode="auto">
              <a:xfrm>
                <a:off x="3036" y="1630"/>
                <a:ext cx="52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000">
                    <a:solidFill>
                      <a:schemeClr val="accent2"/>
                    </a:solidFill>
                    <a:latin typeface="Calibri" charset="0"/>
                  </a:rPr>
                  <a:t>reg[2]</a:t>
                </a:r>
                <a:endParaRPr lang="en-US" sz="2000">
                  <a:latin typeface="Calibri" charset="0"/>
                </a:endParaRPr>
              </a:p>
            </p:txBody>
          </p:sp>
          <p:sp>
            <p:nvSpPr>
              <p:cNvPr id="25656" name="Text Box 54"/>
              <p:cNvSpPr txBox="1">
                <a:spLocks noChangeArrowheads="1"/>
              </p:cNvSpPr>
              <p:nvPr/>
            </p:nvSpPr>
            <p:spPr bwMode="auto">
              <a:xfrm>
                <a:off x="3023" y="1064"/>
                <a:ext cx="52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000">
                    <a:solidFill>
                      <a:schemeClr val="accent2"/>
                    </a:solidFill>
                    <a:latin typeface="Calibri" charset="0"/>
                  </a:rPr>
                  <a:t>reg[1]</a:t>
                </a:r>
                <a:endParaRPr lang="en-US" sz="2000">
                  <a:latin typeface="Calibri" charset="0"/>
                </a:endParaRPr>
              </a:p>
            </p:txBody>
          </p:sp>
        </p:grpSp>
        <p:sp>
          <p:nvSpPr>
            <p:cNvPr id="25652" name="Line 55"/>
            <p:cNvSpPr>
              <a:spLocks noChangeShapeType="1"/>
            </p:cNvSpPr>
            <p:nvPr/>
          </p:nvSpPr>
          <p:spPr bwMode="auto">
            <a:xfrm>
              <a:off x="2112" y="1440"/>
              <a:ext cx="33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03736" name="Freeform 56"/>
          <p:cNvSpPr>
            <a:spLocks/>
          </p:cNvSpPr>
          <p:nvPr/>
        </p:nvSpPr>
        <p:spPr bwMode="auto">
          <a:xfrm>
            <a:off x="4191000" y="1905000"/>
            <a:ext cx="3962400" cy="1295400"/>
          </a:xfrm>
          <a:custGeom>
            <a:avLst/>
            <a:gdLst>
              <a:gd name="T0" fmla="*/ 2147483647 w 2496"/>
              <a:gd name="T1" fmla="*/ 2147483647 h 816"/>
              <a:gd name="T2" fmla="*/ 2147483647 w 2496"/>
              <a:gd name="T3" fmla="*/ 0 h 816"/>
              <a:gd name="T4" fmla="*/ 0 w 2496"/>
              <a:gd name="T5" fmla="*/ 0 h 816"/>
              <a:gd name="T6" fmla="*/ 0 w 2496"/>
              <a:gd name="T7" fmla="*/ 2147483647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2496"/>
              <a:gd name="T13" fmla="*/ 0 h 816"/>
              <a:gd name="T14" fmla="*/ 2496 w 2496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96" h="816">
                <a:moveTo>
                  <a:pt x="2496" y="816"/>
                </a:moveTo>
                <a:lnTo>
                  <a:pt x="2496" y="0"/>
                </a:lnTo>
                <a:lnTo>
                  <a:pt x="0" y="0"/>
                </a:lnTo>
                <a:lnTo>
                  <a:pt x="0" y="33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1524000" y="3068638"/>
            <a:ext cx="381000" cy="1363662"/>
            <a:chOff x="960" y="1549"/>
            <a:chExt cx="240" cy="859"/>
          </a:xfrm>
        </p:grpSpPr>
        <p:sp>
          <p:nvSpPr>
            <p:cNvPr id="25647" name="Line 58"/>
            <p:cNvSpPr>
              <a:spLocks noChangeShapeType="1"/>
            </p:cNvSpPr>
            <p:nvPr/>
          </p:nvSpPr>
          <p:spPr bwMode="auto">
            <a:xfrm>
              <a:off x="1200" y="1549"/>
              <a:ext cx="0" cy="85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8" name="Line 59"/>
            <p:cNvSpPr>
              <a:spLocks noChangeShapeType="1"/>
            </p:cNvSpPr>
            <p:nvPr/>
          </p:nvSpPr>
          <p:spPr bwMode="auto">
            <a:xfrm flipH="1">
              <a:off x="960" y="2400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762000" y="3044825"/>
            <a:ext cx="762000" cy="1374775"/>
            <a:chOff x="480" y="1534"/>
            <a:chExt cx="480" cy="866"/>
          </a:xfrm>
        </p:grpSpPr>
        <p:sp>
          <p:nvSpPr>
            <p:cNvPr id="25644" name="Line 61"/>
            <p:cNvSpPr>
              <a:spLocks noChangeShapeType="1"/>
            </p:cNvSpPr>
            <p:nvPr/>
          </p:nvSpPr>
          <p:spPr bwMode="auto">
            <a:xfrm flipH="1">
              <a:off x="480" y="2400"/>
              <a:ext cx="48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5" name="Line 62"/>
            <p:cNvSpPr>
              <a:spLocks noChangeShapeType="1"/>
            </p:cNvSpPr>
            <p:nvPr/>
          </p:nvSpPr>
          <p:spPr bwMode="auto">
            <a:xfrm flipV="1">
              <a:off x="480" y="1534"/>
              <a:ext cx="0" cy="86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6" name="Line 63"/>
            <p:cNvSpPr>
              <a:spLocks noChangeShapeType="1"/>
            </p:cNvSpPr>
            <p:nvPr/>
          </p:nvSpPr>
          <p:spPr bwMode="auto">
            <a:xfrm>
              <a:off x="480" y="1534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39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>
                <a:latin typeface="Courier" charset="0"/>
                <a:ea typeface="ＭＳ Ｐゴシック" charset="0"/>
                <a:cs typeface="Courier" charset="0"/>
              </a:rPr>
              <a:t>add 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Instruction</a:t>
            </a:r>
          </a:p>
        </p:txBody>
      </p:sp>
      <p:sp>
        <p:nvSpPr>
          <p:cNvPr id="25640" name="Text Box 3"/>
          <p:cNvSpPr txBox="1">
            <a:spLocks noChangeArrowheads="1"/>
          </p:cNvSpPr>
          <p:nvPr/>
        </p:nvSpPr>
        <p:spPr bwMode="auto">
          <a:xfrm rot="-5400000">
            <a:off x="1089819" y="2847182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PC</a:t>
            </a:r>
          </a:p>
        </p:txBody>
      </p:sp>
      <p:sp>
        <p:nvSpPr>
          <p:cNvPr id="25641" name="Date Placeholder 6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41F176-8FD1-754F-AFE0-4C461BF32D63}" type="datetime1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2013-04-28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5642" name="Slide Number Placeholder 6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59F0DB-590C-8B41-9CE7-31D2BCE183E8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0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50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3717" grpId="0" animBg="1"/>
      <p:bldP spid="2503723" grpId="0" animBg="1"/>
      <p:bldP spid="25037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38" y="1430338"/>
            <a:ext cx="8551862" cy="4181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>
                <a:latin typeface="Courier New" charset="0"/>
                <a:ea typeface="ＭＳ Ｐゴシック" charset="0"/>
                <a:cs typeface="ＭＳ Ｐゴシック" charset="0"/>
              </a:rPr>
              <a:t>slti $r3,$r1,17 </a:t>
            </a:r>
            <a:br>
              <a:rPr lang="en-US" sz="300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300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# if (r1 &lt;17 )r3 = 1 else r3 = 0 </a:t>
            </a:r>
            <a:endParaRPr lang="en-US" sz="300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508000" lvl="1"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Stage 1: fetch this instruction, increment PC</a:t>
            </a:r>
          </a:p>
          <a:p>
            <a:pPr marL="508000" lvl="1"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Stage 2: decode to determine it is an </a:t>
            </a:r>
            <a:r>
              <a:rPr lang="en-US" sz="2600">
                <a:latin typeface="Courier New" charset="0"/>
                <a:ea typeface="ＭＳ Ｐゴシック" charset="0"/>
              </a:rPr>
              <a:t>slti</a:t>
            </a:r>
            <a:r>
              <a:rPr lang="en-US" sz="2600">
                <a:latin typeface="Calibri" charset="0"/>
                <a:ea typeface="ＭＳ Ｐゴシック" charset="0"/>
              </a:rPr>
              <a:t>, </a:t>
            </a:r>
            <a:br>
              <a:rPr lang="en-US" sz="2600">
                <a:latin typeface="Calibri" charset="0"/>
                <a:ea typeface="ＭＳ Ｐゴシック" charset="0"/>
              </a:rPr>
            </a:br>
            <a:r>
              <a:rPr lang="en-US" sz="2600">
                <a:latin typeface="Calibri" charset="0"/>
                <a:ea typeface="ＭＳ Ｐゴシック" charset="0"/>
              </a:rPr>
              <a:t>then read register </a:t>
            </a:r>
            <a:r>
              <a:rPr lang="en-US" sz="2600">
                <a:latin typeface="Courier New" charset="0"/>
                <a:ea typeface="ＭＳ Ｐゴシック" charset="0"/>
              </a:rPr>
              <a:t>$r1</a:t>
            </a:r>
          </a:p>
          <a:p>
            <a:pPr marL="508000" lvl="1"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Stage 3: compare value retrieved in Stage 2 </a:t>
            </a:r>
            <a:br>
              <a:rPr lang="en-US" sz="2600">
                <a:latin typeface="Calibri" charset="0"/>
                <a:ea typeface="ＭＳ Ｐゴシック" charset="0"/>
              </a:rPr>
            </a:br>
            <a:r>
              <a:rPr lang="en-US" sz="2600">
                <a:latin typeface="Calibri" charset="0"/>
                <a:ea typeface="ＭＳ Ｐゴシック" charset="0"/>
              </a:rPr>
              <a:t>with the integer 17</a:t>
            </a:r>
          </a:p>
          <a:p>
            <a:pPr marL="508000" lvl="1"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Stage 4: idle</a:t>
            </a:r>
          </a:p>
          <a:p>
            <a:pPr marL="508000" lvl="1"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Stage 5: write the result of Stage 3 (1 if reg source was less than signed immediate, 0 otherwise) into register </a:t>
            </a:r>
            <a:r>
              <a:rPr lang="en-US" sz="2600">
                <a:latin typeface="Courier New" charset="0"/>
                <a:ea typeface="ＭＳ Ｐゴシック" charset="0"/>
              </a:rPr>
              <a:t>$r3</a:t>
            </a:r>
          </a:p>
        </p:txBody>
      </p:sp>
      <p:sp>
        <p:nvSpPr>
          <p:cNvPr id="276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Datapath Walkthroughs (2/3)</a:t>
            </a:r>
          </a:p>
        </p:txBody>
      </p:sp>
      <p:sp>
        <p:nvSpPr>
          <p:cNvPr id="27651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DBEEA7-3057-744B-B0D7-6E223E709D9E}" type="datetime1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2013-04-28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38B904-6FBD-B640-A58C-AB41BD9D32C8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4"/>
          <p:cNvSpPr>
            <a:spLocks noChangeArrowheads="1"/>
          </p:cNvSpPr>
          <p:nvPr/>
        </p:nvSpPr>
        <p:spPr bwMode="auto">
          <a:xfrm>
            <a:off x="1143000" y="2349500"/>
            <a:ext cx="381000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Rectangle 5"/>
          <p:cNvSpPr>
            <a:spLocks noChangeArrowheads="1"/>
          </p:cNvSpPr>
          <p:nvPr/>
        </p:nvSpPr>
        <p:spPr bwMode="auto">
          <a:xfrm rot="-5400000">
            <a:off x="1828800" y="2654300"/>
            <a:ext cx="1981200" cy="1066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instruction</a:t>
            </a:r>
          </a:p>
          <a:p>
            <a:pPr algn="ctr"/>
            <a:r>
              <a:rPr lang="en-US" sz="2000"/>
              <a:t>memory</a:t>
            </a:r>
          </a:p>
        </p:txBody>
      </p:sp>
      <p:sp>
        <p:nvSpPr>
          <p:cNvPr id="29699" name="AutoShape 6"/>
          <p:cNvSpPr>
            <a:spLocks noChangeArrowheads="1"/>
          </p:cNvSpPr>
          <p:nvPr/>
        </p:nvSpPr>
        <p:spPr bwMode="auto">
          <a:xfrm>
            <a:off x="1752600" y="3921125"/>
            <a:ext cx="366713" cy="549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+4</a:t>
            </a:r>
          </a:p>
        </p:txBody>
      </p:sp>
      <p:sp>
        <p:nvSpPr>
          <p:cNvPr id="29700" name="Line 7"/>
          <p:cNvSpPr>
            <a:spLocks noChangeShapeType="1"/>
          </p:cNvSpPr>
          <p:nvPr/>
        </p:nvSpPr>
        <p:spPr bwMode="auto">
          <a:xfrm>
            <a:off x="1524000" y="29591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8"/>
          <p:cNvSpPr>
            <a:spLocks noChangeArrowheads="1"/>
          </p:cNvSpPr>
          <p:nvPr/>
        </p:nvSpPr>
        <p:spPr bwMode="auto">
          <a:xfrm>
            <a:off x="3886200" y="2349500"/>
            <a:ext cx="990600" cy="12954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Line 9"/>
          <p:cNvSpPr>
            <a:spLocks noChangeShapeType="1"/>
          </p:cNvSpPr>
          <p:nvPr/>
        </p:nvSpPr>
        <p:spPr bwMode="auto">
          <a:xfrm>
            <a:off x="3352800" y="28067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10"/>
          <p:cNvSpPr>
            <a:spLocks noChangeShapeType="1"/>
          </p:cNvSpPr>
          <p:nvPr/>
        </p:nvSpPr>
        <p:spPr bwMode="auto">
          <a:xfrm>
            <a:off x="3352800" y="3179763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11"/>
          <p:cNvSpPr>
            <a:spLocks noChangeShapeType="1"/>
          </p:cNvSpPr>
          <p:nvPr/>
        </p:nvSpPr>
        <p:spPr bwMode="auto">
          <a:xfrm>
            <a:off x="3352800" y="34925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Text Box 12"/>
          <p:cNvSpPr txBox="1">
            <a:spLocks noChangeArrowheads="1"/>
          </p:cNvSpPr>
          <p:nvPr/>
        </p:nvSpPr>
        <p:spPr bwMode="auto">
          <a:xfrm rot="-5400000">
            <a:off x="3768725" y="2717800"/>
            <a:ext cx="115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registers</a:t>
            </a:r>
          </a:p>
        </p:txBody>
      </p:sp>
      <p:grpSp>
        <p:nvGrpSpPr>
          <p:cNvPr id="29706" name="Group 13"/>
          <p:cNvGrpSpPr>
            <a:grpSpLocks/>
          </p:cNvGrpSpPr>
          <p:nvPr/>
        </p:nvGrpSpPr>
        <p:grpSpPr bwMode="auto">
          <a:xfrm>
            <a:off x="5562600" y="2409825"/>
            <a:ext cx="1219200" cy="1524000"/>
            <a:chOff x="3648" y="1348"/>
            <a:chExt cx="768" cy="960"/>
          </a:xfrm>
        </p:grpSpPr>
        <p:sp>
          <p:nvSpPr>
            <p:cNvPr id="29757" name="Freeform 15"/>
            <p:cNvSpPr>
              <a:spLocks/>
            </p:cNvSpPr>
            <p:nvPr/>
          </p:nvSpPr>
          <p:spPr bwMode="auto">
            <a:xfrm>
              <a:off x="3648" y="1348"/>
              <a:ext cx="528" cy="960"/>
            </a:xfrm>
            <a:custGeom>
              <a:avLst/>
              <a:gdLst>
                <a:gd name="T0" fmla="*/ 0 w 528"/>
                <a:gd name="T1" fmla="*/ 0 h 960"/>
                <a:gd name="T2" fmla="*/ 528 w 528"/>
                <a:gd name="T3" fmla="*/ 192 h 960"/>
                <a:gd name="T4" fmla="*/ 528 w 528"/>
                <a:gd name="T5" fmla="*/ 672 h 960"/>
                <a:gd name="T6" fmla="*/ 0 w 528"/>
                <a:gd name="T7" fmla="*/ 960 h 960"/>
                <a:gd name="T8" fmla="*/ 0 w 528"/>
                <a:gd name="T9" fmla="*/ 528 h 960"/>
                <a:gd name="T10" fmla="*/ 48 w 528"/>
                <a:gd name="T11" fmla="*/ 480 h 960"/>
                <a:gd name="T12" fmla="*/ 0 w 528"/>
                <a:gd name="T13" fmla="*/ 432 h 960"/>
                <a:gd name="T14" fmla="*/ 0 w 528"/>
                <a:gd name="T15" fmla="*/ 0 h 9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8"/>
                <a:gd name="T25" fmla="*/ 0 h 960"/>
                <a:gd name="T26" fmla="*/ 528 w 528"/>
                <a:gd name="T27" fmla="*/ 960 h 9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8" h="960">
                  <a:moveTo>
                    <a:pt x="0" y="0"/>
                  </a:moveTo>
                  <a:lnTo>
                    <a:pt x="528" y="192"/>
                  </a:lnTo>
                  <a:lnTo>
                    <a:pt x="528" y="672"/>
                  </a:lnTo>
                  <a:lnTo>
                    <a:pt x="0" y="960"/>
                  </a:lnTo>
                  <a:lnTo>
                    <a:pt x="0" y="528"/>
                  </a:lnTo>
                  <a:lnTo>
                    <a:pt x="48" y="480"/>
                  </a:lnTo>
                  <a:lnTo>
                    <a:pt x="0" y="4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8" name="Line 16"/>
            <p:cNvSpPr>
              <a:spLocks noChangeShapeType="1"/>
            </p:cNvSpPr>
            <p:nvPr/>
          </p:nvSpPr>
          <p:spPr bwMode="auto">
            <a:xfrm>
              <a:off x="4176" y="178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9" name="Text Box 14"/>
            <p:cNvSpPr txBox="1">
              <a:spLocks noChangeArrowheads="1"/>
            </p:cNvSpPr>
            <p:nvPr/>
          </p:nvSpPr>
          <p:spPr bwMode="auto">
            <a:xfrm>
              <a:off x="3724" y="1699"/>
              <a:ext cx="4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ALU</a:t>
              </a:r>
              <a:endParaRPr lang="en-US">
                <a:latin typeface="Times" charset="0"/>
              </a:endParaRPr>
            </a:p>
          </p:txBody>
        </p:sp>
      </p:grpSp>
      <p:sp>
        <p:nvSpPr>
          <p:cNvPr id="29707" name="Line 17"/>
          <p:cNvSpPr>
            <a:spLocks noChangeShapeType="1"/>
          </p:cNvSpPr>
          <p:nvPr/>
        </p:nvSpPr>
        <p:spPr bwMode="auto">
          <a:xfrm>
            <a:off x="4876800" y="34925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8"/>
          <p:cNvSpPr>
            <a:spLocks noChangeShapeType="1"/>
          </p:cNvSpPr>
          <p:nvPr/>
        </p:nvSpPr>
        <p:spPr bwMode="auto">
          <a:xfrm>
            <a:off x="3322638" y="3843338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9"/>
          <p:cNvSpPr>
            <a:spLocks noChangeShapeType="1"/>
          </p:cNvSpPr>
          <p:nvPr/>
        </p:nvSpPr>
        <p:spPr bwMode="auto">
          <a:xfrm>
            <a:off x="4876800" y="2678113"/>
            <a:ext cx="655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Rectangle 20"/>
          <p:cNvSpPr>
            <a:spLocks noChangeArrowheads="1"/>
          </p:cNvSpPr>
          <p:nvPr/>
        </p:nvSpPr>
        <p:spPr bwMode="auto">
          <a:xfrm rot="-5400000">
            <a:off x="6324600" y="2806700"/>
            <a:ext cx="1981200" cy="1066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Data</a:t>
            </a:r>
          </a:p>
          <a:p>
            <a:pPr algn="ctr"/>
            <a:r>
              <a:rPr lang="en-US" sz="2000"/>
              <a:t>memory</a:t>
            </a:r>
          </a:p>
        </p:txBody>
      </p:sp>
      <p:sp>
        <p:nvSpPr>
          <p:cNvPr id="29711" name="Line 21"/>
          <p:cNvSpPr>
            <a:spLocks noChangeShapeType="1"/>
          </p:cNvSpPr>
          <p:nvPr/>
        </p:nvSpPr>
        <p:spPr bwMode="auto">
          <a:xfrm>
            <a:off x="5105400" y="34925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22"/>
          <p:cNvSpPr>
            <a:spLocks noChangeShapeType="1"/>
          </p:cNvSpPr>
          <p:nvPr/>
        </p:nvSpPr>
        <p:spPr bwMode="auto">
          <a:xfrm>
            <a:off x="5105400" y="38735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Line 23"/>
          <p:cNvSpPr>
            <a:spLocks noChangeShapeType="1"/>
          </p:cNvSpPr>
          <p:nvPr/>
        </p:nvSpPr>
        <p:spPr bwMode="auto">
          <a:xfrm>
            <a:off x="5105400" y="41783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24"/>
          <p:cNvSpPr>
            <a:spLocks noChangeShapeType="1"/>
          </p:cNvSpPr>
          <p:nvPr/>
        </p:nvSpPr>
        <p:spPr bwMode="auto">
          <a:xfrm>
            <a:off x="7848600" y="30956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25"/>
          <p:cNvSpPr>
            <a:spLocks noChangeShapeType="1"/>
          </p:cNvSpPr>
          <p:nvPr/>
        </p:nvSpPr>
        <p:spPr bwMode="auto">
          <a:xfrm flipV="1">
            <a:off x="8153400" y="181610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Line 26"/>
          <p:cNvSpPr>
            <a:spLocks noChangeShapeType="1"/>
          </p:cNvSpPr>
          <p:nvPr/>
        </p:nvSpPr>
        <p:spPr bwMode="auto">
          <a:xfrm flipH="1">
            <a:off x="4149725" y="1816100"/>
            <a:ext cx="4003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7"/>
          <p:cNvSpPr>
            <a:spLocks noChangeShapeType="1"/>
          </p:cNvSpPr>
          <p:nvPr/>
        </p:nvSpPr>
        <p:spPr bwMode="auto">
          <a:xfrm>
            <a:off x="4149725" y="18161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Text Box 28"/>
          <p:cNvSpPr txBox="1">
            <a:spLocks noChangeArrowheads="1"/>
          </p:cNvSpPr>
          <p:nvPr/>
        </p:nvSpPr>
        <p:spPr bwMode="auto">
          <a:xfrm>
            <a:off x="3308350" y="3797300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imm</a:t>
            </a:r>
          </a:p>
        </p:txBody>
      </p:sp>
      <p:sp>
        <p:nvSpPr>
          <p:cNvPr id="29719" name="Line 29"/>
          <p:cNvSpPr>
            <a:spLocks noChangeShapeType="1"/>
          </p:cNvSpPr>
          <p:nvPr/>
        </p:nvSpPr>
        <p:spPr bwMode="auto">
          <a:xfrm>
            <a:off x="1905000" y="2959100"/>
            <a:ext cx="0" cy="96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AutoShape 30"/>
          <p:cNvSpPr>
            <a:spLocks noChangeArrowheads="1"/>
          </p:cNvSpPr>
          <p:nvPr/>
        </p:nvSpPr>
        <p:spPr bwMode="auto">
          <a:xfrm>
            <a:off x="1143000" y="3933825"/>
            <a:ext cx="381000" cy="8096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Line 31"/>
          <p:cNvSpPr>
            <a:spLocks noChangeShapeType="1"/>
          </p:cNvSpPr>
          <p:nvPr/>
        </p:nvSpPr>
        <p:spPr bwMode="auto">
          <a:xfrm flipH="1">
            <a:off x="1524000" y="4318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Line 32"/>
          <p:cNvSpPr>
            <a:spLocks noChangeShapeType="1"/>
          </p:cNvSpPr>
          <p:nvPr/>
        </p:nvSpPr>
        <p:spPr bwMode="auto">
          <a:xfrm>
            <a:off x="3971925" y="3843338"/>
            <a:ext cx="0" cy="671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Line 33"/>
          <p:cNvSpPr>
            <a:spLocks noChangeShapeType="1"/>
          </p:cNvSpPr>
          <p:nvPr/>
        </p:nvSpPr>
        <p:spPr bwMode="auto">
          <a:xfrm flipH="1">
            <a:off x="1524000" y="4514850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4" name="Line 34"/>
          <p:cNvSpPr>
            <a:spLocks noChangeShapeType="1"/>
          </p:cNvSpPr>
          <p:nvPr/>
        </p:nvSpPr>
        <p:spPr bwMode="auto">
          <a:xfrm flipH="1">
            <a:off x="762000" y="43307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Line 35"/>
          <p:cNvSpPr>
            <a:spLocks noChangeShapeType="1"/>
          </p:cNvSpPr>
          <p:nvPr/>
        </p:nvSpPr>
        <p:spPr bwMode="auto">
          <a:xfrm flipV="1">
            <a:off x="762000" y="29591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Line 36"/>
          <p:cNvSpPr>
            <a:spLocks noChangeShapeType="1"/>
          </p:cNvSpPr>
          <p:nvPr/>
        </p:nvSpPr>
        <p:spPr bwMode="auto">
          <a:xfrm>
            <a:off x="762000" y="29591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7813" name="Line 37"/>
          <p:cNvSpPr>
            <a:spLocks noChangeShapeType="1"/>
          </p:cNvSpPr>
          <p:nvPr/>
        </p:nvSpPr>
        <p:spPr bwMode="auto">
          <a:xfrm>
            <a:off x="1524000" y="2943225"/>
            <a:ext cx="762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402013" y="2339975"/>
            <a:ext cx="400050" cy="3729038"/>
            <a:chOff x="2143" y="1154"/>
            <a:chExt cx="252" cy="2349"/>
          </a:xfrm>
        </p:grpSpPr>
        <p:sp>
          <p:nvSpPr>
            <p:cNvPr id="29753" name="Text Box 39"/>
            <p:cNvSpPr txBox="1">
              <a:spLocks noChangeArrowheads="1"/>
            </p:cNvSpPr>
            <p:nvPr/>
          </p:nvSpPr>
          <p:spPr bwMode="auto">
            <a:xfrm>
              <a:off x="2150" y="164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  <a:latin typeface="Calibri" charset="0"/>
                </a:rPr>
                <a:t>3</a:t>
              </a:r>
              <a:endParaRPr lang="en-US" sz="2000">
                <a:latin typeface="Calibri" charset="0"/>
              </a:endParaRPr>
            </a:p>
          </p:txBody>
        </p:sp>
        <p:sp>
          <p:nvSpPr>
            <p:cNvPr id="29754" name="Text Box 40"/>
            <p:cNvSpPr txBox="1">
              <a:spLocks noChangeArrowheads="1"/>
            </p:cNvSpPr>
            <p:nvPr/>
          </p:nvSpPr>
          <p:spPr bwMode="auto">
            <a:xfrm>
              <a:off x="2150" y="1395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  <a:latin typeface="Calibri" charset="0"/>
                </a:rPr>
                <a:t>1</a:t>
              </a:r>
              <a:endParaRPr lang="en-US" sz="2000">
                <a:latin typeface="Calibri" charset="0"/>
              </a:endParaRPr>
            </a:p>
          </p:txBody>
        </p:sp>
        <p:sp>
          <p:nvSpPr>
            <p:cNvPr id="29755" name="Text Box 41"/>
            <p:cNvSpPr txBox="1">
              <a:spLocks noChangeArrowheads="1"/>
            </p:cNvSpPr>
            <p:nvPr/>
          </p:nvSpPr>
          <p:spPr bwMode="auto">
            <a:xfrm>
              <a:off x="2150" y="1154"/>
              <a:ext cx="18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  <a:latin typeface="Calibri" charset="0"/>
                </a:rPr>
                <a:t>x</a:t>
              </a:r>
              <a:endParaRPr lang="en-US" sz="2000">
                <a:latin typeface="Calibri" charset="0"/>
              </a:endParaRPr>
            </a:p>
          </p:txBody>
        </p:sp>
        <p:sp>
          <p:nvSpPr>
            <p:cNvPr id="54333" name="Text Box 42"/>
            <p:cNvSpPr txBox="1">
              <a:spLocks noChangeArrowheads="1"/>
            </p:cNvSpPr>
            <p:nvPr/>
          </p:nvSpPr>
          <p:spPr bwMode="auto">
            <a:xfrm rot="16200000">
              <a:off x="1800" y="2908"/>
              <a:ext cx="937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000" dirty="0" err="1">
                  <a:solidFill>
                    <a:schemeClr val="accent2"/>
                  </a:solidFill>
                  <a:latin typeface="+mn-lt"/>
                  <a:ea typeface="ＭＳ Ｐゴシック" charset="-128"/>
                  <a:cs typeface="Courier"/>
                </a:rPr>
                <a:t>slti</a:t>
              </a:r>
              <a:r>
                <a:rPr lang="en-US" sz="2000" dirty="0">
                  <a:solidFill>
                    <a:schemeClr val="accent2"/>
                  </a:solidFill>
                  <a:latin typeface="+mn-lt"/>
                  <a:ea typeface="ＭＳ Ｐゴシック" charset="-128"/>
                  <a:cs typeface="Courier"/>
                </a:rPr>
                <a:t> r3, r1, 17</a:t>
              </a:r>
            </a:p>
          </p:txBody>
        </p:sp>
      </p:grpSp>
      <p:sp>
        <p:nvSpPr>
          <p:cNvPr id="2507819" name="Line 43"/>
          <p:cNvSpPr>
            <a:spLocks noChangeShapeType="1"/>
          </p:cNvSpPr>
          <p:nvPr/>
        </p:nvSpPr>
        <p:spPr bwMode="auto">
          <a:xfrm>
            <a:off x="6800850" y="3108325"/>
            <a:ext cx="13525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6002338" y="2000250"/>
            <a:ext cx="839787" cy="1101725"/>
            <a:chOff x="3781" y="940"/>
            <a:chExt cx="529" cy="694"/>
          </a:xfrm>
        </p:grpSpPr>
        <p:sp>
          <p:nvSpPr>
            <p:cNvPr id="29751" name="Text Box 45"/>
            <p:cNvSpPr txBox="1">
              <a:spLocks noChangeArrowheads="1"/>
            </p:cNvSpPr>
            <p:nvPr/>
          </p:nvSpPr>
          <p:spPr bwMode="auto">
            <a:xfrm>
              <a:off x="3781" y="940"/>
              <a:ext cx="529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</a:rPr>
                <a:t>reg[1]</a:t>
              </a:r>
              <a:br>
                <a:rPr lang="en-US" sz="2000">
                  <a:solidFill>
                    <a:schemeClr val="accent2"/>
                  </a:solidFill>
                </a:rPr>
              </a:br>
              <a:r>
                <a:rPr lang="en-US" sz="2000">
                  <a:solidFill>
                    <a:schemeClr val="accent2"/>
                  </a:solidFill>
                </a:rPr>
                <a:t>&lt;17?</a:t>
              </a:r>
              <a:endParaRPr lang="en-US" sz="2000"/>
            </a:p>
          </p:txBody>
        </p:sp>
        <p:sp>
          <p:nvSpPr>
            <p:cNvPr id="29752" name="Line 46"/>
            <p:cNvSpPr>
              <a:spLocks noChangeShapeType="1"/>
            </p:cNvSpPr>
            <p:nvPr/>
          </p:nvSpPr>
          <p:spPr bwMode="auto">
            <a:xfrm>
              <a:off x="4044" y="1634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3352800" y="2184400"/>
            <a:ext cx="2279650" cy="2073275"/>
            <a:chOff x="2112" y="1056"/>
            <a:chExt cx="1436" cy="1306"/>
          </a:xfrm>
        </p:grpSpPr>
        <p:sp>
          <p:nvSpPr>
            <p:cNvPr id="29745" name="Line 48"/>
            <p:cNvSpPr>
              <a:spLocks noChangeShapeType="1"/>
            </p:cNvSpPr>
            <p:nvPr/>
          </p:nvSpPr>
          <p:spPr bwMode="auto">
            <a:xfrm>
              <a:off x="2112" y="1680"/>
              <a:ext cx="33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6" name="Line 49"/>
            <p:cNvSpPr>
              <a:spLocks noChangeShapeType="1"/>
            </p:cNvSpPr>
            <p:nvPr/>
          </p:nvSpPr>
          <p:spPr bwMode="auto">
            <a:xfrm>
              <a:off x="2112" y="2112"/>
              <a:ext cx="13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7" name="Line 50"/>
            <p:cNvSpPr>
              <a:spLocks noChangeShapeType="1"/>
            </p:cNvSpPr>
            <p:nvPr/>
          </p:nvSpPr>
          <p:spPr bwMode="auto">
            <a:xfrm>
              <a:off x="3072" y="1359"/>
              <a:ext cx="41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8" name="Text Box 51"/>
            <p:cNvSpPr txBox="1">
              <a:spLocks noChangeArrowheads="1"/>
            </p:cNvSpPr>
            <p:nvPr/>
          </p:nvSpPr>
          <p:spPr bwMode="auto">
            <a:xfrm>
              <a:off x="2640" y="211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</a:rPr>
                <a:t>17</a:t>
              </a:r>
              <a:endParaRPr lang="en-US" sz="2000"/>
            </a:p>
          </p:txBody>
        </p:sp>
        <p:sp>
          <p:nvSpPr>
            <p:cNvPr id="29749" name="Text Box 52"/>
            <p:cNvSpPr txBox="1">
              <a:spLocks noChangeArrowheads="1"/>
            </p:cNvSpPr>
            <p:nvPr/>
          </p:nvSpPr>
          <p:spPr bwMode="auto">
            <a:xfrm>
              <a:off x="3023" y="1056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  <a:latin typeface="Calibri" charset="0"/>
                </a:rPr>
                <a:t>reg[1]</a:t>
              </a:r>
              <a:endParaRPr lang="en-US" sz="2000">
                <a:latin typeface="Calibri" charset="0"/>
              </a:endParaRPr>
            </a:p>
          </p:txBody>
        </p:sp>
        <p:sp>
          <p:nvSpPr>
            <p:cNvPr id="29750" name="Line 53"/>
            <p:cNvSpPr>
              <a:spLocks noChangeShapeType="1"/>
            </p:cNvSpPr>
            <p:nvPr/>
          </p:nvSpPr>
          <p:spPr bwMode="auto">
            <a:xfrm>
              <a:off x="2112" y="1872"/>
              <a:ext cx="33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07830" name="Freeform 54"/>
          <p:cNvSpPr>
            <a:spLocks/>
          </p:cNvSpPr>
          <p:nvPr/>
        </p:nvSpPr>
        <p:spPr bwMode="auto">
          <a:xfrm>
            <a:off x="4191000" y="1803400"/>
            <a:ext cx="3962400" cy="1295400"/>
          </a:xfrm>
          <a:custGeom>
            <a:avLst/>
            <a:gdLst>
              <a:gd name="T0" fmla="*/ 2147483647 w 2496"/>
              <a:gd name="T1" fmla="*/ 2147483647 h 816"/>
              <a:gd name="T2" fmla="*/ 2147483647 w 2496"/>
              <a:gd name="T3" fmla="*/ 0 h 816"/>
              <a:gd name="T4" fmla="*/ 0 w 2496"/>
              <a:gd name="T5" fmla="*/ 0 h 816"/>
              <a:gd name="T6" fmla="*/ 0 w 2496"/>
              <a:gd name="T7" fmla="*/ 2147483647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2496"/>
              <a:gd name="T13" fmla="*/ 0 h 816"/>
              <a:gd name="T14" fmla="*/ 2496 w 2496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96" h="816">
                <a:moveTo>
                  <a:pt x="2496" y="816"/>
                </a:moveTo>
                <a:lnTo>
                  <a:pt x="2496" y="0"/>
                </a:lnTo>
                <a:lnTo>
                  <a:pt x="0" y="0"/>
                </a:lnTo>
                <a:lnTo>
                  <a:pt x="0" y="33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1524000" y="2967038"/>
            <a:ext cx="381000" cy="1363662"/>
            <a:chOff x="960" y="1549"/>
            <a:chExt cx="240" cy="859"/>
          </a:xfrm>
        </p:grpSpPr>
        <p:sp>
          <p:nvSpPr>
            <p:cNvPr id="29743" name="Line 56"/>
            <p:cNvSpPr>
              <a:spLocks noChangeShapeType="1"/>
            </p:cNvSpPr>
            <p:nvPr/>
          </p:nvSpPr>
          <p:spPr bwMode="auto">
            <a:xfrm>
              <a:off x="1200" y="1549"/>
              <a:ext cx="0" cy="85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4" name="Line 57"/>
            <p:cNvSpPr>
              <a:spLocks noChangeShapeType="1"/>
            </p:cNvSpPr>
            <p:nvPr/>
          </p:nvSpPr>
          <p:spPr bwMode="auto">
            <a:xfrm flipH="1">
              <a:off x="960" y="2400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762000" y="2943225"/>
            <a:ext cx="762000" cy="1374775"/>
            <a:chOff x="480" y="1534"/>
            <a:chExt cx="480" cy="866"/>
          </a:xfrm>
        </p:grpSpPr>
        <p:sp>
          <p:nvSpPr>
            <p:cNvPr id="29740" name="Line 59"/>
            <p:cNvSpPr>
              <a:spLocks noChangeShapeType="1"/>
            </p:cNvSpPr>
            <p:nvPr/>
          </p:nvSpPr>
          <p:spPr bwMode="auto">
            <a:xfrm flipH="1">
              <a:off x="480" y="2400"/>
              <a:ext cx="48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1" name="Line 60"/>
            <p:cNvSpPr>
              <a:spLocks noChangeShapeType="1"/>
            </p:cNvSpPr>
            <p:nvPr/>
          </p:nvSpPr>
          <p:spPr bwMode="auto">
            <a:xfrm flipV="1">
              <a:off x="480" y="1534"/>
              <a:ext cx="0" cy="86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2" name="Line 61"/>
            <p:cNvSpPr>
              <a:spLocks noChangeShapeType="1"/>
            </p:cNvSpPr>
            <p:nvPr/>
          </p:nvSpPr>
          <p:spPr bwMode="auto">
            <a:xfrm>
              <a:off x="480" y="1534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35" name="Title 6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slti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Instruction</a:t>
            </a:r>
          </a:p>
        </p:txBody>
      </p:sp>
      <p:sp>
        <p:nvSpPr>
          <p:cNvPr id="29736" name="Text Box 3"/>
          <p:cNvSpPr txBox="1">
            <a:spLocks noChangeArrowheads="1"/>
          </p:cNvSpPr>
          <p:nvPr/>
        </p:nvSpPr>
        <p:spPr bwMode="auto">
          <a:xfrm rot="-5400000">
            <a:off x="1089819" y="2745582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PC</a:t>
            </a:r>
          </a:p>
        </p:txBody>
      </p:sp>
      <p:sp>
        <p:nvSpPr>
          <p:cNvPr id="29737" name="Date Placeholder 6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31CB26-10A0-8847-B402-68AF4858CB64}" type="datetime1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2013-04-28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9738" name="Slide Number Placeholder 6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E468D07-5254-BE4F-98A1-A760123B183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0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50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7813" grpId="0" animBg="1"/>
      <p:bldP spid="2507819" grpId="0" animBg="1"/>
      <p:bldP spid="25078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65263"/>
            <a:ext cx="7848600" cy="4908550"/>
          </a:xfrm>
        </p:spPr>
        <p:txBody>
          <a:bodyPr/>
          <a:lstStyle/>
          <a:p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sw $r3,17($r1)</a:t>
            </a:r>
            <a:r>
              <a:rPr lang="en-US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# Mem[r1+17]=r3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Stage 1: fetch this instruction, increment PC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Stage 2: decode to determine it is a </a:t>
            </a:r>
            <a:r>
              <a:rPr lang="en-US">
                <a:latin typeface="Courier New" charset="0"/>
                <a:ea typeface="ＭＳ Ｐゴシック" charset="0"/>
                <a:cs typeface="Courier New" charset="0"/>
              </a:rPr>
              <a:t>sw</a:t>
            </a:r>
            <a:r>
              <a:rPr lang="en-US">
                <a:latin typeface="Calibri" charset="0"/>
                <a:ea typeface="ＭＳ Ｐゴシック" charset="0"/>
              </a:rPr>
              <a:t>,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then read registers </a:t>
            </a:r>
            <a:r>
              <a:rPr lang="en-US">
                <a:latin typeface="Courier New" charset="0"/>
                <a:ea typeface="ＭＳ Ｐゴシック" charset="0"/>
                <a:cs typeface="Courier New" charset="0"/>
              </a:rPr>
              <a:t>$r1</a:t>
            </a:r>
            <a:r>
              <a:rPr lang="en-US">
                <a:latin typeface="Calibri" charset="0"/>
                <a:ea typeface="ＭＳ Ｐゴシック" charset="0"/>
              </a:rPr>
              <a:t> and </a:t>
            </a:r>
            <a:r>
              <a:rPr lang="en-US">
                <a:latin typeface="Courier New" charset="0"/>
                <a:ea typeface="ＭＳ Ｐゴシック" charset="0"/>
                <a:cs typeface="Courier New" charset="0"/>
              </a:rPr>
              <a:t>$r3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Stage 3: add </a:t>
            </a:r>
            <a:r>
              <a:rPr lang="en-US">
                <a:latin typeface="Courier New" charset="0"/>
                <a:ea typeface="ＭＳ Ｐゴシック" charset="0"/>
                <a:cs typeface="Courier New" charset="0"/>
              </a:rPr>
              <a:t>17</a:t>
            </a:r>
            <a:r>
              <a:rPr lang="en-US">
                <a:latin typeface="Calibri" charset="0"/>
                <a:ea typeface="ＭＳ Ｐゴシック" charset="0"/>
              </a:rPr>
              <a:t> to value in register </a:t>
            </a:r>
            <a:r>
              <a:rPr lang="en-US">
                <a:latin typeface="Courier New" charset="0"/>
                <a:ea typeface="ＭＳ Ｐゴシック" charset="0"/>
                <a:cs typeface="Courier New" charset="0"/>
              </a:rPr>
              <a:t>$r1</a:t>
            </a:r>
            <a:r>
              <a:rPr lang="en-US">
                <a:latin typeface="Calibri" charset="0"/>
                <a:ea typeface="ＭＳ Ｐゴシック" charset="0"/>
              </a:rPr>
              <a:t> (retrieved in Stage 2) to compute address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Stage 4: write value in register </a:t>
            </a:r>
            <a:r>
              <a:rPr lang="en-US">
                <a:latin typeface="Courier New" charset="0"/>
                <a:ea typeface="ＭＳ Ｐゴシック" charset="0"/>
                <a:cs typeface="Courier New" charset="0"/>
              </a:rPr>
              <a:t>$r3</a:t>
            </a:r>
            <a:r>
              <a:rPr lang="en-US">
                <a:latin typeface="Calibri" charset="0"/>
                <a:ea typeface="ＭＳ Ｐゴシック" charset="0"/>
              </a:rPr>
              <a:t> (retrieved in Stage 2) into memory address computed in Stage 3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Stage 5: idle (nothing to write into a register)</a:t>
            </a:r>
          </a:p>
        </p:txBody>
      </p:sp>
      <p:sp>
        <p:nvSpPr>
          <p:cNvPr id="317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Datapath Walkthroughs (3/3)</a:t>
            </a:r>
          </a:p>
        </p:txBody>
      </p:sp>
      <p:sp>
        <p:nvSpPr>
          <p:cNvPr id="31747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201F8D-E59E-394E-BC1B-5C6838E6E183}" type="datetime1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2013-04-28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953B95-BC51-474C-AABB-19776D6C4B1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>
            <a:spLocks noChangeArrowheads="1"/>
          </p:cNvSpPr>
          <p:nvPr/>
        </p:nvSpPr>
        <p:spPr bwMode="auto">
          <a:xfrm>
            <a:off x="1143000" y="2281238"/>
            <a:ext cx="381000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4" name="Rectangle 5"/>
          <p:cNvSpPr>
            <a:spLocks noChangeArrowheads="1"/>
          </p:cNvSpPr>
          <p:nvPr/>
        </p:nvSpPr>
        <p:spPr bwMode="auto">
          <a:xfrm rot="-5400000">
            <a:off x="1828800" y="2586038"/>
            <a:ext cx="1981200" cy="1066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instruction</a:t>
            </a:r>
          </a:p>
          <a:p>
            <a:pPr algn="ctr"/>
            <a:r>
              <a:rPr lang="en-US" sz="2000"/>
              <a:t>memory</a:t>
            </a:r>
          </a:p>
        </p:txBody>
      </p:sp>
      <p:sp>
        <p:nvSpPr>
          <p:cNvPr id="33795" name="AutoShape 6"/>
          <p:cNvSpPr>
            <a:spLocks noChangeArrowheads="1"/>
          </p:cNvSpPr>
          <p:nvPr/>
        </p:nvSpPr>
        <p:spPr bwMode="auto">
          <a:xfrm>
            <a:off x="1752600" y="3852863"/>
            <a:ext cx="366713" cy="549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+4</a:t>
            </a:r>
          </a:p>
        </p:txBody>
      </p:sp>
      <p:sp>
        <p:nvSpPr>
          <p:cNvPr id="33796" name="Line 7"/>
          <p:cNvSpPr>
            <a:spLocks noChangeShapeType="1"/>
          </p:cNvSpPr>
          <p:nvPr/>
        </p:nvSpPr>
        <p:spPr bwMode="auto">
          <a:xfrm>
            <a:off x="1524000" y="2890838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8"/>
          <p:cNvSpPr>
            <a:spLocks noChangeArrowheads="1"/>
          </p:cNvSpPr>
          <p:nvPr/>
        </p:nvSpPr>
        <p:spPr bwMode="auto">
          <a:xfrm>
            <a:off x="3886200" y="2281238"/>
            <a:ext cx="990600" cy="12954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Line 9"/>
          <p:cNvSpPr>
            <a:spLocks noChangeShapeType="1"/>
          </p:cNvSpPr>
          <p:nvPr/>
        </p:nvSpPr>
        <p:spPr bwMode="auto">
          <a:xfrm>
            <a:off x="3352800" y="2738438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10"/>
          <p:cNvSpPr>
            <a:spLocks noChangeShapeType="1"/>
          </p:cNvSpPr>
          <p:nvPr/>
        </p:nvSpPr>
        <p:spPr bwMode="auto">
          <a:xfrm>
            <a:off x="3352800" y="31115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11"/>
          <p:cNvSpPr>
            <a:spLocks noChangeShapeType="1"/>
          </p:cNvSpPr>
          <p:nvPr/>
        </p:nvSpPr>
        <p:spPr bwMode="auto">
          <a:xfrm>
            <a:off x="3352800" y="3424238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Text Box 12"/>
          <p:cNvSpPr txBox="1">
            <a:spLocks noChangeArrowheads="1"/>
          </p:cNvSpPr>
          <p:nvPr/>
        </p:nvSpPr>
        <p:spPr bwMode="auto">
          <a:xfrm rot="-5400000">
            <a:off x="3768725" y="2660650"/>
            <a:ext cx="115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registers</a:t>
            </a:r>
          </a:p>
        </p:txBody>
      </p:sp>
      <p:grpSp>
        <p:nvGrpSpPr>
          <p:cNvPr id="33802" name="Group 13"/>
          <p:cNvGrpSpPr>
            <a:grpSpLocks/>
          </p:cNvGrpSpPr>
          <p:nvPr/>
        </p:nvGrpSpPr>
        <p:grpSpPr bwMode="auto">
          <a:xfrm>
            <a:off x="5562600" y="2341563"/>
            <a:ext cx="1219200" cy="1524000"/>
            <a:chOff x="3648" y="1348"/>
            <a:chExt cx="768" cy="960"/>
          </a:xfrm>
        </p:grpSpPr>
        <p:sp>
          <p:nvSpPr>
            <p:cNvPr id="33855" name="Freeform 15"/>
            <p:cNvSpPr>
              <a:spLocks/>
            </p:cNvSpPr>
            <p:nvPr/>
          </p:nvSpPr>
          <p:spPr bwMode="auto">
            <a:xfrm>
              <a:off x="3648" y="1348"/>
              <a:ext cx="528" cy="960"/>
            </a:xfrm>
            <a:custGeom>
              <a:avLst/>
              <a:gdLst>
                <a:gd name="T0" fmla="*/ 0 w 528"/>
                <a:gd name="T1" fmla="*/ 0 h 960"/>
                <a:gd name="T2" fmla="*/ 528 w 528"/>
                <a:gd name="T3" fmla="*/ 192 h 960"/>
                <a:gd name="T4" fmla="*/ 528 w 528"/>
                <a:gd name="T5" fmla="*/ 672 h 960"/>
                <a:gd name="T6" fmla="*/ 0 w 528"/>
                <a:gd name="T7" fmla="*/ 960 h 960"/>
                <a:gd name="T8" fmla="*/ 0 w 528"/>
                <a:gd name="T9" fmla="*/ 528 h 960"/>
                <a:gd name="T10" fmla="*/ 48 w 528"/>
                <a:gd name="T11" fmla="*/ 480 h 960"/>
                <a:gd name="T12" fmla="*/ 0 w 528"/>
                <a:gd name="T13" fmla="*/ 432 h 960"/>
                <a:gd name="T14" fmla="*/ 0 w 528"/>
                <a:gd name="T15" fmla="*/ 0 h 9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8"/>
                <a:gd name="T25" fmla="*/ 0 h 960"/>
                <a:gd name="T26" fmla="*/ 528 w 528"/>
                <a:gd name="T27" fmla="*/ 960 h 9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8" h="960">
                  <a:moveTo>
                    <a:pt x="0" y="0"/>
                  </a:moveTo>
                  <a:lnTo>
                    <a:pt x="528" y="192"/>
                  </a:lnTo>
                  <a:lnTo>
                    <a:pt x="528" y="672"/>
                  </a:lnTo>
                  <a:lnTo>
                    <a:pt x="0" y="960"/>
                  </a:lnTo>
                  <a:lnTo>
                    <a:pt x="0" y="528"/>
                  </a:lnTo>
                  <a:lnTo>
                    <a:pt x="48" y="480"/>
                  </a:lnTo>
                  <a:lnTo>
                    <a:pt x="0" y="4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6" name="Line 16"/>
            <p:cNvSpPr>
              <a:spLocks noChangeShapeType="1"/>
            </p:cNvSpPr>
            <p:nvPr/>
          </p:nvSpPr>
          <p:spPr bwMode="auto">
            <a:xfrm>
              <a:off x="4176" y="178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7" name="Text Box 14"/>
            <p:cNvSpPr txBox="1">
              <a:spLocks noChangeArrowheads="1"/>
            </p:cNvSpPr>
            <p:nvPr/>
          </p:nvSpPr>
          <p:spPr bwMode="auto">
            <a:xfrm>
              <a:off x="3723" y="1699"/>
              <a:ext cx="4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ALU</a:t>
              </a:r>
              <a:endParaRPr lang="en-US">
                <a:latin typeface="Times" charset="0"/>
              </a:endParaRPr>
            </a:p>
          </p:txBody>
        </p:sp>
      </p:grpSp>
      <p:sp>
        <p:nvSpPr>
          <p:cNvPr id="33803" name="Line 17"/>
          <p:cNvSpPr>
            <a:spLocks noChangeShapeType="1"/>
          </p:cNvSpPr>
          <p:nvPr/>
        </p:nvSpPr>
        <p:spPr bwMode="auto">
          <a:xfrm>
            <a:off x="4876800" y="342423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18"/>
          <p:cNvSpPr>
            <a:spLocks noChangeShapeType="1"/>
          </p:cNvSpPr>
          <p:nvPr/>
        </p:nvSpPr>
        <p:spPr bwMode="auto">
          <a:xfrm>
            <a:off x="3322638" y="3775075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9"/>
          <p:cNvSpPr>
            <a:spLocks noChangeShapeType="1"/>
          </p:cNvSpPr>
          <p:nvPr/>
        </p:nvSpPr>
        <p:spPr bwMode="auto">
          <a:xfrm>
            <a:off x="4876800" y="2609850"/>
            <a:ext cx="655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Rectangle 20"/>
          <p:cNvSpPr>
            <a:spLocks noChangeArrowheads="1"/>
          </p:cNvSpPr>
          <p:nvPr/>
        </p:nvSpPr>
        <p:spPr bwMode="auto">
          <a:xfrm rot="-5400000">
            <a:off x="6324600" y="2738438"/>
            <a:ext cx="1981200" cy="1066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Data</a:t>
            </a:r>
          </a:p>
          <a:p>
            <a:pPr algn="ctr"/>
            <a:r>
              <a:rPr lang="en-US" sz="2000"/>
              <a:t>memory</a:t>
            </a:r>
          </a:p>
        </p:txBody>
      </p:sp>
      <p:sp>
        <p:nvSpPr>
          <p:cNvPr id="33807" name="Line 21"/>
          <p:cNvSpPr>
            <a:spLocks noChangeShapeType="1"/>
          </p:cNvSpPr>
          <p:nvPr/>
        </p:nvSpPr>
        <p:spPr bwMode="auto">
          <a:xfrm>
            <a:off x="5105400" y="342423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22"/>
          <p:cNvSpPr>
            <a:spLocks noChangeShapeType="1"/>
          </p:cNvSpPr>
          <p:nvPr/>
        </p:nvSpPr>
        <p:spPr bwMode="auto">
          <a:xfrm>
            <a:off x="5105400" y="380523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Line 23"/>
          <p:cNvSpPr>
            <a:spLocks noChangeShapeType="1"/>
          </p:cNvSpPr>
          <p:nvPr/>
        </p:nvSpPr>
        <p:spPr bwMode="auto">
          <a:xfrm>
            <a:off x="5105400" y="4110038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24"/>
          <p:cNvSpPr>
            <a:spLocks noChangeShapeType="1"/>
          </p:cNvSpPr>
          <p:nvPr/>
        </p:nvSpPr>
        <p:spPr bwMode="auto">
          <a:xfrm>
            <a:off x="7848600" y="302736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25"/>
          <p:cNvSpPr>
            <a:spLocks noChangeShapeType="1"/>
          </p:cNvSpPr>
          <p:nvPr/>
        </p:nvSpPr>
        <p:spPr bwMode="auto">
          <a:xfrm flipV="1">
            <a:off x="8153400" y="1747838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Line 26"/>
          <p:cNvSpPr>
            <a:spLocks noChangeShapeType="1"/>
          </p:cNvSpPr>
          <p:nvPr/>
        </p:nvSpPr>
        <p:spPr bwMode="auto">
          <a:xfrm flipH="1">
            <a:off x="4149725" y="1747838"/>
            <a:ext cx="4003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Line 27"/>
          <p:cNvSpPr>
            <a:spLocks noChangeShapeType="1"/>
          </p:cNvSpPr>
          <p:nvPr/>
        </p:nvSpPr>
        <p:spPr bwMode="auto">
          <a:xfrm>
            <a:off x="4149725" y="174783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Text Box 28"/>
          <p:cNvSpPr txBox="1">
            <a:spLocks noChangeArrowheads="1"/>
          </p:cNvSpPr>
          <p:nvPr/>
        </p:nvSpPr>
        <p:spPr bwMode="auto">
          <a:xfrm>
            <a:off x="3308350" y="37290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imm</a:t>
            </a:r>
          </a:p>
        </p:txBody>
      </p:sp>
      <p:sp>
        <p:nvSpPr>
          <p:cNvPr id="33815" name="Line 29"/>
          <p:cNvSpPr>
            <a:spLocks noChangeShapeType="1"/>
          </p:cNvSpPr>
          <p:nvPr/>
        </p:nvSpPr>
        <p:spPr bwMode="auto">
          <a:xfrm>
            <a:off x="1905000" y="2890838"/>
            <a:ext cx="0" cy="96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AutoShape 30"/>
          <p:cNvSpPr>
            <a:spLocks noChangeArrowheads="1"/>
          </p:cNvSpPr>
          <p:nvPr/>
        </p:nvSpPr>
        <p:spPr bwMode="auto">
          <a:xfrm>
            <a:off x="1143000" y="3865563"/>
            <a:ext cx="381000" cy="8096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Line 31"/>
          <p:cNvSpPr>
            <a:spLocks noChangeShapeType="1"/>
          </p:cNvSpPr>
          <p:nvPr/>
        </p:nvSpPr>
        <p:spPr bwMode="auto">
          <a:xfrm flipH="1">
            <a:off x="1524000" y="42497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Line 32"/>
          <p:cNvSpPr>
            <a:spLocks noChangeShapeType="1"/>
          </p:cNvSpPr>
          <p:nvPr/>
        </p:nvSpPr>
        <p:spPr bwMode="auto">
          <a:xfrm>
            <a:off x="3971925" y="3775075"/>
            <a:ext cx="0" cy="671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Line 33"/>
          <p:cNvSpPr>
            <a:spLocks noChangeShapeType="1"/>
          </p:cNvSpPr>
          <p:nvPr/>
        </p:nvSpPr>
        <p:spPr bwMode="auto">
          <a:xfrm flipH="1">
            <a:off x="1524000" y="4446588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Line 34"/>
          <p:cNvSpPr>
            <a:spLocks noChangeShapeType="1"/>
          </p:cNvSpPr>
          <p:nvPr/>
        </p:nvSpPr>
        <p:spPr bwMode="auto">
          <a:xfrm flipH="1">
            <a:off x="762000" y="4262438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Line 35"/>
          <p:cNvSpPr>
            <a:spLocks noChangeShapeType="1"/>
          </p:cNvSpPr>
          <p:nvPr/>
        </p:nvSpPr>
        <p:spPr bwMode="auto">
          <a:xfrm flipV="1">
            <a:off x="762000" y="2890838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Line 36"/>
          <p:cNvSpPr>
            <a:spLocks noChangeShapeType="1"/>
          </p:cNvSpPr>
          <p:nvPr/>
        </p:nvSpPr>
        <p:spPr bwMode="auto">
          <a:xfrm>
            <a:off x="762000" y="2890838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1909" name="Line 37"/>
          <p:cNvSpPr>
            <a:spLocks noChangeShapeType="1"/>
          </p:cNvSpPr>
          <p:nvPr/>
        </p:nvSpPr>
        <p:spPr bwMode="auto">
          <a:xfrm>
            <a:off x="1524000" y="2874963"/>
            <a:ext cx="762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413125" y="2289175"/>
            <a:ext cx="404813" cy="3743325"/>
            <a:chOff x="2150" y="1165"/>
            <a:chExt cx="255" cy="2358"/>
          </a:xfrm>
        </p:grpSpPr>
        <p:sp>
          <p:nvSpPr>
            <p:cNvPr id="33851" name="Text Box 39"/>
            <p:cNvSpPr txBox="1">
              <a:spLocks noChangeArrowheads="1"/>
            </p:cNvSpPr>
            <p:nvPr/>
          </p:nvSpPr>
          <p:spPr bwMode="auto">
            <a:xfrm>
              <a:off x="2150" y="1651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  <a:latin typeface="Calibri" charset="0"/>
                </a:rPr>
                <a:t>3</a:t>
              </a:r>
              <a:endParaRPr lang="en-US" sz="2000">
                <a:latin typeface="Calibri" charset="0"/>
              </a:endParaRPr>
            </a:p>
          </p:txBody>
        </p:sp>
        <p:sp>
          <p:nvSpPr>
            <p:cNvPr id="33852" name="Text Box 40"/>
            <p:cNvSpPr txBox="1">
              <a:spLocks noChangeArrowheads="1"/>
            </p:cNvSpPr>
            <p:nvPr/>
          </p:nvSpPr>
          <p:spPr bwMode="auto">
            <a:xfrm>
              <a:off x="2150" y="1406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  <a:latin typeface="Calibri" charset="0"/>
                </a:rPr>
                <a:t>1</a:t>
              </a:r>
              <a:endParaRPr lang="en-US" sz="2000">
                <a:latin typeface="Calibri" charset="0"/>
              </a:endParaRPr>
            </a:p>
          </p:txBody>
        </p:sp>
        <p:sp>
          <p:nvSpPr>
            <p:cNvPr id="33853" name="Text Box 41"/>
            <p:cNvSpPr txBox="1">
              <a:spLocks noChangeArrowheads="1"/>
            </p:cNvSpPr>
            <p:nvPr/>
          </p:nvSpPr>
          <p:spPr bwMode="auto">
            <a:xfrm>
              <a:off x="2155" y="1165"/>
              <a:ext cx="18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  <a:latin typeface="Calibri" charset="0"/>
                </a:rPr>
                <a:t>x</a:t>
              </a:r>
              <a:endParaRPr lang="en-US" sz="2000">
                <a:latin typeface="Calibri" charset="0"/>
              </a:endParaRPr>
            </a:p>
          </p:txBody>
        </p:sp>
        <p:sp>
          <p:nvSpPr>
            <p:cNvPr id="58431" name="Text Box 42"/>
            <p:cNvSpPr txBox="1">
              <a:spLocks noChangeArrowheads="1"/>
            </p:cNvSpPr>
            <p:nvPr/>
          </p:nvSpPr>
          <p:spPr bwMode="auto">
            <a:xfrm rot="16200000">
              <a:off x="1786" y="2905"/>
              <a:ext cx="985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chemeClr val="accent2"/>
                  </a:solidFill>
                  <a:latin typeface="+mn-lt"/>
                  <a:ea typeface="ＭＳ Ｐゴシック" charset="-128"/>
                  <a:cs typeface="ＭＳ Ｐゴシック" charset="-128"/>
                </a:rPr>
                <a:t>SW r3, 17(r1)</a:t>
              </a: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034088" y="1947863"/>
            <a:ext cx="806450" cy="1068387"/>
            <a:chOff x="3812" y="961"/>
            <a:chExt cx="508" cy="673"/>
          </a:xfrm>
        </p:grpSpPr>
        <p:sp>
          <p:nvSpPr>
            <p:cNvPr id="33849" name="Text Box 44"/>
            <p:cNvSpPr txBox="1">
              <a:spLocks noChangeArrowheads="1"/>
            </p:cNvSpPr>
            <p:nvPr/>
          </p:nvSpPr>
          <p:spPr bwMode="auto">
            <a:xfrm>
              <a:off x="3812" y="961"/>
              <a:ext cx="50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  <a:latin typeface="Calibri" charset="0"/>
                </a:rPr>
                <a:t>reg[1]</a:t>
              </a:r>
              <a:br>
                <a:rPr lang="en-US" sz="2000">
                  <a:solidFill>
                    <a:schemeClr val="accent2"/>
                  </a:solidFill>
                  <a:latin typeface="Calibri" charset="0"/>
                </a:rPr>
              </a:br>
              <a:r>
                <a:rPr lang="en-US" sz="2000">
                  <a:solidFill>
                    <a:schemeClr val="accent2"/>
                  </a:solidFill>
                  <a:latin typeface="Calibri" charset="0"/>
                </a:rPr>
                <a:t>+17</a:t>
              </a:r>
              <a:endParaRPr lang="en-US" sz="2000">
                <a:latin typeface="Calibri" charset="0"/>
              </a:endParaRPr>
            </a:p>
          </p:txBody>
        </p:sp>
        <p:sp>
          <p:nvSpPr>
            <p:cNvPr id="33850" name="Line 45"/>
            <p:cNvSpPr>
              <a:spLocks noChangeShapeType="1"/>
            </p:cNvSpPr>
            <p:nvPr/>
          </p:nvSpPr>
          <p:spPr bwMode="auto">
            <a:xfrm>
              <a:off x="4044" y="1634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3352800" y="2116138"/>
            <a:ext cx="2295525" cy="2074862"/>
            <a:chOff x="2112" y="1056"/>
            <a:chExt cx="1446" cy="1307"/>
          </a:xfrm>
        </p:grpSpPr>
        <p:sp>
          <p:nvSpPr>
            <p:cNvPr id="33843" name="Line 47"/>
            <p:cNvSpPr>
              <a:spLocks noChangeShapeType="1"/>
            </p:cNvSpPr>
            <p:nvPr/>
          </p:nvSpPr>
          <p:spPr bwMode="auto">
            <a:xfrm>
              <a:off x="2112" y="1680"/>
              <a:ext cx="33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4" name="Line 48"/>
            <p:cNvSpPr>
              <a:spLocks noChangeShapeType="1"/>
            </p:cNvSpPr>
            <p:nvPr/>
          </p:nvSpPr>
          <p:spPr bwMode="auto">
            <a:xfrm>
              <a:off x="2112" y="2112"/>
              <a:ext cx="13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5" name="Line 49"/>
            <p:cNvSpPr>
              <a:spLocks noChangeShapeType="1"/>
            </p:cNvSpPr>
            <p:nvPr/>
          </p:nvSpPr>
          <p:spPr bwMode="auto">
            <a:xfrm>
              <a:off x="3072" y="1359"/>
              <a:ext cx="41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Text Box 50"/>
            <p:cNvSpPr txBox="1">
              <a:spLocks noChangeArrowheads="1"/>
            </p:cNvSpPr>
            <p:nvPr/>
          </p:nvSpPr>
          <p:spPr bwMode="auto">
            <a:xfrm>
              <a:off x="2647" y="2111"/>
              <a:ext cx="2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  <a:latin typeface="Calibri" charset="0"/>
                </a:rPr>
                <a:t>17</a:t>
              </a:r>
              <a:endParaRPr lang="en-US" sz="2000">
                <a:latin typeface="Calibri" charset="0"/>
              </a:endParaRPr>
            </a:p>
          </p:txBody>
        </p:sp>
        <p:sp>
          <p:nvSpPr>
            <p:cNvPr id="33847" name="Text Box 51"/>
            <p:cNvSpPr txBox="1">
              <a:spLocks noChangeArrowheads="1"/>
            </p:cNvSpPr>
            <p:nvPr/>
          </p:nvSpPr>
          <p:spPr bwMode="auto">
            <a:xfrm>
              <a:off x="3033" y="1056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  <a:latin typeface="Calibri" charset="0"/>
                </a:rPr>
                <a:t>reg[1]</a:t>
              </a:r>
              <a:endParaRPr lang="en-US" sz="2000">
                <a:latin typeface="Calibri" charset="0"/>
              </a:endParaRPr>
            </a:p>
          </p:txBody>
        </p:sp>
        <p:sp>
          <p:nvSpPr>
            <p:cNvPr id="33848" name="Line 52"/>
            <p:cNvSpPr>
              <a:spLocks noChangeShapeType="1"/>
            </p:cNvSpPr>
            <p:nvPr/>
          </p:nvSpPr>
          <p:spPr bwMode="auto">
            <a:xfrm>
              <a:off x="2114" y="1880"/>
              <a:ext cx="33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800600" y="3030538"/>
            <a:ext cx="2909888" cy="3201987"/>
            <a:chOff x="3024" y="1632"/>
            <a:chExt cx="1833" cy="2017"/>
          </a:xfrm>
        </p:grpSpPr>
        <p:sp>
          <p:nvSpPr>
            <p:cNvPr id="33840" name="Text Box 54"/>
            <p:cNvSpPr txBox="1">
              <a:spLocks noChangeArrowheads="1"/>
            </p:cNvSpPr>
            <p:nvPr/>
          </p:nvSpPr>
          <p:spPr bwMode="auto">
            <a:xfrm rot="-5400000">
              <a:off x="4105" y="2897"/>
              <a:ext cx="12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  <a:latin typeface="Calibri" charset="0"/>
                </a:rPr>
                <a:t>MEM[r1+17]&lt;=r3</a:t>
              </a:r>
              <a:endParaRPr lang="en-US" sz="2000">
                <a:latin typeface="Calibri" charset="0"/>
              </a:endParaRPr>
            </a:p>
          </p:txBody>
        </p:sp>
        <p:sp>
          <p:nvSpPr>
            <p:cNvPr id="33841" name="Freeform 55"/>
            <p:cNvSpPr>
              <a:spLocks/>
            </p:cNvSpPr>
            <p:nvPr/>
          </p:nvSpPr>
          <p:spPr bwMode="auto">
            <a:xfrm>
              <a:off x="3072" y="1872"/>
              <a:ext cx="1152" cy="432"/>
            </a:xfrm>
            <a:custGeom>
              <a:avLst/>
              <a:gdLst>
                <a:gd name="T0" fmla="*/ 0 w 1152"/>
                <a:gd name="T1" fmla="*/ 0 h 432"/>
                <a:gd name="T2" fmla="*/ 144 w 1152"/>
                <a:gd name="T3" fmla="*/ 0 h 432"/>
                <a:gd name="T4" fmla="*/ 144 w 1152"/>
                <a:gd name="T5" fmla="*/ 432 h 432"/>
                <a:gd name="T6" fmla="*/ 1152 w 1152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2"/>
                <a:gd name="T13" fmla="*/ 0 h 432"/>
                <a:gd name="T14" fmla="*/ 1152 w 1152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2" h="432">
                  <a:moveTo>
                    <a:pt x="0" y="0"/>
                  </a:moveTo>
                  <a:lnTo>
                    <a:pt x="144" y="0"/>
                  </a:lnTo>
                  <a:lnTo>
                    <a:pt x="144" y="432"/>
                  </a:lnTo>
                  <a:lnTo>
                    <a:pt x="1152" y="432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9" name="Text Box 56"/>
            <p:cNvSpPr txBox="1">
              <a:spLocks noChangeArrowheads="1"/>
            </p:cNvSpPr>
            <p:nvPr/>
          </p:nvSpPr>
          <p:spPr bwMode="auto">
            <a:xfrm>
              <a:off x="3024" y="1632"/>
              <a:ext cx="525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chemeClr val="accent2"/>
                  </a:solidFill>
                  <a:latin typeface="+mn-lt"/>
                  <a:ea typeface="ＭＳ Ｐゴシック" charset="-128"/>
                  <a:cs typeface="ＭＳ Ｐゴシック" charset="-128"/>
                </a:rPr>
                <a:t>reg[3]</a:t>
              </a: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1524000" y="2898775"/>
            <a:ext cx="381000" cy="1363663"/>
            <a:chOff x="960" y="1549"/>
            <a:chExt cx="240" cy="859"/>
          </a:xfrm>
        </p:grpSpPr>
        <p:sp>
          <p:nvSpPr>
            <p:cNvPr id="33838" name="Line 58"/>
            <p:cNvSpPr>
              <a:spLocks noChangeShapeType="1"/>
            </p:cNvSpPr>
            <p:nvPr/>
          </p:nvSpPr>
          <p:spPr bwMode="auto">
            <a:xfrm>
              <a:off x="1200" y="1549"/>
              <a:ext cx="0" cy="85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9" name="Line 59"/>
            <p:cNvSpPr>
              <a:spLocks noChangeShapeType="1"/>
            </p:cNvSpPr>
            <p:nvPr/>
          </p:nvSpPr>
          <p:spPr bwMode="auto">
            <a:xfrm flipH="1">
              <a:off x="960" y="2400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762000" y="2874963"/>
            <a:ext cx="762000" cy="1374775"/>
            <a:chOff x="480" y="1534"/>
            <a:chExt cx="480" cy="866"/>
          </a:xfrm>
        </p:grpSpPr>
        <p:sp>
          <p:nvSpPr>
            <p:cNvPr id="33835" name="Line 61"/>
            <p:cNvSpPr>
              <a:spLocks noChangeShapeType="1"/>
            </p:cNvSpPr>
            <p:nvPr/>
          </p:nvSpPr>
          <p:spPr bwMode="auto">
            <a:xfrm flipH="1">
              <a:off x="480" y="2400"/>
              <a:ext cx="48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Line 62"/>
            <p:cNvSpPr>
              <a:spLocks noChangeShapeType="1"/>
            </p:cNvSpPr>
            <p:nvPr/>
          </p:nvSpPr>
          <p:spPr bwMode="auto">
            <a:xfrm flipV="1">
              <a:off x="480" y="1534"/>
              <a:ext cx="0" cy="86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7" name="Line 63"/>
            <p:cNvSpPr>
              <a:spLocks noChangeShapeType="1"/>
            </p:cNvSpPr>
            <p:nvPr/>
          </p:nvSpPr>
          <p:spPr bwMode="auto">
            <a:xfrm>
              <a:off x="480" y="1534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30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sw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Instruction</a:t>
            </a:r>
          </a:p>
        </p:txBody>
      </p:sp>
      <p:sp>
        <p:nvSpPr>
          <p:cNvPr id="33831" name="Text Box 3"/>
          <p:cNvSpPr txBox="1">
            <a:spLocks noChangeArrowheads="1"/>
          </p:cNvSpPr>
          <p:nvPr/>
        </p:nvSpPr>
        <p:spPr bwMode="auto">
          <a:xfrm rot="-5400000">
            <a:off x="1089819" y="2677319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PC</a:t>
            </a:r>
          </a:p>
        </p:txBody>
      </p:sp>
      <p:sp>
        <p:nvSpPr>
          <p:cNvPr id="33832" name="Date Placeholder 6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EB4E4D-70D5-2F48-95B4-FD608EB51AEA}" type="datetime1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2013-04-28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3833" name="Slide Number Placeholder 6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596818F-BED1-6B46-85BA-BD5FC024114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190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Why Five Stages? (1/2)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Could we have a different number of stages?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Yes, and other architectures do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So why does MIPS have five if instructions tend to idle for at least one stage?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Five stages are the union of all the operations needed by all the instructions.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One instruction uses all five stages: the </a:t>
            </a:r>
            <a:r>
              <a:rPr lang="en-US">
                <a:solidFill>
                  <a:schemeClr val="accent2"/>
                </a:solidFill>
                <a:latin typeface="Calibri" charset="0"/>
                <a:ea typeface="ＭＳ Ｐゴシック" charset="0"/>
              </a:rPr>
              <a:t>load</a:t>
            </a: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2183BB-5D18-FA47-BEEB-2BECA0C77F26}" type="datetime1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2013-04-28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882355-1C5C-8B4D-A3AE-EC7B00E71F81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6600" y="1363663"/>
            <a:ext cx="7848600" cy="4545012"/>
          </a:xfrm>
        </p:spPr>
        <p:txBody>
          <a:bodyPr/>
          <a:lstStyle/>
          <a:p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lw $r3,17($r1) </a:t>
            </a:r>
            <a:r>
              <a:rPr lang="en-US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# r3=Mem[r1+17]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Stage 1: fetch this instruction, increment PC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Stage 2: decode to determine it is a </a:t>
            </a:r>
            <a:r>
              <a:rPr lang="en-US">
                <a:latin typeface="Courier New" charset="0"/>
                <a:ea typeface="ＭＳ Ｐゴシック" charset="0"/>
              </a:rPr>
              <a:t>lw</a:t>
            </a:r>
            <a:r>
              <a:rPr lang="en-US">
                <a:latin typeface="Calibri" charset="0"/>
                <a:ea typeface="ＭＳ Ｐゴシック" charset="0"/>
              </a:rPr>
              <a:t>,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then read register </a:t>
            </a:r>
            <a:r>
              <a:rPr lang="en-US">
                <a:latin typeface="Courier New" charset="0"/>
                <a:ea typeface="ＭＳ Ｐゴシック" charset="0"/>
              </a:rPr>
              <a:t>$r1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Stage 3: add </a:t>
            </a:r>
            <a:r>
              <a:rPr lang="en-US">
                <a:latin typeface="Courier New" charset="0"/>
                <a:ea typeface="ＭＳ Ｐゴシック" charset="0"/>
                <a:cs typeface="Courier New" charset="0"/>
              </a:rPr>
              <a:t>17</a:t>
            </a:r>
            <a:r>
              <a:rPr lang="en-US">
                <a:latin typeface="Calibri" charset="0"/>
                <a:ea typeface="ＭＳ Ｐゴシック" charset="0"/>
              </a:rPr>
              <a:t> to value in register </a:t>
            </a:r>
            <a:r>
              <a:rPr lang="en-US">
                <a:latin typeface="Courier New" charset="0"/>
                <a:ea typeface="ＭＳ Ｐゴシック" charset="0"/>
              </a:rPr>
              <a:t>$r1</a:t>
            </a:r>
            <a:r>
              <a:rPr lang="en-US">
                <a:latin typeface="Calibri" charset="0"/>
                <a:ea typeface="ＭＳ Ｐゴシック" charset="0"/>
              </a:rPr>
              <a:t> (retrieved in Stage 2)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Stage 4: read value from memory address computed in Stage 3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Stage 5: write value read in Stage 4 into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register </a:t>
            </a:r>
            <a:r>
              <a:rPr lang="en-US">
                <a:latin typeface="Courier New" charset="0"/>
                <a:ea typeface="ＭＳ Ｐゴシック" charset="0"/>
              </a:rPr>
              <a:t>$r3</a:t>
            </a:r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378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Why Five Stages? (2/2)</a:t>
            </a:r>
          </a:p>
        </p:txBody>
      </p:sp>
      <p:sp>
        <p:nvSpPr>
          <p:cNvPr id="37891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ADA6A1-7322-AC41-B826-EE61DC54243B}" type="datetime1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2013-04-28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F7AA0E-2EFB-F94A-8F9B-77227BD95FF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18729</TotalTime>
  <Words>833</Words>
  <Application>Microsoft Office PowerPoint</Application>
  <PresentationFormat>On-screen Show (4:3)</PresentationFormat>
  <Paragraphs>227</Paragraphs>
  <Slides>17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Generic Steps of Datapath</vt:lpstr>
      <vt:lpstr>Datapath Walkthroughs (1/3)</vt:lpstr>
      <vt:lpstr>Example: add Instruction</vt:lpstr>
      <vt:lpstr>Datapath Walkthroughs (2/3)</vt:lpstr>
      <vt:lpstr>Example: slti Instruction</vt:lpstr>
      <vt:lpstr>Datapath Walkthroughs (3/3)</vt:lpstr>
      <vt:lpstr>Example: sw Instruction</vt:lpstr>
      <vt:lpstr>Why Five Stages? (1/2)</vt:lpstr>
      <vt:lpstr>Why Five Stages? (2/2)</vt:lpstr>
      <vt:lpstr>Example: lw Instruction</vt:lpstr>
      <vt:lpstr>Peer Instruction Multiplexer usage </vt:lpstr>
      <vt:lpstr>Peer Instruction Multiplexer usage </vt:lpstr>
      <vt:lpstr>Datapath and Control</vt:lpstr>
      <vt:lpstr>Why a Single-Cycle Implementation Is Not Used Today</vt:lpstr>
      <vt:lpstr>CPU Clocking (2/2)</vt:lpstr>
      <vt:lpstr>A Multicycle implementation</vt:lpstr>
      <vt:lpstr>Pipeline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</dc:title>
  <dc:creator>Randy Katz</dc:creator>
  <cp:lastModifiedBy>arm</cp:lastModifiedBy>
  <cp:revision>163</cp:revision>
  <cp:lastPrinted>2011-10-28T17:49:35Z</cp:lastPrinted>
  <dcterms:created xsi:type="dcterms:W3CDTF">2010-10-25T22:47:27Z</dcterms:created>
  <dcterms:modified xsi:type="dcterms:W3CDTF">2013-04-28T17:43:02Z</dcterms:modified>
</cp:coreProperties>
</file>