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FCFCBA"/>
    <a:srgbClr val="F9F9A1"/>
    <a:srgbClr val="006600"/>
    <a:srgbClr val="000099"/>
    <a:srgbClr val="E2F9FE"/>
    <a:srgbClr val="DFF5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45" autoAdjust="0"/>
    <p:restoredTop sz="94635" autoAdjust="0"/>
  </p:normalViewPr>
  <p:slideViewPr>
    <p:cSldViewPr>
      <p:cViewPr>
        <p:scale>
          <a:sx n="70" d="100"/>
          <a:sy n="70" d="100"/>
        </p:scale>
        <p:origin x="-324" y="-17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2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95ADB9-C8FA-4AB6-8D0D-7A2DB7C3DBAA}" type="datetimeFigureOut">
              <a:rPr lang="en-US" smtClean="0"/>
              <a:t>2017-04-18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1FAB4E-B8E6-42BA-A73C-296837FD8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9404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565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63638" y="585788"/>
            <a:ext cx="4552950" cy="34163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156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16215" y="4345902"/>
            <a:ext cx="5907739" cy="411199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1800" tIns="45900" rIns="91800" bIns="45900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AU"/>
              <a:t>Morgan Kaufmann Publishers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FB262189-E41B-9A44-A533-1E5E3674DEF8}" type="datetime3">
              <a:rPr lang="en-AU"/>
              <a:pPr/>
              <a:t>18 April, 2017</a:t>
            </a:fld>
            <a:endParaRPr lang="en-A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AU"/>
              <a:t>Chapter 4 — The Processor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24E6D26-5EA0-7741-906B-1FC11DACF36C}" type="slidenum">
              <a:rPr lang="en-AU"/>
              <a:pPr/>
              <a:t>11</a:t>
            </a:fld>
            <a:endParaRPr lang="en-AU"/>
          </a:p>
        </p:txBody>
      </p:sp>
      <p:sp>
        <p:nvSpPr>
          <p:cNvPr id="367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7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AU"/>
              <a:t>Morgan Kaufmann Publishers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3A8528D3-1972-9F48-9205-AD9595A63350}" type="datetime3">
              <a:rPr lang="en-AU"/>
              <a:pPr/>
              <a:t>18 April, 2017</a:t>
            </a:fld>
            <a:endParaRPr lang="en-A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AU"/>
              <a:t>Chapter 4 — The Processor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27F4517-7046-3A47-8D8D-8AB1DA46E733}" type="slidenum">
              <a:rPr lang="en-AU"/>
              <a:pPr/>
              <a:t>12</a:t>
            </a:fld>
            <a:endParaRPr lang="en-AU"/>
          </a:p>
        </p:txBody>
      </p:sp>
      <p:sp>
        <p:nvSpPr>
          <p:cNvPr id="369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9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AU"/>
              <a:t>Morgan Kaufmann Publishers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7D588F47-322F-7F46-AD87-BA3A22321586}" type="datetime3">
              <a:rPr lang="en-AU"/>
              <a:pPr/>
              <a:t>18 April, 2017</a:t>
            </a:fld>
            <a:endParaRPr lang="en-A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AU"/>
              <a:t>Chapter 4 — The Processor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C034D3B-D222-D84D-AEC4-A678211F4849}" type="slidenum">
              <a:rPr lang="en-AU"/>
              <a:pPr/>
              <a:t>13</a:t>
            </a:fld>
            <a:endParaRPr lang="en-AU"/>
          </a:p>
        </p:txBody>
      </p:sp>
      <p:sp>
        <p:nvSpPr>
          <p:cNvPr id="371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1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AU"/>
              <a:t>Morgan Kaufmann Publishers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CBBFCCB6-FC6D-8543-AD0A-4EFDA7E0599A}" type="datetime3">
              <a:rPr lang="en-AU"/>
              <a:pPr/>
              <a:t>18 April, 2017</a:t>
            </a:fld>
            <a:endParaRPr lang="en-A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AU"/>
              <a:t>Chapter 4 — The Processor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C08710D-DA97-604E-861F-7D43CB500C38}" type="slidenum">
              <a:rPr lang="en-AU"/>
              <a:pPr/>
              <a:t>14</a:t>
            </a:fld>
            <a:endParaRPr lang="en-AU"/>
          </a:p>
        </p:txBody>
      </p:sp>
      <p:sp>
        <p:nvSpPr>
          <p:cNvPr id="373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3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AU"/>
              <a:t>Morgan Kaufmann Publishers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46CDE5B5-D08C-B64B-9104-5A88FE68DFF6}" type="datetime3">
              <a:rPr lang="en-AU"/>
              <a:pPr/>
              <a:t>18 April, 2017</a:t>
            </a:fld>
            <a:endParaRPr lang="en-A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AU"/>
              <a:t>Chapter 4 — The Processor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D3D987A-5D95-DF42-BB13-B26DC5CCBCEA}" type="slidenum">
              <a:rPr lang="en-AU"/>
              <a:pPr/>
              <a:t>15</a:t>
            </a:fld>
            <a:endParaRPr lang="en-AU"/>
          </a:p>
        </p:txBody>
      </p:sp>
      <p:sp>
        <p:nvSpPr>
          <p:cNvPr id="375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5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AU"/>
              <a:t>Morgan Kaufmann Publishers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774EB696-812A-3C48-8AD0-C345050F15DC}" type="datetime3">
              <a:rPr lang="en-AU"/>
              <a:pPr/>
              <a:t>18 April, 2017</a:t>
            </a:fld>
            <a:endParaRPr lang="en-A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AU"/>
              <a:t>Chapter 4 — The Processor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EF5012-EEA3-184F-8DA2-060CC621BDE0}" type="slidenum">
              <a:rPr lang="en-AU"/>
              <a:pPr/>
              <a:t>16</a:t>
            </a:fld>
            <a:endParaRPr lang="en-AU"/>
          </a:p>
        </p:txBody>
      </p:sp>
      <p:sp>
        <p:nvSpPr>
          <p:cNvPr id="377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7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769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63638" y="585788"/>
            <a:ext cx="4552950" cy="34163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176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16215" y="4345902"/>
            <a:ext cx="5907739" cy="411199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1800" tIns="45900" rIns="91800" bIns="45900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974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63638" y="585788"/>
            <a:ext cx="4552950" cy="34163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197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16215" y="4345902"/>
            <a:ext cx="5907739" cy="411199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1800" tIns="45900" rIns="91800" bIns="45900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42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16212" y="4342776"/>
            <a:ext cx="5909289" cy="4115112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  <p:txBody>
          <a:bodyPr lIns="92333" tIns="45356" rIns="92333" bIns="45356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23843" name="Rectangle 3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62050" y="588963"/>
            <a:ext cx="4548188" cy="3413125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589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16212" y="4342776"/>
            <a:ext cx="5909289" cy="4115112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  <p:txBody>
          <a:bodyPr lIns="92333" tIns="45356" rIns="92333" bIns="45356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25891" name="Rectangle 3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62050" y="588963"/>
            <a:ext cx="4548188" cy="3413125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793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63638" y="585788"/>
            <a:ext cx="4552950" cy="34163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279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16215" y="4345902"/>
            <a:ext cx="5907739" cy="411199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1800" tIns="45900" rIns="91800" bIns="45900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203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65225" y="585788"/>
            <a:ext cx="4552950" cy="34163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320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16215" y="4345902"/>
            <a:ext cx="5907739" cy="411199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1800" tIns="45900" rIns="91800" bIns="45900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203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65225" y="585788"/>
            <a:ext cx="4552950" cy="34163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320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16215" y="4345902"/>
            <a:ext cx="5907739" cy="411199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1800" tIns="45900" rIns="91800" bIns="45900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AU"/>
              <a:t>Morgan Kaufmann Publishers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1D06593E-BCCB-4646-854A-41326545FD70}" type="datetime3">
              <a:rPr lang="en-AU"/>
              <a:pPr/>
              <a:t>18 April, 2017</a:t>
            </a:fld>
            <a:endParaRPr lang="en-A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AU"/>
              <a:t>Chapter 4 — The Processor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DAEA888-F7FF-F34E-939F-BA0CE0A06850}" type="slidenum">
              <a:rPr lang="en-AU"/>
              <a:pPr/>
              <a:t>10</a:t>
            </a:fld>
            <a:endParaRPr lang="en-AU"/>
          </a:p>
        </p:txBody>
      </p:sp>
      <p:sp>
        <p:nvSpPr>
          <p:cNvPr id="363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3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2017-04-18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2017-04-18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2017-04-18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2017-04-18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2017-04-18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2017-04-18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2017-04-18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2017-04-18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2017-04-18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2017-04-18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2017-04-18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2017-04-18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685800"/>
            <a:ext cx="77724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Pipelines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1981200"/>
            <a:ext cx="6400800" cy="3733800"/>
          </a:xfrm>
        </p:spPr>
        <p:txBody>
          <a:bodyPr>
            <a:noAutofit/>
          </a:bodyPr>
          <a:lstStyle/>
          <a:p>
            <a:pPr marL="285750" lvl="0" indent="-285750" algn="l">
              <a:buClrTx/>
              <a:buFont typeface="Arial" pitchFamily="34" charset="0"/>
              <a:buChar char="•"/>
            </a:pPr>
            <a:r>
              <a:rPr lang="en-US" sz="2400" i="1" dirty="0">
                <a:solidFill>
                  <a:srgbClr val="0000CC"/>
                </a:solidFill>
              </a:rPr>
              <a:t>An overview of pipelining</a:t>
            </a:r>
            <a:endParaRPr lang="en-US" sz="2400" dirty="0">
              <a:solidFill>
                <a:srgbClr val="0000CC"/>
              </a:solidFill>
            </a:endParaRPr>
          </a:p>
          <a:p>
            <a:pPr marL="285750" lvl="0" indent="-285750" algn="l">
              <a:buClrTx/>
              <a:buFont typeface="Arial" pitchFamily="34" charset="0"/>
              <a:buChar char="•"/>
            </a:pPr>
            <a:r>
              <a:rPr lang="en-US" sz="2400" i="1" dirty="0">
                <a:solidFill>
                  <a:srgbClr val="0000CC"/>
                </a:solidFill>
              </a:rPr>
              <a:t>Single-Cycle versus Pipelined Performance</a:t>
            </a:r>
            <a:endParaRPr lang="en-US" sz="2400" dirty="0">
              <a:solidFill>
                <a:srgbClr val="0000CC"/>
              </a:solidFill>
            </a:endParaRPr>
          </a:p>
          <a:p>
            <a:pPr marL="285750" lvl="0" indent="-285750" algn="l">
              <a:buClrTx/>
              <a:buFont typeface="Arial" pitchFamily="34" charset="0"/>
              <a:buChar char="•"/>
            </a:pPr>
            <a:r>
              <a:rPr lang="en-US" sz="2400" i="1" dirty="0">
                <a:solidFill>
                  <a:srgbClr val="0000CC"/>
                </a:solidFill>
              </a:rPr>
              <a:t>Pipeline Hazards</a:t>
            </a:r>
            <a:endParaRPr lang="en-US" sz="2400" dirty="0">
              <a:solidFill>
                <a:srgbClr val="0000CC"/>
              </a:solidFill>
            </a:endParaRPr>
          </a:p>
          <a:p>
            <a:pPr marL="285750" lvl="0" indent="-285750" algn="l">
              <a:buClrTx/>
              <a:buFont typeface="Arial" pitchFamily="34" charset="0"/>
              <a:buChar char="•"/>
            </a:pPr>
            <a:r>
              <a:rPr lang="en-US" sz="2400" i="1" dirty="0">
                <a:solidFill>
                  <a:srgbClr val="0000CC"/>
                </a:solidFill>
              </a:rPr>
              <a:t>Pipelined </a:t>
            </a:r>
            <a:r>
              <a:rPr lang="en-US" sz="2400" i="1" dirty="0" err="1">
                <a:solidFill>
                  <a:srgbClr val="0000CC"/>
                </a:solidFill>
              </a:rPr>
              <a:t>Datapath</a:t>
            </a:r>
            <a:r>
              <a:rPr lang="en-US" sz="2400" i="1" dirty="0">
                <a:solidFill>
                  <a:srgbClr val="0000CC"/>
                </a:solidFill>
              </a:rPr>
              <a:t> and Control.</a:t>
            </a:r>
            <a:endParaRPr lang="en-US" sz="2400" dirty="0">
              <a:solidFill>
                <a:srgbClr val="0000CC"/>
              </a:solidFill>
            </a:endParaRPr>
          </a:p>
          <a:p>
            <a:pPr marL="285750" lvl="0" indent="-285750" algn="l">
              <a:buClrTx/>
              <a:buFont typeface="Arial" pitchFamily="34" charset="0"/>
              <a:buChar char="•"/>
            </a:pPr>
            <a:r>
              <a:rPr lang="en-US" sz="2400" i="1" dirty="0" err="1">
                <a:solidFill>
                  <a:srgbClr val="0000CC"/>
                </a:solidFill>
              </a:rPr>
              <a:t>Datapath</a:t>
            </a:r>
            <a:r>
              <a:rPr lang="en-US" sz="2400" i="1" dirty="0">
                <a:solidFill>
                  <a:srgbClr val="0000CC"/>
                </a:solidFill>
              </a:rPr>
              <a:t> walkthrough</a:t>
            </a:r>
            <a:endParaRPr lang="en-US" sz="2400" dirty="0">
              <a:solidFill>
                <a:srgbClr val="0000CC"/>
              </a:solidFill>
            </a:endParaRPr>
          </a:p>
          <a:p>
            <a:pPr marL="285750" lvl="0" indent="-285750" algn="l">
              <a:buClrTx/>
              <a:buFont typeface="Arial" pitchFamily="34" charset="0"/>
              <a:buChar char="•"/>
            </a:pPr>
            <a:r>
              <a:rPr lang="en-US" sz="2400" i="1" dirty="0">
                <a:solidFill>
                  <a:srgbClr val="0000CC"/>
                </a:solidFill>
              </a:rPr>
              <a:t>Hazards solution</a:t>
            </a:r>
            <a:endParaRPr lang="en-US" sz="2400" dirty="0">
              <a:solidFill>
                <a:srgbClr val="0000CC"/>
              </a:solidFill>
            </a:endParaRPr>
          </a:p>
          <a:p>
            <a:pPr algn="l">
              <a:buClrTx/>
            </a:pPr>
            <a:endParaRPr lang="en-US" sz="2400" dirty="0">
              <a:solidFill>
                <a:srgbClr val="0000CC"/>
              </a:solidFill>
            </a:endParaRPr>
          </a:p>
          <a:p>
            <a:pPr algn="l">
              <a:buClrTx/>
            </a:pPr>
            <a:r>
              <a:rPr lang="en-US" sz="2400" i="1" dirty="0">
                <a:solidFill>
                  <a:srgbClr val="0000CC"/>
                </a:solidFill>
              </a:rPr>
              <a:t>Textbook: P&amp;H. </a:t>
            </a:r>
            <a:r>
              <a:rPr lang="en-US" sz="2400" i="1">
                <a:solidFill>
                  <a:srgbClr val="0000CC"/>
                </a:solidFill>
              </a:rPr>
              <a:t>Chapter </a:t>
            </a:r>
            <a:r>
              <a:rPr lang="en-US" sz="2400" i="1" smtClean="0">
                <a:solidFill>
                  <a:srgbClr val="0000CC"/>
                </a:solidFill>
              </a:rPr>
              <a:t>4.5.</a:t>
            </a:r>
            <a:endParaRPr lang="en-US" sz="2400" dirty="0">
              <a:solidFill>
                <a:srgbClr val="0000CC"/>
              </a:solidFill>
            </a:endParaRPr>
          </a:p>
          <a:p>
            <a:pPr marL="285750" indent="-285750" algn="l">
              <a:buClrTx/>
              <a:buFont typeface="Arial" pitchFamily="34" charset="0"/>
              <a:buChar char="•"/>
            </a:pPr>
            <a:endParaRPr lang="en-US" sz="2400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6379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2503" name="Picture 7" descr="f04-35-P37449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2126" y="2057400"/>
            <a:ext cx="8937480" cy="4116389"/>
          </a:xfrm>
          <a:prstGeom prst="rect">
            <a:avLst/>
          </a:prstGeom>
          <a:noFill/>
        </p:spPr>
      </p:pic>
      <p:sp>
        <p:nvSpPr>
          <p:cNvPr id="362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Detailed Pipeline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63119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6599" name="Picture 7" descr="f04-36-P374493-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3857" y="1420813"/>
            <a:ext cx="8707093" cy="4675187"/>
          </a:xfrm>
          <a:prstGeom prst="rect">
            <a:avLst/>
          </a:prstGeom>
          <a:noFill/>
        </p:spPr>
      </p:pic>
      <p:sp>
        <p:nvSpPr>
          <p:cNvPr id="366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IF for Load, Store, …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36927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47" name="Picture 7" descr="f04-36-P374493-ID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8119" y="1452563"/>
            <a:ext cx="8669656" cy="4643437"/>
          </a:xfrm>
          <a:prstGeom prst="rect">
            <a:avLst/>
          </a:prstGeom>
          <a:noFill/>
        </p:spPr>
      </p:pic>
      <p:sp>
        <p:nvSpPr>
          <p:cNvPr id="368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ID for Load, Store, …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15138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0694" name="Picture 6" descr="f04-37-P37449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2992" y="1341438"/>
            <a:ext cx="8670184" cy="4754562"/>
          </a:xfrm>
          <a:prstGeom prst="rect">
            <a:avLst/>
          </a:prstGeom>
          <a:noFill/>
        </p:spPr>
      </p:pic>
      <p:sp>
        <p:nvSpPr>
          <p:cNvPr id="370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 for Load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40144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2743" name="Picture 7" descr="f04-38-P374493-MEM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6658" y="1463674"/>
            <a:ext cx="8706042" cy="4708525"/>
          </a:xfrm>
          <a:prstGeom prst="rect">
            <a:avLst/>
          </a:prstGeom>
          <a:noFill/>
        </p:spPr>
      </p:pic>
      <p:sp>
        <p:nvSpPr>
          <p:cNvPr id="372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MEM for Load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09325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4794" name="Picture 10" descr="f04-38-P374493-WB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6529" y="1511300"/>
            <a:ext cx="8697446" cy="4584700"/>
          </a:xfrm>
          <a:prstGeom prst="rect">
            <a:avLst/>
          </a:prstGeom>
          <a:noFill/>
        </p:spPr>
      </p:pic>
      <p:sp>
        <p:nvSpPr>
          <p:cNvPr id="374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WB for </a:t>
            </a:r>
            <a:r>
              <a:rPr lang="en-US" dirty="0" smtClean="0"/>
              <a:t>Load – Oops!</a:t>
            </a:r>
            <a:endParaRPr lang="en-AU" dirty="0"/>
          </a:p>
        </p:txBody>
      </p:sp>
      <p:sp>
        <p:nvSpPr>
          <p:cNvPr id="374788" name="Oval 4"/>
          <p:cNvSpPr>
            <a:spLocks noChangeArrowheads="1"/>
          </p:cNvSpPr>
          <p:nvPr/>
        </p:nvSpPr>
        <p:spPr bwMode="auto">
          <a:xfrm>
            <a:off x="3059113" y="4076700"/>
            <a:ext cx="865187" cy="4318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4789" name="AutoShape 5"/>
          <p:cNvSpPr>
            <a:spLocks/>
          </p:cNvSpPr>
          <p:nvPr/>
        </p:nvSpPr>
        <p:spPr bwMode="auto">
          <a:xfrm>
            <a:off x="1187450" y="5084763"/>
            <a:ext cx="1063625" cy="865187"/>
          </a:xfrm>
          <a:prstGeom prst="borderCallout1">
            <a:avLst>
              <a:gd name="adj1" fmla="val 13213"/>
              <a:gd name="adj2" fmla="val 107162"/>
              <a:gd name="adj3" fmla="val -63334"/>
              <a:gd name="adj4" fmla="val 185876"/>
            </a:avLst>
          </a:prstGeom>
          <a:solidFill>
            <a:schemeClr val="accent1"/>
          </a:solidFill>
          <a:ln w="12700">
            <a:solidFill>
              <a:srgbClr val="00B0F0"/>
            </a:solidFill>
            <a:miter lim="800000"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r>
              <a:rPr lang="en-US" dirty="0"/>
              <a:t>Wrong</a:t>
            </a:r>
            <a:br>
              <a:rPr lang="en-US" dirty="0"/>
            </a:br>
            <a:r>
              <a:rPr lang="en-US" dirty="0"/>
              <a:t>register</a:t>
            </a:r>
            <a:br>
              <a:rPr lang="en-US" dirty="0"/>
            </a:br>
            <a:r>
              <a:rPr lang="en-US" dirty="0"/>
              <a:t>number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63288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4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74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4788" grpId="0" animBg="1"/>
      <p:bldP spid="37478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6838" name="Picture 6" descr="f04-41-P37449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5902" y="2057400"/>
            <a:ext cx="8762198" cy="4038600"/>
          </a:xfrm>
          <a:prstGeom prst="rect">
            <a:avLst/>
          </a:prstGeom>
          <a:noFill/>
        </p:spPr>
      </p:pic>
      <p:sp>
        <p:nvSpPr>
          <p:cNvPr id="376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Corrected Datapath for Load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75091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38328"/>
            <a:ext cx="8229600" cy="1033272"/>
          </a:xfrm>
        </p:spPr>
        <p:txBody>
          <a:bodyPr/>
          <a:lstStyle/>
          <a:p>
            <a:r>
              <a:rPr lang="en-US" dirty="0" smtClean="0"/>
              <a:t>Laundry example</a:t>
            </a:r>
            <a:endParaRPr lang="en-US" dirty="0"/>
          </a:p>
        </p:txBody>
      </p:sp>
      <p:sp>
        <p:nvSpPr>
          <p:cNvPr id="2714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6019800" cy="5213350"/>
          </a:xfrm>
        </p:spPr>
        <p:txBody>
          <a:bodyPr>
            <a:normAutofit/>
          </a:bodyPr>
          <a:lstStyle/>
          <a:p>
            <a:r>
              <a:rPr lang="en-US" dirty="0" smtClean="0"/>
              <a:t>Ann, Brian, Cathy, Dave </a:t>
            </a:r>
            <a:br>
              <a:rPr lang="en-US" dirty="0" smtClean="0"/>
            </a:br>
            <a:r>
              <a:rPr lang="en-US" dirty="0" smtClean="0"/>
              <a:t>each have one load of clothes to wash, dry, fold, and put away</a:t>
            </a:r>
          </a:p>
          <a:p>
            <a:pPr lvl="1"/>
            <a:r>
              <a:rPr lang="en-US" sz="2800" dirty="0" smtClean="0"/>
              <a:t>Washer takes 30 minutes</a:t>
            </a:r>
          </a:p>
          <a:p>
            <a:pPr lvl="1"/>
            <a:endParaRPr lang="en-US" sz="2800" dirty="0" smtClean="0"/>
          </a:p>
          <a:p>
            <a:pPr lvl="1"/>
            <a:r>
              <a:rPr lang="en-US" sz="2800" dirty="0" smtClean="0"/>
              <a:t>Dryer takes 30 minutes</a:t>
            </a:r>
          </a:p>
          <a:p>
            <a:pPr lvl="1"/>
            <a:endParaRPr lang="en-US" sz="2800" dirty="0" smtClean="0"/>
          </a:p>
          <a:p>
            <a:pPr lvl="1"/>
            <a:r>
              <a:rPr lang="en-US" sz="2800" dirty="0" smtClean="0"/>
              <a:t>“Folder” takes 30 minutes</a:t>
            </a:r>
          </a:p>
          <a:p>
            <a:pPr lvl="1"/>
            <a:endParaRPr lang="en-US" sz="2400" dirty="0" smtClean="0"/>
          </a:p>
          <a:p>
            <a:pPr lvl="1"/>
            <a:r>
              <a:rPr lang="en-US" sz="2400" dirty="0" smtClean="0"/>
              <a:t>“Stasher” takes 30 minutes to put clothes into drawers</a:t>
            </a:r>
          </a:p>
          <a:p>
            <a:endParaRPr lang="en-US" sz="3200" dirty="0" smtClean="0"/>
          </a:p>
          <a:p>
            <a:endParaRPr lang="en-US" sz="3200" dirty="0" smtClean="0"/>
          </a:p>
          <a:p>
            <a:endParaRPr lang="en-US" sz="3200" dirty="0" smtClean="0"/>
          </a:p>
          <a:p>
            <a:endParaRPr lang="en-US" dirty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7118350" y="3817937"/>
            <a:ext cx="598488" cy="800100"/>
            <a:chOff x="4048" y="2448"/>
            <a:chExt cx="424" cy="504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4048" y="2448"/>
              <a:ext cx="424" cy="504"/>
              <a:chOff x="4048" y="2448"/>
              <a:chExt cx="424" cy="504"/>
            </a:xfrm>
          </p:grpSpPr>
          <p:sp>
            <p:nvSpPr>
              <p:cNvPr id="2714630" name="AutoShape 6"/>
              <p:cNvSpPr>
                <a:spLocks noChangeArrowheads="1"/>
              </p:cNvSpPr>
              <p:nvPr/>
            </p:nvSpPr>
            <p:spPr bwMode="auto">
              <a:xfrm>
                <a:off x="4048" y="2528"/>
                <a:ext cx="424" cy="424"/>
              </a:xfrm>
              <a:prstGeom prst="cube">
                <a:avLst>
                  <a:gd name="adj" fmla="val 24995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14631" name="AutoShape 7"/>
              <p:cNvSpPr>
                <a:spLocks noChangeArrowheads="1"/>
              </p:cNvSpPr>
              <p:nvPr/>
            </p:nvSpPr>
            <p:spPr bwMode="auto">
              <a:xfrm>
                <a:off x="4144" y="2448"/>
                <a:ext cx="328" cy="88"/>
              </a:xfrm>
              <a:prstGeom prst="cube">
                <a:avLst>
                  <a:gd name="adj" fmla="val 24995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714632" name="Oval 8"/>
            <p:cNvSpPr>
              <a:spLocks noChangeArrowheads="1"/>
            </p:cNvSpPr>
            <p:nvPr/>
          </p:nvSpPr>
          <p:spPr bwMode="auto">
            <a:xfrm>
              <a:off x="4176" y="2488"/>
              <a:ext cx="56" cy="3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14633" name="AutoShape 9"/>
            <p:cNvSpPr>
              <a:spLocks noChangeArrowheads="1"/>
            </p:cNvSpPr>
            <p:nvPr/>
          </p:nvSpPr>
          <p:spPr bwMode="auto">
            <a:xfrm>
              <a:off x="4100" y="2724"/>
              <a:ext cx="224" cy="96"/>
            </a:xfrm>
            <a:prstGeom prst="octagon">
              <a:avLst>
                <a:gd name="adj" fmla="val 29282"/>
              </a:avLst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7112000" y="4846637"/>
            <a:ext cx="587375" cy="649288"/>
            <a:chOff x="4043" y="3096"/>
            <a:chExt cx="417" cy="409"/>
          </a:xfrm>
        </p:grpSpPr>
        <p:grpSp>
          <p:nvGrpSpPr>
            <p:cNvPr id="5" name="Group 11"/>
            <p:cNvGrpSpPr>
              <a:grpSpLocks/>
            </p:cNvGrpSpPr>
            <p:nvPr/>
          </p:nvGrpSpPr>
          <p:grpSpPr bwMode="auto">
            <a:xfrm>
              <a:off x="4045" y="3289"/>
              <a:ext cx="415" cy="216"/>
              <a:chOff x="4045" y="3289"/>
              <a:chExt cx="415" cy="216"/>
            </a:xfrm>
          </p:grpSpPr>
          <p:sp>
            <p:nvSpPr>
              <p:cNvPr id="2714636" name="Freeform 12"/>
              <p:cNvSpPr>
                <a:spLocks/>
              </p:cNvSpPr>
              <p:nvPr/>
            </p:nvSpPr>
            <p:spPr bwMode="auto">
              <a:xfrm>
                <a:off x="4247" y="3290"/>
                <a:ext cx="96" cy="215"/>
              </a:xfrm>
              <a:custGeom>
                <a:avLst/>
                <a:gdLst/>
                <a:ahLst/>
                <a:cxnLst>
                  <a:cxn ang="0">
                    <a:pos x="69" y="0"/>
                  </a:cxn>
                  <a:cxn ang="0">
                    <a:pos x="95" y="0"/>
                  </a:cxn>
                  <a:cxn ang="0">
                    <a:pos x="26" y="214"/>
                  </a:cxn>
                  <a:cxn ang="0">
                    <a:pos x="0" y="214"/>
                  </a:cxn>
                  <a:cxn ang="0">
                    <a:pos x="69" y="0"/>
                  </a:cxn>
                </a:cxnLst>
                <a:rect l="0" t="0" r="r" b="b"/>
                <a:pathLst>
                  <a:path w="96" h="215">
                    <a:moveTo>
                      <a:pt x="69" y="0"/>
                    </a:moveTo>
                    <a:lnTo>
                      <a:pt x="95" y="0"/>
                    </a:lnTo>
                    <a:lnTo>
                      <a:pt x="26" y="214"/>
                    </a:lnTo>
                    <a:lnTo>
                      <a:pt x="0" y="214"/>
                    </a:lnTo>
                    <a:lnTo>
                      <a:pt x="69" y="0"/>
                    </a:lnTo>
                  </a:path>
                </a:pathLst>
              </a:custGeom>
              <a:solidFill>
                <a:srgbClr val="FDA4B5"/>
              </a:solidFill>
              <a:ln w="12700" cap="rnd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14637" name="Rectangle 13"/>
              <p:cNvSpPr>
                <a:spLocks noChangeArrowheads="1"/>
              </p:cNvSpPr>
              <p:nvPr/>
            </p:nvSpPr>
            <p:spPr bwMode="auto">
              <a:xfrm>
                <a:off x="4242" y="3289"/>
                <a:ext cx="218" cy="12"/>
              </a:xfrm>
              <a:prstGeom prst="rect">
                <a:avLst/>
              </a:prstGeom>
              <a:solidFill>
                <a:srgbClr val="FDA4B5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14638" name="Rectangle 14"/>
              <p:cNvSpPr>
                <a:spLocks noChangeArrowheads="1"/>
              </p:cNvSpPr>
              <p:nvPr/>
            </p:nvSpPr>
            <p:spPr bwMode="auto">
              <a:xfrm>
                <a:off x="4241" y="3380"/>
                <a:ext cx="218" cy="13"/>
              </a:xfrm>
              <a:prstGeom prst="rect">
                <a:avLst/>
              </a:prstGeom>
              <a:solidFill>
                <a:srgbClr val="FDA4B5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14639" name="Rectangle 15"/>
              <p:cNvSpPr>
                <a:spLocks noChangeArrowheads="1"/>
              </p:cNvSpPr>
              <p:nvPr/>
            </p:nvSpPr>
            <p:spPr bwMode="auto">
              <a:xfrm>
                <a:off x="4045" y="3380"/>
                <a:ext cx="116" cy="13"/>
              </a:xfrm>
              <a:prstGeom prst="rect">
                <a:avLst/>
              </a:prstGeom>
              <a:solidFill>
                <a:srgbClr val="FDA4B5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6" name="Group 16"/>
            <p:cNvGrpSpPr>
              <a:grpSpLocks/>
            </p:cNvGrpSpPr>
            <p:nvPr/>
          </p:nvGrpSpPr>
          <p:grpSpPr bwMode="auto">
            <a:xfrm>
              <a:off x="4043" y="3096"/>
              <a:ext cx="217" cy="409"/>
              <a:chOff x="4043" y="3096"/>
              <a:chExt cx="217" cy="409"/>
            </a:xfrm>
          </p:grpSpPr>
          <p:sp>
            <p:nvSpPr>
              <p:cNvPr id="2714641" name="Oval 17"/>
              <p:cNvSpPr>
                <a:spLocks noChangeArrowheads="1"/>
              </p:cNvSpPr>
              <p:nvPr/>
            </p:nvSpPr>
            <p:spPr bwMode="auto">
              <a:xfrm>
                <a:off x="4127" y="3096"/>
                <a:ext cx="55" cy="55"/>
              </a:xfrm>
              <a:prstGeom prst="ellipse">
                <a:avLst/>
              </a:prstGeom>
              <a:solidFill>
                <a:srgbClr val="FDA4B5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14642" name="Freeform 18"/>
              <p:cNvSpPr>
                <a:spLocks/>
              </p:cNvSpPr>
              <p:nvPr/>
            </p:nvSpPr>
            <p:spPr bwMode="auto">
              <a:xfrm>
                <a:off x="4043" y="3173"/>
                <a:ext cx="217" cy="332"/>
              </a:xfrm>
              <a:custGeom>
                <a:avLst/>
                <a:gdLst/>
                <a:ahLst/>
                <a:cxnLst>
                  <a:cxn ang="0">
                    <a:pos x="2" y="153"/>
                  </a:cxn>
                  <a:cxn ang="0">
                    <a:pos x="1" y="157"/>
                  </a:cxn>
                  <a:cxn ang="0">
                    <a:pos x="0" y="163"/>
                  </a:cxn>
                  <a:cxn ang="0">
                    <a:pos x="0" y="168"/>
                  </a:cxn>
                  <a:cxn ang="0">
                    <a:pos x="2" y="174"/>
                  </a:cxn>
                  <a:cxn ang="0">
                    <a:pos x="5" y="179"/>
                  </a:cxn>
                  <a:cxn ang="0">
                    <a:pos x="9" y="183"/>
                  </a:cxn>
                  <a:cxn ang="0">
                    <a:pos x="14" y="186"/>
                  </a:cxn>
                  <a:cxn ang="0">
                    <a:pos x="17" y="186"/>
                  </a:cxn>
                  <a:cxn ang="0">
                    <a:pos x="23" y="186"/>
                  </a:cxn>
                  <a:cxn ang="0">
                    <a:pos x="141" y="331"/>
                  </a:cxn>
                  <a:cxn ang="0">
                    <a:pos x="178" y="159"/>
                  </a:cxn>
                  <a:cxn ang="0">
                    <a:pos x="177" y="155"/>
                  </a:cxn>
                  <a:cxn ang="0">
                    <a:pos x="176" y="152"/>
                  </a:cxn>
                  <a:cxn ang="0">
                    <a:pos x="173" y="149"/>
                  </a:cxn>
                  <a:cxn ang="0">
                    <a:pos x="170" y="147"/>
                  </a:cxn>
                  <a:cxn ang="0">
                    <a:pos x="166" y="145"/>
                  </a:cxn>
                  <a:cxn ang="0">
                    <a:pos x="161" y="145"/>
                  </a:cxn>
                  <a:cxn ang="0">
                    <a:pos x="157" y="145"/>
                  </a:cxn>
                  <a:cxn ang="0">
                    <a:pos x="153" y="145"/>
                  </a:cxn>
                  <a:cxn ang="0">
                    <a:pos x="104" y="84"/>
                  </a:cxn>
                  <a:cxn ang="0">
                    <a:pos x="201" y="104"/>
                  </a:cxn>
                  <a:cxn ang="0">
                    <a:pos x="204" y="103"/>
                  </a:cxn>
                  <a:cxn ang="0">
                    <a:pos x="207" y="103"/>
                  </a:cxn>
                  <a:cxn ang="0">
                    <a:pos x="211" y="100"/>
                  </a:cxn>
                  <a:cxn ang="0">
                    <a:pos x="214" y="97"/>
                  </a:cxn>
                  <a:cxn ang="0">
                    <a:pos x="215" y="93"/>
                  </a:cxn>
                  <a:cxn ang="0">
                    <a:pos x="216" y="88"/>
                  </a:cxn>
                  <a:cxn ang="0">
                    <a:pos x="215" y="83"/>
                  </a:cxn>
                  <a:cxn ang="0">
                    <a:pos x="213" y="79"/>
                  </a:cxn>
                  <a:cxn ang="0">
                    <a:pos x="210" y="76"/>
                  </a:cxn>
                  <a:cxn ang="0">
                    <a:pos x="206" y="73"/>
                  </a:cxn>
                  <a:cxn ang="0">
                    <a:pos x="203" y="72"/>
                  </a:cxn>
                  <a:cxn ang="0">
                    <a:pos x="137" y="72"/>
                  </a:cxn>
                  <a:cxn ang="0">
                    <a:pos x="125" y="47"/>
                  </a:cxn>
                  <a:cxn ang="0">
                    <a:pos x="126" y="41"/>
                  </a:cxn>
                  <a:cxn ang="0">
                    <a:pos x="127" y="34"/>
                  </a:cxn>
                  <a:cxn ang="0">
                    <a:pos x="127" y="27"/>
                  </a:cxn>
                  <a:cxn ang="0">
                    <a:pos x="125" y="21"/>
                  </a:cxn>
                  <a:cxn ang="0">
                    <a:pos x="123" y="17"/>
                  </a:cxn>
                  <a:cxn ang="0">
                    <a:pos x="120" y="12"/>
                  </a:cxn>
                  <a:cxn ang="0">
                    <a:pos x="115" y="8"/>
                  </a:cxn>
                  <a:cxn ang="0">
                    <a:pos x="110" y="4"/>
                  </a:cxn>
                  <a:cxn ang="0">
                    <a:pos x="104" y="1"/>
                  </a:cxn>
                  <a:cxn ang="0">
                    <a:pos x="97" y="0"/>
                  </a:cxn>
                  <a:cxn ang="0">
                    <a:pos x="91" y="0"/>
                  </a:cxn>
                  <a:cxn ang="0">
                    <a:pos x="84" y="1"/>
                  </a:cxn>
                  <a:cxn ang="0">
                    <a:pos x="77" y="3"/>
                  </a:cxn>
                  <a:cxn ang="0">
                    <a:pos x="70" y="7"/>
                  </a:cxn>
                  <a:cxn ang="0">
                    <a:pos x="66" y="13"/>
                  </a:cxn>
                  <a:cxn ang="0">
                    <a:pos x="62" y="19"/>
                  </a:cxn>
                  <a:cxn ang="0">
                    <a:pos x="59" y="25"/>
                  </a:cxn>
                </a:cxnLst>
                <a:rect l="0" t="0" r="r" b="b"/>
                <a:pathLst>
                  <a:path w="217" h="332">
                    <a:moveTo>
                      <a:pt x="59" y="25"/>
                    </a:moveTo>
                    <a:lnTo>
                      <a:pt x="2" y="153"/>
                    </a:lnTo>
                    <a:lnTo>
                      <a:pt x="1" y="155"/>
                    </a:lnTo>
                    <a:lnTo>
                      <a:pt x="1" y="157"/>
                    </a:lnTo>
                    <a:lnTo>
                      <a:pt x="0" y="159"/>
                    </a:lnTo>
                    <a:lnTo>
                      <a:pt x="0" y="163"/>
                    </a:lnTo>
                    <a:lnTo>
                      <a:pt x="0" y="165"/>
                    </a:lnTo>
                    <a:lnTo>
                      <a:pt x="0" y="168"/>
                    </a:lnTo>
                    <a:lnTo>
                      <a:pt x="1" y="171"/>
                    </a:lnTo>
                    <a:lnTo>
                      <a:pt x="2" y="174"/>
                    </a:lnTo>
                    <a:lnTo>
                      <a:pt x="3" y="176"/>
                    </a:lnTo>
                    <a:lnTo>
                      <a:pt x="5" y="179"/>
                    </a:lnTo>
                    <a:lnTo>
                      <a:pt x="7" y="181"/>
                    </a:lnTo>
                    <a:lnTo>
                      <a:pt x="9" y="183"/>
                    </a:lnTo>
                    <a:lnTo>
                      <a:pt x="12" y="184"/>
                    </a:lnTo>
                    <a:lnTo>
                      <a:pt x="14" y="186"/>
                    </a:lnTo>
                    <a:lnTo>
                      <a:pt x="15" y="186"/>
                    </a:lnTo>
                    <a:lnTo>
                      <a:pt x="17" y="186"/>
                    </a:lnTo>
                    <a:lnTo>
                      <a:pt x="20" y="186"/>
                    </a:lnTo>
                    <a:lnTo>
                      <a:pt x="23" y="186"/>
                    </a:lnTo>
                    <a:lnTo>
                      <a:pt x="141" y="186"/>
                    </a:lnTo>
                    <a:lnTo>
                      <a:pt x="141" y="331"/>
                    </a:lnTo>
                    <a:lnTo>
                      <a:pt x="178" y="331"/>
                    </a:lnTo>
                    <a:lnTo>
                      <a:pt x="178" y="159"/>
                    </a:lnTo>
                    <a:lnTo>
                      <a:pt x="178" y="157"/>
                    </a:lnTo>
                    <a:lnTo>
                      <a:pt x="177" y="155"/>
                    </a:lnTo>
                    <a:lnTo>
                      <a:pt x="176" y="153"/>
                    </a:lnTo>
                    <a:lnTo>
                      <a:pt x="176" y="152"/>
                    </a:lnTo>
                    <a:lnTo>
                      <a:pt x="175" y="151"/>
                    </a:lnTo>
                    <a:lnTo>
                      <a:pt x="173" y="149"/>
                    </a:lnTo>
                    <a:lnTo>
                      <a:pt x="172" y="148"/>
                    </a:lnTo>
                    <a:lnTo>
                      <a:pt x="170" y="147"/>
                    </a:lnTo>
                    <a:lnTo>
                      <a:pt x="168" y="146"/>
                    </a:lnTo>
                    <a:lnTo>
                      <a:pt x="166" y="145"/>
                    </a:lnTo>
                    <a:lnTo>
                      <a:pt x="164" y="145"/>
                    </a:lnTo>
                    <a:lnTo>
                      <a:pt x="161" y="145"/>
                    </a:lnTo>
                    <a:lnTo>
                      <a:pt x="159" y="145"/>
                    </a:lnTo>
                    <a:lnTo>
                      <a:pt x="157" y="145"/>
                    </a:lnTo>
                    <a:lnTo>
                      <a:pt x="155" y="145"/>
                    </a:lnTo>
                    <a:lnTo>
                      <a:pt x="153" y="145"/>
                    </a:lnTo>
                    <a:lnTo>
                      <a:pt x="85" y="141"/>
                    </a:lnTo>
                    <a:lnTo>
                      <a:pt x="104" y="84"/>
                    </a:lnTo>
                    <a:lnTo>
                      <a:pt x="118" y="104"/>
                    </a:lnTo>
                    <a:lnTo>
                      <a:pt x="201" y="104"/>
                    </a:lnTo>
                    <a:lnTo>
                      <a:pt x="203" y="103"/>
                    </a:lnTo>
                    <a:lnTo>
                      <a:pt x="204" y="103"/>
                    </a:lnTo>
                    <a:lnTo>
                      <a:pt x="206" y="103"/>
                    </a:lnTo>
                    <a:lnTo>
                      <a:pt x="207" y="103"/>
                    </a:lnTo>
                    <a:lnTo>
                      <a:pt x="209" y="101"/>
                    </a:lnTo>
                    <a:lnTo>
                      <a:pt x="211" y="100"/>
                    </a:lnTo>
                    <a:lnTo>
                      <a:pt x="212" y="98"/>
                    </a:lnTo>
                    <a:lnTo>
                      <a:pt x="214" y="97"/>
                    </a:lnTo>
                    <a:lnTo>
                      <a:pt x="215" y="95"/>
                    </a:lnTo>
                    <a:lnTo>
                      <a:pt x="215" y="93"/>
                    </a:lnTo>
                    <a:lnTo>
                      <a:pt x="216" y="91"/>
                    </a:lnTo>
                    <a:lnTo>
                      <a:pt x="216" y="88"/>
                    </a:lnTo>
                    <a:lnTo>
                      <a:pt x="216" y="85"/>
                    </a:lnTo>
                    <a:lnTo>
                      <a:pt x="215" y="83"/>
                    </a:lnTo>
                    <a:lnTo>
                      <a:pt x="214" y="81"/>
                    </a:lnTo>
                    <a:lnTo>
                      <a:pt x="213" y="79"/>
                    </a:lnTo>
                    <a:lnTo>
                      <a:pt x="211" y="77"/>
                    </a:lnTo>
                    <a:lnTo>
                      <a:pt x="210" y="76"/>
                    </a:lnTo>
                    <a:lnTo>
                      <a:pt x="208" y="74"/>
                    </a:lnTo>
                    <a:lnTo>
                      <a:pt x="206" y="73"/>
                    </a:lnTo>
                    <a:lnTo>
                      <a:pt x="205" y="72"/>
                    </a:lnTo>
                    <a:lnTo>
                      <a:pt x="203" y="72"/>
                    </a:lnTo>
                    <a:lnTo>
                      <a:pt x="201" y="72"/>
                    </a:lnTo>
                    <a:lnTo>
                      <a:pt x="137" y="72"/>
                    </a:lnTo>
                    <a:lnTo>
                      <a:pt x="123" y="49"/>
                    </a:lnTo>
                    <a:lnTo>
                      <a:pt x="125" y="47"/>
                    </a:lnTo>
                    <a:lnTo>
                      <a:pt x="126" y="44"/>
                    </a:lnTo>
                    <a:lnTo>
                      <a:pt x="126" y="41"/>
                    </a:lnTo>
                    <a:lnTo>
                      <a:pt x="127" y="38"/>
                    </a:lnTo>
                    <a:lnTo>
                      <a:pt x="127" y="34"/>
                    </a:lnTo>
                    <a:lnTo>
                      <a:pt x="127" y="31"/>
                    </a:lnTo>
                    <a:lnTo>
                      <a:pt x="127" y="27"/>
                    </a:lnTo>
                    <a:lnTo>
                      <a:pt x="126" y="24"/>
                    </a:lnTo>
                    <a:lnTo>
                      <a:pt x="125" y="21"/>
                    </a:lnTo>
                    <a:lnTo>
                      <a:pt x="124" y="20"/>
                    </a:lnTo>
                    <a:lnTo>
                      <a:pt x="123" y="17"/>
                    </a:lnTo>
                    <a:lnTo>
                      <a:pt x="122" y="15"/>
                    </a:lnTo>
                    <a:lnTo>
                      <a:pt x="120" y="12"/>
                    </a:lnTo>
                    <a:lnTo>
                      <a:pt x="118" y="10"/>
                    </a:lnTo>
                    <a:lnTo>
                      <a:pt x="115" y="8"/>
                    </a:lnTo>
                    <a:lnTo>
                      <a:pt x="113" y="6"/>
                    </a:lnTo>
                    <a:lnTo>
                      <a:pt x="110" y="4"/>
                    </a:lnTo>
                    <a:lnTo>
                      <a:pt x="107" y="3"/>
                    </a:lnTo>
                    <a:lnTo>
                      <a:pt x="104" y="1"/>
                    </a:lnTo>
                    <a:lnTo>
                      <a:pt x="100" y="1"/>
                    </a:lnTo>
                    <a:lnTo>
                      <a:pt x="97" y="0"/>
                    </a:lnTo>
                    <a:lnTo>
                      <a:pt x="95" y="0"/>
                    </a:lnTo>
                    <a:lnTo>
                      <a:pt x="91" y="0"/>
                    </a:lnTo>
                    <a:lnTo>
                      <a:pt x="88" y="0"/>
                    </a:lnTo>
                    <a:lnTo>
                      <a:pt x="84" y="1"/>
                    </a:lnTo>
                    <a:lnTo>
                      <a:pt x="81" y="2"/>
                    </a:lnTo>
                    <a:lnTo>
                      <a:pt x="77" y="3"/>
                    </a:lnTo>
                    <a:lnTo>
                      <a:pt x="74" y="5"/>
                    </a:lnTo>
                    <a:lnTo>
                      <a:pt x="70" y="7"/>
                    </a:lnTo>
                    <a:lnTo>
                      <a:pt x="68" y="10"/>
                    </a:lnTo>
                    <a:lnTo>
                      <a:pt x="66" y="13"/>
                    </a:lnTo>
                    <a:lnTo>
                      <a:pt x="64" y="15"/>
                    </a:lnTo>
                    <a:lnTo>
                      <a:pt x="62" y="19"/>
                    </a:lnTo>
                    <a:lnTo>
                      <a:pt x="60" y="21"/>
                    </a:lnTo>
                    <a:lnTo>
                      <a:pt x="59" y="25"/>
                    </a:lnTo>
                  </a:path>
                </a:pathLst>
              </a:custGeom>
              <a:solidFill>
                <a:srgbClr val="FDA4B5"/>
              </a:solidFill>
              <a:ln w="127000" cap="rnd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7" name="Group 19"/>
          <p:cNvGrpSpPr>
            <a:grpSpLocks/>
          </p:cNvGrpSpPr>
          <p:nvPr/>
        </p:nvGrpSpPr>
        <p:grpSpPr bwMode="auto">
          <a:xfrm>
            <a:off x="7129463" y="2649537"/>
            <a:ext cx="598487" cy="800100"/>
            <a:chOff x="4056" y="1712"/>
            <a:chExt cx="424" cy="504"/>
          </a:xfrm>
        </p:grpSpPr>
        <p:grpSp>
          <p:nvGrpSpPr>
            <p:cNvPr id="8" name="Group 20"/>
            <p:cNvGrpSpPr>
              <a:grpSpLocks/>
            </p:cNvGrpSpPr>
            <p:nvPr/>
          </p:nvGrpSpPr>
          <p:grpSpPr bwMode="auto">
            <a:xfrm>
              <a:off x="4056" y="1712"/>
              <a:ext cx="424" cy="504"/>
              <a:chOff x="4056" y="1712"/>
              <a:chExt cx="424" cy="504"/>
            </a:xfrm>
          </p:grpSpPr>
          <p:grpSp>
            <p:nvGrpSpPr>
              <p:cNvPr id="9" name="Group 21"/>
              <p:cNvGrpSpPr>
                <a:grpSpLocks/>
              </p:cNvGrpSpPr>
              <p:nvPr/>
            </p:nvGrpSpPr>
            <p:grpSpPr bwMode="auto">
              <a:xfrm>
                <a:off x="4056" y="1712"/>
                <a:ext cx="424" cy="504"/>
                <a:chOff x="4056" y="1712"/>
                <a:chExt cx="424" cy="504"/>
              </a:xfrm>
            </p:grpSpPr>
            <p:sp>
              <p:nvSpPr>
                <p:cNvPr id="2714646" name="AutoShape 22"/>
                <p:cNvSpPr>
                  <a:spLocks noChangeArrowheads="1"/>
                </p:cNvSpPr>
                <p:nvPr/>
              </p:nvSpPr>
              <p:spPr bwMode="auto">
                <a:xfrm>
                  <a:off x="4056" y="1792"/>
                  <a:ext cx="424" cy="424"/>
                </a:xfrm>
                <a:prstGeom prst="cube">
                  <a:avLst>
                    <a:gd name="adj" fmla="val 24995"/>
                  </a:avLst>
                </a:prstGeom>
                <a:solidFill>
                  <a:srgbClr val="DC008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14647" name="AutoShape 23"/>
                <p:cNvSpPr>
                  <a:spLocks noChangeArrowheads="1"/>
                </p:cNvSpPr>
                <p:nvPr/>
              </p:nvSpPr>
              <p:spPr bwMode="auto">
                <a:xfrm>
                  <a:off x="4152" y="1712"/>
                  <a:ext cx="328" cy="88"/>
                </a:xfrm>
                <a:prstGeom prst="cube">
                  <a:avLst>
                    <a:gd name="adj" fmla="val 24995"/>
                  </a:avLst>
                </a:prstGeom>
                <a:solidFill>
                  <a:srgbClr val="DC008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2714648" name="AutoShape 24"/>
              <p:cNvSpPr>
                <a:spLocks noChangeArrowheads="1"/>
              </p:cNvSpPr>
              <p:nvPr/>
            </p:nvSpPr>
            <p:spPr bwMode="auto">
              <a:xfrm>
                <a:off x="4140" y="1828"/>
                <a:ext cx="224" cy="32"/>
              </a:xfrm>
              <a:prstGeom prst="parallelogram">
                <a:avLst>
                  <a:gd name="adj" fmla="val 174968"/>
                </a:avLst>
              </a:prstGeom>
              <a:solidFill>
                <a:srgbClr val="DC008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714649" name="Oval 25"/>
            <p:cNvSpPr>
              <a:spLocks noChangeArrowheads="1"/>
            </p:cNvSpPr>
            <p:nvPr/>
          </p:nvSpPr>
          <p:spPr bwMode="auto">
            <a:xfrm>
              <a:off x="4384" y="1752"/>
              <a:ext cx="56" cy="32"/>
            </a:xfrm>
            <a:prstGeom prst="ellipse">
              <a:avLst/>
            </a:prstGeom>
            <a:solidFill>
              <a:srgbClr val="DC008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0" name="Group 26"/>
          <p:cNvGrpSpPr>
            <a:grpSpLocks/>
          </p:cNvGrpSpPr>
          <p:nvPr/>
        </p:nvGrpSpPr>
        <p:grpSpPr bwMode="auto">
          <a:xfrm>
            <a:off x="6632575" y="1528762"/>
            <a:ext cx="1978025" cy="528638"/>
            <a:chOff x="3292" y="768"/>
            <a:chExt cx="1246" cy="333"/>
          </a:xfrm>
        </p:grpSpPr>
        <p:sp>
          <p:nvSpPr>
            <p:cNvPr id="2714651" name="Freeform 27"/>
            <p:cNvSpPr>
              <a:spLocks/>
            </p:cNvSpPr>
            <p:nvPr/>
          </p:nvSpPr>
          <p:spPr bwMode="auto">
            <a:xfrm>
              <a:off x="3292" y="768"/>
              <a:ext cx="293" cy="295"/>
            </a:xfrm>
            <a:custGeom>
              <a:avLst/>
              <a:gdLst/>
              <a:ahLst/>
              <a:cxnLst>
                <a:cxn ang="0">
                  <a:pos x="93" y="14"/>
                </a:cxn>
                <a:cxn ang="0">
                  <a:pos x="156" y="16"/>
                </a:cxn>
                <a:cxn ang="0">
                  <a:pos x="224" y="0"/>
                </a:cxn>
                <a:cxn ang="0">
                  <a:pos x="305" y="0"/>
                </a:cxn>
                <a:cxn ang="0">
                  <a:pos x="215" y="84"/>
                </a:cxn>
                <a:cxn ang="0">
                  <a:pos x="239" y="89"/>
                </a:cxn>
                <a:cxn ang="0">
                  <a:pos x="263" y="99"/>
                </a:cxn>
                <a:cxn ang="0">
                  <a:pos x="285" y="111"/>
                </a:cxn>
                <a:cxn ang="0">
                  <a:pos x="302" y="126"/>
                </a:cxn>
                <a:cxn ang="0">
                  <a:pos x="316" y="144"/>
                </a:cxn>
                <a:cxn ang="0">
                  <a:pos x="325" y="165"/>
                </a:cxn>
                <a:cxn ang="0">
                  <a:pos x="328" y="187"/>
                </a:cxn>
                <a:cxn ang="0">
                  <a:pos x="324" y="210"/>
                </a:cxn>
                <a:cxn ang="0">
                  <a:pos x="317" y="228"/>
                </a:cxn>
                <a:cxn ang="0">
                  <a:pos x="303" y="247"/>
                </a:cxn>
                <a:cxn ang="0">
                  <a:pos x="280" y="267"/>
                </a:cxn>
                <a:cxn ang="0">
                  <a:pos x="257" y="279"/>
                </a:cxn>
                <a:cxn ang="0">
                  <a:pos x="236" y="287"/>
                </a:cxn>
                <a:cxn ang="0">
                  <a:pos x="215" y="292"/>
                </a:cxn>
                <a:cxn ang="0">
                  <a:pos x="189" y="294"/>
                </a:cxn>
                <a:cxn ang="0">
                  <a:pos x="122" y="293"/>
                </a:cxn>
                <a:cxn ang="0">
                  <a:pos x="90" y="287"/>
                </a:cxn>
                <a:cxn ang="0">
                  <a:pos x="56" y="272"/>
                </a:cxn>
                <a:cxn ang="0">
                  <a:pos x="30" y="253"/>
                </a:cxn>
                <a:cxn ang="0">
                  <a:pos x="13" y="232"/>
                </a:cxn>
                <a:cxn ang="0">
                  <a:pos x="4" y="210"/>
                </a:cxn>
                <a:cxn ang="0">
                  <a:pos x="0" y="191"/>
                </a:cxn>
                <a:cxn ang="0">
                  <a:pos x="3" y="169"/>
                </a:cxn>
                <a:cxn ang="0">
                  <a:pos x="14" y="141"/>
                </a:cxn>
                <a:cxn ang="0">
                  <a:pos x="35" y="118"/>
                </a:cxn>
                <a:cxn ang="0">
                  <a:pos x="63" y="99"/>
                </a:cxn>
                <a:cxn ang="0">
                  <a:pos x="102" y="86"/>
                </a:cxn>
                <a:cxn ang="0">
                  <a:pos x="40" y="4"/>
                </a:cxn>
              </a:cxnLst>
              <a:rect l="0" t="0" r="r" b="b"/>
              <a:pathLst>
                <a:path w="329" h="295">
                  <a:moveTo>
                    <a:pt x="40" y="4"/>
                  </a:moveTo>
                  <a:lnTo>
                    <a:pt x="93" y="14"/>
                  </a:lnTo>
                  <a:lnTo>
                    <a:pt x="92" y="0"/>
                  </a:lnTo>
                  <a:lnTo>
                    <a:pt x="156" y="16"/>
                  </a:lnTo>
                  <a:lnTo>
                    <a:pt x="156" y="0"/>
                  </a:lnTo>
                  <a:lnTo>
                    <a:pt x="224" y="0"/>
                  </a:lnTo>
                  <a:lnTo>
                    <a:pt x="223" y="15"/>
                  </a:lnTo>
                  <a:lnTo>
                    <a:pt x="305" y="0"/>
                  </a:lnTo>
                  <a:lnTo>
                    <a:pt x="205" y="83"/>
                  </a:lnTo>
                  <a:lnTo>
                    <a:pt x="215" y="84"/>
                  </a:lnTo>
                  <a:lnTo>
                    <a:pt x="226" y="86"/>
                  </a:lnTo>
                  <a:lnTo>
                    <a:pt x="239" y="89"/>
                  </a:lnTo>
                  <a:lnTo>
                    <a:pt x="250" y="93"/>
                  </a:lnTo>
                  <a:lnTo>
                    <a:pt x="263" y="99"/>
                  </a:lnTo>
                  <a:lnTo>
                    <a:pt x="274" y="104"/>
                  </a:lnTo>
                  <a:lnTo>
                    <a:pt x="285" y="111"/>
                  </a:lnTo>
                  <a:lnTo>
                    <a:pt x="294" y="119"/>
                  </a:lnTo>
                  <a:lnTo>
                    <a:pt x="302" y="126"/>
                  </a:lnTo>
                  <a:lnTo>
                    <a:pt x="309" y="135"/>
                  </a:lnTo>
                  <a:lnTo>
                    <a:pt x="316" y="144"/>
                  </a:lnTo>
                  <a:lnTo>
                    <a:pt x="321" y="155"/>
                  </a:lnTo>
                  <a:lnTo>
                    <a:pt x="325" y="165"/>
                  </a:lnTo>
                  <a:lnTo>
                    <a:pt x="327" y="174"/>
                  </a:lnTo>
                  <a:lnTo>
                    <a:pt x="328" y="187"/>
                  </a:lnTo>
                  <a:lnTo>
                    <a:pt x="327" y="200"/>
                  </a:lnTo>
                  <a:lnTo>
                    <a:pt x="324" y="210"/>
                  </a:lnTo>
                  <a:lnTo>
                    <a:pt x="321" y="220"/>
                  </a:lnTo>
                  <a:lnTo>
                    <a:pt x="317" y="228"/>
                  </a:lnTo>
                  <a:lnTo>
                    <a:pt x="311" y="237"/>
                  </a:lnTo>
                  <a:lnTo>
                    <a:pt x="303" y="247"/>
                  </a:lnTo>
                  <a:lnTo>
                    <a:pt x="292" y="258"/>
                  </a:lnTo>
                  <a:lnTo>
                    <a:pt x="280" y="267"/>
                  </a:lnTo>
                  <a:lnTo>
                    <a:pt x="268" y="274"/>
                  </a:lnTo>
                  <a:lnTo>
                    <a:pt x="257" y="279"/>
                  </a:lnTo>
                  <a:lnTo>
                    <a:pt x="246" y="284"/>
                  </a:lnTo>
                  <a:lnTo>
                    <a:pt x="236" y="287"/>
                  </a:lnTo>
                  <a:lnTo>
                    <a:pt x="224" y="290"/>
                  </a:lnTo>
                  <a:lnTo>
                    <a:pt x="215" y="292"/>
                  </a:lnTo>
                  <a:lnTo>
                    <a:pt x="201" y="293"/>
                  </a:lnTo>
                  <a:lnTo>
                    <a:pt x="189" y="294"/>
                  </a:lnTo>
                  <a:lnTo>
                    <a:pt x="133" y="294"/>
                  </a:lnTo>
                  <a:lnTo>
                    <a:pt x="122" y="293"/>
                  </a:lnTo>
                  <a:lnTo>
                    <a:pt x="108" y="291"/>
                  </a:lnTo>
                  <a:lnTo>
                    <a:pt x="90" y="287"/>
                  </a:lnTo>
                  <a:lnTo>
                    <a:pt x="73" y="280"/>
                  </a:lnTo>
                  <a:lnTo>
                    <a:pt x="56" y="272"/>
                  </a:lnTo>
                  <a:lnTo>
                    <a:pt x="41" y="262"/>
                  </a:lnTo>
                  <a:lnTo>
                    <a:pt x="30" y="253"/>
                  </a:lnTo>
                  <a:lnTo>
                    <a:pt x="21" y="244"/>
                  </a:lnTo>
                  <a:lnTo>
                    <a:pt x="13" y="232"/>
                  </a:lnTo>
                  <a:lnTo>
                    <a:pt x="7" y="219"/>
                  </a:lnTo>
                  <a:lnTo>
                    <a:pt x="4" y="210"/>
                  </a:lnTo>
                  <a:lnTo>
                    <a:pt x="1" y="201"/>
                  </a:lnTo>
                  <a:lnTo>
                    <a:pt x="0" y="191"/>
                  </a:lnTo>
                  <a:lnTo>
                    <a:pt x="1" y="183"/>
                  </a:lnTo>
                  <a:lnTo>
                    <a:pt x="3" y="169"/>
                  </a:lnTo>
                  <a:lnTo>
                    <a:pt x="7" y="156"/>
                  </a:lnTo>
                  <a:lnTo>
                    <a:pt x="14" y="141"/>
                  </a:lnTo>
                  <a:lnTo>
                    <a:pt x="24" y="129"/>
                  </a:lnTo>
                  <a:lnTo>
                    <a:pt x="35" y="118"/>
                  </a:lnTo>
                  <a:lnTo>
                    <a:pt x="49" y="107"/>
                  </a:lnTo>
                  <a:lnTo>
                    <a:pt x="63" y="99"/>
                  </a:lnTo>
                  <a:lnTo>
                    <a:pt x="82" y="91"/>
                  </a:lnTo>
                  <a:lnTo>
                    <a:pt x="102" y="86"/>
                  </a:lnTo>
                  <a:lnTo>
                    <a:pt x="115" y="83"/>
                  </a:lnTo>
                  <a:lnTo>
                    <a:pt x="40" y="4"/>
                  </a:lnTo>
                </a:path>
              </a:pathLst>
            </a:custGeom>
            <a:solidFill>
              <a:schemeClr val="hlink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14652" name="Rectangle 28"/>
            <p:cNvSpPr>
              <a:spLocks noChangeArrowheads="1"/>
            </p:cNvSpPr>
            <p:nvPr/>
          </p:nvSpPr>
          <p:spPr bwMode="auto">
            <a:xfrm>
              <a:off x="3324" y="815"/>
              <a:ext cx="253" cy="2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400" b="1">
                  <a:solidFill>
                    <a:schemeClr val="bg1"/>
                  </a:solidFill>
                  <a:latin typeface="Arial" pitchFamily="-65" charset="0"/>
                </a:rPr>
                <a:t>A</a:t>
              </a:r>
            </a:p>
          </p:txBody>
        </p:sp>
        <p:sp>
          <p:nvSpPr>
            <p:cNvPr id="2714653" name="Freeform 29"/>
            <p:cNvSpPr>
              <a:spLocks/>
            </p:cNvSpPr>
            <p:nvPr/>
          </p:nvSpPr>
          <p:spPr bwMode="auto">
            <a:xfrm>
              <a:off x="3612" y="768"/>
              <a:ext cx="293" cy="295"/>
            </a:xfrm>
            <a:custGeom>
              <a:avLst/>
              <a:gdLst/>
              <a:ahLst/>
              <a:cxnLst>
                <a:cxn ang="0">
                  <a:pos x="93" y="14"/>
                </a:cxn>
                <a:cxn ang="0">
                  <a:pos x="156" y="16"/>
                </a:cxn>
                <a:cxn ang="0">
                  <a:pos x="224" y="0"/>
                </a:cxn>
                <a:cxn ang="0">
                  <a:pos x="305" y="0"/>
                </a:cxn>
                <a:cxn ang="0">
                  <a:pos x="215" y="84"/>
                </a:cxn>
                <a:cxn ang="0">
                  <a:pos x="239" y="89"/>
                </a:cxn>
                <a:cxn ang="0">
                  <a:pos x="263" y="99"/>
                </a:cxn>
                <a:cxn ang="0">
                  <a:pos x="285" y="111"/>
                </a:cxn>
                <a:cxn ang="0">
                  <a:pos x="302" y="126"/>
                </a:cxn>
                <a:cxn ang="0">
                  <a:pos x="316" y="144"/>
                </a:cxn>
                <a:cxn ang="0">
                  <a:pos x="325" y="165"/>
                </a:cxn>
                <a:cxn ang="0">
                  <a:pos x="328" y="187"/>
                </a:cxn>
                <a:cxn ang="0">
                  <a:pos x="324" y="210"/>
                </a:cxn>
                <a:cxn ang="0">
                  <a:pos x="317" y="228"/>
                </a:cxn>
                <a:cxn ang="0">
                  <a:pos x="303" y="247"/>
                </a:cxn>
                <a:cxn ang="0">
                  <a:pos x="280" y="267"/>
                </a:cxn>
                <a:cxn ang="0">
                  <a:pos x="257" y="279"/>
                </a:cxn>
                <a:cxn ang="0">
                  <a:pos x="236" y="287"/>
                </a:cxn>
                <a:cxn ang="0">
                  <a:pos x="215" y="292"/>
                </a:cxn>
                <a:cxn ang="0">
                  <a:pos x="189" y="294"/>
                </a:cxn>
                <a:cxn ang="0">
                  <a:pos x="122" y="293"/>
                </a:cxn>
                <a:cxn ang="0">
                  <a:pos x="90" y="287"/>
                </a:cxn>
                <a:cxn ang="0">
                  <a:pos x="56" y="272"/>
                </a:cxn>
                <a:cxn ang="0">
                  <a:pos x="30" y="253"/>
                </a:cxn>
                <a:cxn ang="0">
                  <a:pos x="13" y="232"/>
                </a:cxn>
                <a:cxn ang="0">
                  <a:pos x="4" y="210"/>
                </a:cxn>
                <a:cxn ang="0">
                  <a:pos x="0" y="191"/>
                </a:cxn>
                <a:cxn ang="0">
                  <a:pos x="3" y="169"/>
                </a:cxn>
                <a:cxn ang="0">
                  <a:pos x="14" y="141"/>
                </a:cxn>
                <a:cxn ang="0">
                  <a:pos x="35" y="118"/>
                </a:cxn>
                <a:cxn ang="0">
                  <a:pos x="63" y="99"/>
                </a:cxn>
                <a:cxn ang="0">
                  <a:pos x="102" y="86"/>
                </a:cxn>
                <a:cxn ang="0">
                  <a:pos x="40" y="4"/>
                </a:cxn>
              </a:cxnLst>
              <a:rect l="0" t="0" r="r" b="b"/>
              <a:pathLst>
                <a:path w="329" h="295">
                  <a:moveTo>
                    <a:pt x="40" y="4"/>
                  </a:moveTo>
                  <a:lnTo>
                    <a:pt x="93" y="14"/>
                  </a:lnTo>
                  <a:lnTo>
                    <a:pt x="92" y="0"/>
                  </a:lnTo>
                  <a:lnTo>
                    <a:pt x="156" y="16"/>
                  </a:lnTo>
                  <a:lnTo>
                    <a:pt x="156" y="0"/>
                  </a:lnTo>
                  <a:lnTo>
                    <a:pt x="224" y="0"/>
                  </a:lnTo>
                  <a:lnTo>
                    <a:pt x="223" y="15"/>
                  </a:lnTo>
                  <a:lnTo>
                    <a:pt x="305" y="0"/>
                  </a:lnTo>
                  <a:lnTo>
                    <a:pt x="205" y="83"/>
                  </a:lnTo>
                  <a:lnTo>
                    <a:pt x="215" y="84"/>
                  </a:lnTo>
                  <a:lnTo>
                    <a:pt x="226" y="86"/>
                  </a:lnTo>
                  <a:lnTo>
                    <a:pt x="239" y="89"/>
                  </a:lnTo>
                  <a:lnTo>
                    <a:pt x="250" y="93"/>
                  </a:lnTo>
                  <a:lnTo>
                    <a:pt x="263" y="99"/>
                  </a:lnTo>
                  <a:lnTo>
                    <a:pt x="274" y="104"/>
                  </a:lnTo>
                  <a:lnTo>
                    <a:pt x="285" y="111"/>
                  </a:lnTo>
                  <a:lnTo>
                    <a:pt x="294" y="119"/>
                  </a:lnTo>
                  <a:lnTo>
                    <a:pt x="302" y="126"/>
                  </a:lnTo>
                  <a:lnTo>
                    <a:pt x="309" y="135"/>
                  </a:lnTo>
                  <a:lnTo>
                    <a:pt x="316" y="144"/>
                  </a:lnTo>
                  <a:lnTo>
                    <a:pt x="321" y="155"/>
                  </a:lnTo>
                  <a:lnTo>
                    <a:pt x="325" y="165"/>
                  </a:lnTo>
                  <a:lnTo>
                    <a:pt x="327" y="174"/>
                  </a:lnTo>
                  <a:lnTo>
                    <a:pt x="328" y="187"/>
                  </a:lnTo>
                  <a:lnTo>
                    <a:pt x="327" y="200"/>
                  </a:lnTo>
                  <a:lnTo>
                    <a:pt x="324" y="210"/>
                  </a:lnTo>
                  <a:lnTo>
                    <a:pt x="321" y="220"/>
                  </a:lnTo>
                  <a:lnTo>
                    <a:pt x="317" y="228"/>
                  </a:lnTo>
                  <a:lnTo>
                    <a:pt x="311" y="237"/>
                  </a:lnTo>
                  <a:lnTo>
                    <a:pt x="303" y="247"/>
                  </a:lnTo>
                  <a:lnTo>
                    <a:pt x="292" y="258"/>
                  </a:lnTo>
                  <a:lnTo>
                    <a:pt x="280" y="267"/>
                  </a:lnTo>
                  <a:lnTo>
                    <a:pt x="268" y="274"/>
                  </a:lnTo>
                  <a:lnTo>
                    <a:pt x="257" y="279"/>
                  </a:lnTo>
                  <a:lnTo>
                    <a:pt x="246" y="284"/>
                  </a:lnTo>
                  <a:lnTo>
                    <a:pt x="236" y="287"/>
                  </a:lnTo>
                  <a:lnTo>
                    <a:pt x="224" y="290"/>
                  </a:lnTo>
                  <a:lnTo>
                    <a:pt x="215" y="292"/>
                  </a:lnTo>
                  <a:lnTo>
                    <a:pt x="201" y="293"/>
                  </a:lnTo>
                  <a:lnTo>
                    <a:pt x="189" y="294"/>
                  </a:lnTo>
                  <a:lnTo>
                    <a:pt x="133" y="294"/>
                  </a:lnTo>
                  <a:lnTo>
                    <a:pt x="122" y="293"/>
                  </a:lnTo>
                  <a:lnTo>
                    <a:pt x="108" y="291"/>
                  </a:lnTo>
                  <a:lnTo>
                    <a:pt x="90" y="287"/>
                  </a:lnTo>
                  <a:lnTo>
                    <a:pt x="73" y="280"/>
                  </a:lnTo>
                  <a:lnTo>
                    <a:pt x="56" y="272"/>
                  </a:lnTo>
                  <a:lnTo>
                    <a:pt x="41" y="262"/>
                  </a:lnTo>
                  <a:lnTo>
                    <a:pt x="30" y="253"/>
                  </a:lnTo>
                  <a:lnTo>
                    <a:pt x="21" y="244"/>
                  </a:lnTo>
                  <a:lnTo>
                    <a:pt x="13" y="232"/>
                  </a:lnTo>
                  <a:lnTo>
                    <a:pt x="7" y="219"/>
                  </a:lnTo>
                  <a:lnTo>
                    <a:pt x="4" y="210"/>
                  </a:lnTo>
                  <a:lnTo>
                    <a:pt x="1" y="201"/>
                  </a:lnTo>
                  <a:lnTo>
                    <a:pt x="0" y="191"/>
                  </a:lnTo>
                  <a:lnTo>
                    <a:pt x="1" y="183"/>
                  </a:lnTo>
                  <a:lnTo>
                    <a:pt x="3" y="169"/>
                  </a:lnTo>
                  <a:lnTo>
                    <a:pt x="7" y="156"/>
                  </a:lnTo>
                  <a:lnTo>
                    <a:pt x="14" y="141"/>
                  </a:lnTo>
                  <a:lnTo>
                    <a:pt x="24" y="129"/>
                  </a:lnTo>
                  <a:lnTo>
                    <a:pt x="35" y="118"/>
                  </a:lnTo>
                  <a:lnTo>
                    <a:pt x="49" y="107"/>
                  </a:lnTo>
                  <a:lnTo>
                    <a:pt x="63" y="99"/>
                  </a:lnTo>
                  <a:lnTo>
                    <a:pt x="82" y="91"/>
                  </a:lnTo>
                  <a:lnTo>
                    <a:pt x="102" y="86"/>
                  </a:lnTo>
                  <a:lnTo>
                    <a:pt x="115" y="83"/>
                  </a:lnTo>
                  <a:lnTo>
                    <a:pt x="40" y="4"/>
                  </a:lnTo>
                </a:path>
              </a:pathLst>
            </a:custGeom>
            <a:solidFill>
              <a:schemeClr val="hlink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14654" name="Rectangle 30"/>
            <p:cNvSpPr>
              <a:spLocks noChangeArrowheads="1"/>
            </p:cNvSpPr>
            <p:nvPr/>
          </p:nvSpPr>
          <p:spPr bwMode="auto">
            <a:xfrm>
              <a:off x="3644" y="815"/>
              <a:ext cx="253" cy="2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400" b="1">
                  <a:solidFill>
                    <a:schemeClr val="bg1"/>
                  </a:solidFill>
                  <a:latin typeface="Arial" pitchFamily="-65" charset="0"/>
                </a:rPr>
                <a:t>B</a:t>
              </a:r>
            </a:p>
          </p:txBody>
        </p:sp>
        <p:sp>
          <p:nvSpPr>
            <p:cNvPr id="2714655" name="Freeform 31"/>
            <p:cNvSpPr>
              <a:spLocks/>
            </p:cNvSpPr>
            <p:nvPr/>
          </p:nvSpPr>
          <p:spPr bwMode="auto">
            <a:xfrm>
              <a:off x="3932" y="768"/>
              <a:ext cx="293" cy="295"/>
            </a:xfrm>
            <a:custGeom>
              <a:avLst/>
              <a:gdLst/>
              <a:ahLst/>
              <a:cxnLst>
                <a:cxn ang="0">
                  <a:pos x="93" y="14"/>
                </a:cxn>
                <a:cxn ang="0">
                  <a:pos x="156" y="16"/>
                </a:cxn>
                <a:cxn ang="0">
                  <a:pos x="224" y="0"/>
                </a:cxn>
                <a:cxn ang="0">
                  <a:pos x="305" y="0"/>
                </a:cxn>
                <a:cxn ang="0">
                  <a:pos x="215" y="84"/>
                </a:cxn>
                <a:cxn ang="0">
                  <a:pos x="239" y="89"/>
                </a:cxn>
                <a:cxn ang="0">
                  <a:pos x="263" y="99"/>
                </a:cxn>
                <a:cxn ang="0">
                  <a:pos x="285" y="111"/>
                </a:cxn>
                <a:cxn ang="0">
                  <a:pos x="302" y="126"/>
                </a:cxn>
                <a:cxn ang="0">
                  <a:pos x="316" y="144"/>
                </a:cxn>
                <a:cxn ang="0">
                  <a:pos x="325" y="165"/>
                </a:cxn>
                <a:cxn ang="0">
                  <a:pos x="328" y="187"/>
                </a:cxn>
                <a:cxn ang="0">
                  <a:pos x="324" y="210"/>
                </a:cxn>
                <a:cxn ang="0">
                  <a:pos x="317" y="228"/>
                </a:cxn>
                <a:cxn ang="0">
                  <a:pos x="303" y="247"/>
                </a:cxn>
                <a:cxn ang="0">
                  <a:pos x="280" y="267"/>
                </a:cxn>
                <a:cxn ang="0">
                  <a:pos x="257" y="279"/>
                </a:cxn>
                <a:cxn ang="0">
                  <a:pos x="236" y="287"/>
                </a:cxn>
                <a:cxn ang="0">
                  <a:pos x="215" y="292"/>
                </a:cxn>
                <a:cxn ang="0">
                  <a:pos x="189" y="294"/>
                </a:cxn>
                <a:cxn ang="0">
                  <a:pos x="122" y="293"/>
                </a:cxn>
                <a:cxn ang="0">
                  <a:pos x="90" y="287"/>
                </a:cxn>
                <a:cxn ang="0">
                  <a:pos x="56" y="272"/>
                </a:cxn>
                <a:cxn ang="0">
                  <a:pos x="30" y="253"/>
                </a:cxn>
                <a:cxn ang="0">
                  <a:pos x="13" y="232"/>
                </a:cxn>
                <a:cxn ang="0">
                  <a:pos x="4" y="210"/>
                </a:cxn>
                <a:cxn ang="0">
                  <a:pos x="0" y="191"/>
                </a:cxn>
                <a:cxn ang="0">
                  <a:pos x="3" y="169"/>
                </a:cxn>
                <a:cxn ang="0">
                  <a:pos x="14" y="141"/>
                </a:cxn>
                <a:cxn ang="0">
                  <a:pos x="35" y="118"/>
                </a:cxn>
                <a:cxn ang="0">
                  <a:pos x="63" y="99"/>
                </a:cxn>
                <a:cxn ang="0">
                  <a:pos x="102" y="86"/>
                </a:cxn>
                <a:cxn ang="0">
                  <a:pos x="40" y="4"/>
                </a:cxn>
              </a:cxnLst>
              <a:rect l="0" t="0" r="r" b="b"/>
              <a:pathLst>
                <a:path w="329" h="295">
                  <a:moveTo>
                    <a:pt x="40" y="4"/>
                  </a:moveTo>
                  <a:lnTo>
                    <a:pt x="93" y="14"/>
                  </a:lnTo>
                  <a:lnTo>
                    <a:pt x="92" y="0"/>
                  </a:lnTo>
                  <a:lnTo>
                    <a:pt x="156" y="16"/>
                  </a:lnTo>
                  <a:lnTo>
                    <a:pt x="156" y="0"/>
                  </a:lnTo>
                  <a:lnTo>
                    <a:pt x="224" y="0"/>
                  </a:lnTo>
                  <a:lnTo>
                    <a:pt x="223" y="15"/>
                  </a:lnTo>
                  <a:lnTo>
                    <a:pt x="305" y="0"/>
                  </a:lnTo>
                  <a:lnTo>
                    <a:pt x="205" y="83"/>
                  </a:lnTo>
                  <a:lnTo>
                    <a:pt x="215" y="84"/>
                  </a:lnTo>
                  <a:lnTo>
                    <a:pt x="226" y="86"/>
                  </a:lnTo>
                  <a:lnTo>
                    <a:pt x="239" y="89"/>
                  </a:lnTo>
                  <a:lnTo>
                    <a:pt x="250" y="93"/>
                  </a:lnTo>
                  <a:lnTo>
                    <a:pt x="263" y="99"/>
                  </a:lnTo>
                  <a:lnTo>
                    <a:pt x="274" y="104"/>
                  </a:lnTo>
                  <a:lnTo>
                    <a:pt x="285" y="111"/>
                  </a:lnTo>
                  <a:lnTo>
                    <a:pt x="294" y="119"/>
                  </a:lnTo>
                  <a:lnTo>
                    <a:pt x="302" y="126"/>
                  </a:lnTo>
                  <a:lnTo>
                    <a:pt x="309" y="135"/>
                  </a:lnTo>
                  <a:lnTo>
                    <a:pt x="316" y="144"/>
                  </a:lnTo>
                  <a:lnTo>
                    <a:pt x="321" y="155"/>
                  </a:lnTo>
                  <a:lnTo>
                    <a:pt x="325" y="165"/>
                  </a:lnTo>
                  <a:lnTo>
                    <a:pt x="327" y="174"/>
                  </a:lnTo>
                  <a:lnTo>
                    <a:pt x="328" y="187"/>
                  </a:lnTo>
                  <a:lnTo>
                    <a:pt x="327" y="200"/>
                  </a:lnTo>
                  <a:lnTo>
                    <a:pt x="324" y="210"/>
                  </a:lnTo>
                  <a:lnTo>
                    <a:pt x="321" y="220"/>
                  </a:lnTo>
                  <a:lnTo>
                    <a:pt x="317" y="228"/>
                  </a:lnTo>
                  <a:lnTo>
                    <a:pt x="311" y="237"/>
                  </a:lnTo>
                  <a:lnTo>
                    <a:pt x="303" y="247"/>
                  </a:lnTo>
                  <a:lnTo>
                    <a:pt x="292" y="258"/>
                  </a:lnTo>
                  <a:lnTo>
                    <a:pt x="280" y="267"/>
                  </a:lnTo>
                  <a:lnTo>
                    <a:pt x="268" y="274"/>
                  </a:lnTo>
                  <a:lnTo>
                    <a:pt x="257" y="279"/>
                  </a:lnTo>
                  <a:lnTo>
                    <a:pt x="246" y="284"/>
                  </a:lnTo>
                  <a:lnTo>
                    <a:pt x="236" y="287"/>
                  </a:lnTo>
                  <a:lnTo>
                    <a:pt x="224" y="290"/>
                  </a:lnTo>
                  <a:lnTo>
                    <a:pt x="215" y="292"/>
                  </a:lnTo>
                  <a:lnTo>
                    <a:pt x="201" y="293"/>
                  </a:lnTo>
                  <a:lnTo>
                    <a:pt x="189" y="294"/>
                  </a:lnTo>
                  <a:lnTo>
                    <a:pt x="133" y="294"/>
                  </a:lnTo>
                  <a:lnTo>
                    <a:pt x="122" y="293"/>
                  </a:lnTo>
                  <a:lnTo>
                    <a:pt x="108" y="291"/>
                  </a:lnTo>
                  <a:lnTo>
                    <a:pt x="90" y="287"/>
                  </a:lnTo>
                  <a:lnTo>
                    <a:pt x="73" y="280"/>
                  </a:lnTo>
                  <a:lnTo>
                    <a:pt x="56" y="272"/>
                  </a:lnTo>
                  <a:lnTo>
                    <a:pt x="41" y="262"/>
                  </a:lnTo>
                  <a:lnTo>
                    <a:pt x="30" y="253"/>
                  </a:lnTo>
                  <a:lnTo>
                    <a:pt x="21" y="244"/>
                  </a:lnTo>
                  <a:lnTo>
                    <a:pt x="13" y="232"/>
                  </a:lnTo>
                  <a:lnTo>
                    <a:pt x="7" y="219"/>
                  </a:lnTo>
                  <a:lnTo>
                    <a:pt x="4" y="210"/>
                  </a:lnTo>
                  <a:lnTo>
                    <a:pt x="1" y="201"/>
                  </a:lnTo>
                  <a:lnTo>
                    <a:pt x="0" y="191"/>
                  </a:lnTo>
                  <a:lnTo>
                    <a:pt x="1" y="183"/>
                  </a:lnTo>
                  <a:lnTo>
                    <a:pt x="3" y="169"/>
                  </a:lnTo>
                  <a:lnTo>
                    <a:pt x="7" y="156"/>
                  </a:lnTo>
                  <a:lnTo>
                    <a:pt x="14" y="141"/>
                  </a:lnTo>
                  <a:lnTo>
                    <a:pt x="24" y="129"/>
                  </a:lnTo>
                  <a:lnTo>
                    <a:pt x="35" y="118"/>
                  </a:lnTo>
                  <a:lnTo>
                    <a:pt x="49" y="107"/>
                  </a:lnTo>
                  <a:lnTo>
                    <a:pt x="63" y="99"/>
                  </a:lnTo>
                  <a:lnTo>
                    <a:pt x="82" y="91"/>
                  </a:lnTo>
                  <a:lnTo>
                    <a:pt x="102" y="86"/>
                  </a:lnTo>
                  <a:lnTo>
                    <a:pt x="115" y="83"/>
                  </a:lnTo>
                  <a:lnTo>
                    <a:pt x="40" y="4"/>
                  </a:lnTo>
                </a:path>
              </a:pathLst>
            </a:custGeom>
            <a:solidFill>
              <a:schemeClr val="hlink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14656" name="Rectangle 32"/>
            <p:cNvSpPr>
              <a:spLocks noChangeArrowheads="1"/>
            </p:cNvSpPr>
            <p:nvPr/>
          </p:nvSpPr>
          <p:spPr bwMode="auto">
            <a:xfrm>
              <a:off x="3964" y="815"/>
              <a:ext cx="253" cy="2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400" b="1">
                  <a:solidFill>
                    <a:schemeClr val="bg1"/>
                  </a:solidFill>
                  <a:latin typeface="Arial" pitchFamily="-65" charset="0"/>
                </a:rPr>
                <a:t>C</a:t>
              </a:r>
            </a:p>
          </p:txBody>
        </p:sp>
        <p:sp>
          <p:nvSpPr>
            <p:cNvPr id="2714657" name="Freeform 33"/>
            <p:cNvSpPr>
              <a:spLocks/>
            </p:cNvSpPr>
            <p:nvPr/>
          </p:nvSpPr>
          <p:spPr bwMode="auto">
            <a:xfrm>
              <a:off x="4245" y="768"/>
              <a:ext cx="293" cy="295"/>
            </a:xfrm>
            <a:custGeom>
              <a:avLst/>
              <a:gdLst/>
              <a:ahLst/>
              <a:cxnLst>
                <a:cxn ang="0">
                  <a:pos x="93" y="14"/>
                </a:cxn>
                <a:cxn ang="0">
                  <a:pos x="156" y="16"/>
                </a:cxn>
                <a:cxn ang="0">
                  <a:pos x="224" y="0"/>
                </a:cxn>
                <a:cxn ang="0">
                  <a:pos x="305" y="0"/>
                </a:cxn>
                <a:cxn ang="0">
                  <a:pos x="215" y="84"/>
                </a:cxn>
                <a:cxn ang="0">
                  <a:pos x="239" y="89"/>
                </a:cxn>
                <a:cxn ang="0">
                  <a:pos x="263" y="99"/>
                </a:cxn>
                <a:cxn ang="0">
                  <a:pos x="285" y="111"/>
                </a:cxn>
                <a:cxn ang="0">
                  <a:pos x="302" y="126"/>
                </a:cxn>
                <a:cxn ang="0">
                  <a:pos x="316" y="144"/>
                </a:cxn>
                <a:cxn ang="0">
                  <a:pos x="325" y="165"/>
                </a:cxn>
                <a:cxn ang="0">
                  <a:pos x="328" y="187"/>
                </a:cxn>
                <a:cxn ang="0">
                  <a:pos x="324" y="210"/>
                </a:cxn>
                <a:cxn ang="0">
                  <a:pos x="317" y="228"/>
                </a:cxn>
                <a:cxn ang="0">
                  <a:pos x="303" y="247"/>
                </a:cxn>
                <a:cxn ang="0">
                  <a:pos x="280" y="267"/>
                </a:cxn>
                <a:cxn ang="0">
                  <a:pos x="257" y="279"/>
                </a:cxn>
                <a:cxn ang="0">
                  <a:pos x="236" y="287"/>
                </a:cxn>
                <a:cxn ang="0">
                  <a:pos x="215" y="292"/>
                </a:cxn>
                <a:cxn ang="0">
                  <a:pos x="189" y="294"/>
                </a:cxn>
                <a:cxn ang="0">
                  <a:pos x="122" y="293"/>
                </a:cxn>
                <a:cxn ang="0">
                  <a:pos x="90" y="287"/>
                </a:cxn>
                <a:cxn ang="0">
                  <a:pos x="56" y="272"/>
                </a:cxn>
                <a:cxn ang="0">
                  <a:pos x="30" y="253"/>
                </a:cxn>
                <a:cxn ang="0">
                  <a:pos x="13" y="232"/>
                </a:cxn>
                <a:cxn ang="0">
                  <a:pos x="4" y="210"/>
                </a:cxn>
                <a:cxn ang="0">
                  <a:pos x="0" y="191"/>
                </a:cxn>
                <a:cxn ang="0">
                  <a:pos x="3" y="169"/>
                </a:cxn>
                <a:cxn ang="0">
                  <a:pos x="14" y="141"/>
                </a:cxn>
                <a:cxn ang="0">
                  <a:pos x="35" y="118"/>
                </a:cxn>
                <a:cxn ang="0">
                  <a:pos x="63" y="99"/>
                </a:cxn>
                <a:cxn ang="0">
                  <a:pos x="102" y="86"/>
                </a:cxn>
                <a:cxn ang="0">
                  <a:pos x="40" y="4"/>
                </a:cxn>
              </a:cxnLst>
              <a:rect l="0" t="0" r="r" b="b"/>
              <a:pathLst>
                <a:path w="329" h="295">
                  <a:moveTo>
                    <a:pt x="40" y="4"/>
                  </a:moveTo>
                  <a:lnTo>
                    <a:pt x="93" y="14"/>
                  </a:lnTo>
                  <a:lnTo>
                    <a:pt x="92" y="0"/>
                  </a:lnTo>
                  <a:lnTo>
                    <a:pt x="156" y="16"/>
                  </a:lnTo>
                  <a:lnTo>
                    <a:pt x="156" y="0"/>
                  </a:lnTo>
                  <a:lnTo>
                    <a:pt x="224" y="0"/>
                  </a:lnTo>
                  <a:lnTo>
                    <a:pt x="223" y="15"/>
                  </a:lnTo>
                  <a:lnTo>
                    <a:pt x="305" y="0"/>
                  </a:lnTo>
                  <a:lnTo>
                    <a:pt x="205" y="83"/>
                  </a:lnTo>
                  <a:lnTo>
                    <a:pt x="215" y="84"/>
                  </a:lnTo>
                  <a:lnTo>
                    <a:pt x="226" y="86"/>
                  </a:lnTo>
                  <a:lnTo>
                    <a:pt x="239" y="89"/>
                  </a:lnTo>
                  <a:lnTo>
                    <a:pt x="250" y="93"/>
                  </a:lnTo>
                  <a:lnTo>
                    <a:pt x="263" y="99"/>
                  </a:lnTo>
                  <a:lnTo>
                    <a:pt x="274" y="104"/>
                  </a:lnTo>
                  <a:lnTo>
                    <a:pt x="285" y="111"/>
                  </a:lnTo>
                  <a:lnTo>
                    <a:pt x="294" y="119"/>
                  </a:lnTo>
                  <a:lnTo>
                    <a:pt x="302" y="126"/>
                  </a:lnTo>
                  <a:lnTo>
                    <a:pt x="309" y="135"/>
                  </a:lnTo>
                  <a:lnTo>
                    <a:pt x="316" y="144"/>
                  </a:lnTo>
                  <a:lnTo>
                    <a:pt x="321" y="155"/>
                  </a:lnTo>
                  <a:lnTo>
                    <a:pt x="325" y="165"/>
                  </a:lnTo>
                  <a:lnTo>
                    <a:pt x="327" y="174"/>
                  </a:lnTo>
                  <a:lnTo>
                    <a:pt x="328" y="187"/>
                  </a:lnTo>
                  <a:lnTo>
                    <a:pt x="327" y="200"/>
                  </a:lnTo>
                  <a:lnTo>
                    <a:pt x="324" y="210"/>
                  </a:lnTo>
                  <a:lnTo>
                    <a:pt x="321" y="220"/>
                  </a:lnTo>
                  <a:lnTo>
                    <a:pt x="317" y="228"/>
                  </a:lnTo>
                  <a:lnTo>
                    <a:pt x="311" y="237"/>
                  </a:lnTo>
                  <a:lnTo>
                    <a:pt x="303" y="247"/>
                  </a:lnTo>
                  <a:lnTo>
                    <a:pt x="292" y="258"/>
                  </a:lnTo>
                  <a:lnTo>
                    <a:pt x="280" y="267"/>
                  </a:lnTo>
                  <a:lnTo>
                    <a:pt x="268" y="274"/>
                  </a:lnTo>
                  <a:lnTo>
                    <a:pt x="257" y="279"/>
                  </a:lnTo>
                  <a:lnTo>
                    <a:pt x="246" y="284"/>
                  </a:lnTo>
                  <a:lnTo>
                    <a:pt x="236" y="287"/>
                  </a:lnTo>
                  <a:lnTo>
                    <a:pt x="224" y="290"/>
                  </a:lnTo>
                  <a:lnTo>
                    <a:pt x="215" y="292"/>
                  </a:lnTo>
                  <a:lnTo>
                    <a:pt x="201" y="293"/>
                  </a:lnTo>
                  <a:lnTo>
                    <a:pt x="189" y="294"/>
                  </a:lnTo>
                  <a:lnTo>
                    <a:pt x="133" y="294"/>
                  </a:lnTo>
                  <a:lnTo>
                    <a:pt x="122" y="293"/>
                  </a:lnTo>
                  <a:lnTo>
                    <a:pt x="108" y="291"/>
                  </a:lnTo>
                  <a:lnTo>
                    <a:pt x="90" y="287"/>
                  </a:lnTo>
                  <a:lnTo>
                    <a:pt x="73" y="280"/>
                  </a:lnTo>
                  <a:lnTo>
                    <a:pt x="56" y="272"/>
                  </a:lnTo>
                  <a:lnTo>
                    <a:pt x="41" y="262"/>
                  </a:lnTo>
                  <a:lnTo>
                    <a:pt x="30" y="253"/>
                  </a:lnTo>
                  <a:lnTo>
                    <a:pt x="21" y="244"/>
                  </a:lnTo>
                  <a:lnTo>
                    <a:pt x="13" y="232"/>
                  </a:lnTo>
                  <a:lnTo>
                    <a:pt x="7" y="219"/>
                  </a:lnTo>
                  <a:lnTo>
                    <a:pt x="4" y="210"/>
                  </a:lnTo>
                  <a:lnTo>
                    <a:pt x="1" y="201"/>
                  </a:lnTo>
                  <a:lnTo>
                    <a:pt x="0" y="191"/>
                  </a:lnTo>
                  <a:lnTo>
                    <a:pt x="1" y="183"/>
                  </a:lnTo>
                  <a:lnTo>
                    <a:pt x="3" y="169"/>
                  </a:lnTo>
                  <a:lnTo>
                    <a:pt x="7" y="156"/>
                  </a:lnTo>
                  <a:lnTo>
                    <a:pt x="14" y="141"/>
                  </a:lnTo>
                  <a:lnTo>
                    <a:pt x="24" y="129"/>
                  </a:lnTo>
                  <a:lnTo>
                    <a:pt x="35" y="118"/>
                  </a:lnTo>
                  <a:lnTo>
                    <a:pt x="49" y="107"/>
                  </a:lnTo>
                  <a:lnTo>
                    <a:pt x="63" y="99"/>
                  </a:lnTo>
                  <a:lnTo>
                    <a:pt x="82" y="91"/>
                  </a:lnTo>
                  <a:lnTo>
                    <a:pt x="102" y="86"/>
                  </a:lnTo>
                  <a:lnTo>
                    <a:pt x="115" y="83"/>
                  </a:lnTo>
                  <a:lnTo>
                    <a:pt x="40" y="4"/>
                  </a:lnTo>
                </a:path>
              </a:pathLst>
            </a:custGeom>
            <a:solidFill>
              <a:schemeClr val="hlink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14658" name="Rectangle 34"/>
            <p:cNvSpPr>
              <a:spLocks noChangeArrowheads="1"/>
            </p:cNvSpPr>
            <p:nvPr/>
          </p:nvSpPr>
          <p:spPr bwMode="auto">
            <a:xfrm>
              <a:off x="4277" y="815"/>
              <a:ext cx="253" cy="2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400" b="1">
                  <a:solidFill>
                    <a:schemeClr val="bg1"/>
                  </a:solidFill>
                  <a:latin typeface="Arial" pitchFamily="-65" charset="0"/>
                </a:rPr>
                <a:t>D</a:t>
              </a:r>
            </a:p>
          </p:txBody>
        </p:sp>
      </p:grpSp>
      <p:sp>
        <p:nvSpPr>
          <p:cNvPr id="2714659" name="Freeform 35"/>
          <p:cNvSpPr>
            <a:spLocks/>
          </p:cNvSpPr>
          <p:nvPr/>
        </p:nvSpPr>
        <p:spPr bwMode="auto">
          <a:xfrm>
            <a:off x="7158038" y="5640387"/>
            <a:ext cx="465137" cy="760413"/>
          </a:xfrm>
          <a:custGeom>
            <a:avLst/>
            <a:gdLst/>
            <a:ahLst/>
            <a:cxnLst>
              <a:cxn ang="0">
                <a:pos x="328" y="433"/>
              </a:cxn>
              <a:cxn ang="0">
                <a:pos x="303" y="433"/>
              </a:cxn>
              <a:cxn ang="0">
                <a:pos x="260" y="377"/>
              </a:cxn>
              <a:cxn ang="0">
                <a:pos x="200" y="278"/>
              </a:cxn>
              <a:cxn ang="0">
                <a:pos x="184" y="233"/>
              </a:cxn>
              <a:cxn ang="0">
                <a:pos x="188" y="202"/>
              </a:cxn>
              <a:cxn ang="0">
                <a:pos x="202" y="196"/>
              </a:cxn>
              <a:cxn ang="0">
                <a:pos x="225" y="212"/>
              </a:cxn>
              <a:cxn ang="0">
                <a:pos x="256" y="231"/>
              </a:cxn>
              <a:cxn ang="0">
                <a:pos x="270" y="231"/>
              </a:cxn>
              <a:cxn ang="0">
                <a:pos x="272" y="220"/>
              </a:cxn>
              <a:cxn ang="0">
                <a:pos x="258" y="202"/>
              </a:cxn>
              <a:cxn ang="0">
                <a:pos x="223" y="177"/>
              </a:cxn>
              <a:cxn ang="0">
                <a:pos x="208" y="142"/>
              </a:cxn>
              <a:cxn ang="0">
                <a:pos x="202" y="113"/>
              </a:cxn>
              <a:cxn ang="0">
                <a:pos x="186" y="93"/>
              </a:cxn>
              <a:cxn ang="0">
                <a:pos x="179" y="78"/>
              </a:cxn>
              <a:cxn ang="0">
                <a:pos x="188" y="60"/>
              </a:cxn>
              <a:cxn ang="0">
                <a:pos x="196" y="39"/>
              </a:cxn>
              <a:cxn ang="0">
                <a:pos x="190" y="14"/>
              </a:cxn>
              <a:cxn ang="0">
                <a:pos x="173" y="2"/>
              </a:cxn>
              <a:cxn ang="0">
                <a:pos x="149" y="4"/>
              </a:cxn>
              <a:cxn ang="0">
                <a:pos x="138" y="21"/>
              </a:cxn>
              <a:cxn ang="0">
                <a:pos x="138" y="37"/>
              </a:cxn>
              <a:cxn ang="0">
                <a:pos x="144" y="58"/>
              </a:cxn>
              <a:cxn ang="0">
                <a:pos x="144" y="76"/>
              </a:cxn>
              <a:cxn ang="0">
                <a:pos x="128" y="93"/>
              </a:cxn>
              <a:cxn ang="0">
                <a:pos x="107" y="105"/>
              </a:cxn>
              <a:cxn ang="0">
                <a:pos x="91" y="124"/>
              </a:cxn>
              <a:cxn ang="0">
                <a:pos x="76" y="163"/>
              </a:cxn>
              <a:cxn ang="0">
                <a:pos x="68" y="200"/>
              </a:cxn>
              <a:cxn ang="0">
                <a:pos x="66" y="239"/>
              </a:cxn>
              <a:cxn ang="0">
                <a:pos x="68" y="260"/>
              </a:cxn>
              <a:cxn ang="0">
                <a:pos x="80" y="266"/>
              </a:cxn>
              <a:cxn ang="0">
                <a:pos x="87" y="260"/>
              </a:cxn>
              <a:cxn ang="0">
                <a:pos x="87" y="218"/>
              </a:cxn>
              <a:cxn ang="0">
                <a:pos x="91" y="192"/>
              </a:cxn>
              <a:cxn ang="0">
                <a:pos x="105" y="179"/>
              </a:cxn>
              <a:cxn ang="0">
                <a:pos x="116" y="187"/>
              </a:cxn>
              <a:cxn ang="0">
                <a:pos x="111" y="231"/>
              </a:cxn>
              <a:cxn ang="0">
                <a:pos x="101" y="274"/>
              </a:cxn>
              <a:cxn ang="0">
                <a:pos x="87" y="323"/>
              </a:cxn>
              <a:cxn ang="0">
                <a:pos x="54" y="371"/>
              </a:cxn>
              <a:cxn ang="0">
                <a:pos x="12" y="420"/>
              </a:cxn>
              <a:cxn ang="0">
                <a:pos x="0" y="447"/>
              </a:cxn>
              <a:cxn ang="0">
                <a:pos x="31" y="478"/>
              </a:cxn>
              <a:cxn ang="0">
                <a:pos x="54" y="474"/>
              </a:cxn>
              <a:cxn ang="0">
                <a:pos x="37" y="453"/>
              </a:cxn>
              <a:cxn ang="0">
                <a:pos x="50" y="426"/>
              </a:cxn>
              <a:cxn ang="0">
                <a:pos x="101" y="367"/>
              </a:cxn>
              <a:cxn ang="0">
                <a:pos x="138" y="323"/>
              </a:cxn>
              <a:cxn ang="0">
                <a:pos x="157" y="313"/>
              </a:cxn>
              <a:cxn ang="0">
                <a:pos x="179" y="328"/>
              </a:cxn>
              <a:cxn ang="0">
                <a:pos x="233" y="400"/>
              </a:cxn>
              <a:cxn ang="0">
                <a:pos x="276" y="462"/>
              </a:cxn>
              <a:cxn ang="0">
                <a:pos x="293" y="466"/>
              </a:cxn>
              <a:cxn ang="0">
                <a:pos x="316" y="449"/>
              </a:cxn>
            </a:cxnLst>
            <a:rect l="0" t="0" r="r" b="b"/>
            <a:pathLst>
              <a:path w="329" h="479">
                <a:moveTo>
                  <a:pt x="326" y="441"/>
                </a:moveTo>
                <a:lnTo>
                  <a:pt x="328" y="433"/>
                </a:lnTo>
                <a:lnTo>
                  <a:pt x="316" y="435"/>
                </a:lnTo>
                <a:lnTo>
                  <a:pt x="303" y="433"/>
                </a:lnTo>
                <a:lnTo>
                  <a:pt x="287" y="420"/>
                </a:lnTo>
                <a:lnTo>
                  <a:pt x="260" y="377"/>
                </a:lnTo>
                <a:lnTo>
                  <a:pt x="221" y="313"/>
                </a:lnTo>
                <a:lnTo>
                  <a:pt x="200" y="278"/>
                </a:lnTo>
                <a:lnTo>
                  <a:pt x="186" y="249"/>
                </a:lnTo>
                <a:lnTo>
                  <a:pt x="184" y="233"/>
                </a:lnTo>
                <a:lnTo>
                  <a:pt x="184" y="214"/>
                </a:lnTo>
                <a:lnTo>
                  <a:pt x="188" y="202"/>
                </a:lnTo>
                <a:lnTo>
                  <a:pt x="196" y="196"/>
                </a:lnTo>
                <a:lnTo>
                  <a:pt x="202" y="196"/>
                </a:lnTo>
                <a:lnTo>
                  <a:pt x="210" y="200"/>
                </a:lnTo>
                <a:lnTo>
                  <a:pt x="225" y="212"/>
                </a:lnTo>
                <a:lnTo>
                  <a:pt x="243" y="225"/>
                </a:lnTo>
                <a:lnTo>
                  <a:pt x="256" y="231"/>
                </a:lnTo>
                <a:lnTo>
                  <a:pt x="264" y="233"/>
                </a:lnTo>
                <a:lnTo>
                  <a:pt x="270" y="231"/>
                </a:lnTo>
                <a:lnTo>
                  <a:pt x="274" y="225"/>
                </a:lnTo>
                <a:lnTo>
                  <a:pt x="272" y="220"/>
                </a:lnTo>
                <a:lnTo>
                  <a:pt x="270" y="214"/>
                </a:lnTo>
                <a:lnTo>
                  <a:pt x="258" y="202"/>
                </a:lnTo>
                <a:lnTo>
                  <a:pt x="235" y="187"/>
                </a:lnTo>
                <a:lnTo>
                  <a:pt x="223" y="177"/>
                </a:lnTo>
                <a:lnTo>
                  <a:pt x="215" y="163"/>
                </a:lnTo>
                <a:lnTo>
                  <a:pt x="208" y="142"/>
                </a:lnTo>
                <a:lnTo>
                  <a:pt x="206" y="122"/>
                </a:lnTo>
                <a:lnTo>
                  <a:pt x="202" y="113"/>
                </a:lnTo>
                <a:lnTo>
                  <a:pt x="196" y="103"/>
                </a:lnTo>
                <a:lnTo>
                  <a:pt x="186" y="93"/>
                </a:lnTo>
                <a:lnTo>
                  <a:pt x="179" y="87"/>
                </a:lnTo>
                <a:lnTo>
                  <a:pt x="179" y="78"/>
                </a:lnTo>
                <a:lnTo>
                  <a:pt x="184" y="66"/>
                </a:lnTo>
                <a:lnTo>
                  <a:pt x="188" y="60"/>
                </a:lnTo>
                <a:lnTo>
                  <a:pt x="192" y="52"/>
                </a:lnTo>
                <a:lnTo>
                  <a:pt x="196" y="39"/>
                </a:lnTo>
                <a:lnTo>
                  <a:pt x="192" y="25"/>
                </a:lnTo>
                <a:lnTo>
                  <a:pt x="190" y="14"/>
                </a:lnTo>
                <a:lnTo>
                  <a:pt x="184" y="6"/>
                </a:lnTo>
                <a:lnTo>
                  <a:pt x="173" y="2"/>
                </a:lnTo>
                <a:lnTo>
                  <a:pt x="159" y="0"/>
                </a:lnTo>
                <a:lnTo>
                  <a:pt x="149" y="4"/>
                </a:lnTo>
                <a:lnTo>
                  <a:pt x="142" y="10"/>
                </a:lnTo>
                <a:lnTo>
                  <a:pt x="138" y="21"/>
                </a:lnTo>
                <a:lnTo>
                  <a:pt x="136" y="29"/>
                </a:lnTo>
                <a:lnTo>
                  <a:pt x="138" y="37"/>
                </a:lnTo>
                <a:lnTo>
                  <a:pt x="142" y="49"/>
                </a:lnTo>
                <a:lnTo>
                  <a:pt x="144" y="58"/>
                </a:lnTo>
                <a:lnTo>
                  <a:pt x="146" y="66"/>
                </a:lnTo>
                <a:lnTo>
                  <a:pt x="144" y="76"/>
                </a:lnTo>
                <a:lnTo>
                  <a:pt x="138" y="84"/>
                </a:lnTo>
                <a:lnTo>
                  <a:pt x="128" y="93"/>
                </a:lnTo>
                <a:lnTo>
                  <a:pt x="116" y="99"/>
                </a:lnTo>
                <a:lnTo>
                  <a:pt x="107" y="105"/>
                </a:lnTo>
                <a:lnTo>
                  <a:pt x="99" y="113"/>
                </a:lnTo>
                <a:lnTo>
                  <a:pt x="91" y="124"/>
                </a:lnTo>
                <a:lnTo>
                  <a:pt x="83" y="142"/>
                </a:lnTo>
                <a:lnTo>
                  <a:pt x="76" y="163"/>
                </a:lnTo>
                <a:lnTo>
                  <a:pt x="70" y="179"/>
                </a:lnTo>
                <a:lnTo>
                  <a:pt x="68" y="200"/>
                </a:lnTo>
                <a:lnTo>
                  <a:pt x="66" y="225"/>
                </a:lnTo>
                <a:lnTo>
                  <a:pt x="66" y="239"/>
                </a:lnTo>
                <a:lnTo>
                  <a:pt x="66" y="251"/>
                </a:lnTo>
                <a:lnTo>
                  <a:pt x="68" y="260"/>
                </a:lnTo>
                <a:lnTo>
                  <a:pt x="72" y="264"/>
                </a:lnTo>
                <a:lnTo>
                  <a:pt x="80" y="266"/>
                </a:lnTo>
                <a:lnTo>
                  <a:pt x="85" y="264"/>
                </a:lnTo>
                <a:lnTo>
                  <a:pt x="87" y="260"/>
                </a:lnTo>
                <a:lnTo>
                  <a:pt x="87" y="243"/>
                </a:lnTo>
                <a:lnTo>
                  <a:pt x="87" y="218"/>
                </a:lnTo>
                <a:lnTo>
                  <a:pt x="89" y="202"/>
                </a:lnTo>
                <a:lnTo>
                  <a:pt x="91" y="192"/>
                </a:lnTo>
                <a:lnTo>
                  <a:pt x="97" y="181"/>
                </a:lnTo>
                <a:lnTo>
                  <a:pt x="105" y="179"/>
                </a:lnTo>
                <a:lnTo>
                  <a:pt x="113" y="181"/>
                </a:lnTo>
                <a:lnTo>
                  <a:pt x="116" y="187"/>
                </a:lnTo>
                <a:lnTo>
                  <a:pt x="113" y="206"/>
                </a:lnTo>
                <a:lnTo>
                  <a:pt x="111" y="231"/>
                </a:lnTo>
                <a:lnTo>
                  <a:pt x="107" y="253"/>
                </a:lnTo>
                <a:lnTo>
                  <a:pt x="101" y="274"/>
                </a:lnTo>
                <a:lnTo>
                  <a:pt x="95" y="301"/>
                </a:lnTo>
                <a:lnTo>
                  <a:pt x="87" y="323"/>
                </a:lnTo>
                <a:lnTo>
                  <a:pt x="68" y="352"/>
                </a:lnTo>
                <a:lnTo>
                  <a:pt x="54" y="371"/>
                </a:lnTo>
                <a:lnTo>
                  <a:pt x="29" y="400"/>
                </a:lnTo>
                <a:lnTo>
                  <a:pt x="12" y="420"/>
                </a:lnTo>
                <a:lnTo>
                  <a:pt x="0" y="439"/>
                </a:lnTo>
                <a:lnTo>
                  <a:pt x="0" y="447"/>
                </a:lnTo>
                <a:lnTo>
                  <a:pt x="12" y="462"/>
                </a:lnTo>
                <a:lnTo>
                  <a:pt x="31" y="478"/>
                </a:lnTo>
                <a:lnTo>
                  <a:pt x="50" y="478"/>
                </a:lnTo>
                <a:lnTo>
                  <a:pt x="54" y="474"/>
                </a:lnTo>
                <a:lnTo>
                  <a:pt x="45" y="464"/>
                </a:lnTo>
                <a:lnTo>
                  <a:pt x="37" y="453"/>
                </a:lnTo>
                <a:lnTo>
                  <a:pt x="37" y="445"/>
                </a:lnTo>
                <a:lnTo>
                  <a:pt x="50" y="426"/>
                </a:lnTo>
                <a:lnTo>
                  <a:pt x="70" y="406"/>
                </a:lnTo>
                <a:lnTo>
                  <a:pt x="101" y="367"/>
                </a:lnTo>
                <a:lnTo>
                  <a:pt x="128" y="334"/>
                </a:lnTo>
                <a:lnTo>
                  <a:pt x="138" y="323"/>
                </a:lnTo>
                <a:lnTo>
                  <a:pt x="144" y="315"/>
                </a:lnTo>
                <a:lnTo>
                  <a:pt x="157" y="313"/>
                </a:lnTo>
                <a:lnTo>
                  <a:pt x="167" y="319"/>
                </a:lnTo>
                <a:lnTo>
                  <a:pt x="179" y="328"/>
                </a:lnTo>
                <a:lnTo>
                  <a:pt x="204" y="361"/>
                </a:lnTo>
                <a:lnTo>
                  <a:pt x="233" y="400"/>
                </a:lnTo>
                <a:lnTo>
                  <a:pt x="260" y="439"/>
                </a:lnTo>
                <a:lnTo>
                  <a:pt x="276" y="462"/>
                </a:lnTo>
                <a:lnTo>
                  <a:pt x="283" y="466"/>
                </a:lnTo>
                <a:lnTo>
                  <a:pt x="293" y="466"/>
                </a:lnTo>
                <a:lnTo>
                  <a:pt x="303" y="457"/>
                </a:lnTo>
                <a:lnTo>
                  <a:pt x="316" y="449"/>
                </a:lnTo>
                <a:lnTo>
                  <a:pt x="326" y="441"/>
                </a:lnTo>
              </a:path>
            </a:pathLst>
          </a:custGeom>
          <a:solidFill>
            <a:srgbClr val="CECECE"/>
          </a:solidFill>
          <a:ln w="12700" cap="rnd" cmpd="sng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6843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6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Sequential Laundry</a:t>
            </a:r>
            <a:endParaRPr lang="en-US" dirty="0"/>
          </a:p>
        </p:txBody>
      </p:sp>
      <p:sp>
        <p:nvSpPr>
          <p:cNvPr id="2716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47800" y="2201863"/>
            <a:ext cx="7239000" cy="4154486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Sequential laundry takes </a:t>
            </a:r>
            <a:br>
              <a:rPr lang="en-US" dirty="0" smtClean="0"/>
            </a:br>
            <a:r>
              <a:rPr lang="en-US" dirty="0" smtClean="0"/>
              <a:t>8 hours for 4 loads</a:t>
            </a:r>
            <a:endParaRPr lang="en-US" dirty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73088" y="2054225"/>
            <a:ext cx="966787" cy="3740150"/>
            <a:chOff x="361" y="1170"/>
            <a:chExt cx="609" cy="2356"/>
          </a:xfrm>
        </p:grpSpPr>
        <p:sp>
          <p:nvSpPr>
            <p:cNvPr id="2716677" name="Rectangle 5"/>
            <p:cNvSpPr>
              <a:spLocks noChangeArrowheads="1"/>
            </p:cNvSpPr>
            <p:nvPr/>
          </p:nvSpPr>
          <p:spPr bwMode="auto">
            <a:xfrm>
              <a:off x="361" y="1170"/>
              <a:ext cx="263" cy="235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400" i="1">
                  <a:solidFill>
                    <a:schemeClr val="tx1"/>
                  </a:solidFill>
                  <a:latin typeface="FranklinGothic" charset="0"/>
                </a:rPr>
                <a:t>T</a:t>
              </a:r>
            </a:p>
            <a:p>
              <a:pPr algn="ctr"/>
              <a:r>
                <a:rPr lang="en-US" sz="2400" i="1">
                  <a:solidFill>
                    <a:schemeClr val="tx1"/>
                  </a:solidFill>
                  <a:latin typeface="FranklinGothic" charset="0"/>
                </a:rPr>
                <a:t>a</a:t>
              </a:r>
            </a:p>
            <a:p>
              <a:pPr algn="ctr"/>
              <a:r>
                <a:rPr lang="en-US" sz="2400" i="1">
                  <a:solidFill>
                    <a:schemeClr val="tx1"/>
                  </a:solidFill>
                  <a:latin typeface="FranklinGothic" charset="0"/>
                </a:rPr>
                <a:t>s</a:t>
              </a:r>
            </a:p>
            <a:p>
              <a:pPr algn="ctr"/>
              <a:r>
                <a:rPr lang="en-US" sz="2400" i="1">
                  <a:solidFill>
                    <a:schemeClr val="tx1"/>
                  </a:solidFill>
                  <a:latin typeface="FranklinGothic" charset="0"/>
                </a:rPr>
                <a:t>k</a:t>
              </a:r>
            </a:p>
            <a:p>
              <a:pPr algn="ctr"/>
              <a:endParaRPr lang="en-US" sz="2400" i="1">
                <a:solidFill>
                  <a:schemeClr val="tx1"/>
                </a:solidFill>
                <a:latin typeface="FranklinGothic" charset="0"/>
              </a:endParaRPr>
            </a:p>
            <a:p>
              <a:pPr algn="ctr"/>
              <a:r>
                <a:rPr lang="en-US" sz="2400" i="1">
                  <a:solidFill>
                    <a:schemeClr val="tx1"/>
                  </a:solidFill>
                  <a:latin typeface="FranklinGothic" charset="0"/>
                </a:rPr>
                <a:t>O</a:t>
              </a:r>
            </a:p>
            <a:p>
              <a:pPr algn="ctr"/>
              <a:r>
                <a:rPr lang="en-US" sz="2400" i="1">
                  <a:solidFill>
                    <a:schemeClr val="tx1"/>
                  </a:solidFill>
                  <a:latin typeface="FranklinGothic" charset="0"/>
                </a:rPr>
                <a:t>r</a:t>
              </a:r>
            </a:p>
            <a:p>
              <a:pPr algn="ctr"/>
              <a:r>
                <a:rPr lang="en-US" sz="2400" i="1">
                  <a:solidFill>
                    <a:schemeClr val="tx1"/>
                  </a:solidFill>
                  <a:latin typeface="FranklinGothic" charset="0"/>
                </a:rPr>
                <a:t>d</a:t>
              </a:r>
            </a:p>
            <a:p>
              <a:pPr algn="ctr"/>
              <a:r>
                <a:rPr lang="en-US" sz="2400" i="1">
                  <a:solidFill>
                    <a:schemeClr val="tx1"/>
                  </a:solidFill>
                  <a:latin typeface="FranklinGothic" charset="0"/>
                </a:rPr>
                <a:t>e</a:t>
              </a:r>
            </a:p>
            <a:p>
              <a:pPr algn="ctr"/>
              <a:r>
                <a:rPr lang="en-US" sz="2400" i="1">
                  <a:solidFill>
                    <a:schemeClr val="tx1"/>
                  </a:solidFill>
                  <a:latin typeface="FranklinGothic" charset="0"/>
                </a:rPr>
                <a:t>r</a:t>
              </a:r>
            </a:p>
          </p:txBody>
        </p:sp>
        <p:sp>
          <p:nvSpPr>
            <p:cNvPr id="2716678" name="Freeform 6"/>
            <p:cNvSpPr>
              <a:spLocks/>
            </p:cNvSpPr>
            <p:nvPr/>
          </p:nvSpPr>
          <p:spPr bwMode="auto">
            <a:xfrm>
              <a:off x="711" y="1867"/>
              <a:ext cx="219" cy="221"/>
            </a:xfrm>
            <a:custGeom>
              <a:avLst/>
              <a:gdLst/>
              <a:ahLst/>
              <a:cxnLst>
                <a:cxn ang="0">
                  <a:pos x="69" y="10"/>
                </a:cxn>
                <a:cxn ang="0">
                  <a:pos x="117" y="12"/>
                </a:cxn>
                <a:cxn ang="0">
                  <a:pos x="167" y="0"/>
                </a:cxn>
                <a:cxn ang="0">
                  <a:pos x="228" y="0"/>
                </a:cxn>
                <a:cxn ang="0">
                  <a:pos x="161" y="63"/>
                </a:cxn>
                <a:cxn ang="0">
                  <a:pos x="179" y="67"/>
                </a:cxn>
                <a:cxn ang="0">
                  <a:pos x="196" y="74"/>
                </a:cxn>
                <a:cxn ang="0">
                  <a:pos x="213" y="83"/>
                </a:cxn>
                <a:cxn ang="0">
                  <a:pos x="226" y="94"/>
                </a:cxn>
                <a:cxn ang="0">
                  <a:pos x="236" y="108"/>
                </a:cxn>
                <a:cxn ang="0">
                  <a:pos x="243" y="123"/>
                </a:cxn>
                <a:cxn ang="0">
                  <a:pos x="245" y="140"/>
                </a:cxn>
                <a:cxn ang="0">
                  <a:pos x="242" y="157"/>
                </a:cxn>
                <a:cxn ang="0">
                  <a:pos x="237" y="171"/>
                </a:cxn>
                <a:cxn ang="0">
                  <a:pos x="226" y="185"/>
                </a:cxn>
                <a:cxn ang="0">
                  <a:pos x="209" y="200"/>
                </a:cxn>
                <a:cxn ang="0">
                  <a:pos x="192" y="209"/>
                </a:cxn>
                <a:cxn ang="0">
                  <a:pos x="176" y="215"/>
                </a:cxn>
                <a:cxn ang="0">
                  <a:pos x="161" y="219"/>
                </a:cxn>
                <a:cxn ang="0">
                  <a:pos x="141" y="220"/>
                </a:cxn>
                <a:cxn ang="0">
                  <a:pos x="91" y="219"/>
                </a:cxn>
                <a:cxn ang="0">
                  <a:pos x="67" y="215"/>
                </a:cxn>
                <a:cxn ang="0">
                  <a:pos x="42" y="204"/>
                </a:cxn>
                <a:cxn ang="0">
                  <a:pos x="22" y="189"/>
                </a:cxn>
                <a:cxn ang="0">
                  <a:pos x="10" y="174"/>
                </a:cxn>
                <a:cxn ang="0">
                  <a:pos x="3" y="157"/>
                </a:cxn>
                <a:cxn ang="0">
                  <a:pos x="0" y="143"/>
                </a:cxn>
                <a:cxn ang="0">
                  <a:pos x="2" y="126"/>
                </a:cxn>
                <a:cxn ang="0">
                  <a:pos x="10" y="106"/>
                </a:cxn>
                <a:cxn ang="0">
                  <a:pos x="26" y="88"/>
                </a:cxn>
                <a:cxn ang="0">
                  <a:pos x="47" y="74"/>
                </a:cxn>
                <a:cxn ang="0">
                  <a:pos x="76" y="64"/>
                </a:cxn>
                <a:cxn ang="0">
                  <a:pos x="30" y="3"/>
                </a:cxn>
              </a:cxnLst>
              <a:rect l="0" t="0" r="r" b="b"/>
              <a:pathLst>
                <a:path w="246" h="221">
                  <a:moveTo>
                    <a:pt x="30" y="3"/>
                  </a:moveTo>
                  <a:lnTo>
                    <a:pt x="69" y="10"/>
                  </a:lnTo>
                  <a:lnTo>
                    <a:pt x="69" y="0"/>
                  </a:lnTo>
                  <a:lnTo>
                    <a:pt x="117" y="12"/>
                  </a:lnTo>
                  <a:lnTo>
                    <a:pt x="117" y="0"/>
                  </a:lnTo>
                  <a:lnTo>
                    <a:pt x="167" y="0"/>
                  </a:lnTo>
                  <a:lnTo>
                    <a:pt x="167" y="11"/>
                  </a:lnTo>
                  <a:lnTo>
                    <a:pt x="228" y="0"/>
                  </a:lnTo>
                  <a:lnTo>
                    <a:pt x="153" y="62"/>
                  </a:lnTo>
                  <a:lnTo>
                    <a:pt x="161" y="63"/>
                  </a:lnTo>
                  <a:lnTo>
                    <a:pt x="169" y="64"/>
                  </a:lnTo>
                  <a:lnTo>
                    <a:pt x="179" y="67"/>
                  </a:lnTo>
                  <a:lnTo>
                    <a:pt x="187" y="70"/>
                  </a:lnTo>
                  <a:lnTo>
                    <a:pt x="196" y="74"/>
                  </a:lnTo>
                  <a:lnTo>
                    <a:pt x="205" y="78"/>
                  </a:lnTo>
                  <a:lnTo>
                    <a:pt x="213" y="83"/>
                  </a:lnTo>
                  <a:lnTo>
                    <a:pt x="220" y="89"/>
                  </a:lnTo>
                  <a:lnTo>
                    <a:pt x="226" y="94"/>
                  </a:lnTo>
                  <a:lnTo>
                    <a:pt x="231" y="101"/>
                  </a:lnTo>
                  <a:lnTo>
                    <a:pt x="236" y="108"/>
                  </a:lnTo>
                  <a:lnTo>
                    <a:pt x="240" y="116"/>
                  </a:lnTo>
                  <a:lnTo>
                    <a:pt x="243" y="123"/>
                  </a:lnTo>
                  <a:lnTo>
                    <a:pt x="244" y="130"/>
                  </a:lnTo>
                  <a:lnTo>
                    <a:pt x="245" y="140"/>
                  </a:lnTo>
                  <a:lnTo>
                    <a:pt x="244" y="150"/>
                  </a:lnTo>
                  <a:lnTo>
                    <a:pt x="242" y="157"/>
                  </a:lnTo>
                  <a:lnTo>
                    <a:pt x="240" y="165"/>
                  </a:lnTo>
                  <a:lnTo>
                    <a:pt x="237" y="171"/>
                  </a:lnTo>
                  <a:lnTo>
                    <a:pt x="232" y="177"/>
                  </a:lnTo>
                  <a:lnTo>
                    <a:pt x="226" y="185"/>
                  </a:lnTo>
                  <a:lnTo>
                    <a:pt x="218" y="193"/>
                  </a:lnTo>
                  <a:lnTo>
                    <a:pt x="209" y="200"/>
                  </a:lnTo>
                  <a:lnTo>
                    <a:pt x="200" y="205"/>
                  </a:lnTo>
                  <a:lnTo>
                    <a:pt x="192" y="209"/>
                  </a:lnTo>
                  <a:lnTo>
                    <a:pt x="184" y="213"/>
                  </a:lnTo>
                  <a:lnTo>
                    <a:pt x="176" y="215"/>
                  </a:lnTo>
                  <a:lnTo>
                    <a:pt x="167" y="217"/>
                  </a:lnTo>
                  <a:lnTo>
                    <a:pt x="161" y="219"/>
                  </a:lnTo>
                  <a:lnTo>
                    <a:pt x="150" y="219"/>
                  </a:lnTo>
                  <a:lnTo>
                    <a:pt x="141" y="220"/>
                  </a:lnTo>
                  <a:lnTo>
                    <a:pt x="99" y="220"/>
                  </a:lnTo>
                  <a:lnTo>
                    <a:pt x="91" y="219"/>
                  </a:lnTo>
                  <a:lnTo>
                    <a:pt x="81" y="218"/>
                  </a:lnTo>
                  <a:lnTo>
                    <a:pt x="67" y="215"/>
                  </a:lnTo>
                  <a:lnTo>
                    <a:pt x="55" y="210"/>
                  </a:lnTo>
                  <a:lnTo>
                    <a:pt x="42" y="204"/>
                  </a:lnTo>
                  <a:lnTo>
                    <a:pt x="31" y="196"/>
                  </a:lnTo>
                  <a:lnTo>
                    <a:pt x="22" y="189"/>
                  </a:lnTo>
                  <a:lnTo>
                    <a:pt x="16" y="183"/>
                  </a:lnTo>
                  <a:lnTo>
                    <a:pt x="10" y="174"/>
                  </a:lnTo>
                  <a:lnTo>
                    <a:pt x="5" y="164"/>
                  </a:lnTo>
                  <a:lnTo>
                    <a:pt x="3" y="157"/>
                  </a:lnTo>
                  <a:lnTo>
                    <a:pt x="1" y="150"/>
                  </a:lnTo>
                  <a:lnTo>
                    <a:pt x="0" y="143"/>
                  </a:lnTo>
                  <a:lnTo>
                    <a:pt x="1" y="137"/>
                  </a:lnTo>
                  <a:lnTo>
                    <a:pt x="2" y="126"/>
                  </a:lnTo>
                  <a:lnTo>
                    <a:pt x="5" y="117"/>
                  </a:lnTo>
                  <a:lnTo>
                    <a:pt x="10" y="106"/>
                  </a:lnTo>
                  <a:lnTo>
                    <a:pt x="18" y="97"/>
                  </a:lnTo>
                  <a:lnTo>
                    <a:pt x="26" y="88"/>
                  </a:lnTo>
                  <a:lnTo>
                    <a:pt x="37" y="80"/>
                  </a:lnTo>
                  <a:lnTo>
                    <a:pt x="47" y="74"/>
                  </a:lnTo>
                  <a:lnTo>
                    <a:pt x="61" y="68"/>
                  </a:lnTo>
                  <a:lnTo>
                    <a:pt x="76" y="64"/>
                  </a:lnTo>
                  <a:lnTo>
                    <a:pt x="86" y="62"/>
                  </a:lnTo>
                  <a:lnTo>
                    <a:pt x="30" y="3"/>
                  </a:lnTo>
                </a:path>
              </a:pathLst>
            </a:custGeom>
            <a:solidFill>
              <a:schemeClr val="hlink"/>
            </a:solidFill>
            <a:ln w="254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16679" name="Rectangle 7"/>
            <p:cNvSpPr>
              <a:spLocks noChangeArrowheads="1"/>
            </p:cNvSpPr>
            <p:nvPr/>
          </p:nvSpPr>
          <p:spPr bwMode="auto">
            <a:xfrm>
              <a:off x="703" y="1829"/>
              <a:ext cx="253" cy="2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400" b="1">
                  <a:solidFill>
                    <a:schemeClr val="bg1"/>
                  </a:solidFill>
                  <a:latin typeface="FranklinGothic" charset="0"/>
                </a:rPr>
                <a:t>B</a:t>
              </a:r>
            </a:p>
          </p:txBody>
        </p:sp>
        <p:sp>
          <p:nvSpPr>
            <p:cNvPr id="2716680" name="Freeform 8"/>
            <p:cNvSpPr>
              <a:spLocks/>
            </p:cNvSpPr>
            <p:nvPr/>
          </p:nvSpPr>
          <p:spPr bwMode="auto">
            <a:xfrm>
              <a:off x="711" y="2217"/>
              <a:ext cx="219" cy="222"/>
            </a:xfrm>
            <a:custGeom>
              <a:avLst/>
              <a:gdLst/>
              <a:ahLst/>
              <a:cxnLst>
                <a:cxn ang="0">
                  <a:pos x="69" y="11"/>
                </a:cxn>
                <a:cxn ang="0">
                  <a:pos x="117" y="12"/>
                </a:cxn>
                <a:cxn ang="0">
                  <a:pos x="167" y="0"/>
                </a:cxn>
                <a:cxn ang="0">
                  <a:pos x="228" y="0"/>
                </a:cxn>
                <a:cxn ang="0">
                  <a:pos x="161" y="63"/>
                </a:cxn>
                <a:cxn ang="0">
                  <a:pos x="179" y="67"/>
                </a:cxn>
                <a:cxn ang="0">
                  <a:pos x="196" y="74"/>
                </a:cxn>
                <a:cxn ang="0">
                  <a:pos x="213" y="83"/>
                </a:cxn>
                <a:cxn ang="0">
                  <a:pos x="226" y="95"/>
                </a:cxn>
                <a:cxn ang="0">
                  <a:pos x="236" y="108"/>
                </a:cxn>
                <a:cxn ang="0">
                  <a:pos x="243" y="124"/>
                </a:cxn>
                <a:cxn ang="0">
                  <a:pos x="245" y="141"/>
                </a:cxn>
                <a:cxn ang="0">
                  <a:pos x="242" y="158"/>
                </a:cxn>
                <a:cxn ang="0">
                  <a:pos x="237" y="171"/>
                </a:cxn>
                <a:cxn ang="0">
                  <a:pos x="226" y="186"/>
                </a:cxn>
                <a:cxn ang="0">
                  <a:pos x="209" y="201"/>
                </a:cxn>
                <a:cxn ang="0">
                  <a:pos x="192" y="210"/>
                </a:cxn>
                <a:cxn ang="0">
                  <a:pos x="176" y="216"/>
                </a:cxn>
                <a:cxn ang="0">
                  <a:pos x="161" y="219"/>
                </a:cxn>
                <a:cxn ang="0">
                  <a:pos x="141" y="221"/>
                </a:cxn>
                <a:cxn ang="0">
                  <a:pos x="91" y="220"/>
                </a:cxn>
                <a:cxn ang="0">
                  <a:pos x="67" y="216"/>
                </a:cxn>
                <a:cxn ang="0">
                  <a:pos x="42" y="204"/>
                </a:cxn>
                <a:cxn ang="0">
                  <a:pos x="22" y="190"/>
                </a:cxn>
                <a:cxn ang="0">
                  <a:pos x="10" y="174"/>
                </a:cxn>
                <a:cxn ang="0">
                  <a:pos x="3" y="158"/>
                </a:cxn>
                <a:cxn ang="0">
                  <a:pos x="0" y="144"/>
                </a:cxn>
                <a:cxn ang="0">
                  <a:pos x="2" y="127"/>
                </a:cxn>
                <a:cxn ang="0">
                  <a:pos x="10" y="106"/>
                </a:cxn>
                <a:cxn ang="0">
                  <a:pos x="26" y="89"/>
                </a:cxn>
                <a:cxn ang="0">
                  <a:pos x="47" y="74"/>
                </a:cxn>
                <a:cxn ang="0">
                  <a:pos x="76" y="65"/>
                </a:cxn>
                <a:cxn ang="0">
                  <a:pos x="30" y="3"/>
                </a:cxn>
              </a:cxnLst>
              <a:rect l="0" t="0" r="r" b="b"/>
              <a:pathLst>
                <a:path w="246" h="222">
                  <a:moveTo>
                    <a:pt x="30" y="3"/>
                  </a:moveTo>
                  <a:lnTo>
                    <a:pt x="69" y="11"/>
                  </a:lnTo>
                  <a:lnTo>
                    <a:pt x="69" y="0"/>
                  </a:lnTo>
                  <a:lnTo>
                    <a:pt x="117" y="12"/>
                  </a:lnTo>
                  <a:lnTo>
                    <a:pt x="117" y="0"/>
                  </a:lnTo>
                  <a:lnTo>
                    <a:pt x="167" y="0"/>
                  </a:lnTo>
                  <a:lnTo>
                    <a:pt x="167" y="11"/>
                  </a:lnTo>
                  <a:lnTo>
                    <a:pt x="228" y="0"/>
                  </a:lnTo>
                  <a:lnTo>
                    <a:pt x="153" y="62"/>
                  </a:lnTo>
                  <a:lnTo>
                    <a:pt x="161" y="63"/>
                  </a:lnTo>
                  <a:lnTo>
                    <a:pt x="169" y="65"/>
                  </a:lnTo>
                  <a:lnTo>
                    <a:pt x="179" y="67"/>
                  </a:lnTo>
                  <a:lnTo>
                    <a:pt x="187" y="70"/>
                  </a:lnTo>
                  <a:lnTo>
                    <a:pt x="196" y="74"/>
                  </a:lnTo>
                  <a:lnTo>
                    <a:pt x="205" y="78"/>
                  </a:lnTo>
                  <a:lnTo>
                    <a:pt x="213" y="83"/>
                  </a:lnTo>
                  <a:lnTo>
                    <a:pt x="220" y="89"/>
                  </a:lnTo>
                  <a:lnTo>
                    <a:pt x="226" y="95"/>
                  </a:lnTo>
                  <a:lnTo>
                    <a:pt x="231" y="101"/>
                  </a:lnTo>
                  <a:lnTo>
                    <a:pt x="236" y="108"/>
                  </a:lnTo>
                  <a:lnTo>
                    <a:pt x="240" y="117"/>
                  </a:lnTo>
                  <a:lnTo>
                    <a:pt x="243" y="124"/>
                  </a:lnTo>
                  <a:lnTo>
                    <a:pt x="244" y="131"/>
                  </a:lnTo>
                  <a:lnTo>
                    <a:pt x="245" y="141"/>
                  </a:lnTo>
                  <a:lnTo>
                    <a:pt x="244" y="150"/>
                  </a:lnTo>
                  <a:lnTo>
                    <a:pt x="242" y="158"/>
                  </a:lnTo>
                  <a:lnTo>
                    <a:pt x="240" y="165"/>
                  </a:lnTo>
                  <a:lnTo>
                    <a:pt x="237" y="171"/>
                  </a:lnTo>
                  <a:lnTo>
                    <a:pt x="232" y="178"/>
                  </a:lnTo>
                  <a:lnTo>
                    <a:pt x="226" y="186"/>
                  </a:lnTo>
                  <a:lnTo>
                    <a:pt x="218" y="194"/>
                  </a:lnTo>
                  <a:lnTo>
                    <a:pt x="209" y="201"/>
                  </a:lnTo>
                  <a:lnTo>
                    <a:pt x="200" y="206"/>
                  </a:lnTo>
                  <a:lnTo>
                    <a:pt x="192" y="210"/>
                  </a:lnTo>
                  <a:lnTo>
                    <a:pt x="184" y="213"/>
                  </a:lnTo>
                  <a:lnTo>
                    <a:pt x="176" y="216"/>
                  </a:lnTo>
                  <a:lnTo>
                    <a:pt x="167" y="218"/>
                  </a:lnTo>
                  <a:lnTo>
                    <a:pt x="161" y="219"/>
                  </a:lnTo>
                  <a:lnTo>
                    <a:pt x="150" y="220"/>
                  </a:lnTo>
                  <a:lnTo>
                    <a:pt x="141" y="221"/>
                  </a:lnTo>
                  <a:lnTo>
                    <a:pt x="99" y="221"/>
                  </a:lnTo>
                  <a:lnTo>
                    <a:pt x="91" y="220"/>
                  </a:lnTo>
                  <a:lnTo>
                    <a:pt x="81" y="219"/>
                  </a:lnTo>
                  <a:lnTo>
                    <a:pt x="67" y="216"/>
                  </a:lnTo>
                  <a:lnTo>
                    <a:pt x="55" y="210"/>
                  </a:lnTo>
                  <a:lnTo>
                    <a:pt x="42" y="204"/>
                  </a:lnTo>
                  <a:lnTo>
                    <a:pt x="31" y="197"/>
                  </a:lnTo>
                  <a:lnTo>
                    <a:pt x="22" y="190"/>
                  </a:lnTo>
                  <a:lnTo>
                    <a:pt x="16" y="183"/>
                  </a:lnTo>
                  <a:lnTo>
                    <a:pt x="10" y="174"/>
                  </a:lnTo>
                  <a:lnTo>
                    <a:pt x="5" y="165"/>
                  </a:lnTo>
                  <a:lnTo>
                    <a:pt x="3" y="158"/>
                  </a:lnTo>
                  <a:lnTo>
                    <a:pt x="1" y="151"/>
                  </a:lnTo>
                  <a:lnTo>
                    <a:pt x="0" y="144"/>
                  </a:lnTo>
                  <a:lnTo>
                    <a:pt x="1" y="138"/>
                  </a:lnTo>
                  <a:lnTo>
                    <a:pt x="2" y="127"/>
                  </a:lnTo>
                  <a:lnTo>
                    <a:pt x="5" y="117"/>
                  </a:lnTo>
                  <a:lnTo>
                    <a:pt x="10" y="106"/>
                  </a:lnTo>
                  <a:lnTo>
                    <a:pt x="18" y="97"/>
                  </a:lnTo>
                  <a:lnTo>
                    <a:pt x="26" y="89"/>
                  </a:lnTo>
                  <a:lnTo>
                    <a:pt x="37" y="80"/>
                  </a:lnTo>
                  <a:lnTo>
                    <a:pt x="47" y="74"/>
                  </a:lnTo>
                  <a:lnTo>
                    <a:pt x="61" y="68"/>
                  </a:lnTo>
                  <a:lnTo>
                    <a:pt x="76" y="65"/>
                  </a:lnTo>
                  <a:lnTo>
                    <a:pt x="86" y="62"/>
                  </a:lnTo>
                  <a:lnTo>
                    <a:pt x="30" y="3"/>
                  </a:lnTo>
                </a:path>
              </a:pathLst>
            </a:custGeom>
            <a:solidFill>
              <a:schemeClr val="hlink"/>
            </a:solidFill>
            <a:ln w="254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16681" name="Rectangle 9"/>
            <p:cNvSpPr>
              <a:spLocks noChangeArrowheads="1"/>
            </p:cNvSpPr>
            <p:nvPr/>
          </p:nvSpPr>
          <p:spPr bwMode="auto">
            <a:xfrm>
              <a:off x="702" y="2176"/>
              <a:ext cx="253" cy="2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400" b="1">
                  <a:solidFill>
                    <a:schemeClr val="bg1"/>
                  </a:solidFill>
                  <a:latin typeface="FranklinGothic" charset="0"/>
                </a:rPr>
                <a:t>C</a:t>
              </a:r>
            </a:p>
          </p:txBody>
        </p:sp>
        <p:sp>
          <p:nvSpPr>
            <p:cNvPr id="2716682" name="Freeform 10"/>
            <p:cNvSpPr>
              <a:spLocks/>
            </p:cNvSpPr>
            <p:nvPr/>
          </p:nvSpPr>
          <p:spPr bwMode="auto">
            <a:xfrm>
              <a:off x="711" y="2521"/>
              <a:ext cx="219" cy="221"/>
            </a:xfrm>
            <a:custGeom>
              <a:avLst/>
              <a:gdLst/>
              <a:ahLst/>
              <a:cxnLst>
                <a:cxn ang="0">
                  <a:pos x="69" y="10"/>
                </a:cxn>
                <a:cxn ang="0">
                  <a:pos x="117" y="12"/>
                </a:cxn>
                <a:cxn ang="0">
                  <a:pos x="167" y="0"/>
                </a:cxn>
                <a:cxn ang="0">
                  <a:pos x="228" y="0"/>
                </a:cxn>
                <a:cxn ang="0">
                  <a:pos x="161" y="63"/>
                </a:cxn>
                <a:cxn ang="0">
                  <a:pos x="179" y="67"/>
                </a:cxn>
                <a:cxn ang="0">
                  <a:pos x="196" y="74"/>
                </a:cxn>
                <a:cxn ang="0">
                  <a:pos x="213" y="83"/>
                </a:cxn>
                <a:cxn ang="0">
                  <a:pos x="226" y="94"/>
                </a:cxn>
                <a:cxn ang="0">
                  <a:pos x="236" y="108"/>
                </a:cxn>
                <a:cxn ang="0">
                  <a:pos x="243" y="123"/>
                </a:cxn>
                <a:cxn ang="0">
                  <a:pos x="245" y="140"/>
                </a:cxn>
                <a:cxn ang="0">
                  <a:pos x="242" y="157"/>
                </a:cxn>
                <a:cxn ang="0">
                  <a:pos x="237" y="171"/>
                </a:cxn>
                <a:cxn ang="0">
                  <a:pos x="226" y="185"/>
                </a:cxn>
                <a:cxn ang="0">
                  <a:pos x="209" y="200"/>
                </a:cxn>
                <a:cxn ang="0">
                  <a:pos x="192" y="209"/>
                </a:cxn>
                <a:cxn ang="0">
                  <a:pos x="176" y="215"/>
                </a:cxn>
                <a:cxn ang="0">
                  <a:pos x="161" y="219"/>
                </a:cxn>
                <a:cxn ang="0">
                  <a:pos x="141" y="220"/>
                </a:cxn>
                <a:cxn ang="0">
                  <a:pos x="91" y="219"/>
                </a:cxn>
                <a:cxn ang="0">
                  <a:pos x="67" y="215"/>
                </a:cxn>
                <a:cxn ang="0">
                  <a:pos x="42" y="204"/>
                </a:cxn>
                <a:cxn ang="0">
                  <a:pos x="22" y="189"/>
                </a:cxn>
                <a:cxn ang="0">
                  <a:pos x="10" y="174"/>
                </a:cxn>
                <a:cxn ang="0">
                  <a:pos x="3" y="157"/>
                </a:cxn>
                <a:cxn ang="0">
                  <a:pos x="0" y="143"/>
                </a:cxn>
                <a:cxn ang="0">
                  <a:pos x="2" y="126"/>
                </a:cxn>
                <a:cxn ang="0">
                  <a:pos x="10" y="106"/>
                </a:cxn>
                <a:cxn ang="0">
                  <a:pos x="26" y="88"/>
                </a:cxn>
                <a:cxn ang="0">
                  <a:pos x="47" y="74"/>
                </a:cxn>
                <a:cxn ang="0">
                  <a:pos x="76" y="64"/>
                </a:cxn>
                <a:cxn ang="0">
                  <a:pos x="30" y="3"/>
                </a:cxn>
              </a:cxnLst>
              <a:rect l="0" t="0" r="r" b="b"/>
              <a:pathLst>
                <a:path w="246" h="221">
                  <a:moveTo>
                    <a:pt x="30" y="3"/>
                  </a:moveTo>
                  <a:lnTo>
                    <a:pt x="69" y="10"/>
                  </a:lnTo>
                  <a:lnTo>
                    <a:pt x="69" y="0"/>
                  </a:lnTo>
                  <a:lnTo>
                    <a:pt x="117" y="12"/>
                  </a:lnTo>
                  <a:lnTo>
                    <a:pt x="117" y="0"/>
                  </a:lnTo>
                  <a:lnTo>
                    <a:pt x="167" y="0"/>
                  </a:lnTo>
                  <a:lnTo>
                    <a:pt x="167" y="11"/>
                  </a:lnTo>
                  <a:lnTo>
                    <a:pt x="228" y="0"/>
                  </a:lnTo>
                  <a:lnTo>
                    <a:pt x="153" y="62"/>
                  </a:lnTo>
                  <a:lnTo>
                    <a:pt x="161" y="63"/>
                  </a:lnTo>
                  <a:lnTo>
                    <a:pt x="169" y="64"/>
                  </a:lnTo>
                  <a:lnTo>
                    <a:pt x="179" y="67"/>
                  </a:lnTo>
                  <a:lnTo>
                    <a:pt x="187" y="70"/>
                  </a:lnTo>
                  <a:lnTo>
                    <a:pt x="196" y="74"/>
                  </a:lnTo>
                  <a:lnTo>
                    <a:pt x="205" y="78"/>
                  </a:lnTo>
                  <a:lnTo>
                    <a:pt x="213" y="83"/>
                  </a:lnTo>
                  <a:lnTo>
                    <a:pt x="220" y="89"/>
                  </a:lnTo>
                  <a:lnTo>
                    <a:pt x="226" y="94"/>
                  </a:lnTo>
                  <a:lnTo>
                    <a:pt x="231" y="101"/>
                  </a:lnTo>
                  <a:lnTo>
                    <a:pt x="236" y="108"/>
                  </a:lnTo>
                  <a:lnTo>
                    <a:pt x="240" y="116"/>
                  </a:lnTo>
                  <a:lnTo>
                    <a:pt x="243" y="123"/>
                  </a:lnTo>
                  <a:lnTo>
                    <a:pt x="244" y="130"/>
                  </a:lnTo>
                  <a:lnTo>
                    <a:pt x="245" y="140"/>
                  </a:lnTo>
                  <a:lnTo>
                    <a:pt x="244" y="150"/>
                  </a:lnTo>
                  <a:lnTo>
                    <a:pt x="242" y="157"/>
                  </a:lnTo>
                  <a:lnTo>
                    <a:pt x="240" y="165"/>
                  </a:lnTo>
                  <a:lnTo>
                    <a:pt x="237" y="171"/>
                  </a:lnTo>
                  <a:lnTo>
                    <a:pt x="232" y="177"/>
                  </a:lnTo>
                  <a:lnTo>
                    <a:pt x="226" y="185"/>
                  </a:lnTo>
                  <a:lnTo>
                    <a:pt x="218" y="193"/>
                  </a:lnTo>
                  <a:lnTo>
                    <a:pt x="209" y="200"/>
                  </a:lnTo>
                  <a:lnTo>
                    <a:pt x="200" y="205"/>
                  </a:lnTo>
                  <a:lnTo>
                    <a:pt x="192" y="209"/>
                  </a:lnTo>
                  <a:lnTo>
                    <a:pt x="184" y="213"/>
                  </a:lnTo>
                  <a:lnTo>
                    <a:pt x="176" y="215"/>
                  </a:lnTo>
                  <a:lnTo>
                    <a:pt x="167" y="217"/>
                  </a:lnTo>
                  <a:lnTo>
                    <a:pt x="161" y="219"/>
                  </a:lnTo>
                  <a:lnTo>
                    <a:pt x="150" y="219"/>
                  </a:lnTo>
                  <a:lnTo>
                    <a:pt x="141" y="220"/>
                  </a:lnTo>
                  <a:lnTo>
                    <a:pt x="99" y="220"/>
                  </a:lnTo>
                  <a:lnTo>
                    <a:pt x="91" y="219"/>
                  </a:lnTo>
                  <a:lnTo>
                    <a:pt x="81" y="218"/>
                  </a:lnTo>
                  <a:lnTo>
                    <a:pt x="67" y="215"/>
                  </a:lnTo>
                  <a:lnTo>
                    <a:pt x="55" y="210"/>
                  </a:lnTo>
                  <a:lnTo>
                    <a:pt x="42" y="204"/>
                  </a:lnTo>
                  <a:lnTo>
                    <a:pt x="31" y="196"/>
                  </a:lnTo>
                  <a:lnTo>
                    <a:pt x="22" y="189"/>
                  </a:lnTo>
                  <a:lnTo>
                    <a:pt x="16" y="183"/>
                  </a:lnTo>
                  <a:lnTo>
                    <a:pt x="10" y="174"/>
                  </a:lnTo>
                  <a:lnTo>
                    <a:pt x="5" y="164"/>
                  </a:lnTo>
                  <a:lnTo>
                    <a:pt x="3" y="157"/>
                  </a:lnTo>
                  <a:lnTo>
                    <a:pt x="1" y="150"/>
                  </a:lnTo>
                  <a:lnTo>
                    <a:pt x="0" y="143"/>
                  </a:lnTo>
                  <a:lnTo>
                    <a:pt x="1" y="137"/>
                  </a:lnTo>
                  <a:lnTo>
                    <a:pt x="2" y="126"/>
                  </a:lnTo>
                  <a:lnTo>
                    <a:pt x="5" y="117"/>
                  </a:lnTo>
                  <a:lnTo>
                    <a:pt x="10" y="106"/>
                  </a:lnTo>
                  <a:lnTo>
                    <a:pt x="18" y="97"/>
                  </a:lnTo>
                  <a:lnTo>
                    <a:pt x="26" y="88"/>
                  </a:lnTo>
                  <a:lnTo>
                    <a:pt x="37" y="80"/>
                  </a:lnTo>
                  <a:lnTo>
                    <a:pt x="47" y="74"/>
                  </a:lnTo>
                  <a:lnTo>
                    <a:pt x="61" y="68"/>
                  </a:lnTo>
                  <a:lnTo>
                    <a:pt x="76" y="64"/>
                  </a:lnTo>
                  <a:lnTo>
                    <a:pt x="86" y="62"/>
                  </a:lnTo>
                  <a:lnTo>
                    <a:pt x="30" y="3"/>
                  </a:lnTo>
                </a:path>
              </a:pathLst>
            </a:custGeom>
            <a:solidFill>
              <a:schemeClr val="hlink"/>
            </a:solidFill>
            <a:ln w="254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16683" name="Rectangle 11"/>
            <p:cNvSpPr>
              <a:spLocks noChangeArrowheads="1"/>
            </p:cNvSpPr>
            <p:nvPr/>
          </p:nvSpPr>
          <p:spPr bwMode="auto">
            <a:xfrm>
              <a:off x="702" y="2479"/>
              <a:ext cx="253" cy="2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400" b="1">
                  <a:solidFill>
                    <a:schemeClr val="bg1"/>
                  </a:solidFill>
                  <a:latin typeface="FranklinGothic" charset="0"/>
                </a:rPr>
                <a:t>D</a:t>
              </a:r>
            </a:p>
          </p:txBody>
        </p:sp>
        <p:sp>
          <p:nvSpPr>
            <p:cNvPr id="2716684" name="Freeform 12"/>
            <p:cNvSpPr>
              <a:spLocks/>
            </p:cNvSpPr>
            <p:nvPr/>
          </p:nvSpPr>
          <p:spPr bwMode="auto">
            <a:xfrm>
              <a:off x="725" y="1482"/>
              <a:ext cx="219" cy="221"/>
            </a:xfrm>
            <a:custGeom>
              <a:avLst/>
              <a:gdLst/>
              <a:ahLst/>
              <a:cxnLst>
                <a:cxn ang="0">
                  <a:pos x="69" y="10"/>
                </a:cxn>
                <a:cxn ang="0">
                  <a:pos x="117" y="12"/>
                </a:cxn>
                <a:cxn ang="0">
                  <a:pos x="167" y="0"/>
                </a:cxn>
                <a:cxn ang="0">
                  <a:pos x="228" y="0"/>
                </a:cxn>
                <a:cxn ang="0">
                  <a:pos x="161" y="63"/>
                </a:cxn>
                <a:cxn ang="0">
                  <a:pos x="179" y="67"/>
                </a:cxn>
                <a:cxn ang="0">
                  <a:pos x="196" y="74"/>
                </a:cxn>
                <a:cxn ang="0">
                  <a:pos x="213" y="83"/>
                </a:cxn>
                <a:cxn ang="0">
                  <a:pos x="226" y="94"/>
                </a:cxn>
                <a:cxn ang="0">
                  <a:pos x="236" y="108"/>
                </a:cxn>
                <a:cxn ang="0">
                  <a:pos x="243" y="123"/>
                </a:cxn>
                <a:cxn ang="0">
                  <a:pos x="245" y="140"/>
                </a:cxn>
                <a:cxn ang="0">
                  <a:pos x="242" y="157"/>
                </a:cxn>
                <a:cxn ang="0">
                  <a:pos x="237" y="171"/>
                </a:cxn>
                <a:cxn ang="0">
                  <a:pos x="226" y="185"/>
                </a:cxn>
                <a:cxn ang="0">
                  <a:pos x="209" y="200"/>
                </a:cxn>
                <a:cxn ang="0">
                  <a:pos x="192" y="209"/>
                </a:cxn>
                <a:cxn ang="0">
                  <a:pos x="176" y="215"/>
                </a:cxn>
                <a:cxn ang="0">
                  <a:pos x="161" y="219"/>
                </a:cxn>
                <a:cxn ang="0">
                  <a:pos x="141" y="220"/>
                </a:cxn>
                <a:cxn ang="0">
                  <a:pos x="91" y="219"/>
                </a:cxn>
                <a:cxn ang="0">
                  <a:pos x="67" y="215"/>
                </a:cxn>
                <a:cxn ang="0">
                  <a:pos x="42" y="204"/>
                </a:cxn>
                <a:cxn ang="0">
                  <a:pos x="22" y="189"/>
                </a:cxn>
                <a:cxn ang="0">
                  <a:pos x="10" y="174"/>
                </a:cxn>
                <a:cxn ang="0">
                  <a:pos x="3" y="157"/>
                </a:cxn>
                <a:cxn ang="0">
                  <a:pos x="0" y="143"/>
                </a:cxn>
                <a:cxn ang="0">
                  <a:pos x="2" y="126"/>
                </a:cxn>
                <a:cxn ang="0">
                  <a:pos x="10" y="106"/>
                </a:cxn>
                <a:cxn ang="0">
                  <a:pos x="26" y="88"/>
                </a:cxn>
                <a:cxn ang="0">
                  <a:pos x="47" y="74"/>
                </a:cxn>
                <a:cxn ang="0">
                  <a:pos x="76" y="64"/>
                </a:cxn>
                <a:cxn ang="0">
                  <a:pos x="30" y="3"/>
                </a:cxn>
              </a:cxnLst>
              <a:rect l="0" t="0" r="r" b="b"/>
              <a:pathLst>
                <a:path w="246" h="221">
                  <a:moveTo>
                    <a:pt x="30" y="3"/>
                  </a:moveTo>
                  <a:lnTo>
                    <a:pt x="69" y="10"/>
                  </a:lnTo>
                  <a:lnTo>
                    <a:pt x="69" y="0"/>
                  </a:lnTo>
                  <a:lnTo>
                    <a:pt x="117" y="12"/>
                  </a:lnTo>
                  <a:lnTo>
                    <a:pt x="117" y="0"/>
                  </a:lnTo>
                  <a:lnTo>
                    <a:pt x="167" y="0"/>
                  </a:lnTo>
                  <a:lnTo>
                    <a:pt x="167" y="11"/>
                  </a:lnTo>
                  <a:lnTo>
                    <a:pt x="228" y="0"/>
                  </a:lnTo>
                  <a:lnTo>
                    <a:pt x="153" y="62"/>
                  </a:lnTo>
                  <a:lnTo>
                    <a:pt x="161" y="63"/>
                  </a:lnTo>
                  <a:lnTo>
                    <a:pt x="169" y="64"/>
                  </a:lnTo>
                  <a:lnTo>
                    <a:pt x="179" y="67"/>
                  </a:lnTo>
                  <a:lnTo>
                    <a:pt x="187" y="70"/>
                  </a:lnTo>
                  <a:lnTo>
                    <a:pt x="196" y="74"/>
                  </a:lnTo>
                  <a:lnTo>
                    <a:pt x="205" y="78"/>
                  </a:lnTo>
                  <a:lnTo>
                    <a:pt x="213" y="83"/>
                  </a:lnTo>
                  <a:lnTo>
                    <a:pt x="220" y="89"/>
                  </a:lnTo>
                  <a:lnTo>
                    <a:pt x="226" y="94"/>
                  </a:lnTo>
                  <a:lnTo>
                    <a:pt x="231" y="101"/>
                  </a:lnTo>
                  <a:lnTo>
                    <a:pt x="236" y="108"/>
                  </a:lnTo>
                  <a:lnTo>
                    <a:pt x="240" y="116"/>
                  </a:lnTo>
                  <a:lnTo>
                    <a:pt x="243" y="123"/>
                  </a:lnTo>
                  <a:lnTo>
                    <a:pt x="244" y="130"/>
                  </a:lnTo>
                  <a:lnTo>
                    <a:pt x="245" y="140"/>
                  </a:lnTo>
                  <a:lnTo>
                    <a:pt x="244" y="150"/>
                  </a:lnTo>
                  <a:lnTo>
                    <a:pt x="242" y="157"/>
                  </a:lnTo>
                  <a:lnTo>
                    <a:pt x="240" y="165"/>
                  </a:lnTo>
                  <a:lnTo>
                    <a:pt x="237" y="171"/>
                  </a:lnTo>
                  <a:lnTo>
                    <a:pt x="232" y="177"/>
                  </a:lnTo>
                  <a:lnTo>
                    <a:pt x="226" y="185"/>
                  </a:lnTo>
                  <a:lnTo>
                    <a:pt x="218" y="193"/>
                  </a:lnTo>
                  <a:lnTo>
                    <a:pt x="209" y="200"/>
                  </a:lnTo>
                  <a:lnTo>
                    <a:pt x="200" y="205"/>
                  </a:lnTo>
                  <a:lnTo>
                    <a:pt x="192" y="209"/>
                  </a:lnTo>
                  <a:lnTo>
                    <a:pt x="184" y="213"/>
                  </a:lnTo>
                  <a:lnTo>
                    <a:pt x="176" y="215"/>
                  </a:lnTo>
                  <a:lnTo>
                    <a:pt x="167" y="217"/>
                  </a:lnTo>
                  <a:lnTo>
                    <a:pt x="161" y="219"/>
                  </a:lnTo>
                  <a:lnTo>
                    <a:pt x="150" y="219"/>
                  </a:lnTo>
                  <a:lnTo>
                    <a:pt x="141" y="220"/>
                  </a:lnTo>
                  <a:lnTo>
                    <a:pt x="99" y="220"/>
                  </a:lnTo>
                  <a:lnTo>
                    <a:pt x="91" y="219"/>
                  </a:lnTo>
                  <a:lnTo>
                    <a:pt x="81" y="218"/>
                  </a:lnTo>
                  <a:lnTo>
                    <a:pt x="67" y="215"/>
                  </a:lnTo>
                  <a:lnTo>
                    <a:pt x="55" y="210"/>
                  </a:lnTo>
                  <a:lnTo>
                    <a:pt x="42" y="204"/>
                  </a:lnTo>
                  <a:lnTo>
                    <a:pt x="31" y="196"/>
                  </a:lnTo>
                  <a:lnTo>
                    <a:pt x="22" y="189"/>
                  </a:lnTo>
                  <a:lnTo>
                    <a:pt x="16" y="183"/>
                  </a:lnTo>
                  <a:lnTo>
                    <a:pt x="10" y="174"/>
                  </a:lnTo>
                  <a:lnTo>
                    <a:pt x="5" y="164"/>
                  </a:lnTo>
                  <a:lnTo>
                    <a:pt x="3" y="157"/>
                  </a:lnTo>
                  <a:lnTo>
                    <a:pt x="1" y="150"/>
                  </a:lnTo>
                  <a:lnTo>
                    <a:pt x="0" y="143"/>
                  </a:lnTo>
                  <a:lnTo>
                    <a:pt x="1" y="137"/>
                  </a:lnTo>
                  <a:lnTo>
                    <a:pt x="2" y="126"/>
                  </a:lnTo>
                  <a:lnTo>
                    <a:pt x="5" y="117"/>
                  </a:lnTo>
                  <a:lnTo>
                    <a:pt x="10" y="106"/>
                  </a:lnTo>
                  <a:lnTo>
                    <a:pt x="18" y="97"/>
                  </a:lnTo>
                  <a:lnTo>
                    <a:pt x="26" y="88"/>
                  </a:lnTo>
                  <a:lnTo>
                    <a:pt x="37" y="80"/>
                  </a:lnTo>
                  <a:lnTo>
                    <a:pt x="47" y="74"/>
                  </a:lnTo>
                  <a:lnTo>
                    <a:pt x="61" y="68"/>
                  </a:lnTo>
                  <a:lnTo>
                    <a:pt x="76" y="64"/>
                  </a:lnTo>
                  <a:lnTo>
                    <a:pt x="86" y="62"/>
                  </a:lnTo>
                  <a:lnTo>
                    <a:pt x="30" y="3"/>
                  </a:lnTo>
                </a:path>
              </a:pathLst>
            </a:custGeom>
            <a:solidFill>
              <a:schemeClr val="hlink"/>
            </a:solidFill>
            <a:ln w="254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16685" name="Rectangle 13"/>
            <p:cNvSpPr>
              <a:spLocks noChangeArrowheads="1"/>
            </p:cNvSpPr>
            <p:nvPr/>
          </p:nvSpPr>
          <p:spPr bwMode="auto">
            <a:xfrm>
              <a:off x="717" y="1440"/>
              <a:ext cx="253" cy="2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400" b="1">
                  <a:solidFill>
                    <a:schemeClr val="bg1"/>
                  </a:solidFill>
                  <a:latin typeface="FranklinGothic" charset="0"/>
                </a:rPr>
                <a:t>A</a:t>
              </a:r>
            </a:p>
          </p:txBody>
        </p:sp>
        <p:sp>
          <p:nvSpPr>
            <p:cNvPr id="2716686" name="Line 14"/>
            <p:cNvSpPr>
              <a:spLocks noChangeShapeType="1"/>
            </p:cNvSpPr>
            <p:nvPr/>
          </p:nvSpPr>
          <p:spPr bwMode="auto">
            <a:xfrm flipH="1">
              <a:off x="614" y="1379"/>
              <a:ext cx="17" cy="136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1638300" y="2511425"/>
            <a:ext cx="1444625" cy="517525"/>
            <a:chOff x="1032" y="1458"/>
            <a:chExt cx="910" cy="326"/>
          </a:xfrm>
        </p:grpSpPr>
        <p:grpSp>
          <p:nvGrpSpPr>
            <p:cNvPr id="4" name="Group 16"/>
            <p:cNvGrpSpPr>
              <a:grpSpLocks/>
            </p:cNvGrpSpPr>
            <p:nvPr/>
          </p:nvGrpSpPr>
          <p:grpSpPr bwMode="auto">
            <a:xfrm>
              <a:off x="1032" y="1458"/>
              <a:ext cx="194" cy="326"/>
              <a:chOff x="1161" y="1458"/>
              <a:chExt cx="218" cy="326"/>
            </a:xfrm>
          </p:grpSpPr>
          <p:sp>
            <p:nvSpPr>
              <p:cNvPr id="2716689" name="AutoShape 17"/>
              <p:cNvSpPr>
                <a:spLocks noChangeArrowheads="1"/>
              </p:cNvSpPr>
              <p:nvPr/>
            </p:nvSpPr>
            <p:spPr bwMode="auto">
              <a:xfrm>
                <a:off x="1161" y="1510"/>
                <a:ext cx="218" cy="274"/>
              </a:xfrm>
              <a:prstGeom prst="cube">
                <a:avLst>
                  <a:gd name="adj" fmla="val 24995"/>
                </a:avLst>
              </a:prstGeom>
              <a:solidFill>
                <a:srgbClr val="DC008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16690" name="AutoShape 18"/>
              <p:cNvSpPr>
                <a:spLocks noChangeArrowheads="1"/>
              </p:cNvSpPr>
              <p:nvPr/>
            </p:nvSpPr>
            <p:spPr bwMode="auto">
              <a:xfrm>
                <a:off x="1214" y="1458"/>
                <a:ext cx="165" cy="49"/>
              </a:xfrm>
              <a:prstGeom prst="cube">
                <a:avLst>
                  <a:gd name="adj" fmla="val 24995"/>
                </a:avLst>
              </a:prstGeom>
              <a:solidFill>
                <a:srgbClr val="DC008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16691" name="AutoShape 19"/>
              <p:cNvSpPr>
                <a:spLocks noChangeArrowheads="1"/>
              </p:cNvSpPr>
              <p:nvPr/>
            </p:nvSpPr>
            <p:spPr bwMode="auto">
              <a:xfrm>
                <a:off x="1205" y="1532"/>
                <a:ext cx="114" cy="18"/>
              </a:xfrm>
              <a:prstGeom prst="parallelogram">
                <a:avLst>
                  <a:gd name="adj" fmla="val 158304"/>
                </a:avLst>
              </a:prstGeom>
              <a:solidFill>
                <a:srgbClr val="DC008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5" name="Group 20"/>
            <p:cNvGrpSpPr>
              <a:grpSpLocks/>
            </p:cNvGrpSpPr>
            <p:nvPr/>
          </p:nvGrpSpPr>
          <p:grpSpPr bwMode="auto">
            <a:xfrm>
              <a:off x="1516" y="1500"/>
              <a:ext cx="189" cy="269"/>
              <a:chOff x="1705" y="1500"/>
              <a:chExt cx="213" cy="269"/>
            </a:xfrm>
          </p:grpSpPr>
          <p:sp>
            <p:nvSpPr>
              <p:cNvPr id="2716693" name="Freeform 21"/>
              <p:cNvSpPr>
                <a:spLocks/>
              </p:cNvSpPr>
              <p:nvPr/>
            </p:nvSpPr>
            <p:spPr bwMode="auto">
              <a:xfrm>
                <a:off x="1843" y="1625"/>
                <a:ext cx="64" cy="144"/>
              </a:xfrm>
              <a:custGeom>
                <a:avLst/>
                <a:gdLst/>
                <a:ahLst/>
                <a:cxnLst>
                  <a:cxn ang="0">
                    <a:pos x="46" y="0"/>
                  </a:cxn>
                  <a:cxn ang="0">
                    <a:pos x="63" y="0"/>
                  </a:cxn>
                  <a:cxn ang="0">
                    <a:pos x="17" y="143"/>
                  </a:cxn>
                  <a:cxn ang="0">
                    <a:pos x="0" y="143"/>
                  </a:cxn>
                  <a:cxn ang="0">
                    <a:pos x="46" y="0"/>
                  </a:cxn>
                </a:cxnLst>
                <a:rect l="0" t="0" r="r" b="b"/>
                <a:pathLst>
                  <a:path w="64" h="144">
                    <a:moveTo>
                      <a:pt x="46" y="0"/>
                    </a:moveTo>
                    <a:lnTo>
                      <a:pt x="63" y="0"/>
                    </a:lnTo>
                    <a:lnTo>
                      <a:pt x="17" y="143"/>
                    </a:lnTo>
                    <a:lnTo>
                      <a:pt x="0" y="143"/>
                    </a:lnTo>
                    <a:lnTo>
                      <a:pt x="46" y="0"/>
                    </a:lnTo>
                  </a:path>
                </a:pathLst>
              </a:custGeom>
              <a:solidFill>
                <a:srgbClr val="F39FD1"/>
              </a:solidFill>
              <a:ln w="12700" cap="rnd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16694" name="Rectangle 22"/>
              <p:cNvSpPr>
                <a:spLocks noChangeArrowheads="1"/>
              </p:cNvSpPr>
              <p:nvPr/>
            </p:nvSpPr>
            <p:spPr bwMode="auto">
              <a:xfrm>
                <a:off x="1838" y="1625"/>
                <a:ext cx="80" cy="12"/>
              </a:xfrm>
              <a:prstGeom prst="rect">
                <a:avLst/>
              </a:prstGeom>
              <a:solidFill>
                <a:srgbClr val="F39FD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16695" name="Rectangle 23"/>
              <p:cNvSpPr>
                <a:spLocks noChangeArrowheads="1"/>
              </p:cNvSpPr>
              <p:nvPr/>
            </p:nvSpPr>
            <p:spPr bwMode="auto">
              <a:xfrm>
                <a:off x="1846" y="1683"/>
                <a:ext cx="60" cy="14"/>
              </a:xfrm>
              <a:prstGeom prst="rect">
                <a:avLst/>
              </a:prstGeom>
              <a:solidFill>
                <a:srgbClr val="F39FD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16696" name="Rectangle 24"/>
              <p:cNvSpPr>
                <a:spLocks noChangeArrowheads="1"/>
              </p:cNvSpPr>
              <p:nvPr/>
            </p:nvSpPr>
            <p:spPr bwMode="auto">
              <a:xfrm>
                <a:off x="1707" y="1683"/>
                <a:ext cx="79" cy="10"/>
              </a:xfrm>
              <a:prstGeom prst="rect">
                <a:avLst/>
              </a:prstGeom>
              <a:solidFill>
                <a:srgbClr val="F39FD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16697" name="Oval 25"/>
              <p:cNvSpPr>
                <a:spLocks noChangeArrowheads="1"/>
              </p:cNvSpPr>
              <p:nvPr/>
            </p:nvSpPr>
            <p:spPr bwMode="auto">
              <a:xfrm>
                <a:off x="1769" y="1500"/>
                <a:ext cx="24" cy="27"/>
              </a:xfrm>
              <a:prstGeom prst="ellipse">
                <a:avLst/>
              </a:prstGeom>
              <a:solidFill>
                <a:srgbClr val="F39FD1"/>
              </a:solidFill>
              <a:ln w="254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16698" name="Freeform 26"/>
              <p:cNvSpPr>
                <a:spLocks/>
              </p:cNvSpPr>
              <p:nvPr/>
            </p:nvSpPr>
            <p:spPr bwMode="auto">
              <a:xfrm>
                <a:off x="1705" y="1547"/>
                <a:ext cx="146" cy="222"/>
              </a:xfrm>
              <a:custGeom>
                <a:avLst/>
                <a:gdLst/>
                <a:ahLst/>
                <a:cxnLst>
                  <a:cxn ang="0">
                    <a:pos x="1" y="102"/>
                  </a:cxn>
                  <a:cxn ang="0">
                    <a:pos x="1" y="105"/>
                  </a:cxn>
                  <a:cxn ang="0">
                    <a:pos x="0" y="109"/>
                  </a:cxn>
                  <a:cxn ang="0">
                    <a:pos x="0" y="112"/>
                  </a:cxn>
                  <a:cxn ang="0">
                    <a:pos x="1" y="116"/>
                  </a:cxn>
                  <a:cxn ang="0">
                    <a:pos x="3" y="119"/>
                  </a:cxn>
                  <a:cxn ang="0">
                    <a:pos x="6" y="122"/>
                  </a:cxn>
                  <a:cxn ang="0">
                    <a:pos x="9" y="124"/>
                  </a:cxn>
                  <a:cxn ang="0">
                    <a:pos x="12" y="125"/>
                  </a:cxn>
                  <a:cxn ang="0">
                    <a:pos x="16" y="125"/>
                  </a:cxn>
                  <a:cxn ang="0">
                    <a:pos x="95" y="221"/>
                  </a:cxn>
                  <a:cxn ang="0">
                    <a:pos x="120" y="106"/>
                  </a:cxn>
                  <a:cxn ang="0">
                    <a:pos x="119" y="104"/>
                  </a:cxn>
                  <a:cxn ang="0">
                    <a:pos x="118" y="102"/>
                  </a:cxn>
                  <a:cxn ang="0">
                    <a:pos x="116" y="100"/>
                  </a:cxn>
                  <a:cxn ang="0">
                    <a:pos x="114" y="98"/>
                  </a:cxn>
                  <a:cxn ang="0">
                    <a:pos x="111" y="97"/>
                  </a:cxn>
                  <a:cxn ang="0">
                    <a:pos x="108" y="96"/>
                  </a:cxn>
                  <a:cxn ang="0">
                    <a:pos x="106" y="96"/>
                  </a:cxn>
                  <a:cxn ang="0">
                    <a:pos x="103" y="96"/>
                  </a:cxn>
                  <a:cxn ang="0">
                    <a:pos x="70" y="56"/>
                  </a:cxn>
                  <a:cxn ang="0">
                    <a:pos x="135" y="70"/>
                  </a:cxn>
                  <a:cxn ang="0">
                    <a:pos x="137" y="69"/>
                  </a:cxn>
                  <a:cxn ang="0">
                    <a:pos x="139" y="68"/>
                  </a:cxn>
                  <a:cxn ang="0">
                    <a:pos x="142" y="66"/>
                  </a:cxn>
                  <a:cxn ang="0">
                    <a:pos x="144" y="65"/>
                  </a:cxn>
                  <a:cxn ang="0">
                    <a:pos x="144" y="62"/>
                  </a:cxn>
                  <a:cxn ang="0">
                    <a:pos x="145" y="59"/>
                  </a:cxn>
                  <a:cxn ang="0">
                    <a:pos x="144" y="55"/>
                  </a:cxn>
                  <a:cxn ang="0">
                    <a:pos x="143" y="53"/>
                  </a:cxn>
                  <a:cxn ang="0">
                    <a:pos x="141" y="51"/>
                  </a:cxn>
                  <a:cxn ang="0">
                    <a:pos x="139" y="49"/>
                  </a:cxn>
                  <a:cxn ang="0">
                    <a:pos x="136" y="48"/>
                  </a:cxn>
                  <a:cxn ang="0">
                    <a:pos x="92" y="48"/>
                  </a:cxn>
                  <a:cxn ang="0">
                    <a:pos x="84" y="31"/>
                  </a:cxn>
                  <a:cxn ang="0">
                    <a:pos x="85" y="27"/>
                  </a:cxn>
                  <a:cxn ang="0">
                    <a:pos x="85" y="23"/>
                  </a:cxn>
                  <a:cxn ang="0">
                    <a:pos x="85" y="18"/>
                  </a:cxn>
                  <a:cxn ang="0">
                    <a:pos x="84" y="14"/>
                  </a:cxn>
                  <a:cxn ang="0">
                    <a:pos x="83" y="11"/>
                  </a:cxn>
                  <a:cxn ang="0">
                    <a:pos x="80" y="8"/>
                  </a:cxn>
                  <a:cxn ang="0">
                    <a:pos x="77" y="5"/>
                  </a:cxn>
                  <a:cxn ang="0">
                    <a:pos x="74" y="3"/>
                  </a:cxn>
                  <a:cxn ang="0">
                    <a:pos x="70" y="1"/>
                  </a:cxn>
                  <a:cxn ang="0">
                    <a:pos x="65" y="0"/>
                  </a:cxn>
                  <a:cxn ang="0">
                    <a:pos x="61" y="0"/>
                  </a:cxn>
                  <a:cxn ang="0">
                    <a:pos x="56" y="1"/>
                  </a:cxn>
                  <a:cxn ang="0">
                    <a:pos x="52" y="2"/>
                  </a:cxn>
                  <a:cxn ang="0">
                    <a:pos x="47" y="5"/>
                  </a:cxn>
                  <a:cxn ang="0">
                    <a:pos x="44" y="8"/>
                  </a:cxn>
                  <a:cxn ang="0">
                    <a:pos x="41" y="12"/>
                  </a:cxn>
                  <a:cxn ang="0">
                    <a:pos x="39" y="17"/>
                  </a:cxn>
                </a:cxnLst>
                <a:rect l="0" t="0" r="r" b="b"/>
                <a:pathLst>
                  <a:path w="146" h="222">
                    <a:moveTo>
                      <a:pt x="39" y="17"/>
                    </a:moveTo>
                    <a:lnTo>
                      <a:pt x="1" y="102"/>
                    </a:lnTo>
                    <a:lnTo>
                      <a:pt x="1" y="104"/>
                    </a:lnTo>
                    <a:lnTo>
                      <a:pt x="1" y="105"/>
                    </a:lnTo>
                    <a:lnTo>
                      <a:pt x="0" y="106"/>
                    </a:lnTo>
                    <a:lnTo>
                      <a:pt x="0" y="109"/>
                    </a:lnTo>
                    <a:lnTo>
                      <a:pt x="0" y="110"/>
                    </a:lnTo>
                    <a:lnTo>
                      <a:pt x="0" y="112"/>
                    </a:lnTo>
                    <a:lnTo>
                      <a:pt x="1" y="114"/>
                    </a:lnTo>
                    <a:lnTo>
                      <a:pt x="1" y="116"/>
                    </a:lnTo>
                    <a:lnTo>
                      <a:pt x="2" y="117"/>
                    </a:lnTo>
                    <a:lnTo>
                      <a:pt x="3" y="119"/>
                    </a:lnTo>
                    <a:lnTo>
                      <a:pt x="5" y="121"/>
                    </a:lnTo>
                    <a:lnTo>
                      <a:pt x="6" y="122"/>
                    </a:lnTo>
                    <a:lnTo>
                      <a:pt x="8" y="123"/>
                    </a:lnTo>
                    <a:lnTo>
                      <a:pt x="9" y="124"/>
                    </a:lnTo>
                    <a:lnTo>
                      <a:pt x="10" y="124"/>
                    </a:lnTo>
                    <a:lnTo>
                      <a:pt x="12" y="125"/>
                    </a:lnTo>
                    <a:lnTo>
                      <a:pt x="14" y="125"/>
                    </a:lnTo>
                    <a:lnTo>
                      <a:pt x="16" y="125"/>
                    </a:lnTo>
                    <a:lnTo>
                      <a:pt x="95" y="125"/>
                    </a:lnTo>
                    <a:lnTo>
                      <a:pt x="95" y="221"/>
                    </a:lnTo>
                    <a:lnTo>
                      <a:pt x="120" y="221"/>
                    </a:lnTo>
                    <a:lnTo>
                      <a:pt x="120" y="106"/>
                    </a:lnTo>
                    <a:lnTo>
                      <a:pt x="120" y="105"/>
                    </a:lnTo>
                    <a:lnTo>
                      <a:pt x="119" y="104"/>
                    </a:lnTo>
                    <a:lnTo>
                      <a:pt x="118" y="102"/>
                    </a:lnTo>
                    <a:lnTo>
                      <a:pt x="118" y="102"/>
                    </a:lnTo>
                    <a:lnTo>
                      <a:pt x="117" y="101"/>
                    </a:lnTo>
                    <a:lnTo>
                      <a:pt x="116" y="100"/>
                    </a:lnTo>
                    <a:lnTo>
                      <a:pt x="115" y="99"/>
                    </a:lnTo>
                    <a:lnTo>
                      <a:pt x="114" y="98"/>
                    </a:lnTo>
                    <a:lnTo>
                      <a:pt x="113" y="98"/>
                    </a:lnTo>
                    <a:lnTo>
                      <a:pt x="111" y="97"/>
                    </a:lnTo>
                    <a:lnTo>
                      <a:pt x="110" y="97"/>
                    </a:lnTo>
                    <a:lnTo>
                      <a:pt x="108" y="96"/>
                    </a:lnTo>
                    <a:lnTo>
                      <a:pt x="107" y="96"/>
                    </a:lnTo>
                    <a:lnTo>
                      <a:pt x="106" y="96"/>
                    </a:lnTo>
                    <a:lnTo>
                      <a:pt x="104" y="96"/>
                    </a:lnTo>
                    <a:lnTo>
                      <a:pt x="103" y="96"/>
                    </a:lnTo>
                    <a:lnTo>
                      <a:pt x="57" y="94"/>
                    </a:lnTo>
                    <a:lnTo>
                      <a:pt x="70" y="56"/>
                    </a:lnTo>
                    <a:lnTo>
                      <a:pt x="79" y="70"/>
                    </a:lnTo>
                    <a:lnTo>
                      <a:pt x="135" y="70"/>
                    </a:lnTo>
                    <a:lnTo>
                      <a:pt x="136" y="69"/>
                    </a:lnTo>
                    <a:lnTo>
                      <a:pt x="137" y="69"/>
                    </a:lnTo>
                    <a:lnTo>
                      <a:pt x="139" y="68"/>
                    </a:lnTo>
                    <a:lnTo>
                      <a:pt x="139" y="68"/>
                    </a:lnTo>
                    <a:lnTo>
                      <a:pt x="140" y="67"/>
                    </a:lnTo>
                    <a:lnTo>
                      <a:pt x="142" y="66"/>
                    </a:lnTo>
                    <a:lnTo>
                      <a:pt x="142" y="65"/>
                    </a:lnTo>
                    <a:lnTo>
                      <a:pt x="144" y="65"/>
                    </a:lnTo>
                    <a:lnTo>
                      <a:pt x="144" y="63"/>
                    </a:lnTo>
                    <a:lnTo>
                      <a:pt x="144" y="62"/>
                    </a:lnTo>
                    <a:lnTo>
                      <a:pt x="145" y="61"/>
                    </a:lnTo>
                    <a:lnTo>
                      <a:pt x="145" y="59"/>
                    </a:lnTo>
                    <a:lnTo>
                      <a:pt x="145" y="57"/>
                    </a:lnTo>
                    <a:lnTo>
                      <a:pt x="144" y="55"/>
                    </a:lnTo>
                    <a:lnTo>
                      <a:pt x="144" y="54"/>
                    </a:lnTo>
                    <a:lnTo>
                      <a:pt x="143" y="53"/>
                    </a:lnTo>
                    <a:lnTo>
                      <a:pt x="142" y="52"/>
                    </a:lnTo>
                    <a:lnTo>
                      <a:pt x="141" y="51"/>
                    </a:lnTo>
                    <a:lnTo>
                      <a:pt x="140" y="50"/>
                    </a:lnTo>
                    <a:lnTo>
                      <a:pt x="139" y="49"/>
                    </a:lnTo>
                    <a:lnTo>
                      <a:pt x="138" y="48"/>
                    </a:lnTo>
                    <a:lnTo>
                      <a:pt x="136" y="48"/>
                    </a:lnTo>
                    <a:lnTo>
                      <a:pt x="135" y="48"/>
                    </a:lnTo>
                    <a:lnTo>
                      <a:pt x="92" y="48"/>
                    </a:lnTo>
                    <a:lnTo>
                      <a:pt x="83" y="33"/>
                    </a:lnTo>
                    <a:lnTo>
                      <a:pt x="84" y="31"/>
                    </a:lnTo>
                    <a:lnTo>
                      <a:pt x="85" y="29"/>
                    </a:lnTo>
                    <a:lnTo>
                      <a:pt x="85" y="27"/>
                    </a:lnTo>
                    <a:lnTo>
                      <a:pt x="85" y="25"/>
                    </a:lnTo>
                    <a:lnTo>
                      <a:pt x="85" y="23"/>
                    </a:lnTo>
                    <a:lnTo>
                      <a:pt x="85" y="21"/>
                    </a:lnTo>
                    <a:lnTo>
                      <a:pt x="85" y="18"/>
                    </a:lnTo>
                    <a:lnTo>
                      <a:pt x="85" y="16"/>
                    </a:lnTo>
                    <a:lnTo>
                      <a:pt x="84" y="14"/>
                    </a:lnTo>
                    <a:lnTo>
                      <a:pt x="84" y="13"/>
                    </a:lnTo>
                    <a:lnTo>
                      <a:pt x="83" y="11"/>
                    </a:lnTo>
                    <a:lnTo>
                      <a:pt x="82" y="10"/>
                    </a:lnTo>
                    <a:lnTo>
                      <a:pt x="80" y="8"/>
                    </a:lnTo>
                    <a:lnTo>
                      <a:pt x="79" y="7"/>
                    </a:lnTo>
                    <a:lnTo>
                      <a:pt x="77" y="5"/>
                    </a:lnTo>
                    <a:lnTo>
                      <a:pt x="76" y="4"/>
                    </a:lnTo>
                    <a:lnTo>
                      <a:pt x="74" y="3"/>
                    </a:lnTo>
                    <a:lnTo>
                      <a:pt x="72" y="2"/>
                    </a:lnTo>
                    <a:lnTo>
                      <a:pt x="70" y="1"/>
                    </a:lnTo>
                    <a:lnTo>
                      <a:pt x="67" y="1"/>
                    </a:lnTo>
                    <a:lnTo>
                      <a:pt x="65" y="0"/>
                    </a:lnTo>
                    <a:lnTo>
                      <a:pt x="63" y="0"/>
                    </a:lnTo>
                    <a:lnTo>
                      <a:pt x="61" y="0"/>
                    </a:lnTo>
                    <a:lnTo>
                      <a:pt x="59" y="0"/>
                    </a:lnTo>
                    <a:lnTo>
                      <a:pt x="56" y="1"/>
                    </a:lnTo>
                    <a:lnTo>
                      <a:pt x="54" y="1"/>
                    </a:lnTo>
                    <a:lnTo>
                      <a:pt x="52" y="2"/>
                    </a:lnTo>
                    <a:lnTo>
                      <a:pt x="50" y="3"/>
                    </a:lnTo>
                    <a:lnTo>
                      <a:pt x="47" y="5"/>
                    </a:lnTo>
                    <a:lnTo>
                      <a:pt x="46" y="7"/>
                    </a:lnTo>
                    <a:lnTo>
                      <a:pt x="44" y="8"/>
                    </a:lnTo>
                    <a:lnTo>
                      <a:pt x="43" y="10"/>
                    </a:lnTo>
                    <a:lnTo>
                      <a:pt x="41" y="12"/>
                    </a:lnTo>
                    <a:lnTo>
                      <a:pt x="40" y="14"/>
                    </a:lnTo>
                    <a:lnTo>
                      <a:pt x="39" y="17"/>
                    </a:lnTo>
                  </a:path>
                </a:pathLst>
              </a:custGeom>
              <a:solidFill>
                <a:srgbClr val="F39FD1"/>
              </a:solidFill>
              <a:ln w="127000" cap="rnd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716699" name="Freeform 27"/>
            <p:cNvSpPr>
              <a:spLocks/>
            </p:cNvSpPr>
            <p:nvPr/>
          </p:nvSpPr>
          <p:spPr bwMode="auto">
            <a:xfrm>
              <a:off x="1756" y="1468"/>
              <a:ext cx="186" cy="306"/>
            </a:xfrm>
            <a:custGeom>
              <a:avLst/>
              <a:gdLst/>
              <a:ahLst/>
              <a:cxnLst>
                <a:cxn ang="0">
                  <a:pos x="208" y="276"/>
                </a:cxn>
                <a:cxn ang="0">
                  <a:pos x="192" y="276"/>
                </a:cxn>
                <a:cxn ang="0">
                  <a:pos x="165" y="241"/>
                </a:cxn>
                <a:cxn ang="0">
                  <a:pos x="127" y="177"/>
                </a:cxn>
                <a:cxn ang="0">
                  <a:pos x="116" y="149"/>
                </a:cxn>
                <a:cxn ang="0">
                  <a:pos x="119" y="129"/>
                </a:cxn>
                <a:cxn ang="0">
                  <a:pos x="128" y="125"/>
                </a:cxn>
                <a:cxn ang="0">
                  <a:pos x="143" y="135"/>
                </a:cxn>
                <a:cxn ang="0">
                  <a:pos x="162" y="147"/>
                </a:cxn>
                <a:cxn ang="0">
                  <a:pos x="171" y="147"/>
                </a:cxn>
                <a:cxn ang="0">
                  <a:pos x="173" y="141"/>
                </a:cxn>
                <a:cxn ang="0">
                  <a:pos x="164" y="129"/>
                </a:cxn>
                <a:cxn ang="0">
                  <a:pos x="141" y="113"/>
                </a:cxn>
                <a:cxn ang="0">
                  <a:pos x="132" y="91"/>
                </a:cxn>
                <a:cxn ang="0">
                  <a:pos x="128" y="72"/>
                </a:cxn>
                <a:cxn ang="0">
                  <a:pos x="118" y="59"/>
                </a:cxn>
                <a:cxn ang="0">
                  <a:pos x="114" y="50"/>
                </a:cxn>
                <a:cxn ang="0">
                  <a:pos x="119" y="38"/>
                </a:cxn>
                <a:cxn ang="0">
                  <a:pos x="124" y="25"/>
                </a:cxn>
                <a:cxn ang="0">
                  <a:pos x="120" y="9"/>
                </a:cxn>
                <a:cxn ang="0">
                  <a:pos x="110" y="1"/>
                </a:cxn>
                <a:cxn ang="0">
                  <a:pos x="94" y="3"/>
                </a:cxn>
                <a:cxn ang="0">
                  <a:pos x="88" y="13"/>
                </a:cxn>
                <a:cxn ang="0">
                  <a:pos x="88" y="24"/>
                </a:cxn>
                <a:cxn ang="0">
                  <a:pos x="92" y="37"/>
                </a:cxn>
                <a:cxn ang="0">
                  <a:pos x="92" y="49"/>
                </a:cxn>
                <a:cxn ang="0">
                  <a:pos x="81" y="59"/>
                </a:cxn>
                <a:cxn ang="0">
                  <a:pos x="68" y="67"/>
                </a:cxn>
                <a:cxn ang="0">
                  <a:pos x="58" y="79"/>
                </a:cxn>
                <a:cxn ang="0">
                  <a:pos x="48" y="104"/>
                </a:cxn>
                <a:cxn ang="0">
                  <a:pos x="43" y="128"/>
                </a:cxn>
                <a:cxn ang="0">
                  <a:pos x="42" y="153"/>
                </a:cxn>
                <a:cxn ang="0">
                  <a:pos x="43" y="166"/>
                </a:cxn>
                <a:cxn ang="0">
                  <a:pos x="51" y="170"/>
                </a:cxn>
                <a:cxn ang="0">
                  <a:pos x="55" y="166"/>
                </a:cxn>
                <a:cxn ang="0">
                  <a:pos x="55" y="139"/>
                </a:cxn>
                <a:cxn ang="0">
                  <a:pos x="58" y="122"/>
                </a:cxn>
                <a:cxn ang="0">
                  <a:pos x="67" y="114"/>
                </a:cxn>
                <a:cxn ang="0">
                  <a:pos x="73" y="120"/>
                </a:cxn>
                <a:cxn ang="0">
                  <a:pos x="71" y="147"/>
                </a:cxn>
                <a:cxn ang="0">
                  <a:pos x="64" y="175"/>
                </a:cxn>
                <a:cxn ang="0">
                  <a:pos x="55" y="206"/>
                </a:cxn>
                <a:cxn ang="0">
                  <a:pos x="34" y="237"/>
                </a:cxn>
                <a:cxn ang="0">
                  <a:pos x="8" y="268"/>
                </a:cxn>
                <a:cxn ang="0">
                  <a:pos x="0" y="285"/>
                </a:cxn>
                <a:cxn ang="0">
                  <a:pos x="20" y="305"/>
                </a:cxn>
                <a:cxn ang="0">
                  <a:pos x="34" y="302"/>
                </a:cxn>
                <a:cxn ang="0">
                  <a:pos x="24" y="289"/>
                </a:cxn>
                <a:cxn ang="0">
                  <a:pos x="31" y="272"/>
                </a:cxn>
                <a:cxn ang="0">
                  <a:pos x="64" y="234"/>
                </a:cxn>
                <a:cxn ang="0">
                  <a:pos x="88" y="206"/>
                </a:cxn>
                <a:cxn ang="0">
                  <a:pos x="99" y="200"/>
                </a:cxn>
                <a:cxn ang="0">
                  <a:pos x="114" y="209"/>
                </a:cxn>
                <a:cxn ang="0">
                  <a:pos x="148" y="255"/>
                </a:cxn>
                <a:cxn ang="0">
                  <a:pos x="175" y="294"/>
                </a:cxn>
                <a:cxn ang="0">
                  <a:pos x="186" y="297"/>
                </a:cxn>
                <a:cxn ang="0">
                  <a:pos x="200" y="287"/>
                </a:cxn>
              </a:cxnLst>
              <a:rect l="0" t="0" r="r" b="b"/>
              <a:pathLst>
                <a:path w="209" h="306">
                  <a:moveTo>
                    <a:pt x="207" y="281"/>
                  </a:moveTo>
                  <a:lnTo>
                    <a:pt x="208" y="276"/>
                  </a:lnTo>
                  <a:lnTo>
                    <a:pt x="200" y="277"/>
                  </a:lnTo>
                  <a:lnTo>
                    <a:pt x="192" y="276"/>
                  </a:lnTo>
                  <a:lnTo>
                    <a:pt x="182" y="268"/>
                  </a:lnTo>
                  <a:lnTo>
                    <a:pt x="165" y="241"/>
                  </a:lnTo>
                  <a:lnTo>
                    <a:pt x="140" y="200"/>
                  </a:lnTo>
                  <a:lnTo>
                    <a:pt x="127" y="177"/>
                  </a:lnTo>
                  <a:lnTo>
                    <a:pt x="118" y="159"/>
                  </a:lnTo>
                  <a:lnTo>
                    <a:pt x="116" y="149"/>
                  </a:lnTo>
                  <a:lnTo>
                    <a:pt x="116" y="137"/>
                  </a:lnTo>
                  <a:lnTo>
                    <a:pt x="119" y="129"/>
                  </a:lnTo>
                  <a:lnTo>
                    <a:pt x="124" y="125"/>
                  </a:lnTo>
                  <a:lnTo>
                    <a:pt x="128" y="125"/>
                  </a:lnTo>
                  <a:lnTo>
                    <a:pt x="133" y="128"/>
                  </a:lnTo>
                  <a:lnTo>
                    <a:pt x="143" y="135"/>
                  </a:lnTo>
                  <a:lnTo>
                    <a:pt x="154" y="143"/>
                  </a:lnTo>
                  <a:lnTo>
                    <a:pt x="162" y="147"/>
                  </a:lnTo>
                  <a:lnTo>
                    <a:pt x="167" y="149"/>
                  </a:lnTo>
                  <a:lnTo>
                    <a:pt x="171" y="147"/>
                  </a:lnTo>
                  <a:lnTo>
                    <a:pt x="174" y="143"/>
                  </a:lnTo>
                  <a:lnTo>
                    <a:pt x="173" y="141"/>
                  </a:lnTo>
                  <a:lnTo>
                    <a:pt x="171" y="137"/>
                  </a:lnTo>
                  <a:lnTo>
                    <a:pt x="164" y="129"/>
                  </a:lnTo>
                  <a:lnTo>
                    <a:pt x="149" y="120"/>
                  </a:lnTo>
                  <a:lnTo>
                    <a:pt x="141" y="113"/>
                  </a:lnTo>
                  <a:lnTo>
                    <a:pt x="136" y="104"/>
                  </a:lnTo>
                  <a:lnTo>
                    <a:pt x="132" y="91"/>
                  </a:lnTo>
                  <a:lnTo>
                    <a:pt x="131" y="78"/>
                  </a:lnTo>
                  <a:lnTo>
                    <a:pt x="128" y="72"/>
                  </a:lnTo>
                  <a:lnTo>
                    <a:pt x="124" y="66"/>
                  </a:lnTo>
                  <a:lnTo>
                    <a:pt x="118" y="59"/>
                  </a:lnTo>
                  <a:lnTo>
                    <a:pt x="114" y="55"/>
                  </a:lnTo>
                  <a:lnTo>
                    <a:pt x="114" y="50"/>
                  </a:lnTo>
                  <a:lnTo>
                    <a:pt x="116" y="42"/>
                  </a:lnTo>
                  <a:lnTo>
                    <a:pt x="119" y="38"/>
                  </a:lnTo>
                  <a:lnTo>
                    <a:pt x="122" y="33"/>
                  </a:lnTo>
                  <a:lnTo>
                    <a:pt x="124" y="25"/>
                  </a:lnTo>
                  <a:lnTo>
                    <a:pt x="122" y="16"/>
                  </a:lnTo>
                  <a:lnTo>
                    <a:pt x="120" y="9"/>
                  </a:lnTo>
                  <a:lnTo>
                    <a:pt x="116" y="4"/>
                  </a:lnTo>
                  <a:lnTo>
                    <a:pt x="110" y="1"/>
                  </a:lnTo>
                  <a:lnTo>
                    <a:pt x="101" y="0"/>
                  </a:lnTo>
                  <a:lnTo>
                    <a:pt x="94" y="3"/>
                  </a:lnTo>
                  <a:lnTo>
                    <a:pt x="90" y="7"/>
                  </a:lnTo>
                  <a:lnTo>
                    <a:pt x="88" y="13"/>
                  </a:lnTo>
                  <a:lnTo>
                    <a:pt x="86" y="18"/>
                  </a:lnTo>
                  <a:lnTo>
                    <a:pt x="88" y="24"/>
                  </a:lnTo>
                  <a:lnTo>
                    <a:pt x="90" y="32"/>
                  </a:lnTo>
                  <a:lnTo>
                    <a:pt x="92" y="37"/>
                  </a:lnTo>
                  <a:lnTo>
                    <a:pt x="93" y="42"/>
                  </a:lnTo>
                  <a:lnTo>
                    <a:pt x="92" y="49"/>
                  </a:lnTo>
                  <a:lnTo>
                    <a:pt x="88" y="54"/>
                  </a:lnTo>
                  <a:lnTo>
                    <a:pt x="81" y="59"/>
                  </a:lnTo>
                  <a:lnTo>
                    <a:pt x="73" y="63"/>
                  </a:lnTo>
                  <a:lnTo>
                    <a:pt x="68" y="67"/>
                  </a:lnTo>
                  <a:lnTo>
                    <a:pt x="63" y="72"/>
                  </a:lnTo>
                  <a:lnTo>
                    <a:pt x="58" y="79"/>
                  </a:lnTo>
                  <a:lnTo>
                    <a:pt x="52" y="91"/>
                  </a:lnTo>
                  <a:lnTo>
                    <a:pt x="48" y="104"/>
                  </a:lnTo>
                  <a:lnTo>
                    <a:pt x="44" y="114"/>
                  </a:lnTo>
                  <a:lnTo>
                    <a:pt x="43" y="128"/>
                  </a:lnTo>
                  <a:lnTo>
                    <a:pt x="42" y="143"/>
                  </a:lnTo>
                  <a:lnTo>
                    <a:pt x="42" y="153"/>
                  </a:lnTo>
                  <a:lnTo>
                    <a:pt x="42" y="160"/>
                  </a:lnTo>
                  <a:lnTo>
                    <a:pt x="43" y="166"/>
                  </a:lnTo>
                  <a:lnTo>
                    <a:pt x="46" y="168"/>
                  </a:lnTo>
                  <a:lnTo>
                    <a:pt x="51" y="170"/>
                  </a:lnTo>
                  <a:lnTo>
                    <a:pt x="54" y="168"/>
                  </a:lnTo>
                  <a:lnTo>
                    <a:pt x="55" y="166"/>
                  </a:lnTo>
                  <a:lnTo>
                    <a:pt x="55" y="155"/>
                  </a:lnTo>
                  <a:lnTo>
                    <a:pt x="55" y="139"/>
                  </a:lnTo>
                  <a:lnTo>
                    <a:pt x="56" y="129"/>
                  </a:lnTo>
                  <a:lnTo>
                    <a:pt x="58" y="122"/>
                  </a:lnTo>
                  <a:lnTo>
                    <a:pt x="61" y="116"/>
                  </a:lnTo>
                  <a:lnTo>
                    <a:pt x="67" y="114"/>
                  </a:lnTo>
                  <a:lnTo>
                    <a:pt x="72" y="116"/>
                  </a:lnTo>
                  <a:lnTo>
                    <a:pt x="73" y="120"/>
                  </a:lnTo>
                  <a:lnTo>
                    <a:pt x="72" y="131"/>
                  </a:lnTo>
                  <a:lnTo>
                    <a:pt x="71" y="147"/>
                  </a:lnTo>
                  <a:lnTo>
                    <a:pt x="68" y="162"/>
                  </a:lnTo>
                  <a:lnTo>
                    <a:pt x="64" y="175"/>
                  </a:lnTo>
                  <a:lnTo>
                    <a:pt x="60" y="192"/>
                  </a:lnTo>
                  <a:lnTo>
                    <a:pt x="55" y="206"/>
                  </a:lnTo>
                  <a:lnTo>
                    <a:pt x="43" y="225"/>
                  </a:lnTo>
                  <a:lnTo>
                    <a:pt x="34" y="237"/>
                  </a:lnTo>
                  <a:lnTo>
                    <a:pt x="18" y="255"/>
                  </a:lnTo>
                  <a:lnTo>
                    <a:pt x="8" y="268"/>
                  </a:lnTo>
                  <a:lnTo>
                    <a:pt x="0" y="280"/>
                  </a:lnTo>
                  <a:lnTo>
                    <a:pt x="0" y="285"/>
                  </a:lnTo>
                  <a:lnTo>
                    <a:pt x="8" y="294"/>
                  </a:lnTo>
                  <a:lnTo>
                    <a:pt x="20" y="305"/>
                  </a:lnTo>
                  <a:lnTo>
                    <a:pt x="31" y="305"/>
                  </a:lnTo>
                  <a:lnTo>
                    <a:pt x="34" y="302"/>
                  </a:lnTo>
                  <a:lnTo>
                    <a:pt x="29" y="296"/>
                  </a:lnTo>
                  <a:lnTo>
                    <a:pt x="24" y="289"/>
                  </a:lnTo>
                  <a:lnTo>
                    <a:pt x="24" y="284"/>
                  </a:lnTo>
                  <a:lnTo>
                    <a:pt x="31" y="272"/>
                  </a:lnTo>
                  <a:lnTo>
                    <a:pt x="44" y="259"/>
                  </a:lnTo>
                  <a:lnTo>
                    <a:pt x="64" y="234"/>
                  </a:lnTo>
                  <a:lnTo>
                    <a:pt x="81" y="213"/>
                  </a:lnTo>
                  <a:lnTo>
                    <a:pt x="88" y="206"/>
                  </a:lnTo>
                  <a:lnTo>
                    <a:pt x="92" y="201"/>
                  </a:lnTo>
                  <a:lnTo>
                    <a:pt x="99" y="200"/>
                  </a:lnTo>
                  <a:lnTo>
                    <a:pt x="106" y="204"/>
                  </a:lnTo>
                  <a:lnTo>
                    <a:pt x="114" y="209"/>
                  </a:lnTo>
                  <a:lnTo>
                    <a:pt x="130" y="230"/>
                  </a:lnTo>
                  <a:lnTo>
                    <a:pt x="148" y="255"/>
                  </a:lnTo>
                  <a:lnTo>
                    <a:pt x="165" y="280"/>
                  </a:lnTo>
                  <a:lnTo>
                    <a:pt x="175" y="294"/>
                  </a:lnTo>
                  <a:lnTo>
                    <a:pt x="179" y="297"/>
                  </a:lnTo>
                  <a:lnTo>
                    <a:pt x="186" y="297"/>
                  </a:lnTo>
                  <a:lnTo>
                    <a:pt x="192" y="292"/>
                  </a:lnTo>
                  <a:lnTo>
                    <a:pt x="200" y="287"/>
                  </a:lnTo>
                  <a:lnTo>
                    <a:pt x="207" y="281"/>
                  </a:lnTo>
                </a:path>
              </a:pathLst>
            </a:custGeom>
            <a:solidFill>
              <a:srgbClr val="CECECE"/>
            </a:solidFill>
            <a:ln w="2540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6" name="Group 28"/>
            <p:cNvGrpSpPr>
              <a:grpSpLocks/>
            </p:cNvGrpSpPr>
            <p:nvPr/>
          </p:nvGrpSpPr>
          <p:grpSpPr bwMode="auto">
            <a:xfrm>
              <a:off x="1232" y="1458"/>
              <a:ext cx="241" cy="326"/>
              <a:chOff x="1386" y="1458"/>
              <a:chExt cx="271" cy="326"/>
            </a:xfrm>
          </p:grpSpPr>
          <p:grpSp>
            <p:nvGrpSpPr>
              <p:cNvPr id="7" name="Group 29"/>
              <p:cNvGrpSpPr>
                <a:grpSpLocks/>
              </p:cNvGrpSpPr>
              <p:nvPr/>
            </p:nvGrpSpPr>
            <p:grpSpPr bwMode="auto">
              <a:xfrm>
                <a:off x="1386" y="1458"/>
                <a:ext cx="271" cy="326"/>
                <a:chOff x="1386" y="1458"/>
                <a:chExt cx="271" cy="326"/>
              </a:xfrm>
            </p:grpSpPr>
            <p:sp>
              <p:nvSpPr>
                <p:cNvPr id="2716702" name="AutoShape 30"/>
                <p:cNvSpPr>
                  <a:spLocks noChangeArrowheads="1"/>
                </p:cNvSpPr>
                <p:nvPr/>
              </p:nvSpPr>
              <p:spPr bwMode="auto">
                <a:xfrm>
                  <a:off x="1386" y="1510"/>
                  <a:ext cx="271" cy="274"/>
                </a:xfrm>
                <a:prstGeom prst="cube">
                  <a:avLst>
                    <a:gd name="adj" fmla="val 24995"/>
                  </a:avLst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16703" name="AutoShape 31"/>
                <p:cNvSpPr>
                  <a:spLocks noChangeArrowheads="1"/>
                </p:cNvSpPr>
                <p:nvPr/>
              </p:nvSpPr>
              <p:spPr bwMode="auto">
                <a:xfrm>
                  <a:off x="1450" y="1458"/>
                  <a:ext cx="207" cy="49"/>
                </a:xfrm>
                <a:prstGeom prst="cube">
                  <a:avLst>
                    <a:gd name="adj" fmla="val 24995"/>
                  </a:avLst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2716704" name="Oval 32"/>
              <p:cNvSpPr>
                <a:spLocks noChangeArrowheads="1"/>
              </p:cNvSpPr>
              <p:nvPr/>
            </p:nvSpPr>
            <p:spPr bwMode="auto">
              <a:xfrm>
                <a:off x="1472" y="1486"/>
                <a:ext cx="27" cy="8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16705" name="AutoShape 33"/>
              <p:cNvSpPr>
                <a:spLocks noChangeArrowheads="1"/>
              </p:cNvSpPr>
              <p:nvPr/>
            </p:nvSpPr>
            <p:spPr bwMode="auto">
              <a:xfrm>
                <a:off x="1418" y="1640"/>
                <a:ext cx="145" cy="59"/>
              </a:xfrm>
              <a:prstGeom prst="octagon">
                <a:avLst>
                  <a:gd name="adj" fmla="val 29282"/>
                </a:avLst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8" name="Group 34"/>
          <p:cNvGrpSpPr>
            <a:grpSpLocks/>
          </p:cNvGrpSpPr>
          <p:nvPr/>
        </p:nvGrpSpPr>
        <p:grpSpPr bwMode="auto">
          <a:xfrm>
            <a:off x="3321050" y="3046413"/>
            <a:ext cx="1441450" cy="517525"/>
            <a:chOff x="2353" y="1795"/>
            <a:chExt cx="1022" cy="326"/>
          </a:xfrm>
        </p:grpSpPr>
        <p:grpSp>
          <p:nvGrpSpPr>
            <p:cNvPr id="9" name="Group 35"/>
            <p:cNvGrpSpPr>
              <a:grpSpLocks/>
            </p:cNvGrpSpPr>
            <p:nvPr/>
          </p:nvGrpSpPr>
          <p:grpSpPr bwMode="auto">
            <a:xfrm>
              <a:off x="2353" y="1795"/>
              <a:ext cx="217" cy="326"/>
              <a:chOff x="2353" y="1795"/>
              <a:chExt cx="217" cy="326"/>
            </a:xfrm>
          </p:grpSpPr>
          <p:sp>
            <p:nvSpPr>
              <p:cNvPr id="2716708" name="AutoShape 36"/>
              <p:cNvSpPr>
                <a:spLocks noChangeArrowheads="1"/>
              </p:cNvSpPr>
              <p:nvPr/>
            </p:nvSpPr>
            <p:spPr bwMode="auto">
              <a:xfrm>
                <a:off x="2353" y="1849"/>
                <a:ext cx="217" cy="272"/>
              </a:xfrm>
              <a:prstGeom prst="cube">
                <a:avLst>
                  <a:gd name="adj" fmla="val 24995"/>
                </a:avLst>
              </a:prstGeom>
              <a:solidFill>
                <a:srgbClr val="DC008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16709" name="AutoShape 37"/>
              <p:cNvSpPr>
                <a:spLocks noChangeArrowheads="1"/>
              </p:cNvSpPr>
              <p:nvPr/>
            </p:nvSpPr>
            <p:spPr bwMode="auto">
              <a:xfrm>
                <a:off x="2404" y="1795"/>
                <a:ext cx="166" cy="49"/>
              </a:xfrm>
              <a:prstGeom prst="cube">
                <a:avLst>
                  <a:gd name="adj" fmla="val 24995"/>
                </a:avLst>
              </a:prstGeom>
              <a:solidFill>
                <a:srgbClr val="DC008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16710" name="AutoShape 38"/>
              <p:cNvSpPr>
                <a:spLocks noChangeArrowheads="1"/>
              </p:cNvSpPr>
              <p:nvPr/>
            </p:nvSpPr>
            <p:spPr bwMode="auto">
              <a:xfrm>
                <a:off x="2396" y="1869"/>
                <a:ext cx="111" cy="18"/>
              </a:xfrm>
              <a:prstGeom prst="parallelogram">
                <a:avLst>
                  <a:gd name="adj" fmla="val 154138"/>
                </a:avLst>
              </a:prstGeom>
              <a:solidFill>
                <a:srgbClr val="DC008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0" name="Group 39"/>
            <p:cNvGrpSpPr>
              <a:grpSpLocks/>
            </p:cNvGrpSpPr>
            <p:nvPr/>
          </p:nvGrpSpPr>
          <p:grpSpPr bwMode="auto">
            <a:xfrm>
              <a:off x="2897" y="1838"/>
              <a:ext cx="211" cy="270"/>
              <a:chOff x="2897" y="1838"/>
              <a:chExt cx="211" cy="270"/>
            </a:xfrm>
          </p:grpSpPr>
          <p:sp>
            <p:nvSpPr>
              <p:cNvPr id="2716712" name="Freeform 40"/>
              <p:cNvSpPr>
                <a:spLocks/>
              </p:cNvSpPr>
              <p:nvPr/>
            </p:nvSpPr>
            <p:spPr bwMode="auto">
              <a:xfrm>
                <a:off x="3033" y="1963"/>
                <a:ext cx="64" cy="145"/>
              </a:xfrm>
              <a:custGeom>
                <a:avLst/>
                <a:gdLst/>
                <a:ahLst/>
                <a:cxnLst>
                  <a:cxn ang="0">
                    <a:pos x="46" y="0"/>
                  </a:cxn>
                  <a:cxn ang="0">
                    <a:pos x="63" y="0"/>
                  </a:cxn>
                  <a:cxn ang="0">
                    <a:pos x="17" y="144"/>
                  </a:cxn>
                  <a:cxn ang="0">
                    <a:pos x="0" y="144"/>
                  </a:cxn>
                  <a:cxn ang="0">
                    <a:pos x="46" y="0"/>
                  </a:cxn>
                </a:cxnLst>
                <a:rect l="0" t="0" r="r" b="b"/>
                <a:pathLst>
                  <a:path w="64" h="145">
                    <a:moveTo>
                      <a:pt x="46" y="0"/>
                    </a:moveTo>
                    <a:lnTo>
                      <a:pt x="63" y="0"/>
                    </a:lnTo>
                    <a:lnTo>
                      <a:pt x="17" y="144"/>
                    </a:lnTo>
                    <a:lnTo>
                      <a:pt x="0" y="144"/>
                    </a:lnTo>
                    <a:lnTo>
                      <a:pt x="46" y="0"/>
                    </a:lnTo>
                  </a:path>
                </a:pathLst>
              </a:custGeom>
              <a:solidFill>
                <a:srgbClr val="F39FD1"/>
              </a:solidFill>
              <a:ln w="12700" cap="rnd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16713" name="Rectangle 41"/>
              <p:cNvSpPr>
                <a:spLocks noChangeArrowheads="1"/>
              </p:cNvSpPr>
              <p:nvPr/>
            </p:nvSpPr>
            <p:spPr bwMode="auto">
              <a:xfrm>
                <a:off x="3028" y="1963"/>
                <a:ext cx="80" cy="11"/>
              </a:xfrm>
              <a:prstGeom prst="rect">
                <a:avLst/>
              </a:prstGeom>
              <a:solidFill>
                <a:srgbClr val="F39FD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16714" name="Rectangle 42"/>
              <p:cNvSpPr>
                <a:spLocks noChangeArrowheads="1"/>
              </p:cNvSpPr>
              <p:nvPr/>
            </p:nvSpPr>
            <p:spPr bwMode="auto">
              <a:xfrm>
                <a:off x="3036" y="2022"/>
                <a:ext cx="60" cy="14"/>
              </a:xfrm>
              <a:prstGeom prst="rect">
                <a:avLst/>
              </a:prstGeom>
              <a:solidFill>
                <a:srgbClr val="F39FD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16715" name="Rectangle 43"/>
              <p:cNvSpPr>
                <a:spLocks noChangeArrowheads="1"/>
              </p:cNvSpPr>
              <p:nvPr/>
            </p:nvSpPr>
            <p:spPr bwMode="auto">
              <a:xfrm>
                <a:off x="2898" y="2022"/>
                <a:ext cx="78" cy="9"/>
              </a:xfrm>
              <a:prstGeom prst="rect">
                <a:avLst/>
              </a:prstGeom>
              <a:solidFill>
                <a:srgbClr val="F39FD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16716" name="Oval 44"/>
              <p:cNvSpPr>
                <a:spLocks noChangeArrowheads="1"/>
              </p:cNvSpPr>
              <p:nvPr/>
            </p:nvSpPr>
            <p:spPr bwMode="auto">
              <a:xfrm>
                <a:off x="2959" y="1838"/>
                <a:ext cx="24" cy="27"/>
              </a:xfrm>
              <a:prstGeom prst="ellipse">
                <a:avLst/>
              </a:prstGeom>
              <a:solidFill>
                <a:srgbClr val="F39FD1"/>
              </a:solidFill>
              <a:ln w="254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16717" name="Freeform 45"/>
              <p:cNvSpPr>
                <a:spLocks/>
              </p:cNvSpPr>
              <p:nvPr/>
            </p:nvSpPr>
            <p:spPr bwMode="auto">
              <a:xfrm>
                <a:off x="2897" y="1884"/>
                <a:ext cx="144" cy="224"/>
              </a:xfrm>
              <a:custGeom>
                <a:avLst/>
                <a:gdLst/>
                <a:ahLst/>
                <a:cxnLst>
                  <a:cxn ang="0">
                    <a:pos x="1" y="103"/>
                  </a:cxn>
                  <a:cxn ang="0">
                    <a:pos x="1" y="106"/>
                  </a:cxn>
                  <a:cxn ang="0">
                    <a:pos x="0" y="110"/>
                  </a:cxn>
                  <a:cxn ang="0">
                    <a:pos x="0" y="113"/>
                  </a:cxn>
                  <a:cxn ang="0">
                    <a:pos x="1" y="117"/>
                  </a:cxn>
                  <a:cxn ang="0">
                    <a:pos x="3" y="120"/>
                  </a:cxn>
                  <a:cxn ang="0">
                    <a:pos x="6" y="123"/>
                  </a:cxn>
                  <a:cxn ang="0">
                    <a:pos x="9" y="125"/>
                  </a:cxn>
                  <a:cxn ang="0">
                    <a:pos x="11" y="126"/>
                  </a:cxn>
                  <a:cxn ang="0">
                    <a:pos x="15" y="126"/>
                  </a:cxn>
                  <a:cxn ang="0">
                    <a:pos x="93" y="223"/>
                  </a:cxn>
                  <a:cxn ang="0">
                    <a:pos x="118" y="107"/>
                  </a:cxn>
                  <a:cxn ang="0">
                    <a:pos x="117" y="105"/>
                  </a:cxn>
                  <a:cxn ang="0">
                    <a:pos x="116" y="103"/>
                  </a:cxn>
                  <a:cxn ang="0">
                    <a:pos x="114" y="101"/>
                  </a:cxn>
                  <a:cxn ang="0">
                    <a:pos x="112" y="99"/>
                  </a:cxn>
                  <a:cxn ang="0">
                    <a:pos x="110" y="98"/>
                  </a:cxn>
                  <a:cxn ang="0">
                    <a:pos x="107" y="97"/>
                  </a:cxn>
                  <a:cxn ang="0">
                    <a:pos x="104" y="97"/>
                  </a:cxn>
                  <a:cxn ang="0">
                    <a:pos x="102" y="97"/>
                  </a:cxn>
                  <a:cxn ang="0">
                    <a:pos x="69" y="57"/>
                  </a:cxn>
                  <a:cxn ang="0">
                    <a:pos x="133" y="70"/>
                  </a:cxn>
                  <a:cxn ang="0">
                    <a:pos x="135" y="70"/>
                  </a:cxn>
                  <a:cxn ang="0">
                    <a:pos x="137" y="69"/>
                  </a:cxn>
                  <a:cxn ang="0">
                    <a:pos x="140" y="67"/>
                  </a:cxn>
                  <a:cxn ang="0">
                    <a:pos x="142" y="65"/>
                  </a:cxn>
                  <a:cxn ang="0">
                    <a:pos x="142" y="62"/>
                  </a:cxn>
                  <a:cxn ang="0">
                    <a:pos x="143" y="59"/>
                  </a:cxn>
                  <a:cxn ang="0">
                    <a:pos x="142" y="56"/>
                  </a:cxn>
                  <a:cxn ang="0">
                    <a:pos x="141" y="53"/>
                  </a:cxn>
                  <a:cxn ang="0">
                    <a:pos x="139" y="51"/>
                  </a:cxn>
                  <a:cxn ang="0">
                    <a:pos x="137" y="49"/>
                  </a:cxn>
                  <a:cxn ang="0">
                    <a:pos x="134" y="49"/>
                  </a:cxn>
                  <a:cxn ang="0">
                    <a:pos x="91" y="49"/>
                  </a:cxn>
                  <a:cxn ang="0">
                    <a:pos x="83" y="32"/>
                  </a:cxn>
                  <a:cxn ang="0">
                    <a:pos x="84" y="28"/>
                  </a:cxn>
                  <a:cxn ang="0">
                    <a:pos x="84" y="23"/>
                  </a:cxn>
                  <a:cxn ang="0">
                    <a:pos x="84" y="18"/>
                  </a:cxn>
                  <a:cxn ang="0">
                    <a:pos x="83" y="14"/>
                  </a:cxn>
                  <a:cxn ang="0">
                    <a:pos x="82" y="11"/>
                  </a:cxn>
                  <a:cxn ang="0">
                    <a:pos x="79" y="8"/>
                  </a:cxn>
                  <a:cxn ang="0">
                    <a:pos x="76" y="5"/>
                  </a:cxn>
                  <a:cxn ang="0">
                    <a:pos x="73" y="3"/>
                  </a:cxn>
                  <a:cxn ang="0">
                    <a:pos x="69" y="1"/>
                  </a:cxn>
                  <a:cxn ang="0">
                    <a:pos x="64" y="0"/>
                  </a:cxn>
                  <a:cxn ang="0">
                    <a:pos x="60" y="0"/>
                  </a:cxn>
                  <a:cxn ang="0">
                    <a:pos x="56" y="1"/>
                  </a:cxn>
                  <a:cxn ang="0">
                    <a:pos x="51" y="2"/>
                  </a:cxn>
                  <a:cxn ang="0">
                    <a:pos x="47" y="5"/>
                  </a:cxn>
                  <a:cxn ang="0">
                    <a:pos x="43" y="9"/>
                  </a:cxn>
                  <a:cxn ang="0">
                    <a:pos x="41" y="12"/>
                  </a:cxn>
                  <a:cxn ang="0">
                    <a:pos x="39" y="17"/>
                  </a:cxn>
                </a:cxnLst>
                <a:rect l="0" t="0" r="r" b="b"/>
                <a:pathLst>
                  <a:path w="144" h="224">
                    <a:moveTo>
                      <a:pt x="39" y="17"/>
                    </a:moveTo>
                    <a:lnTo>
                      <a:pt x="1" y="103"/>
                    </a:lnTo>
                    <a:lnTo>
                      <a:pt x="1" y="105"/>
                    </a:lnTo>
                    <a:lnTo>
                      <a:pt x="1" y="106"/>
                    </a:lnTo>
                    <a:lnTo>
                      <a:pt x="0" y="107"/>
                    </a:lnTo>
                    <a:lnTo>
                      <a:pt x="0" y="110"/>
                    </a:lnTo>
                    <a:lnTo>
                      <a:pt x="0" y="111"/>
                    </a:lnTo>
                    <a:lnTo>
                      <a:pt x="0" y="113"/>
                    </a:lnTo>
                    <a:lnTo>
                      <a:pt x="1" y="115"/>
                    </a:lnTo>
                    <a:lnTo>
                      <a:pt x="1" y="117"/>
                    </a:lnTo>
                    <a:lnTo>
                      <a:pt x="2" y="118"/>
                    </a:lnTo>
                    <a:lnTo>
                      <a:pt x="3" y="120"/>
                    </a:lnTo>
                    <a:lnTo>
                      <a:pt x="4" y="122"/>
                    </a:lnTo>
                    <a:lnTo>
                      <a:pt x="6" y="123"/>
                    </a:lnTo>
                    <a:lnTo>
                      <a:pt x="8" y="124"/>
                    </a:lnTo>
                    <a:lnTo>
                      <a:pt x="9" y="125"/>
                    </a:lnTo>
                    <a:lnTo>
                      <a:pt x="10" y="125"/>
                    </a:lnTo>
                    <a:lnTo>
                      <a:pt x="11" y="126"/>
                    </a:lnTo>
                    <a:lnTo>
                      <a:pt x="13" y="126"/>
                    </a:lnTo>
                    <a:lnTo>
                      <a:pt x="15" y="126"/>
                    </a:lnTo>
                    <a:lnTo>
                      <a:pt x="93" y="126"/>
                    </a:lnTo>
                    <a:lnTo>
                      <a:pt x="93" y="223"/>
                    </a:lnTo>
                    <a:lnTo>
                      <a:pt x="118" y="223"/>
                    </a:lnTo>
                    <a:lnTo>
                      <a:pt x="118" y="107"/>
                    </a:lnTo>
                    <a:lnTo>
                      <a:pt x="118" y="106"/>
                    </a:lnTo>
                    <a:lnTo>
                      <a:pt x="117" y="105"/>
                    </a:lnTo>
                    <a:lnTo>
                      <a:pt x="117" y="103"/>
                    </a:lnTo>
                    <a:lnTo>
                      <a:pt x="116" y="103"/>
                    </a:lnTo>
                    <a:lnTo>
                      <a:pt x="116" y="102"/>
                    </a:lnTo>
                    <a:lnTo>
                      <a:pt x="114" y="101"/>
                    </a:lnTo>
                    <a:lnTo>
                      <a:pt x="114" y="100"/>
                    </a:lnTo>
                    <a:lnTo>
                      <a:pt x="112" y="99"/>
                    </a:lnTo>
                    <a:lnTo>
                      <a:pt x="111" y="99"/>
                    </a:lnTo>
                    <a:lnTo>
                      <a:pt x="110" y="98"/>
                    </a:lnTo>
                    <a:lnTo>
                      <a:pt x="109" y="98"/>
                    </a:lnTo>
                    <a:lnTo>
                      <a:pt x="107" y="97"/>
                    </a:lnTo>
                    <a:lnTo>
                      <a:pt x="105" y="97"/>
                    </a:lnTo>
                    <a:lnTo>
                      <a:pt x="104" y="97"/>
                    </a:lnTo>
                    <a:lnTo>
                      <a:pt x="103" y="97"/>
                    </a:lnTo>
                    <a:lnTo>
                      <a:pt x="102" y="97"/>
                    </a:lnTo>
                    <a:lnTo>
                      <a:pt x="56" y="95"/>
                    </a:lnTo>
                    <a:lnTo>
                      <a:pt x="69" y="57"/>
                    </a:lnTo>
                    <a:lnTo>
                      <a:pt x="78" y="70"/>
                    </a:lnTo>
                    <a:lnTo>
                      <a:pt x="133" y="70"/>
                    </a:lnTo>
                    <a:lnTo>
                      <a:pt x="134" y="70"/>
                    </a:lnTo>
                    <a:lnTo>
                      <a:pt x="135" y="70"/>
                    </a:lnTo>
                    <a:lnTo>
                      <a:pt x="137" y="69"/>
                    </a:lnTo>
                    <a:lnTo>
                      <a:pt x="137" y="69"/>
                    </a:lnTo>
                    <a:lnTo>
                      <a:pt x="139" y="68"/>
                    </a:lnTo>
                    <a:lnTo>
                      <a:pt x="140" y="67"/>
                    </a:lnTo>
                    <a:lnTo>
                      <a:pt x="140" y="66"/>
                    </a:lnTo>
                    <a:lnTo>
                      <a:pt x="142" y="65"/>
                    </a:lnTo>
                    <a:lnTo>
                      <a:pt x="142" y="64"/>
                    </a:lnTo>
                    <a:lnTo>
                      <a:pt x="142" y="62"/>
                    </a:lnTo>
                    <a:lnTo>
                      <a:pt x="143" y="61"/>
                    </a:lnTo>
                    <a:lnTo>
                      <a:pt x="143" y="59"/>
                    </a:lnTo>
                    <a:lnTo>
                      <a:pt x="143" y="57"/>
                    </a:lnTo>
                    <a:lnTo>
                      <a:pt x="142" y="56"/>
                    </a:lnTo>
                    <a:lnTo>
                      <a:pt x="142" y="55"/>
                    </a:lnTo>
                    <a:lnTo>
                      <a:pt x="141" y="53"/>
                    </a:lnTo>
                    <a:lnTo>
                      <a:pt x="140" y="52"/>
                    </a:lnTo>
                    <a:lnTo>
                      <a:pt x="139" y="51"/>
                    </a:lnTo>
                    <a:lnTo>
                      <a:pt x="138" y="50"/>
                    </a:lnTo>
                    <a:lnTo>
                      <a:pt x="137" y="49"/>
                    </a:lnTo>
                    <a:lnTo>
                      <a:pt x="136" y="49"/>
                    </a:lnTo>
                    <a:lnTo>
                      <a:pt x="134" y="49"/>
                    </a:lnTo>
                    <a:lnTo>
                      <a:pt x="133" y="49"/>
                    </a:lnTo>
                    <a:lnTo>
                      <a:pt x="91" y="49"/>
                    </a:lnTo>
                    <a:lnTo>
                      <a:pt x="82" y="33"/>
                    </a:lnTo>
                    <a:lnTo>
                      <a:pt x="83" y="32"/>
                    </a:lnTo>
                    <a:lnTo>
                      <a:pt x="84" y="30"/>
                    </a:lnTo>
                    <a:lnTo>
                      <a:pt x="84" y="28"/>
                    </a:lnTo>
                    <a:lnTo>
                      <a:pt x="84" y="26"/>
                    </a:lnTo>
                    <a:lnTo>
                      <a:pt x="84" y="23"/>
                    </a:lnTo>
                    <a:lnTo>
                      <a:pt x="84" y="21"/>
                    </a:lnTo>
                    <a:lnTo>
                      <a:pt x="84" y="18"/>
                    </a:lnTo>
                    <a:lnTo>
                      <a:pt x="84" y="16"/>
                    </a:lnTo>
                    <a:lnTo>
                      <a:pt x="83" y="14"/>
                    </a:lnTo>
                    <a:lnTo>
                      <a:pt x="82" y="13"/>
                    </a:lnTo>
                    <a:lnTo>
                      <a:pt x="82" y="11"/>
                    </a:lnTo>
                    <a:lnTo>
                      <a:pt x="80" y="10"/>
                    </a:lnTo>
                    <a:lnTo>
                      <a:pt x="79" y="8"/>
                    </a:lnTo>
                    <a:lnTo>
                      <a:pt x="78" y="7"/>
                    </a:lnTo>
                    <a:lnTo>
                      <a:pt x="76" y="5"/>
                    </a:lnTo>
                    <a:lnTo>
                      <a:pt x="75" y="4"/>
                    </a:lnTo>
                    <a:lnTo>
                      <a:pt x="73" y="3"/>
                    </a:lnTo>
                    <a:lnTo>
                      <a:pt x="71" y="2"/>
                    </a:lnTo>
                    <a:lnTo>
                      <a:pt x="69" y="1"/>
                    </a:lnTo>
                    <a:lnTo>
                      <a:pt x="66" y="1"/>
                    </a:lnTo>
                    <a:lnTo>
                      <a:pt x="64" y="0"/>
                    </a:lnTo>
                    <a:lnTo>
                      <a:pt x="63" y="0"/>
                    </a:lnTo>
                    <a:lnTo>
                      <a:pt x="60" y="0"/>
                    </a:lnTo>
                    <a:lnTo>
                      <a:pt x="58" y="0"/>
                    </a:lnTo>
                    <a:lnTo>
                      <a:pt x="56" y="1"/>
                    </a:lnTo>
                    <a:lnTo>
                      <a:pt x="54" y="1"/>
                    </a:lnTo>
                    <a:lnTo>
                      <a:pt x="51" y="2"/>
                    </a:lnTo>
                    <a:lnTo>
                      <a:pt x="49" y="3"/>
                    </a:lnTo>
                    <a:lnTo>
                      <a:pt x="47" y="5"/>
                    </a:lnTo>
                    <a:lnTo>
                      <a:pt x="45" y="7"/>
                    </a:lnTo>
                    <a:lnTo>
                      <a:pt x="43" y="9"/>
                    </a:lnTo>
                    <a:lnTo>
                      <a:pt x="42" y="10"/>
                    </a:lnTo>
                    <a:lnTo>
                      <a:pt x="41" y="12"/>
                    </a:lnTo>
                    <a:lnTo>
                      <a:pt x="40" y="14"/>
                    </a:lnTo>
                    <a:lnTo>
                      <a:pt x="39" y="17"/>
                    </a:lnTo>
                  </a:path>
                </a:pathLst>
              </a:custGeom>
              <a:solidFill>
                <a:srgbClr val="F39FD1"/>
              </a:solidFill>
              <a:ln w="127000" cap="rnd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716718" name="Freeform 46"/>
            <p:cNvSpPr>
              <a:spLocks/>
            </p:cNvSpPr>
            <p:nvPr/>
          </p:nvSpPr>
          <p:spPr bwMode="auto">
            <a:xfrm>
              <a:off x="3166" y="1805"/>
              <a:ext cx="209" cy="308"/>
            </a:xfrm>
            <a:custGeom>
              <a:avLst/>
              <a:gdLst/>
              <a:ahLst/>
              <a:cxnLst>
                <a:cxn ang="0">
                  <a:pos x="208" y="278"/>
                </a:cxn>
                <a:cxn ang="0">
                  <a:pos x="192" y="278"/>
                </a:cxn>
                <a:cxn ang="0">
                  <a:pos x="165" y="242"/>
                </a:cxn>
                <a:cxn ang="0">
                  <a:pos x="127" y="179"/>
                </a:cxn>
                <a:cxn ang="0">
                  <a:pos x="116" y="150"/>
                </a:cxn>
                <a:cxn ang="0">
                  <a:pos x="119" y="130"/>
                </a:cxn>
                <a:cxn ang="0">
                  <a:pos x="128" y="126"/>
                </a:cxn>
                <a:cxn ang="0">
                  <a:pos x="143" y="136"/>
                </a:cxn>
                <a:cxn ang="0">
                  <a:pos x="162" y="148"/>
                </a:cxn>
                <a:cxn ang="0">
                  <a:pos x="171" y="148"/>
                </a:cxn>
                <a:cxn ang="0">
                  <a:pos x="173" y="142"/>
                </a:cxn>
                <a:cxn ang="0">
                  <a:pos x="164" y="130"/>
                </a:cxn>
                <a:cxn ang="0">
                  <a:pos x="141" y="114"/>
                </a:cxn>
                <a:cxn ang="0">
                  <a:pos x="132" y="91"/>
                </a:cxn>
                <a:cxn ang="0">
                  <a:pos x="128" y="73"/>
                </a:cxn>
                <a:cxn ang="0">
                  <a:pos x="118" y="60"/>
                </a:cxn>
                <a:cxn ang="0">
                  <a:pos x="114" y="50"/>
                </a:cxn>
                <a:cxn ang="0">
                  <a:pos x="119" y="38"/>
                </a:cxn>
                <a:cxn ang="0">
                  <a:pos x="124" y="25"/>
                </a:cxn>
                <a:cxn ang="0">
                  <a:pos x="120" y="9"/>
                </a:cxn>
                <a:cxn ang="0">
                  <a:pos x="110" y="1"/>
                </a:cxn>
                <a:cxn ang="0">
                  <a:pos x="94" y="3"/>
                </a:cxn>
                <a:cxn ang="0">
                  <a:pos x="88" y="13"/>
                </a:cxn>
                <a:cxn ang="0">
                  <a:pos x="88" y="24"/>
                </a:cxn>
                <a:cxn ang="0">
                  <a:pos x="92" y="37"/>
                </a:cxn>
                <a:cxn ang="0">
                  <a:pos x="92" y="49"/>
                </a:cxn>
                <a:cxn ang="0">
                  <a:pos x="81" y="60"/>
                </a:cxn>
                <a:cxn ang="0">
                  <a:pos x="68" y="67"/>
                </a:cxn>
                <a:cxn ang="0">
                  <a:pos x="58" y="79"/>
                </a:cxn>
                <a:cxn ang="0">
                  <a:pos x="48" y="105"/>
                </a:cxn>
                <a:cxn ang="0">
                  <a:pos x="43" y="128"/>
                </a:cxn>
                <a:cxn ang="0">
                  <a:pos x="42" y="154"/>
                </a:cxn>
                <a:cxn ang="0">
                  <a:pos x="43" y="167"/>
                </a:cxn>
                <a:cxn ang="0">
                  <a:pos x="51" y="171"/>
                </a:cxn>
                <a:cxn ang="0">
                  <a:pos x="55" y="167"/>
                </a:cxn>
                <a:cxn ang="0">
                  <a:pos x="55" y="140"/>
                </a:cxn>
                <a:cxn ang="0">
                  <a:pos x="58" y="123"/>
                </a:cxn>
                <a:cxn ang="0">
                  <a:pos x="67" y="115"/>
                </a:cxn>
                <a:cxn ang="0">
                  <a:pos x="73" y="120"/>
                </a:cxn>
                <a:cxn ang="0">
                  <a:pos x="71" y="148"/>
                </a:cxn>
                <a:cxn ang="0">
                  <a:pos x="64" y="176"/>
                </a:cxn>
                <a:cxn ang="0">
                  <a:pos x="55" y="208"/>
                </a:cxn>
                <a:cxn ang="0">
                  <a:pos x="34" y="238"/>
                </a:cxn>
                <a:cxn ang="0">
                  <a:pos x="8" y="270"/>
                </a:cxn>
                <a:cxn ang="0">
                  <a:pos x="0" y="287"/>
                </a:cxn>
                <a:cxn ang="0">
                  <a:pos x="20" y="307"/>
                </a:cxn>
                <a:cxn ang="0">
                  <a:pos x="34" y="304"/>
                </a:cxn>
                <a:cxn ang="0">
                  <a:pos x="24" y="291"/>
                </a:cxn>
                <a:cxn ang="0">
                  <a:pos x="31" y="274"/>
                </a:cxn>
                <a:cxn ang="0">
                  <a:pos x="64" y="236"/>
                </a:cxn>
                <a:cxn ang="0">
                  <a:pos x="88" y="208"/>
                </a:cxn>
                <a:cxn ang="0">
                  <a:pos x="99" y="201"/>
                </a:cxn>
                <a:cxn ang="0">
                  <a:pos x="114" y="210"/>
                </a:cxn>
                <a:cxn ang="0">
                  <a:pos x="148" y="257"/>
                </a:cxn>
                <a:cxn ang="0">
                  <a:pos x="175" y="296"/>
                </a:cxn>
                <a:cxn ang="0">
                  <a:pos x="186" y="299"/>
                </a:cxn>
                <a:cxn ang="0">
                  <a:pos x="200" y="288"/>
                </a:cxn>
              </a:cxnLst>
              <a:rect l="0" t="0" r="r" b="b"/>
              <a:pathLst>
                <a:path w="209" h="308">
                  <a:moveTo>
                    <a:pt x="207" y="283"/>
                  </a:moveTo>
                  <a:lnTo>
                    <a:pt x="208" y="278"/>
                  </a:lnTo>
                  <a:lnTo>
                    <a:pt x="200" y="279"/>
                  </a:lnTo>
                  <a:lnTo>
                    <a:pt x="192" y="278"/>
                  </a:lnTo>
                  <a:lnTo>
                    <a:pt x="182" y="270"/>
                  </a:lnTo>
                  <a:lnTo>
                    <a:pt x="165" y="242"/>
                  </a:lnTo>
                  <a:lnTo>
                    <a:pt x="140" y="201"/>
                  </a:lnTo>
                  <a:lnTo>
                    <a:pt x="127" y="179"/>
                  </a:lnTo>
                  <a:lnTo>
                    <a:pt x="118" y="160"/>
                  </a:lnTo>
                  <a:lnTo>
                    <a:pt x="116" y="150"/>
                  </a:lnTo>
                  <a:lnTo>
                    <a:pt x="116" y="138"/>
                  </a:lnTo>
                  <a:lnTo>
                    <a:pt x="119" y="130"/>
                  </a:lnTo>
                  <a:lnTo>
                    <a:pt x="124" y="126"/>
                  </a:lnTo>
                  <a:lnTo>
                    <a:pt x="128" y="126"/>
                  </a:lnTo>
                  <a:lnTo>
                    <a:pt x="133" y="128"/>
                  </a:lnTo>
                  <a:lnTo>
                    <a:pt x="143" y="136"/>
                  </a:lnTo>
                  <a:lnTo>
                    <a:pt x="154" y="144"/>
                  </a:lnTo>
                  <a:lnTo>
                    <a:pt x="162" y="148"/>
                  </a:lnTo>
                  <a:lnTo>
                    <a:pt x="167" y="150"/>
                  </a:lnTo>
                  <a:lnTo>
                    <a:pt x="171" y="148"/>
                  </a:lnTo>
                  <a:lnTo>
                    <a:pt x="174" y="144"/>
                  </a:lnTo>
                  <a:lnTo>
                    <a:pt x="173" y="142"/>
                  </a:lnTo>
                  <a:lnTo>
                    <a:pt x="171" y="138"/>
                  </a:lnTo>
                  <a:lnTo>
                    <a:pt x="164" y="130"/>
                  </a:lnTo>
                  <a:lnTo>
                    <a:pt x="149" y="120"/>
                  </a:lnTo>
                  <a:lnTo>
                    <a:pt x="141" y="114"/>
                  </a:lnTo>
                  <a:lnTo>
                    <a:pt x="136" y="105"/>
                  </a:lnTo>
                  <a:lnTo>
                    <a:pt x="132" y="91"/>
                  </a:lnTo>
                  <a:lnTo>
                    <a:pt x="131" y="78"/>
                  </a:lnTo>
                  <a:lnTo>
                    <a:pt x="128" y="73"/>
                  </a:lnTo>
                  <a:lnTo>
                    <a:pt x="124" y="66"/>
                  </a:lnTo>
                  <a:lnTo>
                    <a:pt x="118" y="60"/>
                  </a:lnTo>
                  <a:lnTo>
                    <a:pt x="114" y="56"/>
                  </a:lnTo>
                  <a:lnTo>
                    <a:pt x="114" y="50"/>
                  </a:lnTo>
                  <a:lnTo>
                    <a:pt x="116" y="42"/>
                  </a:lnTo>
                  <a:lnTo>
                    <a:pt x="119" y="38"/>
                  </a:lnTo>
                  <a:lnTo>
                    <a:pt x="122" y="33"/>
                  </a:lnTo>
                  <a:lnTo>
                    <a:pt x="124" y="25"/>
                  </a:lnTo>
                  <a:lnTo>
                    <a:pt x="122" y="16"/>
                  </a:lnTo>
                  <a:lnTo>
                    <a:pt x="120" y="9"/>
                  </a:lnTo>
                  <a:lnTo>
                    <a:pt x="116" y="4"/>
                  </a:lnTo>
                  <a:lnTo>
                    <a:pt x="110" y="1"/>
                  </a:lnTo>
                  <a:lnTo>
                    <a:pt x="101" y="0"/>
                  </a:lnTo>
                  <a:lnTo>
                    <a:pt x="94" y="3"/>
                  </a:lnTo>
                  <a:lnTo>
                    <a:pt x="90" y="7"/>
                  </a:lnTo>
                  <a:lnTo>
                    <a:pt x="88" y="13"/>
                  </a:lnTo>
                  <a:lnTo>
                    <a:pt x="86" y="19"/>
                  </a:lnTo>
                  <a:lnTo>
                    <a:pt x="88" y="24"/>
                  </a:lnTo>
                  <a:lnTo>
                    <a:pt x="90" y="32"/>
                  </a:lnTo>
                  <a:lnTo>
                    <a:pt x="92" y="37"/>
                  </a:lnTo>
                  <a:lnTo>
                    <a:pt x="93" y="42"/>
                  </a:lnTo>
                  <a:lnTo>
                    <a:pt x="92" y="49"/>
                  </a:lnTo>
                  <a:lnTo>
                    <a:pt x="88" y="54"/>
                  </a:lnTo>
                  <a:lnTo>
                    <a:pt x="81" y="60"/>
                  </a:lnTo>
                  <a:lnTo>
                    <a:pt x="73" y="64"/>
                  </a:lnTo>
                  <a:lnTo>
                    <a:pt x="68" y="67"/>
                  </a:lnTo>
                  <a:lnTo>
                    <a:pt x="63" y="73"/>
                  </a:lnTo>
                  <a:lnTo>
                    <a:pt x="58" y="79"/>
                  </a:lnTo>
                  <a:lnTo>
                    <a:pt x="52" y="91"/>
                  </a:lnTo>
                  <a:lnTo>
                    <a:pt x="48" y="105"/>
                  </a:lnTo>
                  <a:lnTo>
                    <a:pt x="44" y="115"/>
                  </a:lnTo>
                  <a:lnTo>
                    <a:pt x="43" y="128"/>
                  </a:lnTo>
                  <a:lnTo>
                    <a:pt x="42" y="144"/>
                  </a:lnTo>
                  <a:lnTo>
                    <a:pt x="42" y="154"/>
                  </a:lnTo>
                  <a:lnTo>
                    <a:pt x="42" y="161"/>
                  </a:lnTo>
                  <a:lnTo>
                    <a:pt x="43" y="167"/>
                  </a:lnTo>
                  <a:lnTo>
                    <a:pt x="46" y="169"/>
                  </a:lnTo>
                  <a:lnTo>
                    <a:pt x="51" y="171"/>
                  </a:lnTo>
                  <a:lnTo>
                    <a:pt x="54" y="169"/>
                  </a:lnTo>
                  <a:lnTo>
                    <a:pt x="55" y="167"/>
                  </a:lnTo>
                  <a:lnTo>
                    <a:pt x="55" y="156"/>
                  </a:lnTo>
                  <a:lnTo>
                    <a:pt x="55" y="140"/>
                  </a:lnTo>
                  <a:lnTo>
                    <a:pt x="56" y="130"/>
                  </a:lnTo>
                  <a:lnTo>
                    <a:pt x="58" y="123"/>
                  </a:lnTo>
                  <a:lnTo>
                    <a:pt x="61" y="116"/>
                  </a:lnTo>
                  <a:lnTo>
                    <a:pt x="67" y="115"/>
                  </a:lnTo>
                  <a:lnTo>
                    <a:pt x="72" y="116"/>
                  </a:lnTo>
                  <a:lnTo>
                    <a:pt x="73" y="120"/>
                  </a:lnTo>
                  <a:lnTo>
                    <a:pt x="72" y="132"/>
                  </a:lnTo>
                  <a:lnTo>
                    <a:pt x="71" y="148"/>
                  </a:lnTo>
                  <a:lnTo>
                    <a:pt x="68" y="163"/>
                  </a:lnTo>
                  <a:lnTo>
                    <a:pt x="64" y="176"/>
                  </a:lnTo>
                  <a:lnTo>
                    <a:pt x="60" y="193"/>
                  </a:lnTo>
                  <a:lnTo>
                    <a:pt x="55" y="208"/>
                  </a:lnTo>
                  <a:lnTo>
                    <a:pt x="43" y="226"/>
                  </a:lnTo>
                  <a:lnTo>
                    <a:pt x="34" y="238"/>
                  </a:lnTo>
                  <a:lnTo>
                    <a:pt x="18" y="257"/>
                  </a:lnTo>
                  <a:lnTo>
                    <a:pt x="8" y="270"/>
                  </a:lnTo>
                  <a:lnTo>
                    <a:pt x="0" y="282"/>
                  </a:lnTo>
                  <a:lnTo>
                    <a:pt x="0" y="287"/>
                  </a:lnTo>
                  <a:lnTo>
                    <a:pt x="8" y="296"/>
                  </a:lnTo>
                  <a:lnTo>
                    <a:pt x="20" y="307"/>
                  </a:lnTo>
                  <a:lnTo>
                    <a:pt x="31" y="307"/>
                  </a:lnTo>
                  <a:lnTo>
                    <a:pt x="34" y="304"/>
                  </a:lnTo>
                  <a:lnTo>
                    <a:pt x="29" y="298"/>
                  </a:lnTo>
                  <a:lnTo>
                    <a:pt x="24" y="291"/>
                  </a:lnTo>
                  <a:lnTo>
                    <a:pt x="24" y="286"/>
                  </a:lnTo>
                  <a:lnTo>
                    <a:pt x="31" y="274"/>
                  </a:lnTo>
                  <a:lnTo>
                    <a:pt x="44" y="261"/>
                  </a:lnTo>
                  <a:lnTo>
                    <a:pt x="64" y="236"/>
                  </a:lnTo>
                  <a:lnTo>
                    <a:pt x="81" y="214"/>
                  </a:lnTo>
                  <a:lnTo>
                    <a:pt x="88" y="208"/>
                  </a:lnTo>
                  <a:lnTo>
                    <a:pt x="92" y="202"/>
                  </a:lnTo>
                  <a:lnTo>
                    <a:pt x="99" y="201"/>
                  </a:lnTo>
                  <a:lnTo>
                    <a:pt x="106" y="205"/>
                  </a:lnTo>
                  <a:lnTo>
                    <a:pt x="114" y="210"/>
                  </a:lnTo>
                  <a:lnTo>
                    <a:pt x="130" y="232"/>
                  </a:lnTo>
                  <a:lnTo>
                    <a:pt x="148" y="257"/>
                  </a:lnTo>
                  <a:lnTo>
                    <a:pt x="165" y="282"/>
                  </a:lnTo>
                  <a:lnTo>
                    <a:pt x="175" y="296"/>
                  </a:lnTo>
                  <a:lnTo>
                    <a:pt x="179" y="299"/>
                  </a:lnTo>
                  <a:lnTo>
                    <a:pt x="186" y="299"/>
                  </a:lnTo>
                  <a:lnTo>
                    <a:pt x="192" y="294"/>
                  </a:lnTo>
                  <a:lnTo>
                    <a:pt x="200" y="288"/>
                  </a:lnTo>
                  <a:lnTo>
                    <a:pt x="207" y="283"/>
                  </a:lnTo>
                </a:path>
              </a:pathLst>
            </a:custGeom>
            <a:solidFill>
              <a:srgbClr val="CECECE"/>
            </a:solidFill>
            <a:ln w="2540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11" name="Group 47"/>
            <p:cNvGrpSpPr>
              <a:grpSpLocks/>
            </p:cNvGrpSpPr>
            <p:nvPr/>
          </p:nvGrpSpPr>
          <p:grpSpPr bwMode="auto">
            <a:xfrm>
              <a:off x="2576" y="1795"/>
              <a:ext cx="273" cy="326"/>
              <a:chOff x="2576" y="1795"/>
              <a:chExt cx="273" cy="326"/>
            </a:xfrm>
          </p:grpSpPr>
          <p:grpSp>
            <p:nvGrpSpPr>
              <p:cNvPr id="12" name="Group 48"/>
              <p:cNvGrpSpPr>
                <a:grpSpLocks/>
              </p:cNvGrpSpPr>
              <p:nvPr/>
            </p:nvGrpSpPr>
            <p:grpSpPr bwMode="auto">
              <a:xfrm>
                <a:off x="2576" y="1795"/>
                <a:ext cx="273" cy="326"/>
                <a:chOff x="2576" y="1795"/>
                <a:chExt cx="273" cy="326"/>
              </a:xfrm>
            </p:grpSpPr>
            <p:sp>
              <p:nvSpPr>
                <p:cNvPr id="2716721" name="AutoShape 49"/>
                <p:cNvSpPr>
                  <a:spLocks noChangeArrowheads="1"/>
                </p:cNvSpPr>
                <p:nvPr/>
              </p:nvSpPr>
              <p:spPr bwMode="auto">
                <a:xfrm>
                  <a:off x="2576" y="1849"/>
                  <a:ext cx="273" cy="272"/>
                </a:xfrm>
                <a:prstGeom prst="cube">
                  <a:avLst>
                    <a:gd name="adj" fmla="val 24995"/>
                  </a:avLst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16722" name="AutoShape 50"/>
                <p:cNvSpPr>
                  <a:spLocks noChangeArrowheads="1"/>
                </p:cNvSpPr>
                <p:nvPr/>
              </p:nvSpPr>
              <p:spPr bwMode="auto">
                <a:xfrm>
                  <a:off x="2642" y="1795"/>
                  <a:ext cx="207" cy="49"/>
                </a:xfrm>
                <a:prstGeom prst="cube">
                  <a:avLst>
                    <a:gd name="adj" fmla="val 24995"/>
                  </a:avLst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2716723" name="Oval 51"/>
              <p:cNvSpPr>
                <a:spLocks noChangeArrowheads="1"/>
              </p:cNvSpPr>
              <p:nvPr/>
            </p:nvSpPr>
            <p:spPr bwMode="auto">
              <a:xfrm>
                <a:off x="2662" y="1823"/>
                <a:ext cx="27" cy="1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16724" name="AutoShape 52"/>
              <p:cNvSpPr>
                <a:spLocks noChangeArrowheads="1"/>
              </p:cNvSpPr>
              <p:nvPr/>
            </p:nvSpPr>
            <p:spPr bwMode="auto">
              <a:xfrm>
                <a:off x="2608" y="1976"/>
                <a:ext cx="145" cy="60"/>
              </a:xfrm>
              <a:prstGeom prst="octagon">
                <a:avLst>
                  <a:gd name="adj" fmla="val 29282"/>
                </a:avLst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13" name="Group 53"/>
          <p:cNvGrpSpPr>
            <a:grpSpLocks/>
          </p:cNvGrpSpPr>
          <p:nvPr/>
        </p:nvGrpSpPr>
        <p:grpSpPr bwMode="auto">
          <a:xfrm>
            <a:off x="4999038" y="3492500"/>
            <a:ext cx="1446212" cy="517525"/>
            <a:chOff x="3543" y="2076"/>
            <a:chExt cx="1024" cy="326"/>
          </a:xfrm>
        </p:grpSpPr>
        <p:grpSp>
          <p:nvGrpSpPr>
            <p:cNvPr id="14" name="Group 54"/>
            <p:cNvGrpSpPr>
              <a:grpSpLocks/>
            </p:cNvGrpSpPr>
            <p:nvPr/>
          </p:nvGrpSpPr>
          <p:grpSpPr bwMode="auto">
            <a:xfrm>
              <a:off x="3543" y="2076"/>
              <a:ext cx="216" cy="326"/>
              <a:chOff x="3543" y="2076"/>
              <a:chExt cx="216" cy="326"/>
            </a:xfrm>
          </p:grpSpPr>
          <p:sp>
            <p:nvSpPr>
              <p:cNvPr id="2716727" name="AutoShape 55"/>
              <p:cNvSpPr>
                <a:spLocks noChangeArrowheads="1"/>
              </p:cNvSpPr>
              <p:nvPr/>
            </p:nvSpPr>
            <p:spPr bwMode="auto">
              <a:xfrm>
                <a:off x="3543" y="2129"/>
                <a:ext cx="216" cy="273"/>
              </a:xfrm>
              <a:prstGeom prst="cube">
                <a:avLst>
                  <a:gd name="adj" fmla="val 24995"/>
                </a:avLst>
              </a:prstGeom>
              <a:solidFill>
                <a:srgbClr val="DC008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16728" name="AutoShape 56"/>
              <p:cNvSpPr>
                <a:spLocks noChangeArrowheads="1"/>
              </p:cNvSpPr>
              <p:nvPr/>
            </p:nvSpPr>
            <p:spPr bwMode="auto">
              <a:xfrm>
                <a:off x="3594" y="2076"/>
                <a:ext cx="165" cy="48"/>
              </a:xfrm>
              <a:prstGeom prst="cube">
                <a:avLst>
                  <a:gd name="adj" fmla="val 24995"/>
                </a:avLst>
              </a:prstGeom>
              <a:solidFill>
                <a:srgbClr val="DC008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16729" name="AutoShape 57"/>
              <p:cNvSpPr>
                <a:spLocks noChangeArrowheads="1"/>
              </p:cNvSpPr>
              <p:nvPr/>
            </p:nvSpPr>
            <p:spPr bwMode="auto">
              <a:xfrm>
                <a:off x="3585" y="2150"/>
                <a:ext cx="114" cy="17"/>
              </a:xfrm>
              <a:prstGeom prst="parallelogram">
                <a:avLst>
                  <a:gd name="adj" fmla="val 167616"/>
                </a:avLst>
              </a:prstGeom>
              <a:solidFill>
                <a:srgbClr val="DC008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5" name="Group 58"/>
            <p:cNvGrpSpPr>
              <a:grpSpLocks/>
            </p:cNvGrpSpPr>
            <p:nvPr/>
          </p:nvGrpSpPr>
          <p:grpSpPr bwMode="auto">
            <a:xfrm>
              <a:off x="4088" y="2120"/>
              <a:ext cx="210" cy="268"/>
              <a:chOff x="4088" y="2120"/>
              <a:chExt cx="210" cy="268"/>
            </a:xfrm>
          </p:grpSpPr>
          <p:sp>
            <p:nvSpPr>
              <p:cNvPr id="2716731" name="Freeform 59"/>
              <p:cNvSpPr>
                <a:spLocks/>
              </p:cNvSpPr>
              <p:nvPr/>
            </p:nvSpPr>
            <p:spPr bwMode="auto">
              <a:xfrm>
                <a:off x="4223" y="2243"/>
                <a:ext cx="64" cy="145"/>
              </a:xfrm>
              <a:custGeom>
                <a:avLst/>
                <a:gdLst/>
                <a:ahLst/>
                <a:cxnLst>
                  <a:cxn ang="0">
                    <a:pos x="46" y="0"/>
                  </a:cxn>
                  <a:cxn ang="0">
                    <a:pos x="63" y="0"/>
                  </a:cxn>
                  <a:cxn ang="0">
                    <a:pos x="17" y="144"/>
                  </a:cxn>
                  <a:cxn ang="0">
                    <a:pos x="0" y="144"/>
                  </a:cxn>
                  <a:cxn ang="0">
                    <a:pos x="46" y="0"/>
                  </a:cxn>
                </a:cxnLst>
                <a:rect l="0" t="0" r="r" b="b"/>
                <a:pathLst>
                  <a:path w="64" h="145">
                    <a:moveTo>
                      <a:pt x="46" y="0"/>
                    </a:moveTo>
                    <a:lnTo>
                      <a:pt x="63" y="0"/>
                    </a:lnTo>
                    <a:lnTo>
                      <a:pt x="17" y="144"/>
                    </a:lnTo>
                    <a:lnTo>
                      <a:pt x="0" y="144"/>
                    </a:lnTo>
                    <a:lnTo>
                      <a:pt x="46" y="0"/>
                    </a:lnTo>
                  </a:path>
                </a:pathLst>
              </a:custGeom>
              <a:solidFill>
                <a:srgbClr val="F39FD1"/>
              </a:solidFill>
              <a:ln w="12700" cap="rnd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16732" name="Rectangle 60"/>
              <p:cNvSpPr>
                <a:spLocks noChangeArrowheads="1"/>
              </p:cNvSpPr>
              <p:nvPr/>
            </p:nvSpPr>
            <p:spPr bwMode="auto">
              <a:xfrm>
                <a:off x="4218" y="2243"/>
                <a:ext cx="80" cy="12"/>
              </a:xfrm>
              <a:prstGeom prst="rect">
                <a:avLst/>
              </a:prstGeom>
              <a:solidFill>
                <a:srgbClr val="F39FD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16733" name="Rectangle 61"/>
              <p:cNvSpPr>
                <a:spLocks noChangeArrowheads="1"/>
              </p:cNvSpPr>
              <p:nvPr/>
            </p:nvSpPr>
            <p:spPr bwMode="auto">
              <a:xfrm>
                <a:off x="4226" y="2302"/>
                <a:ext cx="60" cy="14"/>
              </a:xfrm>
              <a:prstGeom prst="rect">
                <a:avLst/>
              </a:prstGeom>
              <a:solidFill>
                <a:srgbClr val="F39FD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16734" name="Rectangle 62"/>
              <p:cNvSpPr>
                <a:spLocks noChangeArrowheads="1"/>
              </p:cNvSpPr>
              <p:nvPr/>
            </p:nvSpPr>
            <p:spPr bwMode="auto">
              <a:xfrm>
                <a:off x="4090" y="2302"/>
                <a:ext cx="76" cy="9"/>
              </a:xfrm>
              <a:prstGeom prst="rect">
                <a:avLst/>
              </a:prstGeom>
              <a:solidFill>
                <a:srgbClr val="F39FD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16735" name="Oval 63"/>
              <p:cNvSpPr>
                <a:spLocks noChangeArrowheads="1"/>
              </p:cNvSpPr>
              <p:nvPr/>
            </p:nvSpPr>
            <p:spPr bwMode="auto">
              <a:xfrm>
                <a:off x="4149" y="2120"/>
                <a:ext cx="24" cy="25"/>
              </a:xfrm>
              <a:prstGeom prst="ellipse">
                <a:avLst/>
              </a:prstGeom>
              <a:solidFill>
                <a:srgbClr val="F39FD1"/>
              </a:solidFill>
              <a:ln w="254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16736" name="Freeform 64"/>
              <p:cNvSpPr>
                <a:spLocks/>
              </p:cNvSpPr>
              <p:nvPr/>
            </p:nvSpPr>
            <p:spPr bwMode="auto">
              <a:xfrm>
                <a:off x="4088" y="2166"/>
                <a:ext cx="145" cy="222"/>
              </a:xfrm>
              <a:custGeom>
                <a:avLst/>
                <a:gdLst/>
                <a:ahLst/>
                <a:cxnLst>
                  <a:cxn ang="0">
                    <a:pos x="1" y="102"/>
                  </a:cxn>
                  <a:cxn ang="0">
                    <a:pos x="1" y="105"/>
                  </a:cxn>
                  <a:cxn ang="0">
                    <a:pos x="0" y="109"/>
                  </a:cxn>
                  <a:cxn ang="0">
                    <a:pos x="0" y="112"/>
                  </a:cxn>
                  <a:cxn ang="0">
                    <a:pos x="1" y="116"/>
                  </a:cxn>
                  <a:cxn ang="0">
                    <a:pos x="3" y="119"/>
                  </a:cxn>
                  <a:cxn ang="0">
                    <a:pos x="6" y="122"/>
                  </a:cxn>
                  <a:cxn ang="0">
                    <a:pos x="9" y="124"/>
                  </a:cxn>
                  <a:cxn ang="0">
                    <a:pos x="12" y="125"/>
                  </a:cxn>
                  <a:cxn ang="0">
                    <a:pos x="15" y="125"/>
                  </a:cxn>
                  <a:cxn ang="0">
                    <a:pos x="94" y="221"/>
                  </a:cxn>
                  <a:cxn ang="0">
                    <a:pos x="119" y="106"/>
                  </a:cxn>
                  <a:cxn ang="0">
                    <a:pos x="118" y="104"/>
                  </a:cxn>
                  <a:cxn ang="0">
                    <a:pos x="117" y="102"/>
                  </a:cxn>
                  <a:cxn ang="0">
                    <a:pos x="115" y="100"/>
                  </a:cxn>
                  <a:cxn ang="0">
                    <a:pos x="113" y="98"/>
                  </a:cxn>
                  <a:cxn ang="0">
                    <a:pos x="111" y="97"/>
                  </a:cxn>
                  <a:cxn ang="0">
                    <a:pos x="107" y="96"/>
                  </a:cxn>
                  <a:cxn ang="0">
                    <a:pos x="105" y="96"/>
                  </a:cxn>
                  <a:cxn ang="0">
                    <a:pos x="102" y="96"/>
                  </a:cxn>
                  <a:cxn ang="0">
                    <a:pos x="69" y="56"/>
                  </a:cxn>
                  <a:cxn ang="0">
                    <a:pos x="134" y="70"/>
                  </a:cxn>
                  <a:cxn ang="0">
                    <a:pos x="136" y="69"/>
                  </a:cxn>
                  <a:cxn ang="0">
                    <a:pos x="138" y="68"/>
                  </a:cxn>
                  <a:cxn ang="0">
                    <a:pos x="141" y="66"/>
                  </a:cxn>
                  <a:cxn ang="0">
                    <a:pos x="143" y="65"/>
                  </a:cxn>
                  <a:cxn ang="0">
                    <a:pos x="143" y="62"/>
                  </a:cxn>
                  <a:cxn ang="0">
                    <a:pos x="144" y="59"/>
                  </a:cxn>
                  <a:cxn ang="0">
                    <a:pos x="143" y="55"/>
                  </a:cxn>
                  <a:cxn ang="0">
                    <a:pos x="142" y="53"/>
                  </a:cxn>
                  <a:cxn ang="0">
                    <a:pos x="140" y="51"/>
                  </a:cxn>
                  <a:cxn ang="0">
                    <a:pos x="138" y="49"/>
                  </a:cxn>
                  <a:cxn ang="0">
                    <a:pos x="135" y="48"/>
                  </a:cxn>
                  <a:cxn ang="0">
                    <a:pos x="91" y="48"/>
                  </a:cxn>
                  <a:cxn ang="0">
                    <a:pos x="84" y="31"/>
                  </a:cxn>
                  <a:cxn ang="0">
                    <a:pos x="84" y="27"/>
                  </a:cxn>
                  <a:cxn ang="0">
                    <a:pos x="85" y="23"/>
                  </a:cxn>
                  <a:cxn ang="0">
                    <a:pos x="85" y="18"/>
                  </a:cxn>
                  <a:cxn ang="0">
                    <a:pos x="84" y="14"/>
                  </a:cxn>
                  <a:cxn ang="0">
                    <a:pos x="82" y="11"/>
                  </a:cxn>
                  <a:cxn ang="0">
                    <a:pos x="80" y="8"/>
                  </a:cxn>
                  <a:cxn ang="0">
                    <a:pos x="77" y="5"/>
                  </a:cxn>
                  <a:cxn ang="0">
                    <a:pos x="73" y="3"/>
                  </a:cxn>
                  <a:cxn ang="0">
                    <a:pos x="69" y="1"/>
                  </a:cxn>
                  <a:cxn ang="0">
                    <a:pos x="65" y="0"/>
                  </a:cxn>
                  <a:cxn ang="0">
                    <a:pos x="60" y="0"/>
                  </a:cxn>
                  <a:cxn ang="0">
                    <a:pos x="56" y="1"/>
                  </a:cxn>
                  <a:cxn ang="0">
                    <a:pos x="51" y="2"/>
                  </a:cxn>
                  <a:cxn ang="0">
                    <a:pos x="47" y="5"/>
                  </a:cxn>
                  <a:cxn ang="0">
                    <a:pos x="44" y="8"/>
                  </a:cxn>
                  <a:cxn ang="0">
                    <a:pos x="41" y="12"/>
                  </a:cxn>
                  <a:cxn ang="0">
                    <a:pos x="39" y="17"/>
                  </a:cxn>
                </a:cxnLst>
                <a:rect l="0" t="0" r="r" b="b"/>
                <a:pathLst>
                  <a:path w="145" h="222">
                    <a:moveTo>
                      <a:pt x="39" y="17"/>
                    </a:moveTo>
                    <a:lnTo>
                      <a:pt x="1" y="102"/>
                    </a:lnTo>
                    <a:lnTo>
                      <a:pt x="1" y="104"/>
                    </a:lnTo>
                    <a:lnTo>
                      <a:pt x="1" y="105"/>
                    </a:lnTo>
                    <a:lnTo>
                      <a:pt x="0" y="106"/>
                    </a:lnTo>
                    <a:lnTo>
                      <a:pt x="0" y="109"/>
                    </a:lnTo>
                    <a:lnTo>
                      <a:pt x="0" y="110"/>
                    </a:lnTo>
                    <a:lnTo>
                      <a:pt x="0" y="112"/>
                    </a:lnTo>
                    <a:lnTo>
                      <a:pt x="1" y="114"/>
                    </a:lnTo>
                    <a:lnTo>
                      <a:pt x="1" y="116"/>
                    </a:lnTo>
                    <a:lnTo>
                      <a:pt x="2" y="117"/>
                    </a:lnTo>
                    <a:lnTo>
                      <a:pt x="3" y="119"/>
                    </a:lnTo>
                    <a:lnTo>
                      <a:pt x="5" y="121"/>
                    </a:lnTo>
                    <a:lnTo>
                      <a:pt x="6" y="122"/>
                    </a:lnTo>
                    <a:lnTo>
                      <a:pt x="8" y="123"/>
                    </a:lnTo>
                    <a:lnTo>
                      <a:pt x="9" y="124"/>
                    </a:lnTo>
                    <a:lnTo>
                      <a:pt x="10" y="124"/>
                    </a:lnTo>
                    <a:lnTo>
                      <a:pt x="12" y="125"/>
                    </a:lnTo>
                    <a:lnTo>
                      <a:pt x="14" y="125"/>
                    </a:lnTo>
                    <a:lnTo>
                      <a:pt x="15" y="125"/>
                    </a:lnTo>
                    <a:lnTo>
                      <a:pt x="94" y="125"/>
                    </a:lnTo>
                    <a:lnTo>
                      <a:pt x="94" y="221"/>
                    </a:lnTo>
                    <a:lnTo>
                      <a:pt x="119" y="221"/>
                    </a:lnTo>
                    <a:lnTo>
                      <a:pt x="119" y="106"/>
                    </a:lnTo>
                    <a:lnTo>
                      <a:pt x="119" y="105"/>
                    </a:lnTo>
                    <a:lnTo>
                      <a:pt x="118" y="104"/>
                    </a:lnTo>
                    <a:lnTo>
                      <a:pt x="118" y="102"/>
                    </a:lnTo>
                    <a:lnTo>
                      <a:pt x="117" y="102"/>
                    </a:lnTo>
                    <a:lnTo>
                      <a:pt x="116" y="101"/>
                    </a:lnTo>
                    <a:lnTo>
                      <a:pt x="115" y="100"/>
                    </a:lnTo>
                    <a:lnTo>
                      <a:pt x="114" y="99"/>
                    </a:lnTo>
                    <a:lnTo>
                      <a:pt x="113" y="98"/>
                    </a:lnTo>
                    <a:lnTo>
                      <a:pt x="112" y="98"/>
                    </a:lnTo>
                    <a:lnTo>
                      <a:pt x="111" y="97"/>
                    </a:lnTo>
                    <a:lnTo>
                      <a:pt x="109" y="97"/>
                    </a:lnTo>
                    <a:lnTo>
                      <a:pt x="107" y="96"/>
                    </a:lnTo>
                    <a:lnTo>
                      <a:pt x="106" y="96"/>
                    </a:lnTo>
                    <a:lnTo>
                      <a:pt x="105" y="96"/>
                    </a:lnTo>
                    <a:lnTo>
                      <a:pt x="104" y="96"/>
                    </a:lnTo>
                    <a:lnTo>
                      <a:pt x="102" y="96"/>
                    </a:lnTo>
                    <a:lnTo>
                      <a:pt x="57" y="94"/>
                    </a:lnTo>
                    <a:lnTo>
                      <a:pt x="69" y="56"/>
                    </a:lnTo>
                    <a:lnTo>
                      <a:pt x="78" y="70"/>
                    </a:lnTo>
                    <a:lnTo>
                      <a:pt x="134" y="70"/>
                    </a:lnTo>
                    <a:lnTo>
                      <a:pt x="135" y="69"/>
                    </a:lnTo>
                    <a:lnTo>
                      <a:pt x="136" y="69"/>
                    </a:lnTo>
                    <a:lnTo>
                      <a:pt x="138" y="68"/>
                    </a:lnTo>
                    <a:lnTo>
                      <a:pt x="138" y="68"/>
                    </a:lnTo>
                    <a:lnTo>
                      <a:pt x="140" y="67"/>
                    </a:lnTo>
                    <a:lnTo>
                      <a:pt x="141" y="66"/>
                    </a:lnTo>
                    <a:lnTo>
                      <a:pt x="141" y="65"/>
                    </a:lnTo>
                    <a:lnTo>
                      <a:pt x="143" y="65"/>
                    </a:lnTo>
                    <a:lnTo>
                      <a:pt x="143" y="63"/>
                    </a:lnTo>
                    <a:lnTo>
                      <a:pt x="143" y="62"/>
                    </a:lnTo>
                    <a:lnTo>
                      <a:pt x="144" y="61"/>
                    </a:lnTo>
                    <a:lnTo>
                      <a:pt x="144" y="59"/>
                    </a:lnTo>
                    <a:lnTo>
                      <a:pt x="144" y="57"/>
                    </a:lnTo>
                    <a:lnTo>
                      <a:pt x="143" y="55"/>
                    </a:lnTo>
                    <a:lnTo>
                      <a:pt x="143" y="54"/>
                    </a:lnTo>
                    <a:lnTo>
                      <a:pt x="142" y="53"/>
                    </a:lnTo>
                    <a:lnTo>
                      <a:pt x="141" y="52"/>
                    </a:lnTo>
                    <a:lnTo>
                      <a:pt x="140" y="51"/>
                    </a:lnTo>
                    <a:lnTo>
                      <a:pt x="139" y="50"/>
                    </a:lnTo>
                    <a:lnTo>
                      <a:pt x="138" y="49"/>
                    </a:lnTo>
                    <a:lnTo>
                      <a:pt x="137" y="48"/>
                    </a:lnTo>
                    <a:lnTo>
                      <a:pt x="135" y="48"/>
                    </a:lnTo>
                    <a:lnTo>
                      <a:pt x="134" y="48"/>
                    </a:lnTo>
                    <a:lnTo>
                      <a:pt x="91" y="48"/>
                    </a:lnTo>
                    <a:lnTo>
                      <a:pt x="82" y="33"/>
                    </a:lnTo>
                    <a:lnTo>
                      <a:pt x="84" y="31"/>
                    </a:lnTo>
                    <a:lnTo>
                      <a:pt x="84" y="29"/>
                    </a:lnTo>
                    <a:lnTo>
                      <a:pt x="84" y="27"/>
                    </a:lnTo>
                    <a:lnTo>
                      <a:pt x="85" y="25"/>
                    </a:lnTo>
                    <a:lnTo>
                      <a:pt x="85" y="23"/>
                    </a:lnTo>
                    <a:lnTo>
                      <a:pt x="85" y="21"/>
                    </a:lnTo>
                    <a:lnTo>
                      <a:pt x="85" y="18"/>
                    </a:lnTo>
                    <a:lnTo>
                      <a:pt x="84" y="16"/>
                    </a:lnTo>
                    <a:lnTo>
                      <a:pt x="84" y="14"/>
                    </a:lnTo>
                    <a:lnTo>
                      <a:pt x="83" y="13"/>
                    </a:lnTo>
                    <a:lnTo>
                      <a:pt x="82" y="11"/>
                    </a:lnTo>
                    <a:lnTo>
                      <a:pt x="81" y="10"/>
                    </a:lnTo>
                    <a:lnTo>
                      <a:pt x="80" y="8"/>
                    </a:lnTo>
                    <a:lnTo>
                      <a:pt x="78" y="7"/>
                    </a:lnTo>
                    <a:lnTo>
                      <a:pt x="77" y="5"/>
                    </a:lnTo>
                    <a:lnTo>
                      <a:pt x="75" y="4"/>
                    </a:lnTo>
                    <a:lnTo>
                      <a:pt x="73" y="3"/>
                    </a:lnTo>
                    <a:lnTo>
                      <a:pt x="71" y="2"/>
                    </a:lnTo>
                    <a:lnTo>
                      <a:pt x="69" y="1"/>
                    </a:lnTo>
                    <a:lnTo>
                      <a:pt x="67" y="1"/>
                    </a:lnTo>
                    <a:lnTo>
                      <a:pt x="65" y="0"/>
                    </a:lnTo>
                    <a:lnTo>
                      <a:pt x="63" y="0"/>
                    </a:lnTo>
                    <a:lnTo>
                      <a:pt x="60" y="0"/>
                    </a:lnTo>
                    <a:lnTo>
                      <a:pt x="59" y="0"/>
                    </a:lnTo>
                    <a:lnTo>
                      <a:pt x="56" y="1"/>
                    </a:lnTo>
                    <a:lnTo>
                      <a:pt x="54" y="1"/>
                    </a:lnTo>
                    <a:lnTo>
                      <a:pt x="51" y="2"/>
                    </a:lnTo>
                    <a:lnTo>
                      <a:pt x="50" y="3"/>
                    </a:lnTo>
                    <a:lnTo>
                      <a:pt x="47" y="5"/>
                    </a:lnTo>
                    <a:lnTo>
                      <a:pt x="46" y="7"/>
                    </a:lnTo>
                    <a:lnTo>
                      <a:pt x="44" y="8"/>
                    </a:lnTo>
                    <a:lnTo>
                      <a:pt x="42" y="10"/>
                    </a:lnTo>
                    <a:lnTo>
                      <a:pt x="41" y="12"/>
                    </a:lnTo>
                    <a:lnTo>
                      <a:pt x="40" y="14"/>
                    </a:lnTo>
                    <a:lnTo>
                      <a:pt x="39" y="17"/>
                    </a:lnTo>
                  </a:path>
                </a:pathLst>
              </a:custGeom>
              <a:solidFill>
                <a:srgbClr val="F39FD1"/>
              </a:solidFill>
              <a:ln w="127000" cap="rnd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716737" name="Freeform 65"/>
            <p:cNvSpPr>
              <a:spLocks/>
            </p:cNvSpPr>
            <p:nvPr/>
          </p:nvSpPr>
          <p:spPr bwMode="auto">
            <a:xfrm>
              <a:off x="4356" y="2085"/>
              <a:ext cx="211" cy="307"/>
            </a:xfrm>
            <a:custGeom>
              <a:avLst/>
              <a:gdLst/>
              <a:ahLst/>
              <a:cxnLst>
                <a:cxn ang="0">
                  <a:pos x="210" y="277"/>
                </a:cxn>
                <a:cxn ang="0">
                  <a:pos x="194" y="277"/>
                </a:cxn>
                <a:cxn ang="0">
                  <a:pos x="166" y="241"/>
                </a:cxn>
                <a:cxn ang="0">
                  <a:pos x="128" y="178"/>
                </a:cxn>
                <a:cxn ang="0">
                  <a:pos x="118" y="149"/>
                </a:cxn>
                <a:cxn ang="0">
                  <a:pos x="120" y="129"/>
                </a:cxn>
                <a:cxn ang="0">
                  <a:pos x="129" y="125"/>
                </a:cxn>
                <a:cxn ang="0">
                  <a:pos x="144" y="136"/>
                </a:cxn>
                <a:cxn ang="0">
                  <a:pos x="164" y="148"/>
                </a:cxn>
                <a:cxn ang="0">
                  <a:pos x="173" y="148"/>
                </a:cxn>
                <a:cxn ang="0">
                  <a:pos x="174" y="141"/>
                </a:cxn>
                <a:cxn ang="0">
                  <a:pos x="165" y="129"/>
                </a:cxn>
                <a:cxn ang="0">
                  <a:pos x="143" y="113"/>
                </a:cxn>
                <a:cxn ang="0">
                  <a:pos x="133" y="91"/>
                </a:cxn>
                <a:cxn ang="0">
                  <a:pos x="129" y="73"/>
                </a:cxn>
                <a:cxn ang="0">
                  <a:pos x="119" y="59"/>
                </a:cxn>
                <a:cxn ang="0">
                  <a:pos x="115" y="50"/>
                </a:cxn>
                <a:cxn ang="0">
                  <a:pos x="120" y="38"/>
                </a:cxn>
                <a:cxn ang="0">
                  <a:pos x="125" y="25"/>
                </a:cxn>
                <a:cxn ang="0">
                  <a:pos x="122" y="9"/>
                </a:cxn>
                <a:cxn ang="0">
                  <a:pos x="111" y="1"/>
                </a:cxn>
                <a:cxn ang="0">
                  <a:pos x="95" y="3"/>
                </a:cxn>
                <a:cxn ang="0">
                  <a:pos x="88" y="13"/>
                </a:cxn>
                <a:cxn ang="0">
                  <a:pos x="88" y="24"/>
                </a:cxn>
                <a:cxn ang="0">
                  <a:pos x="92" y="37"/>
                </a:cxn>
                <a:cxn ang="0">
                  <a:pos x="92" y="49"/>
                </a:cxn>
                <a:cxn ang="0">
                  <a:pos x="82" y="59"/>
                </a:cxn>
                <a:cxn ang="0">
                  <a:pos x="69" y="67"/>
                </a:cxn>
                <a:cxn ang="0">
                  <a:pos x="58" y="79"/>
                </a:cxn>
                <a:cxn ang="0">
                  <a:pos x="49" y="104"/>
                </a:cxn>
                <a:cxn ang="0">
                  <a:pos x="44" y="128"/>
                </a:cxn>
                <a:cxn ang="0">
                  <a:pos x="42" y="153"/>
                </a:cxn>
                <a:cxn ang="0">
                  <a:pos x="44" y="166"/>
                </a:cxn>
                <a:cxn ang="0">
                  <a:pos x="52" y="170"/>
                </a:cxn>
                <a:cxn ang="0">
                  <a:pos x="55" y="166"/>
                </a:cxn>
                <a:cxn ang="0">
                  <a:pos x="55" y="140"/>
                </a:cxn>
                <a:cxn ang="0">
                  <a:pos x="58" y="123"/>
                </a:cxn>
                <a:cxn ang="0">
                  <a:pos x="67" y="115"/>
                </a:cxn>
                <a:cxn ang="0">
                  <a:pos x="74" y="120"/>
                </a:cxn>
                <a:cxn ang="0">
                  <a:pos x="71" y="148"/>
                </a:cxn>
                <a:cxn ang="0">
                  <a:pos x="65" y="175"/>
                </a:cxn>
                <a:cxn ang="0">
                  <a:pos x="55" y="207"/>
                </a:cxn>
                <a:cxn ang="0">
                  <a:pos x="34" y="237"/>
                </a:cxn>
                <a:cxn ang="0">
                  <a:pos x="8" y="269"/>
                </a:cxn>
                <a:cxn ang="0">
                  <a:pos x="0" y="286"/>
                </a:cxn>
                <a:cxn ang="0">
                  <a:pos x="20" y="306"/>
                </a:cxn>
                <a:cxn ang="0">
                  <a:pos x="34" y="303"/>
                </a:cxn>
                <a:cxn ang="0">
                  <a:pos x="24" y="290"/>
                </a:cxn>
                <a:cxn ang="0">
                  <a:pos x="32" y="273"/>
                </a:cxn>
                <a:cxn ang="0">
                  <a:pos x="65" y="235"/>
                </a:cxn>
                <a:cxn ang="0">
                  <a:pos x="88" y="207"/>
                </a:cxn>
                <a:cxn ang="0">
                  <a:pos x="100" y="200"/>
                </a:cxn>
                <a:cxn ang="0">
                  <a:pos x="115" y="210"/>
                </a:cxn>
                <a:cxn ang="0">
                  <a:pos x="149" y="256"/>
                </a:cxn>
                <a:cxn ang="0">
                  <a:pos x="177" y="295"/>
                </a:cxn>
                <a:cxn ang="0">
                  <a:pos x="188" y="298"/>
                </a:cxn>
                <a:cxn ang="0">
                  <a:pos x="202" y="288"/>
                </a:cxn>
              </a:cxnLst>
              <a:rect l="0" t="0" r="r" b="b"/>
              <a:pathLst>
                <a:path w="211" h="307">
                  <a:moveTo>
                    <a:pt x="209" y="282"/>
                  </a:moveTo>
                  <a:lnTo>
                    <a:pt x="210" y="277"/>
                  </a:lnTo>
                  <a:lnTo>
                    <a:pt x="202" y="278"/>
                  </a:lnTo>
                  <a:lnTo>
                    <a:pt x="194" y="277"/>
                  </a:lnTo>
                  <a:lnTo>
                    <a:pt x="184" y="269"/>
                  </a:lnTo>
                  <a:lnTo>
                    <a:pt x="166" y="241"/>
                  </a:lnTo>
                  <a:lnTo>
                    <a:pt x="141" y="200"/>
                  </a:lnTo>
                  <a:lnTo>
                    <a:pt x="128" y="178"/>
                  </a:lnTo>
                  <a:lnTo>
                    <a:pt x="119" y="160"/>
                  </a:lnTo>
                  <a:lnTo>
                    <a:pt x="118" y="149"/>
                  </a:lnTo>
                  <a:lnTo>
                    <a:pt x="118" y="137"/>
                  </a:lnTo>
                  <a:lnTo>
                    <a:pt x="120" y="129"/>
                  </a:lnTo>
                  <a:lnTo>
                    <a:pt x="125" y="125"/>
                  </a:lnTo>
                  <a:lnTo>
                    <a:pt x="129" y="125"/>
                  </a:lnTo>
                  <a:lnTo>
                    <a:pt x="135" y="128"/>
                  </a:lnTo>
                  <a:lnTo>
                    <a:pt x="144" y="136"/>
                  </a:lnTo>
                  <a:lnTo>
                    <a:pt x="156" y="144"/>
                  </a:lnTo>
                  <a:lnTo>
                    <a:pt x="164" y="148"/>
                  </a:lnTo>
                  <a:lnTo>
                    <a:pt x="169" y="149"/>
                  </a:lnTo>
                  <a:lnTo>
                    <a:pt x="173" y="148"/>
                  </a:lnTo>
                  <a:lnTo>
                    <a:pt x="176" y="144"/>
                  </a:lnTo>
                  <a:lnTo>
                    <a:pt x="174" y="141"/>
                  </a:lnTo>
                  <a:lnTo>
                    <a:pt x="173" y="137"/>
                  </a:lnTo>
                  <a:lnTo>
                    <a:pt x="165" y="129"/>
                  </a:lnTo>
                  <a:lnTo>
                    <a:pt x="151" y="120"/>
                  </a:lnTo>
                  <a:lnTo>
                    <a:pt x="143" y="113"/>
                  </a:lnTo>
                  <a:lnTo>
                    <a:pt x="137" y="104"/>
                  </a:lnTo>
                  <a:lnTo>
                    <a:pt x="133" y="91"/>
                  </a:lnTo>
                  <a:lnTo>
                    <a:pt x="132" y="78"/>
                  </a:lnTo>
                  <a:lnTo>
                    <a:pt x="129" y="73"/>
                  </a:lnTo>
                  <a:lnTo>
                    <a:pt x="125" y="66"/>
                  </a:lnTo>
                  <a:lnTo>
                    <a:pt x="119" y="59"/>
                  </a:lnTo>
                  <a:lnTo>
                    <a:pt x="115" y="55"/>
                  </a:lnTo>
                  <a:lnTo>
                    <a:pt x="115" y="50"/>
                  </a:lnTo>
                  <a:lnTo>
                    <a:pt x="118" y="42"/>
                  </a:lnTo>
                  <a:lnTo>
                    <a:pt x="120" y="38"/>
                  </a:lnTo>
                  <a:lnTo>
                    <a:pt x="123" y="33"/>
                  </a:lnTo>
                  <a:lnTo>
                    <a:pt x="125" y="25"/>
                  </a:lnTo>
                  <a:lnTo>
                    <a:pt x="123" y="16"/>
                  </a:lnTo>
                  <a:lnTo>
                    <a:pt x="122" y="9"/>
                  </a:lnTo>
                  <a:lnTo>
                    <a:pt x="118" y="4"/>
                  </a:lnTo>
                  <a:lnTo>
                    <a:pt x="111" y="1"/>
                  </a:lnTo>
                  <a:lnTo>
                    <a:pt x="102" y="0"/>
                  </a:lnTo>
                  <a:lnTo>
                    <a:pt x="95" y="3"/>
                  </a:lnTo>
                  <a:lnTo>
                    <a:pt x="91" y="7"/>
                  </a:lnTo>
                  <a:lnTo>
                    <a:pt x="88" y="13"/>
                  </a:lnTo>
                  <a:lnTo>
                    <a:pt x="87" y="18"/>
                  </a:lnTo>
                  <a:lnTo>
                    <a:pt x="88" y="24"/>
                  </a:lnTo>
                  <a:lnTo>
                    <a:pt x="91" y="32"/>
                  </a:lnTo>
                  <a:lnTo>
                    <a:pt x="92" y="37"/>
                  </a:lnTo>
                  <a:lnTo>
                    <a:pt x="94" y="42"/>
                  </a:lnTo>
                  <a:lnTo>
                    <a:pt x="92" y="49"/>
                  </a:lnTo>
                  <a:lnTo>
                    <a:pt x="88" y="54"/>
                  </a:lnTo>
                  <a:lnTo>
                    <a:pt x="82" y="59"/>
                  </a:lnTo>
                  <a:lnTo>
                    <a:pt x="74" y="63"/>
                  </a:lnTo>
                  <a:lnTo>
                    <a:pt x="69" y="67"/>
                  </a:lnTo>
                  <a:lnTo>
                    <a:pt x="63" y="73"/>
                  </a:lnTo>
                  <a:lnTo>
                    <a:pt x="58" y="79"/>
                  </a:lnTo>
                  <a:lnTo>
                    <a:pt x="53" y="91"/>
                  </a:lnTo>
                  <a:lnTo>
                    <a:pt x="49" y="104"/>
                  </a:lnTo>
                  <a:lnTo>
                    <a:pt x="45" y="115"/>
                  </a:lnTo>
                  <a:lnTo>
                    <a:pt x="44" y="128"/>
                  </a:lnTo>
                  <a:lnTo>
                    <a:pt x="42" y="144"/>
                  </a:lnTo>
                  <a:lnTo>
                    <a:pt x="42" y="153"/>
                  </a:lnTo>
                  <a:lnTo>
                    <a:pt x="42" y="161"/>
                  </a:lnTo>
                  <a:lnTo>
                    <a:pt x="44" y="166"/>
                  </a:lnTo>
                  <a:lnTo>
                    <a:pt x="46" y="169"/>
                  </a:lnTo>
                  <a:lnTo>
                    <a:pt x="52" y="170"/>
                  </a:lnTo>
                  <a:lnTo>
                    <a:pt x="54" y="169"/>
                  </a:lnTo>
                  <a:lnTo>
                    <a:pt x="55" y="166"/>
                  </a:lnTo>
                  <a:lnTo>
                    <a:pt x="55" y="156"/>
                  </a:lnTo>
                  <a:lnTo>
                    <a:pt x="55" y="140"/>
                  </a:lnTo>
                  <a:lnTo>
                    <a:pt x="57" y="129"/>
                  </a:lnTo>
                  <a:lnTo>
                    <a:pt x="58" y="123"/>
                  </a:lnTo>
                  <a:lnTo>
                    <a:pt x="62" y="116"/>
                  </a:lnTo>
                  <a:lnTo>
                    <a:pt x="67" y="115"/>
                  </a:lnTo>
                  <a:lnTo>
                    <a:pt x="73" y="116"/>
                  </a:lnTo>
                  <a:lnTo>
                    <a:pt x="74" y="120"/>
                  </a:lnTo>
                  <a:lnTo>
                    <a:pt x="73" y="132"/>
                  </a:lnTo>
                  <a:lnTo>
                    <a:pt x="71" y="148"/>
                  </a:lnTo>
                  <a:lnTo>
                    <a:pt x="69" y="162"/>
                  </a:lnTo>
                  <a:lnTo>
                    <a:pt x="65" y="175"/>
                  </a:lnTo>
                  <a:lnTo>
                    <a:pt x="61" y="193"/>
                  </a:lnTo>
                  <a:lnTo>
                    <a:pt x="55" y="207"/>
                  </a:lnTo>
                  <a:lnTo>
                    <a:pt x="44" y="226"/>
                  </a:lnTo>
                  <a:lnTo>
                    <a:pt x="34" y="237"/>
                  </a:lnTo>
                  <a:lnTo>
                    <a:pt x="18" y="256"/>
                  </a:lnTo>
                  <a:lnTo>
                    <a:pt x="8" y="269"/>
                  </a:lnTo>
                  <a:lnTo>
                    <a:pt x="0" y="281"/>
                  </a:lnTo>
                  <a:lnTo>
                    <a:pt x="0" y="286"/>
                  </a:lnTo>
                  <a:lnTo>
                    <a:pt x="8" y="295"/>
                  </a:lnTo>
                  <a:lnTo>
                    <a:pt x="20" y="306"/>
                  </a:lnTo>
                  <a:lnTo>
                    <a:pt x="32" y="306"/>
                  </a:lnTo>
                  <a:lnTo>
                    <a:pt x="34" y="303"/>
                  </a:lnTo>
                  <a:lnTo>
                    <a:pt x="29" y="297"/>
                  </a:lnTo>
                  <a:lnTo>
                    <a:pt x="24" y="290"/>
                  </a:lnTo>
                  <a:lnTo>
                    <a:pt x="24" y="285"/>
                  </a:lnTo>
                  <a:lnTo>
                    <a:pt x="32" y="273"/>
                  </a:lnTo>
                  <a:lnTo>
                    <a:pt x="45" y="260"/>
                  </a:lnTo>
                  <a:lnTo>
                    <a:pt x="65" y="235"/>
                  </a:lnTo>
                  <a:lnTo>
                    <a:pt x="82" y="214"/>
                  </a:lnTo>
                  <a:lnTo>
                    <a:pt x="88" y="207"/>
                  </a:lnTo>
                  <a:lnTo>
                    <a:pt x="92" y="202"/>
                  </a:lnTo>
                  <a:lnTo>
                    <a:pt x="100" y="200"/>
                  </a:lnTo>
                  <a:lnTo>
                    <a:pt x="107" y="204"/>
                  </a:lnTo>
                  <a:lnTo>
                    <a:pt x="115" y="210"/>
                  </a:lnTo>
                  <a:lnTo>
                    <a:pt x="131" y="231"/>
                  </a:lnTo>
                  <a:lnTo>
                    <a:pt x="149" y="256"/>
                  </a:lnTo>
                  <a:lnTo>
                    <a:pt x="166" y="281"/>
                  </a:lnTo>
                  <a:lnTo>
                    <a:pt x="177" y="295"/>
                  </a:lnTo>
                  <a:lnTo>
                    <a:pt x="181" y="298"/>
                  </a:lnTo>
                  <a:lnTo>
                    <a:pt x="188" y="298"/>
                  </a:lnTo>
                  <a:lnTo>
                    <a:pt x="194" y="293"/>
                  </a:lnTo>
                  <a:lnTo>
                    <a:pt x="202" y="288"/>
                  </a:lnTo>
                  <a:lnTo>
                    <a:pt x="209" y="282"/>
                  </a:lnTo>
                </a:path>
              </a:pathLst>
            </a:custGeom>
            <a:solidFill>
              <a:srgbClr val="CECECE"/>
            </a:solidFill>
            <a:ln w="2540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16" name="Group 66"/>
            <p:cNvGrpSpPr>
              <a:grpSpLocks/>
            </p:cNvGrpSpPr>
            <p:nvPr/>
          </p:nvGrpSpPr>
          <p:grpSpPr bwMode="auto">
            <a:xfrm>
              <a:off x="3767" y="2076"/>
              <a:ext cx="273" cy="326"/>
              <a:chOff x="3767" y="2076"/>
              <a:chExt cx="273" cy="326"/>
            </a:xfrm>
          </p:grpSpPr>
          <p:grpSp>
            <p:nvGrpSpPr>
              <p:cNvPr id="17" name="Group 67"/>
              <p:cNvGrpSpPr>
                <a:grpSpLocks/>
              </p:cNvGrpSpPr>
              <p:nvPr/>
            </p:nvGrpSpPr>
            <p:grpSpPr bwMode="auto">
              <a:xfrm>
                <a:off x="3767" y="2076"/>
                <a:ext cx="273" cy="326"/>
                <a:chOff x="3767" y="2076"/>
                <a:chExt cx="273" cy="326"/>
              </a:xfrm>
            </p:grpSpPr>
            <p:sp>
              <p:nvSpPr>
                <p:cNvPr id="2716740" name="AutoShape 68"/>
                <p:cNvSpPr>
                  <a:spLocks noChangeArrowheads="1"/>
                </p:cNvSpPr>
                <p:nvPr/>
              </p:nvSpPr>
              <p:spPr bwMode="auto">
                <a:xfrm>
                  <a:off x="3767" y="2129"/>
                  <a:ext cx="273" cy="273"/>
                </a:xfrm>
                <a:prstGeom prst="cube">
                  <a:avLst>
                    <a:gd name="adj" fmla="val 24995"/>
                  </a:avLst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16741" name="AutoShape 69"/>
                <p:cNvSpPr>
                  <a:spLocks noChangeArrowheads="1"/>
                </p:cNvSpPr>
                <p:nvPr/>
              </p:nvSpPr>
              <p:spPr bwMode="auto">
                <a:xfrm>
                  <a:off x="3832" y="2076"/>
                  <a:ext cx="208" cy="48"/>
                </a:xfrm>
                <a:prstGeom prst="cube">
                  <a:avLst>
                    <a:gd name="adj" fmla="val 24995"/>
                  </a:avLst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2716742" name="Oval 70"/>
              <p:cNvSpPr>
                <a:spLocks noChangeArrowheads="1"/>
              </p:cNvSpPr>
              <p:nvPr/>
            </p:nvSpPr>
            <p:spPr bwMode="auto">
              <a:xfrm>
                <a:off x="3852" y="2103"/>
                <a:ext cx="29" cy="1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16743" name="AutoShape 71"/>
              <p:cNvSpPr>
                <a:spLocks noChangeArrowheads="1"/>
              </p:cNvSpPr>
              <p:nvPr/>
            </p:nvSpPr>
            <p:spPr bwMode="auto">
              <a:xfrm>
                <a:off x="3800" y="2257"/>
                <a:ext cx="143" cy="60"/>
              </a:xfrm>
              <a:prstGeom prst="octagon">
                <a:avLst>
                  <a:gd name="adj" fmla="val 29282"/>
                </a:avLst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18" name="Group 72"/>
          <p:cNvGrpSpPr>
            <a:grpSpLocks/>
          </p:cNvGrpSpPr>
          <p:nvPr/>
        </p:nvGrpSpPr>
        <p:grpSpPr bwMode="auto">
          <a:xfrm>
            <a:off x="6678613" y="3892550"/>
            <a:ext cx="1443037" cy="517525"/>
            <a:chOff x="4733" y="2328"/>
            <a:chExt cx="1022" cy="326"/>
          </a:xfrm>
        </p:grpSpPr>
        <p:grpSp>
          <p:nvGrpSpPr>
            <p:cNvPr id="19" name="Group 73"/>
            <p:cNvGrpSpPr>
              <a:grpSpLocks/>
            </p:cNvGrpSpPr>
            <p:nvPr/>
          </p:nvGrpSpPr>
          <p:grpSpPr bwMode="auto">
            <a:xfrm>
              <a:off x="4733" y="2328"/>
              <a:ext cx="217" cy="326"/>
              <a:chOff x="4733" y="2328"/>
              <a:chExt cx="217" cy="326"/>
            </a:xfrm>
          </p:grpSpPr>
          <p:sp>
            <p:nvSpPr>
              <p:cNvPr id="2716746" name="AutoShape 74"/>
              <p:cNvSpPr>
                <a:spLocks noChangeArrowheads="1"/>
              </p:cNvSpPr>
              <p:nvPr/>
            </p:nvSpPr>
            <p:spPr bwMode="auto">
              <a:xfrm>
                <a:off x="4733" y="2381"/>
                <a:ext cx="217" cy="273"/>
              </a:xfrm>
              <a:prstGeom prst="cube">
                <a:avLst>
                  <a:gd name="adj" fmla="val 24995"/>
                </a:avLst>
              </a:prstGeom>
              <a:solidFill>
                <a:srgbClr val="DC008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16747" name="AutoShape 75"/>
              <p:cNvSpPr>
                <a:spLocks noChangeArrowheads="1"/>
              </p:cNvSpPr>
              <p:nvPr/>
            </p:nvSpPr>
            <p:spPr bwMode="auto">
              <a:xfrm>
                <a:off x="4786" y="2328"/>
                <a:ext cx="164" cy="48"/>
              </a:xfrm>
              <a:prstGeom prst="cube">
                <a:avLst>
                  <a:gd name="adj" fmla="val 24995"/>
                </a:avLst>
              </a:prstGeom>
              <a:solidFill>
                <a:srgbClr val="DC008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16748" name="AutoShape 76"/>
              <p:cNvSpPr>
                <a:spLocks noChangeArrowheads="1"/>
              </p:cNvSpPr>
              <p:nvPr/>
            </p:nvSpPr>
            <p:spPr bwMode="auto">
              <a:xfrm>
                <a:off x="4776" y="2402"/>
                <a:ext cx="114" cy="17"/>
              </a:xfrm>
              <a:prstGeom prst="parallelogram">
                <a:avLst>
                  <a:gd name="adj" fmla="val 167616"/>
                </a:avLst>
              </a:prstGeom>
              <a:solidFill>
                <a:srgbClr val="DC008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0" name="Group 77"/>
            <p:cNvGrpSpPr>
              <a:grpSpLocks/>
            </p:cNvGrpSpPr>
            <p:nvPr/>
          </p:nvGrpSpPr>
          <p:grpSpPr bwMode="auto">
            <a:xfrm>
              <a:off x="5277" y="2372"/>
              <a:ext cx="211" cy="268"/>
              <a:chOff x="5277" y="2372"/>
              <a:chExt cx="211" cy="268"/>
            </a:xfrm>
          </p:grpSpPr>
          <p:sp>
            <p:nvSpPr>
              <p:cNvPr id="2716750" name="Freeform 78"/>
              <p:cNvSpPr>
                <a:spLocks/>
              </p:cNvSpPr>
              <p:nvPr/>
            </p:nvSpPr>
            <p:spPr bwMode="auto">
              <a:xfrm>
                <a:off x="5414" y="2493"/>
                <a:ext cx="63" cy="147"/>
              </a:xfrm>
              <a:custGeom>
                <a:avLst/>
                <a:gdLst/>
                <a:ahLst/>
                <a:cxnLst>
                  <a:cxn ang="0">
                    <a:pos x="45" y="0"/>
                  </a:cxn>
                  <a:cxn ang="0">
                    <a:pos x="62" y="0"/>
                  </a:cxn>
                  <a:cxn ang="0">
                    <a:pos x="17" y="146"/>
                  </a:cxn>
                  <a:cxn ang="0">
                    <a:pos x="0" y="146"/>
                  </a:cxn>
                  <a:cxn ang="0">
                    <a:pos x="45" y="0"/>
                  </a:cxn>
                </a:cxnLst>
                <a:rect l="0" t="0" r="r" b="b"/>
                <a:pathLst>
                  <a:path w="63" h="147">
                    <a:moveTo>
                      <a:pt x="45" y="0"/>
                    </a:moveTo>
                    <a:lnTo>
                      <a:pt x="62" y="0"/>
                    </a:lnTo>
                    <a:lnTo>
                      <a:pt x="17" y="146"/>
                    </a:lnTo>
                    <a:lnTo>
                      <a:pt x="0" y="146"/>
                    </a:lnTo>
                    <a:lnTo>
                      <a:pt x="45" y="0"/>
                    </a:lnTo>
                  </a:path>
                </a:pathLst>
              </a:custGeom>
              <a:solidFill>
                <a:srgbClr val="F39FD1"/>
              </a:solidFill>
              <a:ln w="12700" cap="rnd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16751" name="Rectangle 79"/>
              <p:cNvSpPr>
                <a:spLocks noChangeArrowheads="1"/>
              </p:cNvSpPr>
              <p:nvPr/>
            </p:nvSpPr>
            <p:spPr bwMode="auto">
              <a:xfrm>
                <a:off x="5410" y="2493"/>
                <a:ext cx="78" cy="14"/>
              </a:xfrm>
              <a:prstGeom prst="rect">
                <a:avLst/>
              </a:prstGeom>
              <a:solidFill>
                <a:srgbClr val="F39FD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16752" name="Rectangle 80"/>
              <p:cNvSpPr>
                <a:spLocks noChangeArrowheads="1"/>
              </p:cNvSpPr>
              <p:nvPr/>
            </p:nvSpPr>
            <p:spPr bwMode="auto">
              <a:xfrm>
                <a:off x="5416" y="2555"/>
                <a:ext cx="60" cy="13"/>
              </a:xfrm>
              <a:prstGeom prst="rect">
                <a:avLst/>
              </a:prstGeom>
              <a:solidFill>
                <a:srgbClr val="F39FD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16753" name="Rectangle 81"/>
              <p:cNvSpPr>
                <a:spLocks noChangeArrowheads="1"/>
              </p:cNvSpPr>
              <p:nvPr/>
            </p:nvSpPr>
            <p:spPr bwMode="auto">
              <a:xfrm>
                <a:off x="5278" y="2555"/>
                <a:ext cx="78" cy="8"/>
              </a:xfrm>
              <a:prstGeom prst="rect">
                <a:avLst/>
              </a:prstGeom>
              <a:solidFill>
                <a:srgbClr val="F39FD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16754" name="Oval 82"/>
              <p:cNvSpPr>
                <a:spLocks noChangeArrowheads="1"/>
              </p:cNvSpPr>
              <p:nvPr/>
            </p:nvSpPr>
            <p:spPr bwMode="auto">
              <a:xfrm>
                <a:off x="5340" y="2372"/>
                <a:ext cx="25" cy="27"/>
              </a:xfrm>
              <a:prstGeom prst="ellipse">
                <a:avLst/>
              </a:prstGeom>
              <a:solidFill>
                <a:srgbClr val="F39FD1"/>
              </a:solidFill>
              <a:ln w="254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16755" name="Freeform 83"/>
              <p:cNvSpPr>
                <a:spLocks/>
              </p:cNvSpPr>
              <p:nvPr/>
            </p:nvSpPr>
            <p:spPr bwMode="auto">
              <a:xfrm>
                <a:off x="5277" y="2416"/>
                <a:ext cx="146" cy="224"/>
              </a:xfrm>
              <a:custGeom>
                <a:avLst/>
                <a:gdLst/>
                <a:ahLst/>
                <a:cxnLst>
                  <a:cxn ang="0">
                    <a:pos x="1" y="103"/>
                  </a:cxn>
                  <a:cxn ang="0">
                    <a:pos x="1" y="106"/>
                  </a:cxn>
                  <a:cxn ang="0">
                    <a:pos x="0" y="110"/>
                  </a:cxn>
                  <a:cxn ang="0">
                    <a:pos x="0" y="113"/>
                  </a:cxn>
                  <a:cxn ang="0">
                    <a:pos x="1" y="117"/>
                  </a:cxn>
                  <a:cxn ang="0">
                    <a:pos x="3" y="120"/>
                  </a:cxn>
                  <a:cxn ang="0">
                    <a:pos x="6" y="123"/>
                  </a:cxn>
                  <a:cxn ang="0">
                    <a:pos x="9" y="125"/>
                  </a:cxn>
                  <a:cxn ang="0">
                    <a:pos x="12" y="126"/>
                  </a:cxn>
                  <a:cxn ang="0">
                    <a:pos x="16" y="126"/>
                  </a:cxn>
                  <a:cxn ang="0">
                    <a:pos x="95" y="223"/>
                  </a:cxn>
                  <a:cxn ang="0">
                    <a:pos x="120" y="107"/>
                  </a:cxn>
                  <a:cxn ang="0">
                    <a:pos x="119" y="105"/>
                  </a:cxn>
                  <a:cxn ang="0">
                    <a:pos x="118" y="103"/>
                  </a:cxn>
                  <a:cxn ang="0">
                    <a:pos x="116" y="101"/>
                  </a:cxn>
                  <a:cxn ang="0">
                    <a:pos x="114" y="99"/>
                  </a:cxn>
                  <a:cxn ang="0">
                    <a:pos x="111" y="98"/>
                  </a:cxn>
                  <a:cxn ang="0">
                    <a:pos x="108" y="97"/>
                  </a:cxn>
                  <a:cxn ang="0">
                    <a:pos x="106" y="97"/>
                  </a:cxn>
                  <a:cxn ang="0">
                    <a:pos x="103" y="97"/>
                  </a:cxn>
                  <a:cxn ang="0">
                    <a:pos x="70" y="57"/>
                  </a:cxn>
                  <a:cxn ang="0">
                    <a:pos x="135" y="70"/>
                  </a:cxn>
                  <a:cxn ang="0">
                    <a:pos x="137" y="70"/>
                  </a:cxn>
                  <a:cxn ang="0">
                    <a:pos x="139" y="69"/>
                  </a:cxn>
                  <a:cxn ang="0">
                    <a:pos x="142" y="67"/>
                  </a:cxn>
                  <a:cxn ang="0">
                    <a:pos x="144" y="65"/>
                  </a:cxn>
                  <a:cxn ang="0">
                    <a:pos x="144" y="62"/>
                  </a:cxn>
                  <a:cxn ang="0">
                    <a:pos x="145" y="59"/>
                  </a:cxn>
                  <a:cxn ang="0">
                    <a:pos x="144" y="56"/>
                  </a:cxn>
                  <a:cxn ang="0">
                    <a:pos x="143" y="53"/>
                  </a:cxn>
                  <a:cxn ang="0">
                    <a:pos x="141" y="51"/>
                  </a:cxn>
                  <a:cxn ang="0">
                    <a:pos x="139" y="49"/>
                  </a:cxn>
                  <a:cxn ang="0">
                    <a:pos x="136" y="49"/>
                  </a:cxn>
                  <a:cxn ang="0">
                    <a:pos x="92" y="49"/>
                  </a:cxn>
                  <a:cxn ang="0">
                    <a:pos x="84" y="32"/>
                  </a:cxn>
                  <a:cxn ang="0">
                    <a:pos x="85" y="28"/>
                  </a:cxn>
                  <a:cxn ang="0">
                    <a:pos x="85" y="23"/>
                  </a:cxn>
                  <a:cxn ang="0">
                    <a:pos x="85" y="18"/>
                  </a:cxn>
                  <a:cxn ang="0">
                    <a:pos x="84" y="14"/>
                  </a:cxn>
                  <a:cxn ang="0">
                    <a:pos x="83" y="11"/>
                  </a:cxn>
                  <a:cxn ang="0">
                    <a:pos x="80" y="8"/>
                  </a:cxn>
                  <a:cxn ang="0">
                    <a:pos x="77" y="5"/>
                  </a:cxn>
                  <a:cxn ang="0">
                    <a:pos x="74" y="3"/>
                  </a:cxn>
                  <a:cxn ang="0">
                    <a:pos x="70" y="1"/>
                  </a:cxn>
                  <a:cxn ang="0">
                    <a:pos x="65" y="0"/>
                  </a:cxn>
                  <a:cxn ang="0">
                    <a:pos x="61" y="0"/>
                  </a:cxn>
                  <a:cxn ang="0">
                    <a:pos x="56" y="1"/>
                  </a:cxn>
                  <a:cxn ang="0">
                    <a:pos x="52" y="2"/>
                  </a:cxn>
                  <a:cxn ang="0">
                    <a:pos x="47" y="5"/>
                  </a:cxn>
                  <a:cxn ang="0">
                    <a:pos x="44" y="9"/>
                  </a:cxn>
                  <a:cxn ang="0">
                    <a:pos x="41" y="12"/>
                  </a:cxn>
                  <a:cxn ang="0">
                    <a:pos x="39" y="17"/>
                  </a:cxn>
                </a:cxnLst>
                <a:rect l="0" t="0" r="r" b="b"/>
                <a:pathLst>
                  <a:path w="146" h="224">
                    <a:moveTo>
                      <a:pt x="39" y="17"/>
                    </a:moveTo>
                    <a:lnTo>
                      <a:pt x="1" y="103"/>
                    </a:lnTo>
                    <a:lnTo>
                      <a:pt x="1" y="105"/>
                    </a:lnTo>
                    <a:lnTo>
                      <a:pt x="1" y="106"/>
                    </a:lnTo>
                    <a:lnTo>
                      <a:pt x="0" y="107"/>
                    </a:lnTo>
                    <a:lnTo>
                      <a:pt x="0" y="110"/>
                    </a:lnTo>
                    <a:lnTo>
                      <a:pt x="0" y="111"/>
                    </a:lnTo>
                    <a:lnTo>
                      <a:pt x="0" y="113"/>
                    </a:lnTo>
                    <a:lnTo>
                      <a:pt x="1" y="115"/>
                    </a:lnTo>
                    <a:lnTo>
                      <a:pt x="1" y="117"/>
                    </a:lnTo>
                    <a:lnTo>
                      <a:pt x="2" y="118"/>
                    </a:lnTo>
                    <a:lnTo>
                      <a:pt x="3" y="120"/>
                    </a:lnTo>
                    <a:lnTo>
                      <a:pt x="5" y="122"/>
                    </a:lnTo>
                    <a:lnTo>
                      <a:pt x="6" y="123"/>
                    </a:lnTo>
                    <a:lnTo>
                      <a:pt x="8" y="124"/>
                    </a:lnTo>
                    <a:lnTo>
                      <a:pt x="9" y="125"/>
                    </a:lnTo>
                    <a:lnTo>
                      <a:pt x="10" y="125"/>
                    </a:lnTo>
                    <a:lnTo>
                      <a:pt x="12" y="126"/>
                    </a:lnTo>
                    <a:lnTo>
                      <a:pt x="14" y="126"/>
                    </a:lnTo>
                    <a:lnTo>
                      <a:pt x="16" y="126"/>
                    </a:lnTo>
                    <a:lnTo>
                      <a:pt x="95" y="126"/>
                    </a:lnTo>
                    <a:lnTo>
                      <a:pt x="95" y="223"/>
                    </a:lnTo>
                    <a:lnTo>
                      <a:pt x="120" y="223"/>
                    </a:lnTo>
                    <a:lnTo>
                      <a:pt x="120" y="107"/>
                    </a:lnTo>
                    <a:lnTo>
                      <a:pt x="120" y="106"/>
                    </a:lnTo>
                    <a:lnTo>
                      <a:pt x="119" y="105"/>
                    </a:lnTo>
                    <a:lnTo>
                      <a:pt x="118" y="103"/>
                    </a:lnTo>
                    <a:lnTo>
                      <a:pt x="118" y="103"/>
                    </a:lnTo>
                    <a:lnTo>
                      <a:pt x="117" y="102"/>
                    </a:lnTo>
                    <a:lnTo>
                      <a:pt x="116" y="101"/>
                    </a:lnTo>
                    <a:lnTo>
                      <a:pt x="115" y="100"/>
                    </a:lnTo>
                    <a:lnTo>
                      <a:pt x="114" y="99"/>
                    </a:lnTo>
                    <a:lnTo>
                      <a:pt x="113" y="99"/>
                    </a:lnTo>
                    <a:lnTo>
                      <a:pt x="111" y="98"/>
                    </a:lnTo>
                    <a:lnTo>
                      <a:pt x="110" y="98"/>
                    </a:lnTo>
                    <a:lnTo>
                      <a:pt x="108" y="97"/>
                    </a:lnTo>
                    <a:lnTo>
                      <a:pt x="107" y="97"/>
                    </a:lnTo>
                    <a:lnTo>
                      <a:pt x="106" y="97"/>
                    </a:lnTo>
                    <a:lnTo>
                      <a:pt x="104" y="97"/>
                    </a:lnTo>
                    <a:lnTo>
                      <a:pt x="103" y="97"/>
                    </a:lnTo>
                    <a:lnTo>
                      <a:pt x="57" y="95"/>
                    </a:lnTo>
                    <a:lnTo>
                      <a:pt x="70" y="57"/>
                    </a:lnTo>
                    <a:lnTo>
                      <a:pt x="79" y="70"/>
                    </a:lnTo>
                    <a:lnTo>
                      <a:pt x="135" y="70"/>
                    </a:lnTo>
                    <a:lnTo>
                      <a:pt x="136" y="70"/>
                    </a:lnTo>
                    <a:lnTo>
                      <a:pt x="137" y="70"/>
                    </a:lnTo>
                    <a:lnTo>
                      <a:pt x="139" y="69"/>
                    </a:lnTo>
                    <a:lnTo>
                      <a:pt x="139" y="69"/>
                    </a:lnTo>
                    <a:lnTo>
                      <a:pt x="140" y="68"/>
                    </a:lnTo>
                    <a:lnTo>
                      <a:pt x="142" y="67"/>
                    </a:lnTo>
                    <a:lnTo>
                      <a:pt x="142" y="66"/>
                    </a:lnTo>
                    <a:lnTo>
                      <a:pt x="144" y="65"/>
                    </a:lnTo>
                    <a:lnTo>
                      <a:pt x="144" y="64"/>
                    </a:lnTo>
                    <a:lnTo>
                      <a:pt x="144" y="62"/>
                    </a:lnTo>
                    <a:lnTo>
                      <a:pt x="145" y="61"/>
                    </a:lnTo>
                    <a:lnTo>
                      <a:pt x="145" y="59"/>
                    </a:lnTo>
                    <a:lnTo>
                      <a:pt x="145" y="57"/>
                    </a:lnTo>
                    <a:lnTo>
                      <a:pt x="144" y="56"/>
                    </a:lnTo>
                    <a:lnTo>
                      <a:pt x="144" y="55"/>
                    </a:lnTo>
                    <a:lnTo>
                      <a:pt x="143" y="53"/>
                    </a:lnTo>
                    <a:lnTo>
                      <a:pt x="142" y="52"/>
                    </a:lnTo>
                    <a:lnTo>
                      <a:pt x="141" y="51"/>
                    </a:lnTo>
                    <a:lnTo>
                      <a:pt x="140" y="50"/>
                    </a:lnTo>
                    <a:lnTo>
                      <a:pt x="139" y="49"/>
                    </a:lnTo>
                    <a:lnTo>
                      <a:pt x="138" y="49"/>
                    </a:lnTo>
                    <a:lnTo>
                      <a:pt x="136" y="49"/>
                    </a:lnTo>
                    <a:lnTo>
                      <a:pt x="135" y="49"/>
                    </a:lnTo>
                    <a:lnTo>
                      <a:pt x="92" y="49"/>
                    </a:lnTo>
                    <a:lnTo>
                      <a:pt x="83" y="33"/>
                    </a:lnTo>
                    <a:lnTo>
                      <a:pt x="84" y="32"/>
                    </a:lnTo>
                    <a:lnTo>
                      <a:pt x="85" y="30"/>
                    </a:lnTo>
                    <a:lnTo>
                      <a:pt x="85" y="28"/>
                    </a:lnTo>
                    <a:lnTo>
                      <a:pt x="85" y="26"/>
                    </a:lnTo>
                    <a:lnTo>
                      <a:pt x="85" y="23"/>
                    </a:lnTo>
                    <a:lnTo>
                      <a:pt x="85" y="21"/>
                    </a:lnTo>
                    <a:lnTo>
                      <a:pt x="85" y="18"/>
                    </a:lnTo>
                    <a:lnTo>
                      <a:pt x="85" y="16"/>
                    </a:lnTo>
                    <a:lnTo>
                      <a:pt x="84" y="14"/>
                    </a:lnTo>
                    <a:lnTo>
                      <a:pt x="84" y="13"/>
                    </a:lnTo>
                    <a:lnTo>
                      <a:pt x="83" y="11"/>
                    </a:lnTo>
                    <a:lnTo>
                      <a:pt x="82" y="10"/>
                    </a:lnTo>
                    <a:lnTo>
                      <a:pt x="80" y="8"/>
                    </a:lnTo>
                    <a:lnTo>
                      <a:pt x="79" y="7"/>
                    </a:lnTo>
                    <a:lnTo>
                      <a:pt x="77" y="5"/>
                    </a:lnTo>
                    <a:lnTo>
                      <a:pt x="76" y="4"/>
                    </a:lnTo>
                    <a:lnTo>
                      <a:pt x="74" y="3"/>
                    </a:lnTo>
                    <a:lnTo>
                      <a:pt x="72" y="2"/>
                    </a:lnTo>
                    <a:lnTo>
                      <a:pt x="70" y="1"/>
                    </a:lnTo>
                    <a:lnTo>
                      <a:pt x="67" y="1"/>
                    </a:lnTo>
                    <a:lnTo>
                      <a:pt x="65" y="0"/>
                    </a:lnTo>
                    <a:lnTo>
                      <a:pt x="63" y="0"/>
                    </a:lnTo>
                    <a:lnTo>
                      <a:pt x="61" y="0"/>
                    </a:lnTo>
                    <a:lnTo>
                      <a:pt x="59" y="0"/>
                    </a:lnTo>
                    <a:lnTo>
                      <a:pt x="56" y="1"/>
                    </a:lnTo>
                    <a:lnTo>
                      <a:pt x="54" y="1"/>
                    </a:lnTo>
                    <a:lnTo>
                      <a:pt x="52" y="2"/>
                    </a:lnTo>
                    <a:lnTo>
                      <a:pt x="50" y="3"/>
                    </a:lnTo>
                    <a:lnTo>
                      <a:pt x="47" y="5"/>
                    </a:lnTo>
                    <a:lnTo>
                      <a:pt x="46" y="7"/>
                    </a:lnTo>
                    <a:lnTo>
                      <a:pt x="44" y="9"/>
                    </a:lnTo>
                    <a:lnTo>
                      <a:pt x="43" y="10"/>
                    </a:lnTo>
                    <a:lnTo>
                      <a:pt x="41" y="12"/>
                    </a:lnTo>
                    <a:lnTo>
                      <a:pt x="40" y="14"/>
                    </a:lnTo>
                    <a:lnTo>
                      <a:pt x="39" y="17"/>
                    </a:lnTo>
                  </a:path>
                </a:pathLst>
              </a:custGeom>
              <a:solidFill>
                <a:srgbClr val="F39FD1"/>
              </a:solidFill>
              <a:ln w="127000" cap="rnd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716756" name="Freeform 84"/>
            <p:cNvSpPr>
              <a:spLocks/>
            </p:cNvSpPr>
            <p:nvPr/>
          </p:nvSpPr>
          <p:spPr bwMode="auto">
            <a:xfrm>
              <a:off x="5546" y="2337"/>
              <a:ext cx="209" cy="307"/>
            </a:xfrm>
            <a:custGeom>
              <a:avLst/>
              <a:gdLst/>
              <a:ahLst/>
              <a:cxnLst>
                <a:cxn ang="0">
                  <a:pos x="208" y="277"/>
                </a:cxn>
                <a:cxn ang="0">
                  <a:pos x="192" y="277"/>
                </a:cxn>
                <a:cxn ang="0">
                  <a:pos x="165" y="241"/>
                </a:cxn>
                <a:cxn ang="0">
                  <a:pos x="127" y="178"/>
                </a:cxn>
                <a:cxn ang="0">
                  <a:pos x="116" y="149"/>
                </a:cxn>
                <a:cxn ang="0">
                  <a:pos x="119" y="129"/>
                </a:cxn>
                <a:cxn ang="0">
                  <a:pos x="128" y="125"/>
                </a:cxn>
                <a:cxn ang="0">
                  <a:pos x="143" y="136"/>
                </a:cxn>
                <a:cxn ang="0">
                  <a:pos x="162" y="148"/>
                </a:cxn>
                <a:cxn ang="0">
                  <a:pos x="171" y="148"/>
                </a:cxn>
                <a:cxn ang="0">
                  <a:pos x="173" y="141"/>
                </a:cxn>
                <a:cxn ang="0">
                  <a:pos x="164" y="129"/>
                </a:cxn>
                <a:cxn ang="0">
                  <a:pos x="141" y="113"/>
                </a:cxn>
                <a:cxn ang="0">
                  <a:pos x="132" y="91"/>
                </a:cxn>
                <a:cxn ang="0">
                  <a:pos x="128" y="73"/>
                </a:cxn>
                <a:cxn ang="0">
                  <a:pos x="118" y="59"/>
                </a:cxn>
                <a:cxn ang="0">
                  <a:pos x="114" y="50"/>
                </a:cxn>
                <a:cxn ang="0">
                  <a:pos x="119" y="38"/>
                </a:cxn>
                <a:cxn ang="0">
                  <a:pos x="124" y="25"/>
                </a:cxn>
                <a:cxn ang="0">
                  <a:pos x="120" y="9"/>
                </a:cxn>
                <a:cxn ang="0">
                  <a:pos x="110" y="1"/>
                </a:cxn>
                <a:cxn ang="0">
                  <a:pos x="94" y="3"/>
                </a:cxn>
                <a:cxn ang="0">
                  <a:pos x="88" y="13"/>
                </a:cxn>
                <a:cxn ang="0">
                  <a:pos x="88" y="24"/>
                </a:cxn>
                <a:cxn ang="0">
                  <a:pos x="92" y="37"/>
                </a:cxn>
                <a:cxn ang="0">
                  <a:pos x="92" y="49"/>
                </a:cxn>
                <a:cxn ang="0">
                  <a:pos x="81" y="59"/>
                </a:cxn>
                <a:cxn ang="0">
                  <a:pos x="68" y="67"/>
                </a:cxn>
                <a:cxn ang="0">
                  <a:pos x="58" y="79"/>
                </a:cxn>
                <a:cxn ang="0">
                  <a:pos x="48" y="104"/>
                </a:cxn>
                <a:cxn ang="0">
                  <a:pos x="43" y="128"/>
                </a:cxn>
                <a:cxn ang="0">
                  <a:pos x="42" y="153"/>
                </a:cxn>
                <a:cxn ang="0">
                  <a:pos x="43" y="166"/>
                </a:cxn>
                <a:cxn ang="0">
                  <a:pos x="51" y="170"/>
                </a:cxn>
                <a:cxn ang="0">
                  <a:pos x="55" y="166"/>
                </a:cxn>
                <a:cxn ang="0">
                  <a:pos x="55" y="140"/>
                </a:cxn>
                <a:cxn ang="0">
                  <a:pos x="58" y="123"/>
                </a:cxn>
                <a:cxn ang="0">
                  <a:pos x="67" y="115"/>
                </a:cxn>
                <a:cxn ang="0">
                  <a:pos x="73" y="120"/>
                </a:cxn>
                <a:cxn ang="0">
                  <a:pos x="71" y="148"/>
                </a:cxn>
                <a:cxn ang="0">
                  <a:pos x="64" y="175"/>
                </a:cxn>
                <a:cxn ang="0">
                  <a:pos x="55" y="207"/>
                </a:cxn>
                <a:cxn ang="0">
                  <a:pos x="34" y="237"/>
                </a:cxn>
                <a:cxn ang="0">
                  <a:pos x="8" y="269"/>
                </a:cxn>
                <a:cxn ang="0">
                  <a:pos x="0" y="286"/>
                </a:cxn>
                <a:cxn ang="0">
                  <a:pos x="20" y="306"/>
                </a:cxn>
                <a:cxn ang="0">
                  <a:pos x="34" y="303"/>
                </a:cxn>
                <a:cxn ang="0">
                  <a:pos x="24" y="290"/>
                </a:cxn>
                <a:cxn ang="0">
                  <a:pos x="31" y="273"/>
                </a:cxn>
                <a:cxn ang="0">
                  <a:pos x="64" y="235"/>
                </a:cxn>
                <a:cxn ang="0">
                  <a:pos x="88" y="207"/>
                </a:cxn>
                <a:cxn ang="0">
                  <a:pos x="99" y="200"/>
                </a:cxn>
                <a:cxn ang="0">
                  <a:pos x="114" y="210"/>
                </a:cxn>
                <a:cxn ang="0">
                  <a:pos x="148" y="256"/>
                </a:cxn>
                <a:cxn ang="0">
                  <a:pos x="175" y="295"/>
                </a:cxn>
                <a:cxn ang="0">
                  <a:pos x="186" y="298"/>
                </a:cxn>
                <a:cxn ang="0">
                  <a:pos x="200" y="288"/>
                </a:cxn>
              </a:cxnLst>
              <a:rect l="0" t="0" r="r" b="b"/>
              <a:pathLst>
                <a:path w="209" h="307">
                  <a:moveTo>
                    <a:pt x="207" y="282"/>
                  </a:moveTo>
                  <a:lnTo>
                    <a:pt x="208" y="277"/>
                  </a:lnTo>
                  <a:lnTo>
                    <a:pt x="200" y="278"/>
                  </a:lnTo>
                  <a:lnTo>
                    <a:pt x="192" y="277"/>
                  </a:lnTo>
                  <a:lnTo>
                    <a:pt x="182" y="269"/>
                  </a:lnTo>
                  <a:lnTo>
                    <a:pt x="165" y="241"/>
                  </a:lnTo>
                  <a:lnTo>
                    <a:pt x="140" y="200"/>
                  </a:lnTo>
                  <a:lnTo>
                    <a:pt x="127" y="178"/>
                  </a:lnTo>
                  <a:lnTo>
                    <a:pt x="118" y="160"/>
                  </a:lnTo>
                  <a:lnTo>
                    <a:pt x="116" y="149"/>
                  </a:lnTo>
                  <a:lnTo>
                    <a:pt x="116" y="137"/>
                  </a:lnTo>
                  <a:lnTo>
                    <a:pt x="119" y="129"/>
                  </a:lnTo>
                  <a:lnTo>
                    <a:pt x="124" y="125"/>
                  </a:lnTo>
                  <a:lnTo>
                    <a:pt x="128" y="125"/>
                  </a:lnTo>
                  <a:lnTo>
                    <a:pt x="133" y="128"/>
                  </a:lnTo>
                  <a:lnTo>
                    <a:pt x="143" y="136"/>
                  </a:lnTo>
                  <a:lnTo>
                    <a:pt x="154" y="144"/>
                  </a:lnTo>
                  <a:lnTo>
                    <a:pt x="162" y="148"/>
                  </a:lnTo>
                  <a:lnTo>
                    <a:pt x="167" y="149"/>
                  </a:lnTo>
                  <a:lnTo>
                    <a:pt x="171" y="148"/>
                  </a:lnTo>
                  <a:lnTo>
                    <a:pt x="174" y="144"/>
                  </a:lnTo>
                  <a:lnTo>
                    <a:pt x="173" y="141"/>
                  </a:lnTo>
                  <a:lnTo>
                    <a:pt x="171" y="137"/>
                  </a:lnTo>
                  <a:lnTo>
                    <a:pt x="164" y="129"/>
                  </a:lnTo>
                  <a:lnTo>
                    <a:pt x="149" y="120"/>
                  </a:lnTo>
                  <a:lnTo>
                    <a:pt x="141" y="113"/>
                  </a:lnTo>
                  <a:lnTo>
                    <a:pt x="136" y="104"/>
                  </a:lnTo>
                  <a:lnTo>
                    <a:pt x="132" y="91"/>
                  </a:lnTo>
                  <a:lnTo>
                    <a:pt x="131" y="78"/>
                  </a:lnTo>
                  <a:lnTo>
                    <a:pt x="128" y="73"/>
                  </a:lnTo>
                  <a:lnTo>
                    <a:pt x="124" y="66"/>
                  </a:lnTo>
                  <a:lnTo>
                    <a:pt x="118" y="59"/>
                  </a:lnTo>
                  <a:lnTo>
                    <a:pt x="114" y="55"/>
                  </a:lnTo>
                  <a:lnTo>
                    <a:pt x="114" y="50"/>
                  </a:lnTo>
                  <a:lnTo>
                    <a:pt x="116" y="42"/>
                  </a:lnTo>
                  <a:lnTo>
                    <a:pt x="119" y="38"/>
                  </a:lnTo>
                  <a:lnTo>
                    <a:pt x="122" y="33"/>
                  </a:lnTo>
                  <a:lnTo>
                    <a:pt x="124" y="25"/>
                  </a:lnTo>
                  <a:lnTo>
                    <a:pt x="122" y="16"/>
                  </a:lnTo>
                  <a:lnTo>
                    <a:pt x="120" y="9"/>
                  </a:lnTo>
                  <a:lnTo>
                    <a:pt x="116" y="4"/>
                  </a:lnTo>
                  <a:lnTo>
                    <a:pt x="110" y="1"/>
                  </a:lnTo>
                  <a:lnTo>
                    <a:pt x="101" y="0"/>
                  </a:lnTo>
                  <a:lnTo>
                    <a:pt x="94" y="3"/>
                  </a:lnTo>
                  <a:lnTo>
                    <a:pt x="90" y="7"/>
                  </a:lnTo>
                  <a:lnTo>
                    <a:pt x="88" y="13"/>
                  </a:lnTo>
                  <a:lnTo>
                    <a:pt x="86" y="18"/>
                  </a:lnTo>
                  <a:lnTo>
                    <a:pt x="88" y="24"/>
                  </a:lnTo>
                  <a:lnTo>
                    <a:pt x="90" y="32"/>
                  </a:lnTo>
                  <a:lnTo>
                    <a:pt x="92" y="37"/>
                  </a:lnTo>
                  <a:lnTo>
                    <a:pt x="93" y="42"/>
                  </a:lnTo>
                  <a:lnTo>
                    <a:pt x="92" y="49"/>
                  </a:lnTo>
                  <a:lnTo>
                    <a:pt x="88" y="54"/>
                  </a:lnTo>
                  <a:lnTo>
                    <a:pt x="81" y="59"/>
                  </a:lnTo>
                  <a:lnTo>
                    <a:pt x="73" y="63"/>
                  </a:lnTo>
                  <a:lnTo>
                    <a:pt x="68" y="67"/>
                  </a:lnTo>
                  <a:lnTo>
                    <a:pt x="63" y="73"/>
                  </a:lnTo>
                  <a:lnTo>
                    <a:pt x="58" y="79"/>
                  </a:lnTo>
                  <a:lnTo>
                    <a:pt x="52" y="91"/>
                  </a:lnTo>
                  <a:lnTo>
                    <a:pt x="48" y="104"/>
                  </a:lnTo>
                  <a:lnTo>
                    <a:pt x="44" y="115"/>
                  </a:lnTo>
                  <a:lnTo>
                    <a:pt x="43" y="128"/>
                  </a:lnTo>
                  <a:lnTo>
                    <a:pt x="42" y="144"/>
                  </a:lnTo>
                  <a:lnTo>
                    <a:pt x="42" y="153"/>
                  </a:lnTo>
                  <a:lnTo>
                    <a:pt x="42" y="161"/>
                  </a:lnTo>
                  <a:lnTo>
                    <a:pt x="43" y="166"/>
                  </a:lnTo>
                  <a:lnTo>
                    <a:pt x="46" y="169"/>
                  </a:lnTo>
                  <a:lnTo>
                    <a:pt x="51" y="170"/>
                  </a:lnTo>
                  <a:lnTo>
                    <a:pt x="54" y="169"/>
                  </a:lnTo>
                  <a:lnTo>
                    <a:pt x="55" y="166"/>
                  </a:lnTo>
                  <a:lnTo>
                    <a:pt x="55" y="156"/>
                  </a:lnTo>
                  <a:lnTo>
                    <a:pt x="55" y="140"/>
                  </a:lnTo>
                  <a:lnTo>
                    <a:pt x="56" y="129"/>
                  </a:lnTo>
                  <a:lnTo>
                    <a:pt x="58" y="123"/>
                  </a:lnTo>
                  <a:lnTo>
                    <a:pt x="61" y="116"/>
                  </a:lnTo>
                  <a:lnTo>
                    <a:pt x="67" y="115"/>
                  </a:lnTo>
                  <a:lnTo>
                    <a:pt x="72" y="116"/>
                  </a:lnTo>
                  <a:lnTo>
                    <a:pt x="73" y="120"/>
                  </a:lnTo>
                  <a:lnTo>
                    <a:pt x="72" y="132"/>
                  </a:lnTo>
                  <a:lnTo>
                    <a:pt x="71" y="148"/>
                  </a:lnTo>
                  <a:lnTo>
                    <a:pt x="68" y="162"/>
                  </a:lnTo>
                  <a:lnTo>
                    <a:pt x="64" y="175"/>
                  </a:lnTo>
                  <a:lnTo>
                    <a:pt x="60" y="193"/>
                  </a:lnTo>
                  <a:lnTo>
                    <a:pt x="55" y="207"/>
                  </a:lnTo>
                  <a:lnTo>
                    <a:pt x="43" y="226"/>
                  </a:lnTo>
                  <a:lnTo>
                    <a:pt x="34" y="237"/>
                  </a:lnTo>
                  <a:lnTo>
                    <a:pt x="18" y="256"/>
                  </a:lnTo>
                  <a:lnTo>
                    <a:pt x="8" y="269"/>
                  </a:lnTo>
                  <a:lnTo>
                    <a:pt x="0" y="281"/>
                  </a:lnTo>
                  <a:lnTo>
                    <a:pt x="0" y="286"/>
                  </a:lnTo>
                  <a:lnTo>
                    <a:pt x="8" y="295"/>
                  </a:lnTo>
                  <a:lnTo>
                    <a:pt x="20" y="306"/>
                  </a:lnTo>
                  <a:lnTo>
                    <a:pt x="31" y="306"/>
                  </a:lnTo>
                  <a:lnTo>
                    <a:pt x="34" y="303"/>
                  </a:lnTo>
                  <a:lnTo>
                    <a:pt x="29" y="297"/>
                  </a:lnTo>
                  <a:lnTo>
                    <a:pt x="24" y="290"/>
                  </a:lnTo>
                  <a:lnTo>
                    <a:pt x="24" y="285"/>
                  </a:lnTo>
                  <a:lnTo>
                    <a:pt x="31" y="273"/>
                  </a:lnTo>
                  <a:lnTo>
                    <a:pt x="44" y="260"/>
                  </a:lnTo>
                  <a:lnTo>
                    <a:pt x="64" y="235"/>
                  </a:lnTo>
                  <a:lnTo>
                    <a:pt x="81" y="214"/>
                  </a:lnTo>
                  <a:lnTo>
                    <a:pt x="88" y="207"/>
                  </a:lnTo>
                  <a:lnTo>
                    <a:pt x="92" y="202"/>
                  </a:lnTo>
                  <a:lnTo>
                    <a:pt x="99" y="200"/>
                  </a:lnTo>
                  <a:lnTo>
                    <a:pt x="106" y="204"/>
                  </a:lnTo>
                  <a:lnTo>
                    <a:pt x="114" y="210"/>
                  </a:lnTo>
                  <a:lnTo>
                    <a:pt x="130" y="231"/>
                  </a:lnTo>
                  <a:lnTo>
                    <a:pt x="148" y="256"/>
                  </a:lnTo>
                  <a:lnTo>
                    <a:pt x="165" y="281"/>
                  </a:lnTo>
                  <a:lnTo>
                    <a:pt x="175" y="295"/>
                  </a:lnTo>
                  <a:lnTo>
                    <a:pt x="179" y="298"/>
                  </a:lnTo>
                  <a:lnTo>
                    <a:pt x="186" y="298"/>
                  </a:lnTo>
                  <a:lnTo>
                    <a:pt x="192" y="293"/>
                  </a:lnTo>
                  <a:lnTo>
                    <a:pt x="200" y="288"/>
                  </a:lnTo>
                  <a:lnTo>
                    <a:pt x="207" y="282"/>
                  </a:lnTo>
                </a:path>
              </a:pathLst>
            </a:custGeom>
            <a:solidFill>
              <a:srgbClr val="CECECE"/>
            </a:solidFill>
            <a:ln w="2540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21" name="Group 85"/>
            <p:cNvGrpSpPr>
              <a:grpSpLocks/>
            </p:cNvGrpSpPr>
            <p:nvPr/>
          </p:nvGrpSpPr>
          <p:grpSpPr bwMode="auto">
            <a:xfrm>
              <a:off x="4956" y="2328"/>
              <a:ext cx="273" cy="326"/>
              <a:chOff x="4956" y="2328"/>
              <a:chExt cx="273" cy="326"/>
            </a:xfrm>
          </p:grpSpPr>
          <p:grpSp>
            <p:nvGrpSpPr>
              <p:cNvPr id="22" name="Group 86"/>
              <p:cNvGrpSpPr>
                <a:grpSpLocks/>
              </p:cNvGrpSpPr>
              <p:nvPr/>
            </p:nvGrpSpPr>
            <p:grpSpPr bwMode="auto">
              <a:xfrm>
                <a:off x="4956" y="2328"/>
                <a:ext cx="273" cy="326"/>
                <a:chOff x="4956" y="2328"/>
                <a:chExt cx="273" cy="326"/>
              </a:xfrm>
            </p:grpSpPr>
            <p:sp>
              <p:nvSpPr>
                <p:cNvPr id="2716759" name="AutoShape 87"/>
                <p:cNvSpPr>
                  <a:spLocks noChangeArrowheads="1"/>
                </p:cNvSpPr>
                <p:nvPr/>
              </p:nvSpPr>
              <p:spPr bwMode="auto">
                <a:xfrm>
                  <a:off x="4956" y="2381"/>
                  <a:ext cx="273" cy="273"/>
                </a:xfrm>
                <a:prstGeom prst="cube">
                  <a:avLst>
                    <a:gd name="adj" fmla="val 24995"/>
                  </a:avLst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16760" name="AutoShape 88"/>
                <p:cNvSpPr>
                  <a:spLocks noChangeArrowheads="1"/>
                </p:cNvSpPr>
                <p:nvPr/>
              </p:nvSpPr>
              <p:spPr bwMode="auto">
                <a:xfrm>
                  <a:off x="5022" y="2328"/>
                  <a:ext cx="207" cy="48"/>
                </a:xfrm>
                <a:prstGeom prst="cube">
                  <a:avLst>
                    <a:gd name="adj" fmla="val 24995"/>
                  </a:avLst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2716761" name="Oval 89"/>
              <p:cNvSpPr>
                <a:spLocks noChangeArrowheads="1"/>
              </p:cNvSpPr>
              <p:nvPr/>
            </p:nvSpPr>
            <p:spPr bwMode="auto">
              <a:xfrm>
                <a:off x="5042" y="2355"/>
                <a:ext cx="29" cy="1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16762" name="AutoShape 90"/>
              <p:cNvSpPr>
                <a:spLocks noChangeArrowheads="1"/>
              </p:cNvSpPr>
              <p:nvPr/>
            </p:nvSpPr>
            <p:spPr bwMode="auto">
              <a:xfrm>
                <a:off x="4988" y="2509"/>
                <a:ext cx="146" cy="58"/>
              </a:xfrm>
              <a:prstGeom prst="octagon">
                <a:avLst>
                  <a:gd name="adj" fmla="val 29282"/>
                </a:avLst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23" name="Group 91"/>
          <p:cNvGrpSpPr>
            <a:grpSpLocks/>
          </p:cNvGrpSpPr>
          <p:nvPr/>
        </p:nvGrpSpPr>
        <p:grpSpPr bwMode="auto">
          <a:xfrm>
            <a:off x="1255713" y="1217613"/>
            <a:ext cx="7423150" cy="1506537"/>
            <a:chOff x="791" y="643"/>
            <a:chExt cx="4676" cy="949"/>
          </a:xfrm>
        </p:grpSpPr>
        <p:sp>
          <p:nvSpPr>
            <p:cNvPr id="2716764" name="Rectangle 92"/>
            <p:cNvSpPr>
              <a:spLocks noChangeArrowheads="1"/>
            </p:cNvSpPr>
            <p:nvPr/>
          </p:nvSpPr>
          <p:spPr bwMode="auto">
            <a:xfrm>
              <a:off x="2026" y="1138"/>
              <a:ext cx="328" cy="2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400" b="1">
                  <a:solidFill>
                    <a:schemeClr val="tx1"/>
                  </a:solidFill>
                  <a:latin typeface="FranklinGothic" charset="0"/>
                </a:rPr>
                <a:t>30</a:t>
              </a:r>
            </a:p>
          </p:txBody>
        </p:sp>
        <p:sp>
          <p:nvSpPr>
            <p:cNvPr id="2716765" name="Rectangle 93"/>
            <p:cNvSpPr>
              <a:spLocks noChangeArrowheads="1"/>
            </p:cNvSpPr>
            <p:nvPr/>
          </p:nvSpPr>
          <p:spPr bwMode="auto">
            <a:xfrm>
              <a:off x="2300" y="1306"/>
              <a:ext cx="541" cy="2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r>
                <a:rPr lang="en-US" sz="2400" i="1">
                  <a:solidFill>
                    <a:schemeClr val="tx1"/>
                  </a:solidFill>
                  <a:latin typeface="FranklinGothic" charset="0"/>
                </a:rPr>
                <a:t>Time</a:t>
              </a:r>
            </a:p>
          </p:txBody>
        </p:sp>
        <p:sp>
          <p:nvSpPr>
            <p:cNvPr id="2716766" name="Line 94"/>
            <p:cNvSpPr>
              <a:spLocks noChangeShapeType="1"/>
            </p:cNvSpPr>
            <p:nvPr/>
          </p:nvSpPr>
          <p:spPr bwMode="auto">
            <a:xfrm>
              <a:off x="990" y="1165"/>
              <a:ext cx="236" cy="0"/>
            </a:xfrm>
            <a:prstGeom prst="line">
              <a:avLst/>
            </a:prstGeom>
            <a:noFill/>
            <a:ln w="25400">
              <a:solidFill>
                <a:srgbClr val="DC008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16767" name="Rectangle 95"/>
            <p:cNvSpPr>
              <a:spLocks noChangeArrowheads="1"/>
            </p:cNvSpPr>
            <p:nvPr/>
          </p:nvSpPr>
          <p:spPr bwMode="auto">
            <a:xfrm>
              <a:off x="967" y="1138"/>
              <a:ext cx="328" cy="2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400" b="1">
                  <a:solidFill>
                    <a:schemeClr val="tx1"/>
                  </a:solidFill>
                  <a:latin typeface="FranklinGothic" charset="0"/>
                </a:rPr>
                <a:t>30</a:t>
              </a:r>
            </a:p>
          </p:txBody>
        </p:sp>
        <p:sp>
          <p:nvSpPr>
            <p:cNvPr id="2716768" name="Rectangle 96"/>
            <p:cNvSpPr>
              <a:spLocks noChangeArrowheads="1"/>
            </p:cNvSpPr>
            <p:nvPr/>
          </p:nvSpPr>
          <p:spPr bwMode="auto">
            <a:xfrm>
              <a:off x="1206" y="1138"/>
              <a:ext cx="328" cy="2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400" b="1">
                  <a:solidFill>
                    <a:schemeClr val="tx1"/>
                  </a:solidFill>
                  <a:latin typeface="FranklinGothic" charset="0"/>
                </a:rPr>
                <a:t>30</a:t>
              </a:r>
            </a:p>
          </p:txBody>
        </p:sp>
        <p:sp>
          <p:nvSpPr>
            <p:cNvPr id="2716769" name="Line 97"/>
            <p:cNvSpPr>
              <a:spLocks noChangeShapeType="1"/>
            </p:cNvSpPr>
            <p:nvPr/>
          </p:nvSpPr>
          <p:spPr bwMode="auto">
            <a:xfrm>
              <a:off x="1255" y="1165"/>
              <a:ext cx="24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16770" name="Line 98"/>
            <p:cNvSpPr>
              <a:spLocks noChangeShapeType="1"/>
            </p:cNvSpPr>
            <p:nvPr/>
          </p:nvSpPr>
          <p:spPr bwMode="auto">
            <a:xfrm>
              <a:off x="1244" y="1073"/>
              <a:ext cx="0" cy="19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16771" name="Rectangle 99"/>
            <p:cNvSpPr>
              <a:spLocks noChangeArrowheads="1"/>
            </p:cNvSpPr>
            <p:nvPr/>
          </p:nvSpPr>
          <p:spPr bwMode="auto">
            <a:xfrm>
              <a:off x="1749" y="1138"/>
              <a:ext cx="328" cy="2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400" b="1">
                  <a:solidFill>
                    <a:schemeClr val="tx1"/>
                  </a:solidFill>
                  <a:latin typeface="FranklinGothic" charset="0"/>
                </a:rPr>
                <a:t>30</a:t>
              </a:r>
            </a:p>
          </p:txBody>
        </p:sp>
        <p:sp>
          <p:nvSpPr>
            <p:cNvPr id="2716772" name="Rectangle 100"/>
            <p:cNvSpPr>
              <a:spLocks noChangeArrowheads="1"/>
            </p:cNvSpPr>
            <p:nvPr/>
          </p:nvSpPr>
          <p:spPr bwMode="auto">
            <a:xfrm>
              <a:off x="1480" y="1138"/>
              <a:ext cx="328" cy="2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400" b="1">
                  <a:solidFill>
                    <a:schemeClr val="tx1"/>
                  </a:solidFill>
                  <a:latin typeface="FranklinGothic" charset="0"/>
                </a:rPr>
                <a:t>30</a:t>
              </a:r>
            </a:p>
          </p:txBody>
        </p:sp>
        <p:sp>
          <p:nvSpPr>
            <p:cNvPr id="2716773" name="Line 101"/>
            <p:cNvSpPr>
              <a:spLocks noChangeShapeType="1"/>
            </p:cNvSpPr>
            <p:nvPr/>
          </p:nvSpPr>
          <p:spPr bwMode="auto">
            <a:xfrm>
              <a:off x="1508" y="1073"/>
              <a:ext cx="0" cy="19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16774" name="Line 102"/>
            <p:cNvSpPr>
              <a:spLocks noChangeShapeType="1"/>
            </p:cNvSpPr>
            <p:nvPr/>
          </p:nvSpPr>
          <p:spPr bwMode="auto">
            <a:xfrm>
              <a:off x="2036" y="1073"/>
              <a:ext cx="0" cy="19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16775" name="Line 103"/>
            <p:cNvSpPr>
              <a:spLocks noChangeShapeType="1"/>
            </p:cNvSpPr>
            <p:nvPr/>
          </p:nvSpPr>
          <p:spPr bwMode="auto">
            <a:xfrm>
              <a:off x="1522" y="1165"/>
              <a:ext cx="233" cy="0"/>
            </a:xfrm>
            <a:prstGeom prst="line">
              <a:avLst/>
            </a:prstGeom>
            <a:noFill/>
            <a:ln w="25400">
              <a:solidFill>
                <a:srgbClr val="F39FD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16776" name="Line 104"/>
            <p:cNvSpPr>
              <a:spLocks noChangeShapeType="1"/>
            </p:cNvSpPr>
            <p:nvPr/>
          </p:nvSpPr>
          <p:spPr bwMode="auto">
            <a:xfrm>
              <a:off x="1784" y="1165"/>
              <a:ext cx="235" cy="2"/>
            </a:xfrm>
            <a:prstGeom prst="line">
              <a:avLst/>
            </a:prstGeom>
            <a:noFill/>
            <a:ln w="25400">
              <a:solidFill>
                <a:srgbClr val="91919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16777" name="Line 105"/>
            <p:cNvSpPr>
              <a:spLocks noChangeShapeType="1"/>
            </p:cNvSpPr>
            <p:nvPr/>
          </p:nvSpPr>
          <p:spPr bwMode="auto">
            <a:xfrm>
              <a:off x="2048" y="1165"/>
              <a:ext cx="236" cy="0"/>
            </a:xfrm>
            <a:prstGeom prst="line">
              <a:avLst/>
            </a:prstGeom>
            <a:noFill/>
            <a:ln w="25400">
              <a:solidFill>
                <a:srgbClr val="DC008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16778" name="Rectangle 106"/>
            <p:cNvSpPr>
              <a:spLocks noChangeArrowheads="1"/>
            </p:cNvSpPr>
            <p:nvPr/>
          </p:nvSpPr>
          <p:spPr bwMode="auto">
            <a:xfrm>
              <a:off x="2263" y="1138"/>
              <a:ext cx="328" cy="2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400" b="1">
                  <a:solidFill>
                    <a:schemeClr val="tx1"/>
                  </a:solidFill>
                  <a:latin typeface="FranklinGothic" charset="0"/>
                </a:rPr>
                <a:t>30</a:t>
              </a:r>
            </a:p>
          </p:txBody>
        </p:sp>
        <p:sp>
          <p:nvSpPr>
            <p:cNvPr id="2716779" name="Line 107"/>
            <p:cNvSpPr>
              <a:spLocks noChangeShapeType="1"/>
            </p:cNvSpPr>
            <p:nvPr/>
          </p:nvSpPr>
          <p:spPr bwMode="auto">
            <a:xfrm>
              <a:off x="2314" y="1165"/>
              <a:ext cx="2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16780" name="Line 108"/>
            <p:cNvSpPr>
              <a:spLocks noChangeShapeType="1"/>
            </p:cNvSpPr>
            <p:nvPr/>
          </p:nvSpPr>
          <p:spPr bwMode="auto">
            <a:xfrm>
              <a:off x="2301" y="1073"/>
              <a:ext cx="0" cy="19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16781" name="Rectangle 109"/>
            <p:cNvSpPr>
              <a:spLocks noChangeArrowheads="1"/>
            </p:cNvSpPr>
            <p:nvPr/>
          </p:nvSpPr>
          <p:spPr bwMode="auto">
            <a:xfrm>
              <a:off x="2808" y="1138"/>
              <a:ext cx="328" cy="2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400" b="1">
                  <a:solidFill>
                    <a:schemeClr val="tx1"/>
                  </a:solidFill>
                  <a:latin typeface="FranklinGothic" charset="0"/>
                </a:rPr>
                <a:t>30</a:t>
              </a:r>
            </a:p>
          </p:txBody>
        </p:sp>
        <p:sp>
          <p:nvSpPr>
            <p:cNvPr id="2716782" name="Rectangle 110"/>
            <p:cNvSpPr>
              <a:spLocks noChangeArrowheads="1"/>
            </p:cNvSpPr>
            <p:nvPr/>
          </p:nvSpPr>
          <p:spPr bwMode="auto">
            <a:xfrm>
              <a:off x="2538" y="1138"/>
              <a:ext cx="328" cy="2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400" b="1">
                  <a:solidFill>
                    <a:schemeClr val="tx1"/>
                  </a:solidFill>
                  <a:latin typeface="FranklinGothic" charset="0"/>
                </a:rPr>
                <a:t>30</a:t>
              </a:r>
            </a:p>
          </p:txBody>
        </p:sp>
        <p:sp>
          <p:nvSpPr>
            <p:cNvPr id="2716783" name="Line 111"/>
            <p:cNvSpPr>
              <a:spLocks noChangeShapeType="1"/>
            </p:cNvSpPr>
            <p:nvPr/>
          </p:nvSpPr>
          <p:spPr bwMode="auto">
            <a:xfrm>
              <a:off x="2565" y="1073"/>
              <a:ext cx="0" cy="19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16784" name="Line 112"/>
            <p:cNvSpPr>
              <a:spLocks noChangeShapeType="1"/>
            </p:cNvSpPr>
            <p:nvPr/>
          </p:nvSpPr>
          <p:spPr bwMode="auto">
            <a:xfrm>
              <a:off x="3095" y="1073"/>
              <a:ext cx="0" cy="19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16785" name="Line 113"/>
            <p:cNvSpPr>
              <a:spLocks noChangeShapeType="1"/>
            </p:cNvSpPr>
            <p:nvPr/>
          </p:nvSpPr>
          <p:spPr bwMode="auto">
            <a:xfrm>
              <a:off x="2580" y="1165"/>
              <a:ext cx="231" cy="0"/>
            </a:xfrm>
            <a:prstGeom prst="line">
              <a:avLst/>
            </a:prstGeom>
            <a:noFill/>
            <a:ln w="25400">
              <a:solidFill>
                <a:srgbClr val="F39FD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16786" name="Line 114"/>
            <p:cNvSpPr>
              <a:spLocks noChangeShapeType="1"/>
            </p:cNvSpPr>
            <p:nvPr/>
          </p:nvSpPr>
          <p:spPr bwMode="auto">
            <a:xfrm>
              <a:off x="2843" y="1165"/>
              <a:ext cx="233" cy="2"/>
            </a:xfrm>
            <a:prstGeom prst="line">
              <a:avLst/>
            </a:prstGeom>
            <a:noFill/>
            <a:ln w="25400">
              <a:solidFill>
                <a:srgbClr val="91919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16787" name="Line 115"/>
            <p:cNvSpPr>
              <a:spLocks noChangeShapeType="1"/>
            </p:cNvSpPr>
            <p:nvPr/>
          </p:nvSpPr>
          <p:spPr bwMode="auto">
            <a:xfrm>
              <a:off x="3106" y="1165"/>
              <a:ext cx="235" cy="0"/>
            </a:xfrm>
            <a:prstGeom prst="line">
              <a:avLst/>
            </a:prstGeom>
            <a:noFill/>
            <a:ln w="25400">
              <a:solidFill>
                <a:srgbClr val="DC008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16788" name="Rectangle 116"/>
            <p:cNvSpPr>
              <a:spLocks noChangeArrowheads="1"/>
            </p:cNvSpPr>
            <p:nvPr/>
          </p:nvSpPr>
          <p:spPr bwMode="auto">
            <a:xfrm>
              <a:off x="3082" y="1138"/>
              <a:ext cx="328" cy="2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400" b="1">
                  <a:solidFill>
                    <a:schemeClr val="tx1"/>
                  </a:solidFill>
                  <a:latin typeface="FranklinGothic" charset="0"/>
                </a:rPr>
                <a:t>30</a:t>
              </a:r>
            </a:p>
          </p:txBody>
        </p:sp>
        <p:sp>
          <p:nvSpPr>
            <p:cNvPr id="2716789" name="Rectangle 117"/>
            <p:cNvSpPr>
              <a:spLocks noChangeArrowheads="1"/>
            </p:cNvSpPr>
            <p:nvPr/>
          </p:nvSpPr>
          <p:spPr bwMode="auto">
            <a:xfrm>
              <a:off x="3321" y="1138"/>
              <a:ext cx="328" cy="2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400" b="1">
                  <a:solidFill>
                    <a:schemeClr val="tx1"/>
                  </a:solidFill>
                  <a:latin typeface="FranklinGothic" charset="0"/>
                </a:rPr>
                <a:t>30</a:t>
              </a:r>
            </a:p>
          </p:txBody>
        </p:sp>
        <p:sp>
          <p:nvSpPr>
            <p:cNvPr id="2716790" name="Line 118"/>
            <p:cNvSpPr>
              <a:spLocks noChangeShapeType="1"/>
            </p:cNvSpPr>
            <p:nvPr/>
          </p:nvSpPr>
          <p:spPr bwMode="auto">
            <a:xfrm>
              <a:off x="3372" y="1165"/>
              <a:ext cx="24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16791" name="Line 119"/>
            <p:cNvSpPr>
              <a:spLocks noChangeShapeType="1"/>
            </p:cNvSpPr>
            <p:nvPr/>
          </p:nvSpPr>
          <p:spPr bwMode="auto">
            <a:xfrm>
              <a:off x="3359" y="1073"/>
              <a:ext cx="0" cy="19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16792" name="Rectangle 120"/>
            <p:cNvSpPr>
              <a:spLocks noChangeArrowheads="1"/>
            </p:cNvSpPr>
            <p:nvPr/>
          </p:nvSpPr>
          <p:spPr bwMode="auto">
            <a:xfrm>
              <a:off x="3865" y="1138"/>
              <a:ext cx="328" cy="2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400" b="1">
                  <a:solidFill>
                    <a:schemeClr val="tx1"/>
                  </a:solidFill>
                  <a:latin typeface="FranklinGothic" charset="0"/>
                </a:rPr>
                <a:t>30</a:t>
              </a:r>
            </a:p>
          </p:txBody>
        </p:sp>
        <p:sp>
          <p:nvSpPr>
            <p:cNvPr id="2716793" name="Rectangle 121"/>
            <p:cNvSpPr>
              <a:spLocks noChangeArrowheads="1"/>
            </p:cNvSpPr>
            <p:nvPr/>
          </p:nvSpPr>
          <p:spPr bwMode="auto">
            <a:xfrm>
              <a:off x="3596" y="1138"/>
              <a:ext cx="328" cy="2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400" b="1">
                  <a:solidFill>
                    <a:schemeClr val="tx1"/>
                  </a:solidFill>
                  <a:latin typeface="FranklinGothic" charset="0"/>
                </a:rPr>
                <a:t>30</a:t>
              </a:r>
            </a:p>
          </p:txBody>
        </p:sp>
        <p:sp>
          <p:nvSpPr>
            <p:cNvPr id="2716794" name="Line 122"/>
            <p:cNvSpPr>
              <a:spLocks noChangeShapeType="1"/>
            </p:cNvSpPr>
            <p:nvPr/>
          </p:nvSpPr>
          <p:spPr bwMode="auto">
            <a:xfrm>
              <a:off x="3624" y="1073"/>
              <a:ext cx="0" cy="19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16795" name="Line 123"/>
            <p:cNvSpPr>
              <a:spLocks noChangeShapeType="1"/>
            </p:cNvSpPr>
            <p:nvPr/>
          </p:nvSpPr>
          <p:spPr bwMode="auto">
            <a:xfrm>
              <a:off x="4153" y="1073"/>
              <a:ext cx="0" cy="19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16796" name="Line 124"/>
            <p:cNvSpPr>
              <a:spLocks noChangeShapeType="1"/>
            </p:cNvSpPr>
            <p:nvPr/>
          </p:nvSpPr>
          <p:spPr bwMode="auto">
            <a:xfrm>
              <a:off x="3638" y="1165"/>
              <a:ext cx="232" cy="0"/>
            </a:xfrm>
            <a:prstGeom prst="line">
              <a:avLst/>
            </a:prstGeom>
            <a:noFill/>
            <a:ln w="25400">
              <a:solidFill>
                <a:srgbClr val="F39FD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16797" name="Line 125"/>
            <p:cNvSpPr>
              <a:spLocks noChangeShapeType="1"/>
            </p:cNvSpPr>
            <p:nvPr/>
          </p:nvSpPr>
          <p:spPr bwMode="auto">
            <a:xfrm>
              <a:off x="3900" y="1165"/>
              <a:ext cx="234" cy="2"/>
            </a:xfrm>
            <a:prstGeom prst="line">
              <a:avLst/>
            </a:prstGeom>
            <a:noFill/>
            <a:ln w="25400">
              <a:solidFill>
                <a:srgbClr val="91919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16798" name="Line 126"/>
            <p:cNvSpPr>
              <a:spLocks noChangeShapeType="1"/>
            </p:cNvSpPr>
            <p:nvPr/>
          </p:nvSpPr>
          <p:spPr bwMode="auto">
            <a:xfrm>
              <a:off x="4164" y="1165"/>
              <a:ext cx="236" cy="0"/>
            </a:xfrm>
            <a:prstGeom prst="line">
              <a:avLst/>
            </a:prstGeom>
            <a:noFill/>
            <a:ln w="25400">
              <a:solidFill>
                <a:srgbClr val="DC008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16799" name="Rectangle 127"/>
            <p:cNvSpPr>
              <a:spLocks noChangeArrowheads="1"/>
            </p:cNvSpPr>
            <p:nvPr/>
          </p:nvSpPr>
          <p:spPr bwMode="auto">
            <a:xfrm>
              <a:off x="4142" y="1138"/>
              <a:ext cx="328" cy="2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400" b="1">
                  <a:solidFill>
                    <a:schemeClr val="tx1"/>
                  </a:solidFill>
                  <a:latin typeface="FranklinGothic" charset="0"/>
                </a:rPr>
                <a:t>30</a:t>
              </a:r>
            </a:p>
          </p:txBody>
        </p:sp>
        <p:sp>
          <p:nvSpPr>
            <p:cNvPr id="2716800" name="Rectangle 128"/>
            <p:cNvSpPr>
              <a:spLocks noChangeArrowheads="1"/>
            </p:cNvSpPr>
            <p:nvPr/>
          </p:nvSpPr>
          <p:spPr bwMode="auto">
            <a:xfrm>
              <a:off x="4379" y="1138"/>
              <a:ext cx="328" cy="2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400" b="1">
                  <a:solidFill>
                    <a:schemeClr val="tx1"/>
                  </a:solidFill>
                  <a:latin typeface="FranklinGothic" charset="0"/>
                </a:rPr>
                <a:t>30</a:t>
              </a:r>
            </a:p>
          </p:txBody>
        </p:sp>
        <p:sp>
          <p:nvSpPr>
            <p:cNvPr id="2716801" name="Line 129"/>
            <p:cNvSpPr>
              <a:spLocks noChangeShapeType="1"/>
            </p:cNvSpPr>
            <p:nvPr/>
          </p:nvSpPr>
          <p:spPr bwMode="auto">
            <a:xfrm>
              <a:off x="4429" y="1165"/>
              <a:ext cx="24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16802" name="Line 130"/>
            <p:cNvSpPr>
              <a:spLocks noChangeShapeType="1"/>
            </p:cNvSpPr>
            <p:nvPr/>
          </p:nvSpPr>
          <p:spPr bwMode="auto">
            <a:xfrm>
              <a:off x="4419" y="1073"/>
              <a:ext cx="0" cy="19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16803" name="Rectangle 131"/>
            <p:cNvSpPr>
              <a:spLocks noChangeArrowheads="1"/>
            </p:cNvSpPr>
            <p:nvPr/>
          </p:nvSpPr>
          <p:spPr bwMode="auto">
            <a:xfrm>
              <a:off x="4923" y="1138"/>
              <a:ext cx="328" cy="2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400" b="1">
                  <a:solidFill>
                    <a:schemeClr val="tx1"/>
                  </a:solidFill>
                  <a:latin typeface="FranklinGothic" charset="0"/>
                </a:rPr>
                <a:t>30</a:t>
              </a:r>
            </a:p>
          </p:txBody>
        </p:sp>
        <p:sp>
          <p:nvSpPr>
            <p:cNvPr id="2716804" name="Rectangle 132"/>
            <p:cNvSpPr>
              <a:spLocks noChangeArrowheads="1"/>
            </p:cNvSpPr>
            <p:nvPr/>
          </p:nvSpPr>
          <p:spPr bwMode="auto">
            <a:xfrm>
              <a:off x="4654" y="1138"/>
              <a:ext cx="328" cy="2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400" b="1">
                  <a:solidFill>
                    <a:schemeClr val="tx1"/>
                  </a:solidFill>
                  <a:latin typeface="FranklinGothic" charset="0"/>
                </a:rPr>
                <a:t>30</a:t>
              </a:r>
            </a:p>
          </p:txBody>
        </p:sp>
        <p:sp>
          <p:nvSpPr>
            <p:cNvPr id="2716805" name="Line 133"/>
            <p:cNvSpPr>
              <a:spLocks noChangeShapeType="1"/>
            </p:cNvSpPr>
            <p:nvPr/>
          </p:nvSpPr>
          <p:spPr bwMode="auto">
            <a:xfrm>
              <a:off x="4682" y="1073"/>
              <a:ext cx="0" cy="19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16806" name="Line 134"/>
            <p:cNvSpPr>
              <a:spLocks noChangeShapeType="1"/>
            </p:cNvSpPr>
            <p:nvPr/>
          </p:nvSpPr>
          <p:spPr bwMode="auto">
            <a:xfrm>
              <a:off x="5211" y="1073"/>
              <a:ext cx="0" cy="19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16807" name="Line 135"/>
            <p:cNvSpPr>
              <a:spLocks noChangeShapeType="1"/>
            </p:cNvSpPr>
            <p:nvPr/>
          </p:nvSpPr>
          <p:spPr bwMode="auto">
            <a:xfrm>
              <a:off x="4695" y="1165"/>
              <a:ext cx="233" cy="0"/>
            </a:xfrm>
            <a:prstGeom prst="line">
              <a:avLst/>
            </a:prstGeom>
            <a:noFill/>
            <a:ln w="25400">
              <a:solidFill>
                <a:srgbClr val="F39FD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16808" name="Line 136"/>
            <p:cNvSpPr>
              <a:spLocks noChangeShapeType="1"/>
            </p:cNvSpPr>
            <p:nvPr/>
          </p:nvSpPr>
          <p:spPr bwMode="auto">
            <a:xfrm>
              <a:off x="4958" y="1165"/>
              <a:ext cx="235" cy="2"/>
            </a:xfrm>
            <a:prstGeom prst="line">
              <a:avLst/>
            </a:prstGeom>
            <a:noFill/>
            <a:ln w="25400">
              <a:solidFill>
                <a:srgbClr val="91919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16809" name="Rectangle 137"/>
            <p:cNvSpPr>
              <a:spLocks noChangeArrowheads="1"/>
            </p:cNvSpPr>
            <p:nvPr/>
          </p:nvSpPr>
          <p:spPr bwMode="auto">
            <a:xfrm>
              <a:off x="791" y="655"/>
              <a:ext cx="562" cy="2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r>
                <a:rPr lang="en-US" sz="2400" b="1">
                  <a:solidFill>
                    <a:schemeClr val="tx1"/>
                  </a:solidFill>
                  <a:latin typeface="FranklinGothic" charset="0"/>
                </a:rPr>
                <a:t>6 PM</a:t>
              </a:r>
            </a:p>
          </p:txBody>
        </p:sp>
        <p:sp>
          <p:nvSpPr>
            <p:cNvPr id="2716810" name="Line 138"/>
            <p:cNvSpPr>
              <a:spLocks noChangeShapeType="1"/>
            </p:cNvSpPr>
            <p:nvPr/>
          </p:nvSpPr>
          <p:spPr bwMode="auto">
            <a:xfrm>
              <a:off x="983" y="881"/>
              <a:ext cx="0" cy="16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16811" name="Rectangle 139"/>
            <p:cNvSpPr>
              <a:spLocks noChangeArrowheads="1"/>
            </p:cNvSpPr>
            <p:nvPr/>
          </p:nvSpPr>
          <p:spPr bwMode="auto">
            <a:xfrm>
              <a:off x="1428" y="666"/>
              <a:ext cx="221" cy="2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r>
                <a:rPr lang="en-US" sz="2400" b="1">
                  <a:solidFill>
                    <a:schemeClr val="tx1"/>
                  </a:solidFill>
                  <a:latin typeface="FranklinGothic" charset="0"/>
                </a:rPr>
                <a:t>7</a:t>
              </a:r>
            </a:p>
          </p:txBody>
        </p:sp>
        <p:sp>
          <p:nvSpPr>
            <p:cNvPr id="2716812" name="Rectangle 140"/>
            <p:cNvSpPr>
              <a:spLocks noChangeArrowheads="1"/>
            </p:cNvSpPr>
            <p:nvPr/>
          </p:nvSpPr>
          <p:spPr bwMode="auto">
            <a:xfrm>
              <a:off x="1940" y="661"/>
              <a:ext cx="221" cy="2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r>
                <a:rPr lang="en-US" sz="2400" b="1">
                  <a:solidFill>
                    <a:schemeClr val="tx1"/>
                  </a:solidFill>
                  <a:latin typeface="FranklinGothic" charset="0"/>
                </a:rPr>
                <a:t>8</a:t>
              </a:r>
            </a:p>
          </p:txBody>
        </p:sp>
        <p:sp>
          <p:nvSpPr>
            <p:cNvPr id="2716813" name="Rectangle 141"/>
            <p:cNvSpPr>
              <a:spLocks noChangeArrowheads="1"/>
            </p:cNvSpPr>
            <p:nvPr/>
          </p:nvSpPr>
          <p:spPr bwMode="auto">
            <a:xfrm>
              <a:off x="2474" y="678"/>
              <a:ext cx="221" cy="2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r>
                <a:rPr lang="en-US" sz="2400" b="1">
                  <a:solidFill>
                    <a:schemeClr val="tx1"/>
                  </a:solidFill>
                  <a:latin typeface="FranklinGothic" charset="0"/>
                </a:rPr>
                <a:t>9</a:t>
              </a:r>
            </a:p>
          </p:txBody>
        </p:sp>
        <p:sp>
          <p:nvSpPr>
            <p:cNvPr id="2716814" name="Rectangle 142"/>
            <p:cNvSpPr>
              <a:spLocks noChangeArrowheads="1"/>
            </p:cNvSpPr>
            <p:nvPr/>
          </p:nvSpPr>
          <p:spPr bwMode="auto">
            <a:xfrm>
              <a:off x="2957" y="668"/>
              <a:ext cx="328" cy="2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r>
                <a:rPr lang="en-US" sz="2400" b="1">
                  <a:solidFill>
                    <a:schemeClr val="tx1"/>
                  </a:solidFill>
                  <a:latin typeface="FranklinGothic" charset="0"/>
                </a:rPr>
                <a:t>10</a:t>
              </a:r>
            </a:p>
          </p:txBody>
        </p:sp>
        <p:sp>
          <p:nvSpPr>
            <p:cNvPr id="2716815" name="Rectangle 143"/>
            <p:cNvSpPr>
              <a:spLocks noChangeArrowheads="1"/>
            </p:cNvSpPr>
            <p:nvPr/>
          </p:nvSpPr>
          <p:spPr bwMode="auto">
            <a:xfrm>
              <a:off x="3514" y="666"/>
              <a:ext cx="328" cy="2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r>
                <a:rPr lang="en-US" sz="2400" b="1">
                  <a:solidFill>
                    <a:schemeClr val="tx1"/>
                  </a:solidFill>
                  <a:latin typeface="FranklinGothic" charset="0"/>
                </a:rPr>
                <a:t>11</a:t>
              </a:r>
            </a:p>
          </p:txBody>
        </p:sp>
        <p:sp>
          <p:nvSpPr>
            <p:cNvPr id="2716816" name="Rectangle 144"/>
            <p:cNvSpPr>
              <a:spLocks noChangeArrowheads="1"/>
            </p:cNvSpPr>
            <p:nvPr/>
          </p:nvSpPr>
          <p:spPr bwMode="auto">
            <a:xfrm>
              <a:off x="3970" y="649"/>
              <a:ext cx="328" cy="2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400" b="1">
                  <a:solidFill>
                    <a:schemeClr val="tx1"/>
                  </a:solidFill>
                  <a:latin typeface="FranklinGothic" charset="0"/>
                </a:rPr>
                <a:t>12</a:t>
              </a:r>
            </a:p>
          </p:txBody>
        </p:sp>
        <p:sp>
          <p:nvSpPr>
            <p:cNvPr id="2716817" name="Rectangle 145"/>
            <p:cNvSpPr>
              <a:spLocks noChangeArrowheads="1"/>
            </p:cNvSpPr>
            <p:nvPr/>
          </p:nvSpPr>
          <p:spPr bwMode="auto">
            <a:xfrm>
              <a:off x="4580" y="660"/>
              <a:ext cx="221" cy="2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400" b="1">
                  <a:solidFill>
                    <a:schemeClr val="tx1"/>
                  </a:solidFill>
                  <a:latin typeface="FranklinGothic" charset="0"/>
                </a:rPr>
                <a:t>1</a:t>
              </a:r>
            </a:p>
          </p:txBody>
        </p:sp>
        <p:sp>
          <p:nvSpPr>
            <p:cNvPr id="2716818" name="Line 146"/>
            <p:cNvSpPr>
              <a:spLocks noChangeShapeType="1"/>
            </p:cNvSpPr>
            <p:nvPr/>
          </p:nvSpPr>
          <p:spPr bwMode="auto">
            <a:xfrm>
              <a:off x="990" y="978"/>
              <a:ext cx="420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16819" name="Rectangle 147"/>
            <p:cNvSpPr>
              <a:spLocks noChangeArrowheads="1"/>
            </p:cNvSpPr>
            <p:nvPr/>
          </p:nvSpPr>
          <p:spPr bwMode="auto">
            <a:xfrm>
              <a:off x="4894" y="643"/>
              <a:ext cx="573" cy="2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400" b="1">
                  <a:solidFill>
                    <a:schemeClr val="tx1"/>
                  </a:solidFill>
                  <a:latin typeface="FranklinGothic" charset="0"/>
                </a:rPr>
                <a:t>2 AM</a:t>
              </a:r>
            </a:p>
          </p:txBody>
        </p:sp>
        <p:sp>
          <p:nvSpPr>
            <p:cNvPr id="2716820" name="Line 148"/>
            <p:cNvSpPr>
              <a:spLocks noChangeShapeType="1"/>
            </p:cNvSpPr>
            <p:nvPr/>
          </p:nvSpPr>
          <p:spPr bwMode="auto">
            <a:xfrm>
              <a:off x="1772" y="1073"/>
              <a:ext cx="0" cy="19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16821" name="Line 149"/>
            <p:cNvSpPr>
              <a:spLocks noChangeShapeType="1"/>
            </p:cNvSpPr>
            <p:nvPr/>
          </p:nvSpPr>
          <p:spPr bwMode="auto">
            <a:xfrm>
              <a:off x="3888" y="1073"/>
              <a:ext cx="0" cy="19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16822" name="Line 150"/>
            <p:cNvSpPr>
              <a:spLocks noChangeShapeType="1"/>
            </p:cNvSpPr>
            <p:nvPr/>
          </p:nvSpPr>
          <p:spPr bwMode="auto">
            <a:xfrm>
              <a:off x="2830" y="1073"/>
              <a:ext cx="0" cy="19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16823" name="Line 151"/>
            <p:cNvSpPr>
              <a:spLocks noChangeShapeType="1"/>
            </p:cNvSpPr>
            <p:nvPr/>
          </p:nvSpPr>
          <p:spPr bwMode="auto">
            <a:xfrm>
              <a:off x="4946" y="1073"/>
              <a:ext cx="0" cy="19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594025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8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Pipelined Laundry</a:t>
            </a:r>
            <a:endParaRPr lang="en-US"/>
          </a:p>
        </p:txBody>
      </p:sp>
      <p:sp>
        <p:nvSpPr>
          <p:cNvPr id="2718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47800" y="1520824"/>
            <a:ext cx="7239000" cy="4835525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>
                <a:solidFill>
                  <a:schemeClr val="accent1"/>
                </a:solidFill>
              </a:rPr>
              <a:t>Pipelined laundry takes </a:t>
            </a:r>
            <a:br>
              <a:rPr lang="en-US" dirty="0" smtClean="0">
                <a:solidFill>
                  <a:schemeClr val="accent1"/>
                </a:solidFill>
              </a:rPr>
            </a:br>
            <a:r>
              <a:rPr lang="en-US" dirty="0" smtClean="0">
                <a:solidFill>
                  <a:schemeClr val="accent1"/>
                </a:solidFill>
              </a:rPr>
              <a:t>3.5 hours for 4 loads! </a:t>
            </a:r>
            <a:endParaRPr lang="en-US" dirty="0">
              <a:solidFill>
                <a:schemeClr val="accent1"/>
              </a:solidFill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931863" y="2114550"/>
            <a:ext cx="928687" cy="3740150"/>
            <a:chOff x="587" y="1332"/>
            <a:chExt cx="585" cy="2356"/>
          </a:xfrm>
        </p:grpSpPr>
        <p:sp>
          <p:nvSpPr>
            <p:cNvPr id="2718725" name="Rectangle 5"/>
            <p:cNvSpPr>
              <a:spLocks noChangeArrowheads="1"/>
            </p:cNvSpPr>
            <p:nvPr/>
          </p:nvSpPr>
          <p:spPr bwMode="auto">
            <a:xfrm>
              <a:off x="587" y="1332"/>
              <a:ext cx="263" cy="235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400" i="1">
                  <a:solidFill>
                    <a:schemeClr val="tx1"/>
                  </a:solidFill>
                  <a:latin typeface="FranklinGothic" charset="0"/>
                </a:rPr>
                <a:t>T</a:t>
              </a:r>
            </a:p>
            <a:p>
              <a:pPr algn="ctr"/>
              <a:r>
                <a:rPr lang="en-US" sz="2400" i="1">
                  <a:solidFill>
                    <a:schemeClr val="tx1"/>
                  </a:solidFill>
                  <a:latin typeface="FranklinGothic" charset="0"/>
                </a:rPr>
                <a:t>a</a:t>
              </a:r>
            </a:p>
            <a:p>
              <a:pPr algn="ctr"/>
              <a:r>
                <a:rPr lang="en-US" sz="2400" i="1">
                  <a:solidFill>
                    <a:schemeClr val="tx1"/>
                  </a:solidFill>
                  <a:latin typeface="FranklinGothic" charset="0"/>
                </a:rPr>
                <a:t>s</a:t>
              </a:r>
            </a:p>
            <a:p>
              <a:pPr algn="ctr"/>
              <a:r>
                <a:rPr lang="en-US" sz="2400" i="1">
                  <a:solidFill>
                    <a:schemeClr val="tx1"/>
                  </a:solidFill>
                  <a:latin typeface="FranklinGothic" charset="0"/>
                </a:rPr>
                <a:t>k</a:t>
              </a:r>
            </a:p>
            <a:p>
              <a:pPr algn="ctr"/>
              <a:endParaRPr lang="en-US" sz="2400" i="1">
                <a:solidFill>
                  <a:schemeClr val="tx1"/>
                </a:solidFill>
                <a:latin typeface="FranklinGothic" charset="0"/>
              </a:endParaRPr>
            </a:p>
            <a:p>
              <a:pPr algn="ctr"/>
              <a:r>
                <a:rPr lang="en-US" sz="2400" i="1">
                  <a:solidFill>
                    <a:schemeClr val="tx1"/>
                  </a:solidFill>
                  <a:latin typeface="FranklinGothic" charset="0"/>
                </a:rPr>
                <a:t>O</a:t>
              </a:r>
            </a:p>
            <a:p>
              <a:pPr algn="ctr"/>
              <a:r>
                <a:rPr lang="en-US" sz="2400" i="1">
                  <a:solidFill>
                    <a:schemeClr val="tx1"/>
                  </a:solidFill>
                  <a:latin typeface="FranklinGothic" charset="0"/>
                </a:rPr>
                <a:t>r</a:t>
              </a:r>
            </a:p>
            <a:p>
              <a:pPr algn="ctr"/>
              <a:r>
                <a:rPr lang="en-US" sz="2400" i="1">
                  <a:solidFill>
                    <a:schemeClr val="tx1"/>
                  </a:solidFill>
                  <a:latin typeface="FranklinGothic" charset="0"/>
                </a:rPr>
                <a:t>d</a:t>
              </a:r>
            </a:p>
            <a:p>
              <a:pPr algn="ctr"/>
              <a:r>
                <a:rPr lang="en-US" sz="2400" i="1">
                  <a:solidFill>
                    <a:schemeClr val="tx1"/>
                  </a:solidFill>
                  <a:latin typeface="FranklinGothic" charset="0"/>
                </a:rPr>
                <a:t>e</a:t>
              </a:r>
            </a:p>
            <a:p>
              <a:pPr algn="ctr"/>
              <a:r>
                <a:rPr lang="en-US" sz="2400" i="1">
                  <a:solidFill>
                    <a:schemeClr val="tx1"/>
                  </a:solidFill>
                  <a:latin typeface="FranklinGothic" charset="0"/>
                </a:rPr>
                <a:t>r</a:t>
              </a:r>
            </a:p>
          </p:txBody>
        </p:sp>
        <p:sp>
          <p:nvSpPr>
            <p:cNvPr id="2718726" name="Line 6"/>
            <p:cNvSpPr>
              <a:spLocks noChangeShapeType="1"/>
            </p:cNvSpPr>
            <p:nvPr/>
          </p:nvSpPr>
          <p:spPr bwMode="auto">
            <a:xfrm flipH="1">
              <a:off x="834" y="1523"/>
              <a:ext cx="17" cy="129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18727" name="Freeform 7"/>
            <p:cNvSpPr>
              <a:spLocks/>
            </p:cNvSpPr>
            <p:nvPr/>
          </p:nvSpPr>
          <p:spPr bwMode="auto">
            <a:xfrm>
              <a:off x="926" y="2011"/>
              <a:ext cx="211" cy="212"/>
            </a:xfrm>
            <a:custGeom>
              <a:avLst/>
              <a:gdLst/>
              <a:ahLst/>
              <a:cxnLst>
                <a:cxn ang="0">
                  <a:pos x="67" y="10"/>
                </a:cxn>
                <a:cxn ang="0">
                  <a:pos x="112" y="11"/>
                </a:cxn>
                <a:cxn ang="0">
                  <a:pos x="161" y="0"/>
                </a:cxn>
                <a:cxn ang="0">
                  <a:pos x="219" y="0"/>
                </a:cxn>
                <a:cxn ang="0">
                  <a:pos x="155" y="60"/>
                </a:cxn>
                <a:cxn ang="0">
                  <a:pos x="172" y="64"/>
                </a:cxn>
                <a:cxn ang="0">
                  <a:pos x="189" y="71"/>
                </a:cxn>
                <a:cxn ang="0">
                  <a:pos x="205" y="80"/>
                </a:cxn>
                <a:cxn ang="0">
                  <a:pos x="217" y="90"/>
                </a:cxn>
                <a:cxn ang="0">
                  <a:pos x="227" y="103"/>
                </a:cxn>
                <a:cxn ang="0">
                  <a:pos x="234" y="118"/>
                </a:cxn>
                <a:cxn ang="0">
                  <a:pos x="236" y="134"/>
                </a:cxn>
                <a:cxn ang="0">
                  <a:pos x="233" y="151"/>
                </a:cxn>
                <a:cxn ang="0">
                  <a:pos x="228" y="164"/>
                </a:cxn>
                <a:cxn ang="0">
                  <a:pos x="218" y="177"/>
                </a:cxn>
                <a:cxn ang="0">
                  <a:pos x="201" y="192"/>
                </a:cxn>
                <a:cxn ang="0">
                  <a:pos x="185" y="200"/>
                </a:cxn>
                <a:cxn ang="0">
                  <a:pos x="170" y="206"/>
                </a:cxn>
                <a:cxn ang="0">
                  <a:pos x="155" y="210"/>
                </a:cxn>
                <a:cxn ang="0">
                  <a:pos x="136" y="211"/>
                </a:cxn>
                <a:cxn ang="0">
                  <a:pos x="88" y="210"/>
                </a:cxn>
                <a:cxn ang="0">
                  <a:pos x="65" y="206"/>
                </a:cxn>
                <a:cxn ang="0">
                  <a:pos x="40" y="195"/>
                </a:cxn>
                <a:cxn ang="0">
                  <a:pos x="22" y="182"/>
                </a:cxn>
                <a:cxn ang="0">
                  <a:pos x="9" y="167"/>
                </a:cxn>
                <a:cxn ang="0">
                  <a:pos x="3" y="151"/>
                </a:cxn>
                <a:cxn ang="0">
                  <a:pos x="0" y="137"/>
                </a:cxn>
                <a:cxn ang="0">
                  <a:pos x="2" y="121"/>
                </a:cxn>
                <a:cxn ang="0">
                  <a:pos x="10" y="101"/>
                </a:cxn>
                <a:cxn ang="0">
                  <a:pos x="25" y="85"/>
                </a:cxn>
                <a:cxn ang="0">
                  <a:pos x="45" y="71"/>
                </a:cxn>
                <a:cxn ang="0">
                  <a:pos x="73" y="62"/>
                </a:cxn>
                <a:cxn ang="0">
                  <a:pos x="29" y="3"/>
                </a:cxn>
              </a:cxnLst>
              <a:rect l="0" t="0" r="r" b="b"/>
              <a:pathLst>
                <a:path w="237" h="212">
                  <a:moveTo>
                    <a:pt x="29" y="3"/>
                  </a:moveTo>
                  <a:lnTo>
                    <a:pt x="67" y="10"/>
                  </a:lnTo>
                  <a:lnTo>
                    <a:pt x="66" y="0"/>
                  </a:lnTo>
                  <a:lnTo>
                    <a:pt x="112" y="11"/>
                  </a:lnTo>
                  <a:lnTo>
                    <a:pt x="112" y="0"/>
                  </a:lnTo>
                  <a:lnTo>
                    <a:pt x="161" y="0"/>
                  </a:lnTo>
                  <a:lnTo>
                    <a:pt x="160" y="11"/>
                  </a:lnTo>
                  <a:lnTo>
                    <a:pt x="219" y="0"/>
                  </a:lnTo>
                  <a:lnTo>
                    <a:pt x="148" y="60"/>
                  </a:lnTo>
                  <a:lnTo>
                    <a:pt x="155" y="60"/>
                  </a:lnTo>
                  <a:lnTo>
                    <a:pt x="163" y="62"/>
                  </a:lnTo>
                  <a:lnTo>
                    <a:pt x="172" y="64"/>
                  </a:lnTo>
                  <a:lnTo>
                    <a:pt x="180" y="67"/>
                  </a:lnTo>
                  <a:lnTo>
                    <a:pt x="189" y="71"/>
                  </a:lnTo>
                  <a:lnTo>
                    <a:pt x="197" y="75"/>
                  </a:lnTo>
                  <a:lnTo>
                    <a:pt x="205" y="80"/>
                  </a:lnTo>
                  <a:lnTo>
                    <a:pt x="212" y="85"/>
                  </a:lnTo>
                  <a:lnTo>
                    <a:pt x="217" y="90"/>
                  </a:lnTo>
                  <a:lnTo>
                    <a:pt x="222" y="97"/>
                  </a:lnTo>
                  <a:lnTo>
                    <a:pt x="227" y="103"/>
                  </a:lnTo>
                  <a:lnTo>
                    <a:pt x="231" y="111"/>
                  </a:lnTo>
                  <a:lnTo>
                    <a:pt x="234" y="118"/>
                  </a:lnTo>
                  <a:lnTo>
                    <a:pt x="235" y="125"/>
                  </a:lnTo>
                  <a:lnTo>
                    <a:pt x="236" y="134"/>
                  </a:lnTo>
                  <a:lnTo>
                    <a:pt x="235" y="144"/>
                  </a:lnTo>
                  <a:lnTo>
                    <a:pt x="233" y="151"/>
                  </a:lnTo>
                  <a:lnTo>
                    <a:pt x="231" y="158"/>
                  </a:lnTo>
                  <a:lnTo>
                    <a:pt x="228" y="164"/>
                  </a:lnTo>
                  <a:lnTo>
                    <a:pt x="224" y="170"/>
                  </a:lnTo>
                  <a:lnTo>
                    <a:pt x="218" y="177"/>
                  </a:lnTo>
                  <a:lnTo>
                    <a:pt x="210" y="185"/>
                  </a:lnTo>
                  <a:lnTo>
                    <a:pt x="201" y="192"/>
                  </a:lnTo>
                  <a:lnTo>
                    <a:pt x="193" y="197"/>
                  </a:lnTo>
                  <a:lnTo>
                    <a:pt x="185" y="200"/>
                  </a:lnTo>
                  <a:lnTo>
                    <a:pt x="177" y="204"/>
                  </a:lnTo>
                  <a:lnTo>
                    <a:pt x="170" y="206"/>
                  </a:lnTo>
                  <a:lnTo>
                    <a:pt x="161" y="208"/>
                  </a:lnTo>
                  <a:lnTo>
                    <a:pt x="155" y="210"/>
                  </a:lnTo>
                  <a:lnTo>
                    <a:pt x="145" y="210"/>
                  </a:lnTo>
                  <a:lnTo>
                    <a:pt x="136" y="211"/>
                  </a:lnTo>
                  <a:lnTo>
                    <a:pt x="96" y="211"/>
                  </a:lnTo>
                  <a:lnTo>
                    <a:pt x="88" y="210"/>
                  </a:lnTo>
                  <a:lnTo>
                    <a:pt x="78" y="209"/>
                  </a:lnTo>
                  <a:lnTo>
                    <a:pt x="65" y="206"/>
                  </a:lnTo>
                  <a:lnTo>
                    <a:pt x="53" y="201"/>
                  </a:lnTo>
                  <a:lnTo>
                    <a:pt x="40" y="195"/>
                  </a:lnTo>
                  <a:lnTo>
                    <a:pt x="30" y="188"/>
                  </a:lnTo>
                  <a:lnTo>
                    <a:pt x="22" y="182"/>
                  </a:lnTo>
                  <a:lnTo>
                    <a:pt x="15" y="175"/>
                  </a:lnTo>
                  <a:lnTo>
                    <a:pt x="9" y="167"/>
                  </a:lnTo>
                  <a:lnTo>
                    <a:pt x="5" y="157"/>
                  </a:lnTo>
                  <a:lnTo>
                    <a:pt x="3" y="151"/>
                  </a:lnTo>
                  <a:lnTo>
                    <a:pt x="1" y="144"/>
                  </a:lnTo>
                  <a:lnTo>
                    <a:pt x="0" y="137"/>
                  </a:lnTo>
                  <a:lnTo>
                    <a:pt x="1" y="131"/>
                  </a:lnTo>
                  <a:lnTo>
                    <a:pt x="2" y="121"/>
                  </a:lnTo>
                  <a:lnTo>
                    <a:pt x="5" y="112"/>
                  </a:lnTo>
                  <a:lnTo>
                    <a:pt x="10" y="101"/>
                  </a:lnTo>
                  <a:lnTo>
                    <a:pt x="17" y="93"/>
                  </a:lnTo>
                  <a:lnTo>
                    <a:pt x="25" y="85"/>
                  </a:lnTo>
                  <a:lnTo>
                    <a:pt x="35" y="77"/>
                  </a:lnTo>
                  <a:lnTo>
                    <a:pt x="45" y="71"/>
                  </a:lnTo>
                  <a:lnTo>
                    <a:pt x="59" y="65"/>
                  </a:lnTo>
                  <a:lnTo>
                    <a:pt x="73" y="62"/>
                  </a:lnTo>
                  <a:lnTo>
                    <a:pt x="83" y="60"/>
                  </a:lnTo>
                  <a:lnTo>
                    <a:pt x="29" y="3"/>
                  </a:lnTo>
                </a:path>
              </a:pathLst>
            </a:custGeom>
            <a:solidFill>
              <a:schemeClr val="hlink"/>
            </a:solidFill>
            <a:ln w="254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18728" name="Rectangle 8"/>
            <p:cNvSpPr>
              <a:spLocks noChangeArrowheads="1"/>
            </p:cNvSpPr>
            <p:nvPr/>
          </p:nvSpPr>
          <p:spPr bwMode="auto">
            <a:xfrm>
              <a:off x="914" y="1968"/>
              <a:ext cx="253" cy="2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400" b="1">
                  <a:solidFill>
                    <a:schemeClr val="bg1"/>
                  </a:solidFill>
                  <a:latin typeface="FranklinGothic" charset="0"/>
                </a:rPr>
                <a:t>B</a:t>
              </a:r>
            </a:p>
          </p:txBody>
        </p:sp>
        <p:sp>
          <p:nvSpPr>
            <p:cNvPr id="2718729" name="Freeform 9"/>
            <p:cNvSpPr>
              <a:spLocks/>
            </p:cNvSpPr>
            <p:nvPr/>
          </p:nvSpPr>
          <p:spPr bwMode="auto">
            <a:xfrm>
              <a:off x="932" y="2322"/>
              <a:ext cx="210" cy="211"/>
            </a:xfrm>
            <a:custGeom>
              <a:avLst/>
              <a:gdLst/>
              <a:ahLst/>
              <a:cxnLst>
                <a:cxn ang="0">
                  <a:pos x="67" y="10"/>
                </a:cxn>
                <a:cxn ang="0">
                  <a:pos x="112" y="11"/>
                </a:cxn>
                <a:cxn ang="0">
                  <a:pos x="161" y="0"/>
                </a:cxn>
                <a:cxn ang="0">
                  <a:pos x="219" y="0"/>
                </a:cxn>
                <a:cxn ang="0">
                  <a:pos x="155" y="60"/>
                </a:cxn>
                <a:cxn ang="0">
                  <a:pos x="172" y="64"/>
                </a:cxn>
                <a:cxn ang="0">
                  <a:pos x="189" y="71"/>
                </a:cxn>
                <a:cxn ang="0">
                  <a:pos x="205" y="79"/>
                </a:cxn>
                <a:cxn ang="0">
                  <a:pos x="217" y="90"/>
                </a:cxn>
                <a:cxn ang="0">
                  <a:pos x="227" y="103"/>
                </a:cxn>
                <a:cxn ang="0">
                  <a:pos x="234" y="118"/>
                </a:cxn>
                <a:cxn ang="0">
                  <a:pos x="236" y="134"/>
                </a:cxn>
                <a:cxn ang="0">
                  <a:pos x="233" y="150"/>
                </a:cxn>
                <a:cxn ang="0">
                  <a:pos x="228" y="163"/>
                </a:cxn>
                <a:cxn ang="0">
                  <a:pos x="218" y="176"/>
                </a:cxn>
                <a:cxn ang="0">
                  <a:pos x="201" y="191"/>
                </a:cxn>
                <a:cxn ang="0">
                  <a:pos x="185" y="199"/>
                </a:cxn>
                <a:cxn ang="0">
                  <a:pos x="170" y="205"/>
                </a:cxn>
                <a:cxn ang="0">
                  <a:pos x="155" y="209"/>
                </a:cxn>
                <a:cxn ang="0">
                  <a:pos x="136" y="210"/>
                </a:cxn>
                <a:cxn ang="0">
                  <a:pos x="88" y="209"/>
                </a:cxn>
                <a:cxn ang="0">
                  <a:pos x="65" y="205"/>
                </a:cxn>
                <a:cxn ang="0">
                  <a:pos x="40" y="194"/>
                </a:cxn>
                <a:cxn ang="0">
                  <a:pos x="22" y="181"/>
                </a:cxn>
                <a:cxn ang="0">
                  <a:pos x="9" y="166"/>
                </a:cxn>
                <a:cxn ang="0">
                  <a:pos x="3" y="150"/>
                </a:cxn>
                <a:cxn ang="0">
                  <a:pos x="0" y="136"/>
                </a:cxn>
                <a:cxn ang="0">
                  <a:pos x="2" y="121"/>
                </a:cxn>
                <a:cxn ang="0">
                  <a:pos x="10" y="101"/>
                </a:cxn>
                <a:cxn ang="0">
                  <a:pos x="25" y="84"/>
                </a:cxn>
                <a:cxn ang="0">
                  <a:pos x="45" y="71"/>
                </a:cxn>
                <a:cxn ang="0">
                  <a:pos x="73" y="61"/>
                </a:cxn>
                <a:cxn ang="0">
                  <a:pos x="29" y="3"/>
                </a:cxn>
              </a:cxnLst>
              <a:rect l="0" t="0" r="r" b="b"/>
              <a:pathLst>
                <a:path w="237" h="211">
                  <a:moveTo>
                    <a:pt x="29" y="3"/>
                  </a:moveTo>
                  <a:lnTo>
                    <a:pt x="67" y="10"/>
                  </a:lnTo>
                  <a:lnTo>
                    <a:pt x="66" y="0"/>
                  </a:lnTo>
                  <a:lnTo>
                    <a:pt x="112" y="11"/>
                  </a:lnTo>
                  <a:lnTo>
                    <a:pt x="112" y="0"/>
                  </a:lnTo>
                  <a:lnTo>
                    <a:pt x="161" y="0"/>
                  </a:lnTo>
                  <a:lnTo>
                    <a:pt x="160" y="11"/>
                  </a:lnTo>
                  <a:lnTo>
                    <a:pt x="219" y="0"/>
                  </a:lnTo>
                  <a:lnTo>
                    <a:pt x="148" y="59"/>
                  </a:lnTo>
                  <a:lnTo>
                    <a:pt x="155" y="60"/>
                  </a:lnTo>
                  <a:lnTo>
                    <a:pt x="163" y="61"/>
                  </a:lnTo>
                  <a:lnTo>
                    <a:pt x="172" y="64"/>
                  </a:lnTo>
                  <a:lnTo>
                    <a:pt x="180" y="66"/>
                  </a:lnTo>
                  <a:lnTo>
                    <a:pt x="189" y="71"/>
                  </a:lnTo>
                  <a:lnTo>
                    <a:pt x="197" y="74"/>
                  </a:lnTo>
                  <a:lnTo>
                    <a:pt x="205" y="79"/>
                  </a:lnTo>
                  <a:lnTo>
                    <a:pt x="212" y="85"/>
                  </a:lnTo>
                  <a:lnTo>
                    <a:pt x="217" y="90"/>
                  </a:lnTo>
                  <a:lnTo>
                    <a:pt x="222" y="96"/>
                  </a:lnTo>
                  <a:lnTo>
                    <a:pt x="227" y="103"/>
                  </a:lnTo>
                  <a:lnTo>
                    <a:pt x="231" y="111"/>
                  </a:lnTo>
                  <a:lnTo>
                    <a:pt x="234" y="118"/>
                  </a:lnTo>
                  <a:lnTo>
                    <a:pt x="235" y="124"/>
                  </a:lnTo>
                  <a:lnTo>
                    <a:pt x="236" y="134"/>
                  </a:lnTo>
                  <a:lnTo>
                    <a:pt x="235" y="143"/>
                  </a:lnTo>
                  <a:lnTo>
                    <a:pt x="233" y="150"/>
                  </a:lnTo>
                  <a:lnTo>
                    <a:pt x="231" y="157"/>
                  </a:lnTo>
                  <a:lnTo>
                    <a:pt x="228" y="163"/>
                  </a:lnTo>
                  <a:lnTo>
                    <a:pt x="224" y="169"/>
                  </a:lnTo>
                  <a:lnTo>
                    <a:pt x="218" y="176"/>
                  </a:lnTo>
                  <a:lnTo>
                    <a:pt x="210" y="184"/>
                  </a:lnTo>
                  <a:lnTo>
                    <a:pt x="201" y="191"/>
                  </a:lnTo>
                  <a:lnTo>
                    <a:pt x="193" y="196"/>
                  </a:lnTo>
                  <a:lnTo>
                    <a:pt x="185" y="199"/>
                  </a:lnTo>
                  <a:lnTo>
                    <a:pt x="177" y="203"/>
                  </a:lnTo>
                  <a:lnTo>
                    <a:pt x="170" y="205"/>
                  </a:lnTo>
                  <a:lnTo>
                    <a:pt x="161" y="207"/>
                  </a:lnTo>
                  <a:lnTo>
                    <a:pt x="155" y="209"/>
                  </a:lnTo>
                  <a:lnTo>
                    <a:pt x="145" y="209"/>
                  </a:lnTo>
                  <a:lnTo>
                    <a:pt x="136" y="210"/>
                  </a:lnTo>
                  <a:lnTo>
                    <a:pt x="96" y="210"/>
                  </a:lnTo>
                  <a:lnTo>
                    <a:pt x="88" y="209"/>
                  </a:lnTo>
                  <a:lnTo>
                    <a:pt x="78" y="208"/>
                  </a:lnTo>
                  <a:lnTo>
                    <a:pt x="65" y="205"/>
                  </a:lnTo>
                  <a:lnTo>
                    <a:pt x="53" y="200"/>
                  </a:lnTo>
                  <a:lnTo>
                    <a:pt x="40" y="194"/>
                  </a:lnTo>
                  <a:lnTo>
                    <a:pt x="30" y="187"/>
                  </a:lnTo>
                  <a:lnTo>
                    <a:pt x="22" y="181"/>
                  </a:lnTo>
                  <a:lnTo>
                    <a:pt x="15" y="174"/>
                  </a:lnTo>
                  <a:lnTo>
                    <a:pt x="9" y="166"/>
                  </a:lnTo>
                  <a:lnTo>
                    <a:pt x="5" y="156"/>
                  </a:lnTo>
                  <a:lnTo>
                    <a:pt x="3" y="150"/>
                  </a:lnTo>
                  <a:lnTo>
                    <a:pt x="1" y="144"/>
                  </a:lnTo>
                  <a:lnTo>
                    <a:pt x="0" y="136"/>
                  </a:lnTo>
                  <a:lnTo>
                    <a:pt x="1" y="131"/>
                  </a:lnTo>
                  <a:lnTo>
                    <a:pt x="2" y="121"/>
                  </a:lnTo>
                  <a:lnTo>
                    <a:pt x="5" y="111"/>
                  </a:lnTo>
                  <a:lnTo>
                    <a:pt x="10" y="101"/>
                  </a:lnTo>
                  <a:lnTo>
                    <a:pt x="17" y="92"/>
                  </a:lnTo>
                  <a:lnTo>
                    <a:pt x="25" y="84"/>
                  </a:lnTo>
                  <a:lnTo>
                    <a:pt x="35" y="76"/>
                  </a:lnTo>
                  <a:lnTo>
                    <a:pt x="45" y="71"/>
                  </a:lnTo>
                  <a:lnTo>
                    <a:pt x="59" y="65"/>
                  </a:lnTo>
                  <a:lnTo>
                    <a:pt x="73" y="61"/>
                  </a:lnTo>
                  <a:lnTo>
                    <a:pt x="83" y="59"/>
                  </a:lnTo>
                  <a:lnTo>
                    <a:pt x="29" y="3"/>
                  </a:lnTo>
                </a:path>
              </a:pathLst>
            </a:custGeom>
            <a:solidFill>
              <a:schemeClr val="hlink"/>
            </a:solidFill>
            <a:ln w="254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18730" name="Rectangle 10"/>
            <p:cNvSpPr>
              <a:spLocks noChangeArrowheads="1"/>
            </p:cNvSpPr>
            <p:nvPr/>
          </p:nvSpPr>
          <p:spPr bwMode="auto">
            <a:xfrm>
              <a:off x="919" y="2278"/>
              <a:ext cx="253" cy="2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400" b="1">
                  <a:solidFill>
                    <a:schemeClr val="bg1"/>
                  </a:solidFill>
                  <a:latin typeface="FranklinGothic" charset="0"/>
                </a:rPr>
                <a:t>C</a:t>
              </a:r>
            </a:p>
          </p:txBody>
        </p:sp>
        <p:sp>
          <p:nvSpPr>
            <p:cNvPr id="2718731" name="Freeform 11"/>
            <p:cNvSpPr>
              <a:spLocks/>
            </p:cNvSpPr>
            <p:nvPr/>
          </p:nvSpPr>
          <p:spPr bwMode="auto">
            <a:xfrm>
              <a:off x="932" y="2646"/>
              <a:ext cx="210" cy="212"/>
            </a:xfrm>
            <a:custGeom>
              <a:avLst/>
              <a:gdLst/>
              <a:ahLst/>
              <a:cxnLst>
                <a:cxn ang="0">
                  <a:pos x="67" y="10"/>
                </a:cxn>
                <a:cxn ang="0">
                  <a:pos x="112" y="11"/>
                </a:cxn>
                <a:cxn ang="0">
                  <a:pos x="161" y="0"/>
                </a:cxn>
                <a:cxn ang="0">
                  <a:pos x="219" y="0"/>
                </a:cxn>
                <a:cxn ang="0">
                  <a:pos x="155" y="60"/>
                </a:cxn>
                <a:cxn ang="0">
                  <a:pos x="172" y="64"/>
                </a:cxn>
                <a:cxn ang="0">
                  <a:pos x="189" y="71"/>
                </a:cxn>
                <a:cxn ang="0">
                  <a:pos x="205" y="80"/>
                </a:cxn>
                <a:cxn ang="0">
                  <a:pos x="217" y="90"/>
                </a:cxn>
                <a:cxn ang="0">
                  <a:pos x="227" y="103"/>
                </a:cxn>
                <a:cxn ang="0">
                  <a:pos x="234" y="118"/>
                </a:cxn>
                <a:cxn ang="0">
                  <a:pos x="236" y="134"/>
                </a:cxn>
                <a:cxn ang="0">
                  <a:pos x="233" y="151"/>
                </a:cxn>
                <a:cxn ang="0">
                  <a:pos x="228" y="164"/>
                </a:cxn>
                <a:cxn ang="0">
                  <a:pos x="218" y="177"/>
                </a:cxn>
                <a:cxn ang="0">
                  <a:pos x="201" y="192"/>
                </a:cxn>
                <a:cxn ang="0">
                  <a:pos x="185" y="200"/>
                </a:cxn>
                <a:cxn ang="0">
                  <a:pos x="170" y="206"/>
                </a:cxn>
                <a:cxn ang="0">
                  <a:pos x="155" y="210"/>
                </a:cxn>
                <a:cxn ang="0">
                  <a:pos x="136" y="211"/>
                </a:cxn>
                <a:cxn ang="0">
                  <a:pos x="88" y="210"/>
                </a:cxn>
                <a:cxn ang="0">
                  <a:pos x="65" y="206"/>
                </a:cxn>
                <a:cxn ang="0">
                  <a:pos x="40" y="195"/>
                </a:cxn>
                <a:cxn ang="0">
                  <a:pos x="22" y="182"/>
                </a:cxn>
                <a:cxn ang="0">
                  <a:pos x="9" y="167"/>
                </a:cxn>
                <a:cxn ang="0">
                  <a:pos x="3" y="151"/>
                </a:cxn>
                <a:cxn ang="0">
                  <a:pos x="0" y="137"/>
                </a:cxn>
                <a:cxn ang="0">
                  <a:pos x="2" y="121"/>
                </a:cxn>
                <a:cxn ang="0">
                  <a:pos x="10" y="101"/>
                </a:cxn>
                <a:cxn ang="0">
                  <a:pos x="25" y="85"/>
                </a:cxn>
                <a:cxn ang="0">
                  <a:pos x="45" y="71"/>
                </a:cxn>
                <a:cxn ang="0">
                  <a:pos x="73" y="62"/>
                </a:cxn>
                <a:cxn ang="0">
                  <a:pos x="29" y="3"/>
                </a:cxn>
              </a:cxnLst>
              <a:rect l="0" t="0" r="r" b="b"/>
              <a:pathLst>
                <a:path w="237" h="212">
                  <a:moveTo>
                    <a:pt x="29" y="3"/>
                  </a:moveTo>
                  <a:lnTo>
                    <a:pt x="67" y="10"/>
                  </a:lnTo>
                  <a:lnTo>
                    <a:pt x="66" y="0"/>
                  </a:lnTo>
                  <a:lnTo>
                    <a:pt x="112" y="11"/>
                  </a:lnTo>
                  <a:lnTo>
                    <a:pt x="112" y="0"/>
                  </a:lnTo>
                  <a:lnTo>
                    <a:pt x="161" y="0"/>
                  </a:lnTo>
                  <a:lnTo>
                    <a:pt x="160" y="11"/>
                  </a:lnTo>
                  <a:lnTo>
                    <a:pt x="219" y="0"/>
                  </a:lnTo>
                  <a:lnTo>
                    <a:pt x="148" y="60"/>
                  </a:lnTo>
                  <a:lnTo>
                    <a:pt x="155" y="60"/>
                  </a:lnTo>
                  <a:lnTo>
                    <a:pt x="163" y="62"/>
                  </a:lnTo>
                  <a:lnTo>
                    <a:pt x="172" y="64"/>
                  </a:lnTo>
                  <a:lnTo>
                    <a:pt x="180" y="67"/>
                  </a:lnTo>
                  <a:lnTo>
                    <a:pt x="189" y="71"/>
                  </a:lnTo>
                  <a:lnTo>
                    <a:pt x="197" y="75"/>
                  </a:lnTo>
                  <a:lnTo>
                    <a:pt x="205" y="80"/>
                  </a:lnTo>
                  <a:lnTo>
                    <a:pt x="212" y="85"/>
                  </a:lnTo>
                  <a:lnTo>
                    <a:pt x="217" y="90"/>
                  </a:lnTo>
                  <a:lnTo>
                    <a:pt x="222" y="97"/>
                  </a:lnTo>
                  <a:lnTo>
                    <a:pt x="227" y="103"/>
                  </a:lnTo>
                  <a:lnTo>
                    <a:pt x="231" y="111"/>
                  </a:lnTo>
                  <a:lnTo>
                    <a:pt x="234" y="118"/>
                  </a:lnTo>
                  <a:lnTo>
                    <a:pt x="235" y="125"/>
                  </a:lnTo>
                  <a:lnTo>
                    <a:pt x="236" y="134"/>
                  </a:lnTo>
                  <a:lnTo>
                    <a:pt x="235" y="144"/>
                  </a:lnTo>
                  <a:lnTo>
                    <a:pt x="233" y="151"/>
                  </a:lnTo>
                  <a:lnTo>
                    <a:pt x="231" y="158"/>
                  </a:lnTo>
                  <a:lnTo>
                    <a:pt x="228" y="164"/>
                  </a:lnTo>
                  <a:lnTo>
                    <a:pt x="224" y="170"/>
                  </a:lnTo>
                  <a:lnTo>
                    <a:pt x="218" y="177"/>
                  </a:lnTo>
                  <a:lnTo>
                    <a:pt x="210" y="185"/>
                  </a:lnTo>
                  <a:lnTo>
                    <a:pt x="201" y="192"/>
                  </a:lnTo>
                  <a:lnTo>
                    <a:pt x="193" y="197"/>
                  </a:lnTo>
                  <a:lnTo>
                    <a:pt x="185" y="200"/>
                  </a:lnTo>
                  <a:lnTo>
                    <a:pt x="177" y="204"/>
                  </a:lnTo>
                  <a:lnTo>
                    <a:pt x="170" y="206"/>
                  </a:lnTo>
                  <a:lnTo>
                    <a:pt x="161" y="208"/>
                  </a:lnTo>
                  <a:lnTo>
                    <a:pt x="155" y="210"/>
                  </a:lnTo>
                  <a:lnTo>
                    <a:pt x="145" y="210"/>
                  </a:lnTo>
                  <a:lnTo>
                    <a:pt x="136" y="211"/>
                  </a:lnTo>
                  <a:lnTo>
                    <a:pt x="96" y="211"/>
                  </a:lnTo>
                  <a:lnTo>
                    <a:pt x="88" y="210"/>
                  </a:lnTo>
                  <a:lnTo>
                    <a:pt x="78" y="209"/>
                  </a:lnTo>
                  <a:lnTo>
                    <a:pt x="65" y="206"/>
                  </a:lnTo>
                  <a:lnTo>
                    <a:pt x="53" y="201"/>
                  </a:lnTo>
                  <a:lnTo>
                    <a:pt x="40" y="195"/>
                  </a:lnTo>
                  <a:lnTo>
                    <a:pt x="30" y="188"/>
                  </a:lnTo>
                  <a:lnTo>
                    <a:pt x="22" y="182"/>
                  </a:lnTo>
                  <a:lnTo>
                    <a:pt x="15" y="175"/>
                  </a:lnTo>
                  <a:lnTo>
                    <a:pt x="9" y="167"/>
                  </a:lnTo>
                  <a:lnTo>
                    <a:pt x="5" y="157"/>
                  </a:lnTo>
                  <a:lnTo>
                    <a:pt x="3" y="151"/>
                  </a:lnTo>
                  <a:lnTo>
                    <a:pt x="1" y="144"/>
                  </a:lnTo>
                  <a:lnTo>
                    <a:pt x="0" y="137"/>
                  </a:lnTo>
                  <a:lnTo>
                    <a:pt x="1" y="131"/>
                  </a:lnTo>
                  <a:lnTo>
                    <a:pt x="2" y="121"/>
                  </a:lnTo>
                  <a:lnTo>
                    <a:pt x="5" y="112"/>
                  </a:lnTo>
                  <a:lnTo>
                    <a:pt x="10" y="101"/>
                  </a:lnTo>
                  <a:lnTo>
                    <a:pt x="17" y="93"/>
                  </a:lnTo>
                  <a:lnTo>
                    <a:pt x="25" y="85"/>
                  </a:lnTo>
                  <a:lnTo>
                    <a:pt x="35" y="77"/>
                  </a:lnTo>
                  <a:lnTo>
                    <a:pt x="45" y="71"/>
                  </a:lnTo>
                  <a:lnTo>
                    <a:pt x="59" y="65"/>
                  </a:lnTo>
                  <a:lnTo>
                    <a:pt x="73" y="62"/>
                  </a:lnTo>
                  <a:lnTo>
                    <a:pt x="83" y="60"/>
                  </a:lnTo>
                  <a:lnTo>
                    <a:pt x="29" y="3"/>
                  </a:lnTo>
                </a:path>
              </a:pathLst>
            </a:custGeom>
            <a:solidFill>
              <a:schemeClr val="hlink"/>
            </a:solidFill>
            <a:ln w="254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18732" name="Rectangle 12"/>
            <p:cNvSpPr>
              <a:spLocks noChangeArrowheads="1"/>
            </p:cNvSpPr>
            <p:nvPr/>
          </p:nvSpPr>
          <p:spPr bwMode="auto">
            <a:xfrm>
              <a:off x="919" y="2602"/>
              <a:ext cx="253" cy="2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400" b="1">
                  <a:solidFill>
                    <a:schemeClr val="bg1"/>
                  </a:solidFill>
                  <a:latin typeface="FranklinGothic" charset="0"/>
                </a:rPr>
                <a:t>D</a:t>
              </a:r>
            </a:p>
          </p:txBody>
        </p:sp>
        <p:sp>
          <p:nvSpPr>
            <p:cNvPr id="2718733" name="Freeform 13"/>
            <p:cNvSpPr>
              <a:spLocks/>
            </p:cNvSpPr>
            <p:nvPr/>
          </p:nvSpPr>
          <p:spPr bwMode="auto">
            <a:xfrm>
              <a:off x="926" y="1617"/>
              <a:ext cx="211" cy="211"/>
            </a:xfrm>
            <a:custGeom>
              <a:avLst/>
              <a:gdLst/>
              <a:ahLst/>
              <a:cxnLst>
                <a:cxn ang="0">
                  <a:pos x="67" y="10"/>
                </a:cxn>
                <a:cxn ang="0">
                  <a:pos x="112" y="11"/>
                </a:cxn>
                <a:cxn ang="0">
                  <a:pos x="161" y="0"/>
                </a:cxn>
                <a:cxn ang="0">
                  <a:pos x="219" y="0"/>
                </a:cxn>
                <a:cxn ang="0">
                  <a:pos x="155" y="60"/>
                </a:cxn>
                <a:cxn ang="0">
                  <a:pos x="172" y="64"/>
                </a:cxn>
                <a:cxn ang="0">
                  <a:pos x="189" y="71"/>
                </a:cxn>
                <a:cxn ang="0">
                  <a:pos x="205" y="79"/>
                </a:cxn>
                <a:cxn ang="0">
                  <a:pos x="217" y="90"/>
                </a:cxn>
                <a:cxn ang="0">
                  <a:pos x="227" y="103"/>
                </a:cxn>
                <a:cxn ang="0">
                  <a:pos x="234" y="118"/>
                </a:cxn>
                <a:cxn ang="0">
                  <a:pos x="236" y="134"/>
                </a:cxn>
                <a:cxn ang="0">
                  <a:pos x="233" y="150"/>
                </a:cxn>
                <a:cxn ang="0">
                  <a:pos x="228" y="163"/>
                </a:cxn>
                <a:cxn ang="0">
                  <a:pos x="218" y="176"/>
                </a:cxn>
                <a:cxn ang="0">
                  <a:pos x="201" y="191"/>
                </a:cxn>
                <a:cxn ang="0">
                  <a:pos x="185" y="199"/>
                </a:cxn>
                <a:cxn ang="0">
                  <a:pos x="170" y="205"/>
                </a:cxn>
                <a:cxn ang="0">
                  <a:pos x="155" y="209"/>
                </a:cxn>
                <a:cxn ang="0">
                  <a:pos x="136" y="210"/>
                </a:cxn>
                <a:cxn ang="0">
                  <a:pos x="88" y="209"/>
                </a:cxn>
                <a:cxn ang="0">
                  <a:pos x="65" y="205"/>
                </a:cxn>
                <a:cxn ang="0">
                  <a:pos x="40" y="194"/>
                </a:cxn>
                <a:cxn ang="0">
                  <a:pos x="22" y="181"/>
                </a:cxn>
                <a:cxn ang="0">
                  <a:pos x="9" y="166"/>
                </a:cxn>
                <a:cxn ang="0">
                  <a:pos x="3" y="150"/>
                </a:cxn>
                <a:cxn ang="0">
                  <a:pos x="0" y="136"/>
                </a:cxn>
                <a:cxn ang="0">
                  <a:pos x="2" y="121"/>
                </a:cxn>
                <a:cxn ang="0">
                  <a:pos x="10" y="101"/>
                </a:cxn>
                <a:cxn ang="0">
                  <a:pos x="25" y="84"/>
                </a:cxn>
                <a:cxn ang="0">
                  <a:pos x="45" y="71"/>
                </a:cxn>
                <a:cxn ang="0">
                  <a:pos x="73" y="61"/>
                </a:cxn>
                <a:cxn ang="0">
                  <a:pos x="29" y="3"/>
                </a:cxn>
              </a:cxnLst>
              <a:rect l="0" t="0" r="r" b="b"/>
              <a:pathLst>
                <a:path w="237" h="211">
                  <a:moveTo>
                    <a:pt x="29" y="3"/>
                  </a:moveTo>
                  <a:lnTo>
                    <a:pt x="67" y="10"/>
                  </a:lnTo>
                  <a:lnTo>
                    <a:pt x="66" y="0"/>
                  </a:lnTo>
                  <a:lnTo>
                    <a:pt x="112" y="11"/>
                  </a:lnTo>
                  <a:lnTo>
                    <a:pt x="112" y="0"/>
                  </a:lnTo>
                  <a:lnTo>
                    <a:pt x="161" y="0"/>
                  </a:lnTo>
                  <a:lnTo>
                    <a:pt x="160" y="11"/>
                  </a:lnTo>
                  <a:lnTo>
                    <a:pt x="219" y="0"/>
                  </a:lnTo>
                  <a:lnTo>
                    <a:pt x="148" y="59"/>
                  </a:lnTo>
                  <a:lnTo>
                    <a:pt x="155" y="60"/>
                  </a:lnTo>
                  <a:lnTo>
                    <a:pt x="163" y="61"/>
                  </a:lnTo>
                  <a:lnTo>
                    <a:pt x="172" y="64"/>
                  </a:lnTo>
                  <a:lnTo>
                    <a:pt x="180" y="66"/>
                  </a:lnTo>
                  <a:lnTo>
                    <a:pt x="189" y="71"/>
                  </a:lnTo>
                  <a:lnTo>
                    <a:pt x="197" y="74"/>
                  </a:lnTo>
                  <a:lnTo>
                    <a:pt x="205" y="79"/>
                  </a:lnTo>
                  <a:lnTo>
                    <a:pt x="212" y="85"/>
                  </a:lnTo>
                  <a:lnTo>
                    <a:pt x="217" y="90"/>
                  </a:lnTo>
                  <a:lnTo>
                    <a:pt x="222" y="96"/>
                  </a:lnTo>
                  <a:lnTo>
                    <a:pt x="227" y="103"/>
                  </a:lnTo>
                  <a:lnTo>
                    <a:pt x="231" y="111"/>
                  </a:lnTo>
                  <a:lnTo>
                    <a:pt x="234" y="118"/>
                  </a:lnTo>
                  <a:lnTo>
                    <a:pt x="235" y="124"/>
                  </a:lnTo>
                  <a:lnTo>
                    <a:pt x="236" y="134"/>
                  </a:lnTo>
                  <a:lnTo>
                    <a:pt x="235" y="143"/>
                  </a:lnTo>
                  <a:lnTo>
                    <a:pt x="233" y="150"/>
                  </a:lnTo>
                  <a:lnTo>
                    <a:pt x="231" y="157"/>
                  </a:lnTo>
                  <a:lnTo>
                    <a:pt x="228" y="163"/>
                  </a:lnTo>
                  <a:lnTo>
                    <a:pt x="224" y="169"/>
                  </a:lnTo>
                  <a:lnTo>
                    <a:pt x="218" y="176"/>
                  </a:lnTo>
                  <a:lnTo>
                    <a:pt x="210" y="184"/>
                  </a:lnTo>
                  <a:lnTo>
                    <a:pt x="201" y="191"/>
                  </a:lnTo>
                  <a:lnTo>
                    <a:pt x="193" y="196"/>
                  </a:lnTo>
                  <a:lnTo>
                    <a:pt x="185" y="199"/>
                  </a:lnTo>
                  <a:lnTo>
                    <a:pt x="177" y="203"/>
                  </a:lnTo>
                  <a:lnTo>
                    <a:pt x="170" y="205"/>
                  </a:lnTo>
                  <a:lnTo>
                    <a:pt x="161" y="207"/>
                  </a:lnTo>
                  <a:lnTo>
                    <a:pt x="155" y="209"/>
                  </a:lnTo>
                  <a:lnTo>
                    <a:pt x="145" y="209"/>
                  </a:lnTo>
                  <a:lnTo>
                    <a:pt x="136" y="210"/>
                  </a:lnTo>
                  <a:lnTo>
                    <a:pt x="96" y="210"/>
                  </a:lnTo>
                  <a:lnTo>
                    <a:pt x="88" y="209"/>
                  </a:lnTo>
                  <a:lnTo>
                    <a:pt x="78" y="208"/>
                  </a:lnTo>
                  <a:lnTo>
                    <a:pt x="65" y="205"/>
                  </a:lnTo>
                  <a:lnTo>
                    <a:pt x="53" y="200"/>
                  </a:lnTo>
                  <a:lnTo>
                    <a:pt x="40" y="194"/>
                  </a:lnTo>
                  <a:lnTo>
                    <a:pt x="30" y="187"/>
                  </a:lnTo>
                  <a:lnTo>
                    <a:pt x="22" y="181"/>
                  </a:lnTo>
                  <a:lnTo>
                    <a:pt x="15" y="174"/>
                  </a:lnTo>
                  <a:lnTo>
                    <a:pt x="9" y="166"/>
                  </a:lnTo>
                  <a:lnTo>
                    <a:pt x="5" y="156"/>
                  </a:lnTo>
                  <a:lnTo>
                    <a:pt x="3" y="150"/>
                  </a:lnTo>
                  <a:lnTo>
                    <a:pt x="1" y="144"/>
                  </a:lnTo>
                  <a:lnTo>
                    <a:pt x="0" y="136"/>
                  </a:lnTo>
                  <a:lnTo>
                    <a:pt x="1" y="131"/>
                  </a:lnTo>
                  <a:lnTo>
                    <a:pt x="2" y="121"/>
                  </a:lnTo>
                  <a:lnTo>
                    <a:pt x="5" y="111"/>
                  </a:lnTo>
                  <a:lnTo>
                    <a:pt x="10" y="101"/>
                  </a:lnTo>
                  <a:lnTo>
                    <a:pt x="17" y="92"/>
                  </a:lnTo>
                  <a:lnTo>
                    <a:pt x="25" y="84"/>
                  </a:lnTo>
                  <a:lnTo>
                    <a:pt x="35" y="76"/>
                  </a:lnTo>
                  <a:lnTo>
                    <a:pt x="45" y="71"/>
                  </a:lnTo>
                  <a:lnTo>
                    <a:pt x="59" y="65"/>
                  </a:lnTo>
                  <a:lnTo>
                    <a:pt x="73" y="61"/>
                  </a:lnTo>
                  <a:lnTo>
                    <a:pt x="83" y="59"/>
                  </a:lnTo>
                  <a:lnTo>
                    <a:pt x="29" y="3"/>
                  </a:lnTo>
                </a:path>
              </a:pathLst>
            </a:custGeom>
            <a:solidFill>
              <a:schemeClr val="hlink"/>
            </a:solidFill>
            <a:ln w="254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18734" name="Rectangle 14"/>
            <p:cNvSpPr>
              <a:spLocks noChangeArrowheads="1"/>
            </p:cNvSpPr>
            <p:nvPr/>
          </p:nvSpPr>
          <p:spPr bwMode="auto">
            <a:xfrm>
              <a:off x="914" y="1573"/>
              <a:ext cx="253" cy="2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400" b="1">
                  <a:solidFill>
                    <a:schemeClr val="bg1"/>
                  </a:solidFill>
                  <a:latin typeface="FranklinGothic" charset="0"/>
                </a:rPr>
                <a:t>A</a:t>
              </a:r>
            </a:p>
          </p:txBody>
        </p:sp>
      </p:grp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1954213" y="2501900"/>
            <a:ext cx="2603500" cy="2079625"/>
            <a:chOff x="1231" y="1576"/>
            <a:chExt cx="1640" cy="1310"/>
          </a:xfrm>
        </p:grpSpPr>
        <p:sp>
          <p:nvSpPr>
            <p:cNvPr id="2718736" name="AutoShape 16"/>
            <p:cNvSpPr>
              <a:spLocks noChangeArrowheads="1"/>
            </p:cNvSpPr>
            <p:nvPr/>
          </p:nvSpPr>
          <p:spPr bwMode="auto">
            <a:xfrm>
              <a:off x="1482" y="1955"/>
              <a:ext cx="185" cy="259"/>
            </a:xfrm>
            <a:prstGeom prst="cube">
              <a:avLst>
                <a:gd name="adj" fmla="val 24995"/>
              </a:avLst>
            </a:prstGeom>
            <a:solidFill>
              <a:srgbClr val="DC008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18737" name="AutoShape 17"/>
            <p:cNvSpPr>
              <a:spLocks noChangeArrowheads="1"/>
            </p:cNvSpPr>
            <p:nvPr/>
          </p:nvSpPr>
          <p:spPr bwMode="auto">
            <a:xfrm>
              <a:off x="1527" y="1903"/>
              <a:ext cx="140" cy="46"/>
            </a:xfrm>
            <a:prstGeom prst="cube">
              <a:avLst>
                <a:gd name="adj" fmla="val 24995"/>
              </a:avLst>
            </a:prstGeom>
            <a:solidFill>
              <a:srgbClr val="DC008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18738" name="AutoShape 18"/>
            <p:cNvSpPr>
              <a:spLocks noChangeArrowheads="1"/>
            </p:cNvSpPr>
            <p:nvPr/>
          </p:nvSpPr>
          <p:spPr bwMode="auto">
            <a:xfrm>
              <a:off x="1519" y="1975"/>
              <a:ext cx="95" cy="15"/>
            </a:xfrm>
            <a:prstGeom prst="parallelogram">
              <a:avLst>
                <a:gd name="adj" fmla="val 158304"/>
              </a:avLst>
            </a:prstGeom>
            <a:solidFill>
              <a:srgbClr val="DC008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4" name="Group 19"/>
            <p:cNvGrpSpPr>
              <a:grpSpLocks/>
            </p:cNvGrpSpPr>
            <p:nvPr/>
          </p:nvGrpSpPr>
          <p:grpSpPr bwMode="auto">
            <a:xfrm>
              <a:off x="1940" y="1938"/>
              <a:ext cx="179" cy="257"/>
              <a:chOff x="2183" y="1938"/>
              <a:chExt cx="201" cy="257"/>
            </a:xfrm>
          </p:grpSpPr>
          <p:sp>
            <p:nvSpPr>
              <p:cNvPr id="2718740" name="Freeform 20"/>
              <p:cNvSpPr>
                <a:spLocks/>
              </p:cNvSpPr>
              <p:nvPr/>
            </p:nvSpPr>
            <p:spPr bwMode="auto">
              <a:xfrm>
                <a:off x="2312" y="2057"/>
                <a:ext cx="60" cy="138"/>
              </a:xfrm>
              <a:custGeom>
                <a:avLst/>
                <a:gdLst/>
                <a:ahLst/>
                <a:cxnLst>
                  <a:cxn ang="0">
                    <a:pos x="43" y="0"/>
                  </a:cxn>
                  <a:cxn ang="0">
                    <a:pos x="59" y="0"/>
                  </a:cxn>
                  <a:cxn ang="0">
                    <a:pos x="16" y="137"/>
                  </a:cxn>
                  <a:cxn ang="0">
                    <a:pos x="0" y="137"/>
                  </a:cxn>
                  <a:cxn ang="0">
                    <a:pos x="43" y="0"/>
                  </a:cxn>
                </a:cxnLst>
                <a:rect l="0" t="0" r="r" b="b"/>
                <a:pathLst>
                  <a:path w="60" h="138">
                    <a:moveTo>
                      <a:pt x="43" y="0"/>
                    </a:moveTo>
                    <a:lnTo>
                      <a:pt x="59" y="0"/>
                    </a:lnTo>
                    <a:lnTo>
                      <a:pt x="16" y="137"/>
                    </a:lnTo>
                    <a:lnTo>
                      <a:pt x="0" y="137"/>
                    </a:lnTo>
                    <a:lnTo>
                      <a:pt x="43" y="0"/>
                    </a:lnTo>
                  </a:path>
                </a:pathLst>
              </a:custGeom>
              <a:solidFill>
                <a:srgbClr val="F39FD1"/>
              </a:solidFill>
              <a:ln w="12700" cap="rnd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18741" name="Rectangle 21"/>
              <p:cNvSpPr>
                <a:spLocks noChangeArrowheads="1"/>
              </p:cNvSpPr>
              <p:nvPr/>
            </p:nvSpPr>
            <p:spPr bwMode="auto">
              <a:xfrm>
                <a:off x="2308" y="2057"/>
                <a:ext cx="76" cy="12"/>
              </a:xfrm>
              <a:prstGeom prst="rect">
                <a:avLst/>
              </a:prstGeom>
              <a:solidFill>
                <a:srgbClr val="F39FD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18742" name="Rectangle 22"/>
              <p:cNvSpPr>
                <a:spLocks noChangeArrowheads="1"/>
              </p:cNvSpPr>
              <p:nvPr/>
            </p:nvSpPr>
            <p:spPr bwMode="auto">
              <a:xfrm>
                <a:off x="2314" y="2115"/>
                <a:ext cx="57" cy="11"/>
              </a:xfrm>
              <a:prstGeom prst="rect">
                <a:avLst/>
              </a:prstGeom>
              <a:solidFill>
                <a:srgbClr val="F39FD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18743" name="Rectangle 23"/>
              <p:cNvSpPr>
                <a:spLocks noChangeArrowheads="1"/>
              </p:cNvSpPr>
              <p:nvPr/>
            </p:nvSpPr>
            <p:spPr bwMode="auto">
              <a:xfrm>
                <a:off x="2183" y="2115"/>
                <a:ext cx="75" cy="7"/>
              </a:xfrm>
              <a:prstGeom prst="rect">
                <a:avLst/>
              </a:prstGeom>
              <a:solidFill>
                <a:srgbClr val="F39FD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18744" name="Oval 24"/>
              <p:cNvSpPr>
                <a:spLocks noChangeArrowheads="1"/>
              </p:cNvSpPr>
              <p:nvPr/>
            </p:nvSpPr>
            <p:spPr bwMode="auto">
              <a:xfrm>
                <a:off x="2242" y="1938"/>
                <a:ext cx="22" cy="26"/>
              </a:xfrm>
              <a:prstGeom prst="ellipse">
                <a:avLst/>
              </a:prstGeom>
              <a:solidFill>
                <a:srgbClr val="F39FD1"/>
              </a:solidFill>
              <a:ln w="254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18745" name="Freeform 25"/>
              <p:cNvSpPr>
                <a:spLocks/>
              </p:cNvSpPr>
              <p:nvPr/>
            </p:nvSpPr>
            <p:spPr bwMode="auto">
              <a:xfrm>
                <a:off x="2183" y="1983"/>
                <a:ext cx="138" cy="212"/>
              </a:xfrm>
              <a:custGeom>
                <a:avLst/>
                <a:gdLst/>
                <a:ahLst/>
                <a:cxnLst>
                  <a:cxn ang="0">
                    <a:pos x="1" y="98"/>
                  </a:cxn>
                  <a:cxn ang="0">
                    <a:pos x="1" y="100"/>
                  </a:cxn>
                  <a:cxn ang="0">
                    <a:pos x="0" y="104"/>
                  </a:cxn>
                  <a:cxn ang="0">
                    <a:pos x="0" y="107"/>
                  </a:cxn>
                  <a:cxn ang="0">
                    <a:pos x="1" y="111"/>
                  </a:cxn>
                  <a:cxn ang="0">
                    <a:pos x="3" y="114"/>
                  </a:cxn>
                  <a:cxn ang="0">
                    <a:pos x="6" y="116"/>
                  </a:cxn>
                  <a:cxn ang="0">
                    <a:pos x="9" y="118"/>
                  </a:cxn>
                  <a:cxn ang="0">
                    <a:pos x="11" y="119"/>
                  </a:cxn>
                  <a:cxn ang="0">
                    <a:pos x="15" y="119"/>
                  </a:cxn>
                  <a:cxn ang="0">
                    <a:pos x="89" y="211"/>
                  </a:cxn>
                  <a:cxn ang="0">
                    <a:pos x="113" y="101"/>
                  </a:cxn>
                  <a:cxn ang="0">
                    <a:pos x="113" y="99"/>
                  </a:cxn>
                  <a:cxn ang="0">
                    <a:pos x="111" y="97"/>
                  </a:cxn>
                  <a:cxn ang="0">
                    <a:pos x="109" y="95"/>
                  </a:cxn>
                  <a:cxn ang="0">
                    <a:pos x="108" y="94"/>
                  </a:cxn>
                  <a:cxn ang="0">
                    <a:pos x="105" y="93"/>
                  </a:cxn>
                  <a:cxn ang="0">
                    <a:pos x="102" y="92"/>
                  </a:cxn>
                  <a:cxn ang="0">
                    <a:pos x="100" y="92"/>
                  </a:cxn>
                  <a:cxn ang="0">
                    <a:pos x="97" y="92"/>
                  </a:cxn>
                  <a:cxn ang="0">
                    <a:pos x="66" y="54"/>
                  </a:cxn>
                  <a:cxn ang="0">
                    <a:pos x="127" y="67"/>
                  </a:cxn>
                  <a:cxn ang="0">
                    <a:pos x="130" y="66"/>
                  </a:cxn>
                  <a:cxn ang="0">
                    <a:pos x="131" y="65"/>
                  </a:cxn>
                  <a:cxn ang="0">
                    <a:pos x="134" y="63"/>
                  </a:cxn>
                  <a:cxn ang="0">
                    <a:pos x="136" y="62"/>
                  </a:cxn>
                  <a:cxn ang="0">
                    <a:pos x="136" y="59"/>
                  </a:cxn>
                  <a:cxn ang="0">
                    <a:pos x="137" y="56"/>
                  </a:cxn>
                  <a:cxn ang="0">
                    <a:pos x="136" y="53"/>
                  </a:cxn>
                  <a:cxn ang="0">
                    <a:pos x="135" y="50"/>
                  </a:cxn>
                  <a:cxn ang="0">
                    <a:pos x="133" y="49"/>
                  </a:cxn>
                  <a:cxn ang="0">
                    <a:pos x="131" y="47"/>
                  </a:cxn>
                  <a:cxn ang="0">
                    <a:pos x="128" y="46"/>
                  </a:cxn>
                  <a:cxn ang="0">
                    <a:pos x="87" y="46"/>
                  </a:cxn>
                  <a:cxn ang="0">
                    <a:pos x="80" y="30"/>
                  </a:cxn>
                  <a:cxn ang="0">
                    <a:pos x="80" y="26"/>
                  </a:cxn>
                  <a:cxn ang="0">
                    <a:pos x="81" y="22"/>
                  </a:cxn>
                  <a:cxn ang="0">
                    <a:pos x="81" y="17"/>
                  </a:cxn>
                  <a:cxn ang="0">
                    <a:pos x="80" y="14"/>
                  </a:cxn>
                  <a:cxn ang="0">
                    <a:pos x="78" y="11"/>
                  </a:cxn>
                  <a:cxn ang="0">
                    <a:pos x="76" y="7"/>
                  </a:cxn>
                  <a:cxn ang="0">
                    <a:pos x="73" y="5"/>
                  </a:cxn>
                  <a:cxn ang="0">
                    <a:pos x="70" y="2"/>
                  </a:cxn>
                  <a:cxn ang="0">
                    <a:pos x="66" y="1"/>
                  </a:cxn>
                  <a:cxn ang="0">
                    <a:pos x="62" y="0"/>
                  </a:cxn>
                  <a:cxn ang="0">
                    <a:pos x="57" y="0"/>
                  </a:cxn>
                  <a:cxn ang="0">
                    <a:pos x="53" y="1"/>
                  </a:cxn>
                  <a:cxn ang="0">
                    <a:pos x="49" y="2"/>
                  </a:cxn>
                  <a:cxn ang="0">
                    <a:pos x="45" y="4"/>
                  </a:cxn>
                  <a:cxn ang="0">
                    <a:pos x="42" y="8"/>
                  </a:cxn>
                  <a:cxn ang="0">
                    <a:pos x="39" y="12"/>
                  </a:cxn>
                  <a:cxn ang="0">
                    <a:pos x="37" y="16"/>
                  </a:cxn>
                </a:cxnLst>
                <a:rect l="0" t="0" r="r" b="b"/>
                <a:pathLst>
                  <a:path w="138" h="212">
                    <a:moveTo>
                      <a:pt x="37" y="16"/>
                    </a:moveTo>
                    <a:lnTo>
                      <a:pt x="1" y="98"/>
                    </a:lnTo>
                    <a:lnTo>
                      <a:pt x="1" y="99"/>
                    </a:lnTo>
                    <a:lnTo>
                      <a:pt x="1" y="100"/>
                    </a:lnTo>
                    <a:lnTo>
                      <a:pt x="0" y="101"/>
                    </a:lnTo>
                    <a:lnTo>
                      <a:pt x="0" y="104"/>
                    </a:lnTo>
                    <a:lnTo>
                      <a:pt x="0" y="105"/>
                    </a:lnTo>
                    <a:lnTo>
                      <a:pt x="0" y="107"/>
                    </a:lnTo>
                    <a:lnTo>
                      <a:pt x="1" y="109"/>
                    </a:lnTo>
                    <a:lnTo>
                      <a:pt x="1" y="111"/>
                    </a:lnTo>
                    <a:lnTo>
                      <a:pt x="2" y="112"/>
                    </a:lnTo>
                    <a:lnTo>
                      <a:pt x="3" y="114"/>
                    </a:lnTo>
                    <a:lnTo>
                      <a:pt x="4" y="115"/>
                    </a:lnTo>
                    <a:lnTo>
                      <a:pt x="6" y="116"/>
                    </a:lnTo>
                    <a:lnTo>
                      <a:pt x="7" y="117"/>
                    </a:lnTo>
                    <a:lnTo>
                      <a:pt x="9" y="118"/>
                    </a:lnTo>
                    <a:lnTo>
                      <a:pt x="10" y="118"/>
                    </a:lnTo>
                    <a:lnTo>
                      <a:pt x="11" y="119"/>
                    </a:lnTo>
                    <a:lnTo>
                      <a:pt x="13" y="119"/>
                    </a:lnTo>
                    <a:lnTo>
                      <a:pt x="15" y="119"/>
                    </a:lnTo>
                    <a:lnTo>
                      <a:pt x="89" y="119"/>
                    </a:lnTo>
                    <a:lnTo>
                      <a:pt x="89" y="211"/>
                    </a:lnTo>
                    <a:lnTo>
                      <a:pt x="113" y="211"/>
                    </a:lnTo>
                    <a:lnTo>
                      <a:pt x="113" y="101"/>
                    </a:lnTo>
                    <a:lnTo>
                      <a:pt x="113" y="100"/>
                    </a:lnTo>
                    <a:lnTo>
                      <a:pt x="113" y="99"/>
                    </a:lnTo>
                    <a:lnTo>
                      <a:pt x="112" y="98"/>
                    </a:lnTo>
                    <a:lnTo>
                      <a:pt x="111" y="97"/>
                    </a:lnTo>
                    <a:lnTo>
                      <a:pt x="111" y="96"/>
                    </a:lnTo>
                    <a:lnTo>
                      <a:pt x="109" y="95"/>
                    </a:lnTo>
                    <a:lnTo>
                      <a:pt x="109" y="95"/>
                    </a:lnTo>
                    <a:lnTo>
                      <a:pt x="108" y="94"/>
                    </a:lnTo>
                    <a:lnTo>
                      <a:pt x="106" y="93"/>
                    </a:lnTo>
                    <a:lnTo>
                      <a:pt x="105" y="93"/>
                    </a:lnTo>
                    <a:lnTo>
                      <a:pt x="104" y="93"/>
                    </a:lnTo>
                    <a:lnTo>
                      <a:pt x="102" y="92"/>
                    </a:lnTo>
                    <a:lnTo>
                      <a:pt x="101" y="92"/>
                    </a:lnTo>
                    <a:lnTo>
                      <a:pt x="100" y="92"/>
                    </a:lnTo>
                    <a:lnTo>
                      <a:pt x="98" y="92"/>
                    </a:lnTo>
                    <a:lnTo>
                      <a:pt x="97" y="92"/>
                    </a:lnTo>
                    <a:lnTo>
                      <a:pt x="54" y="90"/>
                    </a:lnTo>
                    <a:lnTo>
                      <a:pt x="66" y="54"/>
                    </a:lnTo>
                    <a:lnTo>
                      <a:pt x="75" y="67"/>
                    </a:lnTo>
                    <a:lnTo>
                      <a:pt x="127" y="67"/>
                    </a:lnTo>
                    <a:lnTo>
                      <a:pt x="128" y="66"/>
                    </a:lnTo>
                    <a:lnTo>
                      <a:pt x="130" y="66"/>
                    </a:lnTo>
                    <a:lnTo>
                      <a:pt x="131" y="65"/>
                    </a:lnTo>
                    <a:lnTo>
                      <a:pt x="131" y="65"/>
                    </a:lnTo>
                    <a:lnTo>
                      <a:pt x="133" y="64"/>
                    </a:lnTo>
                    <a:lnTo>
                      <a:pt x="134" y="63"/>
                    </a:lnTo>
                    <a:lnTo>
                      <a:pt x="135" y="62"/>
                    </a:lnTo>
                    <a:lnTo>
                      <a:pt x="136" y="62"/>
                    </a:lnTo>
                    <a:lnTo>
                      <a:pt x="136" y="60"/>
                    </a:lnTo>
                    <a:lnTo>
                      <a:pt x="136" y="59"/>
                    </a:lnTo>
                    <a:lnTo>
                      <a:pt x="137" y="58"/>
                    </a:lnTo>
                    <a:lnTo>
                      <a:pt x="137" y="56"/>
                    </a:lnTo>
                    <a:lnTo>
                      <a:pt x="137" y="54"/>
                    </a:lnTo>
                    <a:lnTo>
                      <a:pt x="136" y="53"/>
                    </a:lnTo>
                    <a:lnTo>
                      <a:pt x="136" y="52"/>
                    </a:lnTo>
                    <a:lnTo>
                      <a:pt x="135" y="50"/>
                    </a:lnTo>
                    <a:lnTo>
                      <a:pt x="134" y="49"/>
                    </a:lnTo>
                    <a:lnTo>
                      <a:pt x="133" y="49"/>
                    </a:lnTo>
                    <a:lnTo>
                      <a:pt x="132" y="47"/>
                    </a:lnTo>
                    <a:lnTo>
                      <a:pt x="131" y="47"/>
                    </a:lnTo>
                    <a:lnTo>
                      <a:pt x="130" y="46"/>
                    </a:lnTo>
                    <a:lnTo>
                      <a:pt x="128" y="46"/>
                    </a:lnTo>
                    <a:lnTo>
                      <a:pt x="127" y="46"/>
                    </a:lnTo>
                    <a:lnTo>
                      <a:pt x="87" y="46"/>
                    </a:lnTo>
                    <a:lnTo>
                      <a:pt x="78" y="31"/>
                    </a:lnTo>
                    <a:lnTo>
                      <a:pt x="80" y="30"/>
                    </a:lnTo>
                    <a:lnTo>
                      <a:pt x="80" y="28"/>
                    </a:lnTo>
                    <a:lnTo>
                      <a:pt x="80" y="26"/>
                    </a:lnTo>
                    <a:lnTo>
                      <a:pt x="81" y="24"/>
                    </a:lnTo>
                    <a:lnTo>
                      <a:pt x="81" y="22"/>
                    </a:lnTo>
                    <a:lnTo>
                      <a:pt x="81" y="20"/>
                    </a:lnTo>
                    <a:lnTo>
                      <a:pt x="81" y="17"/>
                    </a:lnTo>
                    <a:lnTo>
                      <a:pt x="80" y="16"/>
                    </a:lnTo>
                    <a:lnTo>
                      <a:pt x="80" y="14"/>
                    </a:lnTo>
                    <a:lnTo>
                      <a:pt x="79" y="12"/>
                    </a:lnTo>
                    <a:lnTo>
                      <a:pt x="78" y="11"/>
                    </a:lnTo>
                    <a:lnTo>
                      <a:pt x="77" y="9"/>
                    </a:lnTo>
                    <a:lnTo>
                      <a:pt x="76" y="7"/>
                    </a:lnTo>
                    <a:lnTo>
                      <a:pt x="75" y="6"/>
                    </a:lnTo>
                    <a:lnTo>
                      <a:pt x="73" y="5"/>
                    </a:lnTo>
                    <a:lnTo>
                      <a:pt x="72" y="4"/>
                    </a:lnTo>
                    <a:lnTo>
                      <a:pt x="70" y="2"/>
                    </a:lnTo>
                    <a:lnTo>
                      <a:pt x="68" y="2"/>
                    </a:lnTo>
                    <a:lnTo>
                      <a:pt x="66" y="1"/>
                    </a:lnTo>
                    <a:lnTo>
                      <a:pt x="64" y="1"/>
                    </a:lnTo>
                    <a:lnTo>
                      <a:pt x="62" y="0"/>
                    </a:lnTo>
                    <a:lnTo>
                      <a:pt x="60" y="0"/>
                    </a:lnTo>
                    <a:lnTo>
                      <a:pt x="57" y="0"/>
                    </a:lnTo>
                    <a:lnTo>
                      <a:pt x="56" y="0"/>
                    </a:lnTo>
                    <a:lnTo>
                      <a:pt x="53" y="1"/>
                    </a:lnTo>
                    <a:lnTo>
                      <a:pt x="51" y="1"/>
                    </a:lnTo>
                    <a:lnTo>
                      <a:pt x="49" y="2"/>
                    </a:lnTo>
                    <a:lnTo>
                      <a:pt x="47" y="3"/>
                    </a:lnTo>
                    <a:lnTo>
                      <a:pt x="45" y="4"/>
                    </a:lnTo>
                    <a:lnTo>
                      <a:pt x="43" y="6"/>
                    </a:lnTo>
                    <a:lnTo>
                      <a:pt x="42" y="8"/>
                    </a:lnTo>
                    <a:lnTo>
                      <a:pt x="40" y="9"/>
                    </a:lnTo>
                    <a:lnTo>
                      <a:pt x="39" y="12"/>
                    </a:lnTo>
                    <a:lnTo>
                      <a:pt x="38" y="14"/>
                    </a:lnTo>
                    <a:lnTo>
                      <a:pt x="37" y="16"/>
                    </a:lnTo>
                  </a:path>
                </a:pathLst>
              </a:custGeom>
              <a:solidFill>
                <a:srgbClr val="F39FD1"/>
              </a:solidFill>
              <a:ln w="127000" cap="rnd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718746" name="Freeform 26"/>
            <p:cNvSpPr>
              <a:spLocks/>
            </p:cNvSpPr>
            <p:nvPr/>
          </p:nvSpPr>
          <p:spPr bwMode="auto">
            <a:xfrm>
              <a:off x="2173" y="1913"/>
              <a:ext cx="178" cy="292"/>
            </a:xfrm>
            <a:custGeom>
              <a:avLst/>
              <a:gdLst/>
              <a:ahLst/>
              <a:cxnLst>
                <a:cxn ang="0">
                  <a:pos x="199" y="263"/>
                </a:cxn>
                <a:cxn ang="0">
                  <a:pos x="184" y="263"/>
                </a:cxn>
                <a:cxn ang="0">
                  <a:pos x="158" y="230"/>
                </a:cxn>
                <a:cxn ang="0">
                  <a:pos x="121" y="169"/>
                </a:cxn>
                <a:cxn ang="0">
                  <a:pos x="111" y="142"/>
                </a:cxn>
                <a:cxn ang="0">
                  <a:pos x="114" y="123"/>
                </a:cxn>
                <a:cxn ang="0">
                  <a:pos x="123" y="119"/>
                </a:cxn>
                <a:cxn ang="0">
                  <a:pos x="136" y="129"/>
                </a:cxn>
                <a:cxn ang="0">
                  <a:pos x="155" y="140"/>
                </a:cxn>
                <a:cxn ang="0">
                  <a:pos x="164" y="140"/>
                </a:cxn>
                <a:cxn ang="0">
                  <a:pos x="165" y="134"/>
                </a:cxn>
                <a:cxn ang="0">
                  <a:pos x="156" y="123"/>
                </a:cxn>
                <a:cxn ang="0">
                  <a:pos x="135" y="108"/>
                </a:cxn>
                <a:cxn ang="0">
                  <a:pos x="126" y="87"/>
                </a:cxn>
                <a:cxn ang="0">
                  <a:pos x="123" y="69"/>
                </a:cxn>
                <a:cxn ang="0">
                  <a:pos x="113" y="56"/>
                </a:cxn>
                <a:cxn ang="0">
                  <a:pos x="109" y="48"/>
                </a:cxn>
                <a:cxn ang="0">
                  <a:pos x="114" y="36"/>
                </a:cxn>
                <a:cxn ang="0">
                  <a:pos x="119" y="24"/>
                </a:cxn>
                <a:cxn ang="0">
                  <a:pos x="115" y="9"/>
                </a:cxn>
                <a:cxn ang="0">
                  <a:pos x="105" y="1"/>
                </a:cxn>
                <a:cxn ang="0">
                  <a:pos x="90" y="3"/>
                </a:cxn>
                <a:cxn ang="0">
                  <a:pos x="84" y="13"/>
                </a:cxn>
                <a:cxn ang="0">
                  <a:pos x="84" y="23"/>
                </a:cxn>
                <a:cxn ang="0">
                  <a:pos x="88" y="35"/>
                </a:cxn>
                <a:cxn ang="0">
                  <a:pos x="88" y="46"/>
                </a:cxn>
                <a:cxn ang="0">
                  <a:pos x="78" y="56"/>
                </a:cxn>
                <a:cxn ang="0">
                  <a:pos x="65" y="64"/>
                </a:cxn>
                <a:cxn ang="0">
                  <a:pos x="55" y="75"/>
                </a:cxn>
                <a:cxn ang="0">
                  <a:pos x="46" y="99"/>
                </a:cxn>
                <a:cxn ang="0">
                  <a:pos x="41" y="122"/>
                </a:cxn>
                <a:cxn ang="0">
                  <a:pos x="40" y="146"/>
                </a:cxn>
                <a:cxn ang="0">
                  <a:pos x="41" y="158"/>
                </a:cxn>
                <a:cxn ang="0">
                  <a:pos x="49" y="162"/>
                </a:cxn>
                <a:cxn ang="0">
                  <a:pos x="53" y="158"/>
                </a:cxn>
                <a:cxn ang="0">
                  <a:pos x="53" y="133"/>
                </a:cxn>
                <a:cxn ang="0">
                  <a:pos x="55" y="117"/>
                </a:cxn>
                <a:cxn ang="0">
                  <a:pos x="64" y="109"/>
                </a:cxn>
                <a:cxn ang="0">
                  <a:pos x="70" y="114"/>
                </a:cxn>
                <a:cxn ang="0">
                  <a:pos x="68" y="140"/>
                </a:cxn>
                <a:cxn ang="0">
                  <a:pos x="61" y="167"/>
                </a:cxn>
                <a:cxn ang="0">
                  <a:pos x="53" y="197"/>
                </a:cxn>
                <a:cxn ang="0">
                  <a:pos x="33" y="226"/>
                </a:cxn>
                <a:cxn ang="0">
                  <a:pos x="8" y="256"/>
                </a:cxn>
                <a:cxn ang="0">
                  <a:pos x="0" y="272"/>
                </a:cxn>
                <a:cxn ang="0">
                  <a:pos x="19" y="291"/>
                </a:cxn>
                <a:cxn ang="0">
                  <a:pos x="33" y="288"/>
                </a:cxn>
                <a:cxn ang="0">
                  <a:pos x="23" y="276"/>
                </a:cxn>
                <a:cxn ang="0">
                  <a:pos x="30" y="260"/>
                </a:cxn>
                <a:cxn ang="0">
                  <a:pos x="61" y="223"/>
                </a:cxn>
                <a:cxn ang="0">
                  <a:pos x="84" y="197"/>
                </a:cxn>
                <a:cxn ang="0">
                  <a:pos x="95" y="191"/>
                </a:cxn>
                <a:cxn ang="0">
                  <a:pos x="109" y="199"/>
                </a:cxn>
                <a:cxn ang="0">
                  <a:pos x="141" y="243"/>
                </a:cxn>
                <a:cxn ang="0">
                  <a:pos x="168" y="281"/>
                </a:cxn>
                <a:cxn ang="0">
                  <a:pos x="178" y="283"/>
                </a:cxn>
                <a:cxn ang="0">
                  <a:pos x="191" y="273"/>
                </a:cxn>
              </a:cxnLst>
              <a:rect l="0" t="0" r="r" b="b"/>
              <a:pathLst>
                <a:path w="200" h="292">
                  <a:moveTo>
                    <a:pt x="198" y="268"/>
                  </a:moveTo>
                  <a:lnTo>
                    <a:pt x="199" y="263"/>
                  </a:lnTo>
                  <a:lnTo>
                    <a:pt x="191" y="265"/>
                  </a:lnTo>
                  <a:lnTo>
                    <a:pt x="184" y="263"/>
                  </a:lnTo>
                  <a:lnTo>
                    <a:pt x="174" y="256"/>
                  </a:lnTo>
                  <a:lnTo>
                    <a:pt x="158" y="230"/>
                  </a:lnTo>
                  <a:lnTo>
                    <a:pt x="134" y="191"/>
                  </a:lnTo>
                  <a:lnTo>
                    <a:pt x="121" y="169"/>
                  </a:lnTo>
                  <a:lnTo>
                    <a:pt x="113" y="152"/>
                  </a:lnTo>
                  <a:lnTo>
                    <a:pt x="111" y="142"/>
                  </a:lnTo>
                  <a:lnTo>
                    <a:pt x="111" y="130"/>
                  </a:lnTo>
                  <a:lnTo>
                    <a:pt x="114" y="123"/>
                  </a:lnTo>
                  <a:lnTo>
                    <a:pt x="119" y="119"/>
                  </a:lnTo>
                  <a:lnTo>
                    <a:pt x="123" y="119"/>
                  </a:lnTo>
                  <a:lnTo>
                    <a:pt x="128" y="122"/>
                  </a:lnTo>
                  <a:lnTo>
                    <a:pt x="136" y="129"/>
                  </a:lnTo>
                  <a:lnTo>
                    <a:pt x="148" y="137"/>
                  </a:lnTo>
                  <a:lnTo>
                    <a:pt x="155" y="140"/>
                  </a:lnTo>
                  <a:lnTo>
                    <a:pt x="160" y="142"/>
                  </a:lnTo>
                  <a:lnTo>
                    <a:pt x="164" y="140"/>
                  </a:lnTo>
                  <a:lnTo>
                    <a:pt x="166" y="137"/>
                  </a:lnTo>
                  <a:lnTo>
                    <a:pt x="165" y="134"/>
                  </a:lnTo>
                  <a:lnTo>
                    <a:pt x="164" y="130"/>
                  </a:lnTo>
                  <a:lnTo>
                    <a:pt x="156" y="123"/>
                  </a:lnTo>
                  <a:lnTo>
                    <a:pt x="143" y="114"/>
                  </a:lnTo>
                  <a:lnTo>
                    <a:pt x="135" y="108"/>
                  </a:lnTo>
                  <a:lnTo>
                    <a:pt x="130" y="99"/>
                  </a:lnTo>
                  <a:lnTo>
                    <a:pt x="126" y="87"/>
                  </a:lnTo>
                  <a:lnTo>
                    <a:pt x="125" y="74"/>
                  </a:lnTo>
                  <a:lnTo>
                    <a:pt x="123" y="69"/>
                  </a:lnTo>
                  <a:lnTo>
                    <a:pt x="119" y="63"/>
                  </a:lnTo>
                  <a:lnTo>
                    <a:pt x="113" y="56"/>
                  </a:lnTo>
                  <a:lnTo>
                    <a:pt x="109" y="53"/>
                  </a:lnTo>
                  <a:lnTo>
                    <a:pt x="109" y="48"/>
                  </a:lnTo>
                  <a:lnTo>
                    <a:pt x="111" y="40"/>
                  </a:lnTo>
                  <a:lnTo>
                    <a:pt x="114" y="36"/>
                  </a:lnTo>
                  <a:lnTo>
                    <a:pt x="116" y="31"/>
                  </a:lnTo>
                  <a:lnTo>
                    <a:pt x="119" y="24"/>
                  </a:lnTo>
                  <a:lnTo>
                    <a:pt x="116" y="15"/>
                  </a:lnTo>
                  <a:lnTo>
                    <a:pt x="115" y="9"/>
                  </a:lnTo>
                  <a:lnTo>
                    <a:pt x="111" y="4"/>
                  </a:lnTo>
                  <a:lnTo>
                    <a:pt x="105" y="1"/>
                  </a:lnTo>
                  <a:lnTo>
                    <a:pt x="96" y="0"/>
                  </a:lnTo>
                  <a:lnTo>
                    <a:pt x="90" y="3"/>
                  </a:lnTo>
                  <a:lnTo>
                    <a:pt x="86" y="6"/>
                  </a:lnTo>
                  <a:lnTo>
                    <a:pt x="84" y="13"/>
                  </a:lnTo>
                  <a:lnTo>
                    <a:pt x="83" y="18"/>
                  </a:lnTo>
                  <a:lnTo>
                    <a:pt x="84" y="23"/>
                  </a:lnTo>
                  <a:lnTo>
                    <a:pt x="86" y="30"/>
                  </a:lnTo>
                  <a:lnTo>
                    <a:pt x="88" y="35"/>
                  </a:lnTo>
                  <a:lnTo>
                    <a:pt x="89" y="40"/>
                  </a:lnTo>
                  <a:lnTo>
                    <a:pt x="88" y="46"/>
                  </a:lnTo>
                  <a:lnTo>
                    <a:pt x="84" y="51"/>
                  </a:lnTo>
                  <a:lnTo>
                    <a:pt x="78" y="56"/>
                  </a:lnTo>
                  <a:lnTo>
                    <a:pt x="70" y="60"/>
                  </a:lnTo>
                  <a:lnTo>
                    <a:pt x="65" y="64"/>
                  </a:lnTo>
                  <a:lnTo>
                    <a:pt x="60" y="69"/>
                  </a:lnTo>
                  <a:lnTo>
                    <a:pt x="55" y="75"/>
                  </a:lnTo>
                  <a:lnTo>
                    <a:pt x="50" y="87"/>
                  </a:lnTo>
                  <a:lnTo>
                    <a:pt x="46" y="99"/>
                  </a:lnTo>
                  <a:lnTo>
                    <a:pt x="43" y="109"/>
                  </a:lnTo>
                  <a:lnTo>
                    <a:pt x="41" y="122"/>
                  </a:lnTo>
                  <a:lnTo>
                    <a:pt x="40" y="137"/>
                  </a:lnTo>
                  <a:lnTo>
                    <a:pt x="40" y="146"/>
                  </a:lnTo>
                  <a:lnTo>
                    <a:pt x="40" y="153"/>
                  </a:lnTo>
                  <a:lnTo>
                    <a:pt x="41" y="158"/>
                  </a:lnTo>
                  <a:lnTo>
                    <a:pt x="44" y="161"/>
                  </a:lnTo>
                  <a:lnTo>
                    <a:pt x="49" y="162"/>
                  </a:lnTo>
                  <a:lnTo>
                    <a:pt x="51" y="161"/>
                  </a:lnTo>
                  <a:lnTo>
                    <a:pt x="53" y="158"/>
                  </a:lnTo>
                  <a:lnTo>
                    <a:pt x="53" y="148"/>
                  </a:lnTo>
                  <a:lnTo>
                    <a:pt x="53" y="133"/>
                  </a:lnTo>
                  <a:lnTo>
                    <a:pt x="54" y="123"/>
                  </a:lnTo>
                  <a:lnTo>
                    <a:pt x="55" y="117"/>
                  </a:lnTo>
                  <a:lnTo>
                    <a:pt x="59" y="110"/>
                  </a:lnTo>
                  <a:lnTo>
                    <a:pt x="64" y="109"/>
                  </a:lnTo>
                  <a:lnTo>
                    <a:pt x="69" y="110"/>
                  </a:lnTo>
                  <a:lnTo>
                    <a:pt x="70" y="114"/>
                  </a:lnTo>
                  <a:lnTo>
                    <a:pt x="69" y="125"/>
                  </a:lnTo>
                  <a:lnTo>
                    <a:pt x="68" y="140"/>
                  </a:lnTo>
                  <a:lnTo>
                    <a:pt x="65" y="154"/>
                  </a:lnTo>
                  <a:lnTo>
                    <a:pt x="61" y="167"/>
                  </a:lnTo>
                  <a:lnTo>
                    <a:pt x="58" y="183"/>
                  </a:lnTo>
                  <a:lnTo>
                    <a:pt x="53" y="197"/>
                  </a:lnTo>
                  <a:lnTo>
                    <a:pt x="41" y="214"/>
                  </a:lnTo>
                  <a:lnTo>
                    <a:pt x="33" y="226"/>
                  </a:lnTo>
                  <a:lnTo>
                    <a:pt x="18" y="243"/>
                  </a:lnTo>
                  <a:lnTo>
                    <a:pt x="8" y="256"/>
                  </a:lnTo>
                  <a:lnTo>
                    <a:pt x="0" y="267"/>
                  </a:lnTo>
                  <a:lnTo>
                    <a:pt x="0" y="272"/>
                  </a:lnTo>
                  <a:lnTo>
                    <a:pt x="8" y="281"/>
                  </a:lnTo>
                  <a:lnTo>
                    <a:pt x="19" y="291"/>
                  </a:lnTo>
                  <a:lnTo>
                    <a:pt x="30" y="291"/>
                  </a:lnTo>
                  <a:lnTo>
                    <a:pt x="33" y="288"/>
                  </a:lnTo>
                  <a:lnTo>
                    <a:pt x="28" y="282"/>
                  </a:lnTo>
                  <a:lnTo>
                    <a:pt x="23" y="276"/>
                  </a:lnTo>
                  <a:lnTo>
                    <a:pt x="23" y="271"/>
                  </a:lnTo>
                  <a:lnTo>
                    <a:pt x="30" y="260"/>
                  </a:lnTo>
                  <a:lnTo>
                    <a:pt x="43" y="247"/>
                  </a:lnTo>
                  <a:lnTo>
                    <a:pt x="61" y="223"/>
                  </a:lnTo>
                  <a:lnTo>
                    <a:pt x="78" y="203"/>
                  </a:lnTo>
                  <a:lnTo>
                    <a:pt x="84" y="197"/>
                  </a:lnTo>
                  <a:lnTo>
                    <a:pt x="88" y="192"/>
                  </a:lnTo>
                  <a:lnTo>
                    <a:pt x="95" y="191"/>
                  </a:lnTo>
                  <a:lnTo>
                    <a:pt x="101" y="194"/>
                  </a:lnTo>
                  <a:lnTo>
                    <a:pt x="109" y="199"/>
                  </a:lnTo>
                  <a:lnTo>
                    <a:pt x="124" y="220"/>
                  </a:lnTo>
                  <a:lnTo>
                    <a:pt x="141" y="243"/>
                  </a:lnTo>
                  <a:lnTo>
                    <a:pt x="158" y="267"/>
                  </a:lnTo>
                  <a:lnTo>
                    <a:pt x="168" y="281"/>
                  </a:lnTo>
                  <a:lnTo>
                    <a:pt x="171" y="283"/>
                  </a:lnTo>
                  <a:lnTo>
                    <a:pt x="178" y="283"/>
                  </a:lnTo>
                  <a:lnTo>
                    <a:pt x="184" y="278"/>
                  </a:lnTo>
                  <a:lnTo>
                    <a:pt x="191" y="273"/>
                  </a:lnTo>
                  <a:lnTo>
                    <a:pt x="198" y="268"/>
                  </a:lnTo>
                </a:path>
              </a:pathLst>
            </a:custGeom>
            <a:solidFill>
              <a:srgbClr val="CECECE"/>
            </a:solidFill>
            <a:ln w="2540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5" name="Group 27"/>
            <p:cNvGrpSpPr>
              <a:grpSpLocks/>
            </p:cNvGrpSpPr>
            <p:nvPr/>
          </p:nvGrpSpPr>
          <p:grpSpPr bwMode="auto">
            <a:xfrm>
              <a:off x="1672" y="1903"/>
              <a:ext cx="231" cy="311"/>
              <a:chOff x="1881" y="1903"/>
              <a:chExt cx="260" cy="311"/>
            </a:xfrm>
          </p:grpSpPr>
          <p:grpSp>
            <p:nvGrpSpPr>
              <p:cNvPr id="6" name="Group 28"/>
              <p:cNvGrpSpPr>
                <a:grpSpLocks/>
              </p:cNvGrpSpPr>
              <p:nvPr/>
            </p:nvGrpSpPr>
            <p:grpSpPr bwMode="auto">
              <a:xfrm>
                <a:off x="1881" y="1903"/>
                <a:ext cx="260" cy="311"/>
                <a:chOff x="1881" y="1903"/>
                <a:chExt cx="260" cy="311"/>
              </a:xfrm>
            </p:grpSpPr>
            <p:sp>
              <p:nvSpPr>
                <p:cNvPr id="2718749" name="AutoShape 29"/>
                <p:cNvSpPr>
                  <a:spLocks noChangeArrowheads="1"/>
                </p:cNvSpPr>
                <p:nvPr/>
              </p:nvSpPr>
              <p:spPr bwMode="auto">
                <a:xfrm>
                  <a:off x="1881" y="1955"/>
                  <a:ext cx="260" cy="259"/>
                </a:xfrm>
                <a:prstGeom prst="cube">
                  <a:avLst>
                    <a:gd name="adj" fmla="val 24995"/>
                  </a:avLst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18750" name="AutoShape 30"/>
                <p:cNvSpPr>
                  <a:spLocks noChangeArrowheads="1"/>
                </p:cNvSpPr>
                <p:nvPr/>
              </p:nvSpPr>
              <p:spPr bwMode="auto">
                <a:xfrm>
                  <a:off x="1944" y="1903"/>
                  <a:ext cx="197" cy="46"/>
                </a:xfrm>
                <a:prstGeom prst="cube">
                  <a:avLst>
                    <a:gd name="adj" fmla="val 24995"/>
                  </a:avLst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2718751" name="Oval 31"/>
              <p:cNvSpPr>
                <a:spLocks noChangeArrowheads="1"/>
              </p:cNvSpPr>
              <p:nvPr/>
            </p:nvSpPr>
            <p:spPr bwMode="auto">
              <a:xfrm>
                <a:off x="1964" y="1930"/>
                <a:ext cx="25" cy="9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18752" name="AutoShape 32"/>
              <p:cNvSpPr>
                <a:spLocks noChangeArrowheads="1"/>
              </p:cNvSpPr>
              <p:nvPr/>
            </p:nvSpPr>
            <p:spPr bwMode="auto">
              <a:xfrm>
                <a:off x="1912" y="2077"/>
                <a:ext cx="137" cy="55"/>
              </a:xfrm>
              <a:prstGeom prst="octagon">
                <a:avLst>
                  <a:gd name="adj" fmla="val 29282"/>
                </a:avLst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718753" name="AutoShape 33"/>
            <p:cNvSpPr>
              <a:spLocks noChangeArrowheads="1"/>
            </p:cNvSpPr>
            <p:nvPr/>
          </p:nvSpPr>
          <p:spPr bwMode="auto">
            <a:xfrm>
              <a:off x="1735" y="2288"/>
              <a:ext cx="183" cy="259"/>
            </a:xfrm>
            <a:prstGeom prst="cube">
              <a:avLst>
                <a:gd name="adj" fmla="val 24995"/>
              </a:avLst>
            </a:prstGeom>
            <a:solidFill>
              <a:srgbClr val="DC008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18754" name="AutoShape 34"/>
            <p:cNvSpPr>
              <a:spLocks noChangeArrowheads="1"/>
            </p:cNvSpPr>
            <p:nvPr/>
          </p:nvSpPr>
          <p:spPr bwMode="auto">
            <a:xfrm>
              <a:off x="1780" y="2237"/>
              <a:ext cx="138" cy="45"/>
            </a:xfrm>
            <a:prstGeom prst="cube">
              <a:avLst>
                <a:gd name="adj" fmla="val 24995"/>
              </a:avLst>
            </a:prstGeom>
            <a:solidFill>
              <a:srgbClr val="DC008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18755" name="AutoShape 35"/>
            <p:cNvSpPr>
              <a:spLocks noChangeArrowheads="1"/>
            </p:cNvSpPr>
            <p:nvPr/>
          </p:nvSpPr>
          <p:spPr bwMode="auto">
            <a:xfrm>
              <a:off x="1772" y="2308"/>
              <a:ext cx="94" cy="15"/>
            </a:xfrm>
            <a:prstGeom prst="parallelogram">
              <a:avLst>
                <a:gd name="adj" fmla="val 156638"/>
              </a:avLst>
            </a:prstGeom>
            <a:solidFill>
              <a:srgbClr val="DC008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7" name="Group 36"/>
            <p:cNvGrpSpPr>
              <a:grpSpLocks/>
            </p:cNvGrpSpPr>
            <p:nvPr/>
          </p:nvGrpSpPr>
          <p:grpSpPr bwMode="auto">
            <a:xfrm>
              <a:off x="2202" y="2277"/>
              <a:ext cx="179" cy="257"/>
              <a:chOff x="2477" y="2277"/>
              <a:chExt cx="202" cy="257"/>
            </a:xfrm>
          </p:grpSpPr>
          <p:sp>
            <p:nvSpPr>
              <p:cNvPr id="2718757" name="Freeform 37"/>
              <p:cNvSpPr>
                <a:spLocks/>
              </p:cNvSpPr>
              <p:nvPr/>
            </p:nvSpPr>
            <p:spPr bwMode="auto">
              <a:xfrm>
                <a:off x="2607" y="2396"/>
                <a:ext cx="61" cy="138"/>
              </a:xfrm>
              <a:custGeom>
                <a:avLst/>
                <a:gdLst/>
                <a:ahLst/>
                <a:cxnLst>
                  <a:cxn ang="0">
                    <a:pos x="44" y="0"/>
                  </a:cxn>
                  <a:cxn ang="0">
                    <a:pos x="60" y="0"/>
                  </a:cxn>
                  <a:cxn ang="0">
                    <a:pos x="16" y="137"/>
                  </a:cxn>
                  <a:cxn ang="0">
                    <a:pos x="0" y="137"/>
                  </a:cxn>
                  <a:cxn ang="0">
                    <a:pos x="44" y="0"/>
                  </a:cxn>
                </a:cxnLst>
                <a:rect l="0" t="0" r="r" b="b"/>
                <a:pathLst>
                  <a:path w="61" h="138">
                    <a:moveTo>
                      <a:pt x="44" y="0"/>
                    </a:moveTo>
                    <a:lnTo>
                      <a:pt x="60" y="0"/>
                    </a:lnTo>
                    <a:lnTo>
                      <a:pt x="16" y="137"/>
                    </a:lnTo>
                    <a:lnTo>
                      <a:pt x="0" y="137"/>
                    </a:lnTo>
                    <a:lnTo>
                      <a:pt x="44" y="0"/>
                    </a:lnTo>
                  </a:path>
                </a:pathLst>
              </a:custGeom>
              <a:solidFill>
                <a:srgbClr val="F39FD1"/>
              </a:solidFill>
              <a:ln w="12700" cap="rnd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18758" name="Rectangle 38"/>
              <p:cNvSpPr>
                <a:spLocks noChangeArrowheads="1"/>
              </p:cNvSpPr>
              <p:nvPr/>
            </p:nvSpPr>
            <p:spPr bwMode="auto">
              <a:xfrm>
                <a:off x="2602" y="2396"/>
                <a:ext cx="77" cy="12"/>
              </a:xfrm>
              <a:prstGeom prst="rect">
                <a:avLst/>
              </a:prstGeom>
              <a:solidFill>
                <a:srgbClr val="F39FD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18759" name="Rectangle 39"/>
              <p:cNvSpPr>
                <a:spLocks noChangeArrowheads="1"/>
              </p:cNvSpPr>
              <p:nvPr/>
            </p:nvSpPr>
            <p:spPr bwMode="auto">
              <a:xfrm>
                <a:off x="2610" y="2453"/>
                <a:ext cx="57" cy="12"/>
              </a:xfrm>
              <a:prstGeom prst="rect">
                <a:avLst/>
              </a:prstGeom>
              <a:solidFill>
                <a:srgbClr val="F39FD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18760" name="Rectangle 40"/>
              <p:cNvSpPr>
                <a:spLocks noChangeArrowheads="1"/>
              </p:cNvSpPr>
              <p:nvPr/>
            </p:nvSpPr>
            <p:spPr bwMode="auto">
              <a:xfrm>
                <a:off x="2479" y="2453"/>
                <a:ext cx="73" cy="8"/>
              </a:xfrm>
              <a:prstGeom prst="rect">
                <a:avLst/>
              </a:prstGeom>
              <a:solidFill>
                <a:srgbClr val="F39FD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18761" name="Oval 41"/>
              <p:cNvSpPr>
                <a:spLocks noChangeArrowheads="1"/>
              </p:cNvSpPr>
              <p:nvPr/>
            </p:nvSpPr>
            <p:spPr bwMode="auto">
              <a:xfrm>
                <a:off x="2537" y="2277"/>
                <a:ext cx="22" cy="26"/>
              </a:xfrm>
              <a:prstGeom prst="ellipse">
                <a:avLst/>
              </a:prstGeom>
              <a:solidFill>
                <a:srgbClr val="F39FD1"/>
              </a:solidFill>
              <a:ln w="254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18762" name="Freeform 42"/>
              <p:cNvSpPr>
                <a:spLocks/>
              </p:cNvSpPr>
              <p:nvPr/>
            </p:nvSpPr>
            <p:spPr bwMode="auto">
              <a:xfrm>
                <a:off x="2477" y="2322"/>
                <a:ext cx="138" cy="212"/>
              </a:xfrm>
              <a:custGeom>
                <a:avLst/>
                <a:gdLst/>
                <a:ahLst/>
                <a:cxnLst>
                  <a:cxn ang="0">
                    <a:pos x="1" y="98"/>
                  </a:cxn>
                  <a:cxn ang="0">
                    <a:pos x="1" y="100"/>
                  </a:cxn>
                  <a:cxn ang="0">
                    <a:pos x="0" y="104"/>
                  </a:cxn>
                  <a:cxn ang="0">
                    <a:pos x="0" y="107"/>
                  </a:cxn>
                  <a:cxn ang="0">
                    <a:pos x="1" y="111"/>
                  </a:cxn>
                  <a:cxn ang="0">
                    <a:pos x="3" y="114"/>
                  </a:cxn>
                  <a:cxn ang="0">
                    <a:pos x="6" y="116"/>
                  </a:cxn>
                  <a:cxn ang="0">
                    <a:pos x="9" y="118"/>
                  </a:cxn>
                  <a:cxn ang="0">
                    <a:pos x="11" y="119"/>
                  </a:cxn>
                  <a:cxn ang="0">
                    <a:pos x="15" y="119"/>
                  </a:cxn>
                  <a:cxn ang="0">
                    <a:pos x="89" y="211"/>
                  </a:cxn>
                  <a:cxn ang="0">
                    <a:pos x="113" y="101"/>
                  </a:cxn>
                  <a:cxn ang="0">
                    <a:pos x="113" y="99"/>
                  </a:cxn>
                  <a:cxn ang="0">
                    <a:pos x="111" y="97"/>
                  </a:cxn>
                  <a:cxn ang="0">
                    <a:pos x="109" y="95"/>
                  </a:cxn>
                  <a:cxn ang="0">
                    <a:pos x="108" y="94"/>
                  </a:cxn>
                  <a:cxn ang="0">
                    <a:pos x="105" y="93"/>
                  </a:cxn>
                  <a:cxn ang="0">
                    <a:pos x="102" y="92"/>
                  </a:cxn>
                  <a:cxn ang="0">
                    <a:pos x="100" y="92"/>
                  </a:cxn>
                  <a:cxn ang="0">
                    <a:pos x="97" y="92"/>
                  </a:cxn>
                  <a:cxn ang="0">
                    <a:pos x="66" y="54"/>
                  </a:cxn>
                  <a:cxn ang="0">
                    <a:pos x="127" y="67"/>
                  </a:cxn>
                  <a:cxn ang="0">
                    <a:pos x="130" y="66"/>
                  </a:cxn>
                  <a:cxn ang="0">
                    <a:pos x="131" y="65"/>
                  </a:cxn>
                  <a:cxn ang="0">
                    <a:pos x="134" y="63"/>
                  </a:cxn>
                  <a:cxn ang="0">
                    <a:pos x="136" y="62"/>
                  </a:cxn>
                  <a:cxn ang="0">
                    <a:pos x="136" y="59"/>
                  </a:cxn>
                  <a:cxn ang="0">
                    <a:pos x="137" y="56"/>
                  </a:cxn>
                  <a:cxn ang="0">
                    <a:pos x="136" y="53"/>
                  </a:cxn>
                  <a:cxn ang="0">
                    <a:pos x="135" y="50"/>
                  </a:cxn>
                  <a:cxn ang="0">
                    <a:pos x="133" y="49"/>
                  </a:cxn>
                  <a:cxn ang="0">
                    <a:pos x="131" y="47"/>
                  </a:cxn>
                  <a:cxn ang="0">
                    <a:pos x="128" y="46"/>
                  </a:cxn>
                  <a:cxn ang="0">
                    <a:pos x="87" y="46"/>
                  </a:cxn>
                  <a:cxn ang="0">
                    <a:pos x="80" y="30"/>
                  </a:cxn>
                  <a:cxn ang="0">
                    <a:pos x="80" y="26"/>
                  </a:cxn>
                  <a:cxn ang="0">
                    <a:pos x="81" y="22"/>
                  </a:cxn>
                  <a:cxn ang="0">
                    <a:pos x="81" y="17"/>
                  </a:cxn>
                  <a:cxn ang="0">
                    <a:pos x="80" y="14"/>
                  </a:cxn>
                  <a:cxn ang="0">
                    <a:pos x="78" y="11"/>
                  </a:cxn>
                  <a:cxn ang="0">
                    <a:pos x="76" y="7"/>
                  </a:cxn>
                  <a:cxn ang="0">
                    <a:pos x="73" y="5"/>
                  </a:cxn>
                  <a:cxn ang="0">
                    <a:pos x="70" y="2"/>
                  </a:cxn>
                  <a:cxn ang="0">
                    <a:pos x="66" y="1"/>
                  </a:cxn>
                  <a:cxn ang="0">
                    <a:pos x="62" y="0"/>
                  </a:cxn>
                  <a:cxn ang="0">
                    <a:pos x="57" y="0"/>
                  </a:cxn>
                  <a:cxn ang="0">
                    <a:pos x="53" y="1"/>
                  </a:cxn>
                  <a:cxn ang="0">
                    <a:pos x="49" y="2"/>
                  </a:cxn>
                  <a:cxn ang="0">
                    <a:pos x="45" y="4"/>
                  </a:cxn>
                  <a:cxn ang="0">
                    <a:pos x="42" y="8"/>
                  </a:cxn>
                  <a:cxn ang="0">
                    <a:pos x="39" y="12"/>
                  </a:cxn>
                  <a:cxn ang="0">
                    <a:pos x="37" y="16"/>
                  </a:cxn>
                </a:cxnLst>
                <a:rect l="0" t="0" r="r" b="b"/>
                <a:pathLst>
                  <a:path w="138" h="212">
                    <a:moveTo>
                      <a:pt x="37" y="16"/>
                    </a:moveTo>
                    <a:lnTo>
                      <a:pt x="1" y="98"/>
                    </a:lnTo>
                    <a:lnTo>
                      <a:pt x="1" y="99"/>
                    </a:lnTo>
                    <a:lnTo>
                      <a:pt x="1" y="100"/>
                    </a:lnTo>
                    <a:lnTo>
                      <a:pt x="0" y="101"/>
                    </a:lnTo>
                    <a:lnTo>
                      <a:pt x="0" y="104"/>
                    </a:lnTo>
                    <a:lnTo>
                      <a:pt x="0" y="105"/>
                    </a:lnTo>
                    <a:lnTo>
                      <a:pt x="0" y="107"/>
                    </a:lnTo>
                    <a:lnTo>
                      <a:pt x="1" y="109"/>
                    </a:lnTo>
                    <a:lnTo>
                      <a:pt x="1" y="111"/>
                    </a:lnTo>
                    <a:lnTo>
                      <a:pt x="2" y="112"/>
                    </a:lnTo>
                    <a:lnTo>
                      <a:pt x="3" y="114"/>
                    </a:lnTo>
                    <a:lnTo>
                      <a:pt x="4" y="115"/>
                    </a:lnTo>
                    <a:lnTo>
                      <a:pt x="6" y="116"/>
                    </a:lnTo>
                    <a:lnTo>
                      <a:pt x="7" y="117"/>
                    </a:lnTo>
                    <a:lnTo>
                      <a:pt x="9" y="118"/>
                    </a:lnTo>
                    <a:lnTo>
                      <a:pt x="10" y="118"/>
                    </a:lnTo>
                    <a:lnTo>
                      <a:pt x="11" y="119"/>
                    </a:lnTo>
                    <a:lnTo>
                      <a:pt x="13" y="119"/>
                    </a:lnTo>
                    <a:lnTo>
                      <a:pt x="15" y="119"/>
                    </a:lnTo>
                    <a:lnTo>
                      <a:pt x="89" y="119"/>
                    </a:lnTo>
                    <a:lnTo>
                      <a:pt x="89" y="211"/>
                    </a:lnTo>
                    <a:lnTo>
                      <a:pt x="113" y="211"/>
                    </a:lnTo>
                    <a:lnTo>
                      <a:pt x="113" y="101"/>
                    </a:lnTo>
                    <a:lnTo>
                      <a:pt x="113" y="100"/>
                    </a:lnTo>
                    <a:lnTo>
                      <a:pt x="113" y="99"/>
                    </a:lnTo>
                    <a:lnTo>
                      <a:pt x="112" y="98"/>
                    </a:lnTo>
                    <a:lnTo>
                      <a:pt x="111" y="97"/>
                    </a:lnTo>
                    <a:lnTo>
                      <a:pt x="111" y="96"/>
                    </a:lnTo>
                    <a:lnTo>
                      <a:pt x="109" y="95"/>
                    </a:lnTo>
                    <a:lnTo>
                      <a:pt x="109" y="95"/>
                    </a:lnTo>
                    <a:lnTo>
                      <a:pt x="108" y="94"/>
                    </a:lnTo>
                    <a:lnTo>
                      <a:pt x="106" y="93"/>
                    </a:lnTo>
                    <a:lnTo>
                      <a:pt x="105" y="93"/>
                    </a:lnTo>
                    <a:lnTo>
                      <a:pt x="104" y="93"/>
                    </a:lnTo>
                    <a:lnTo>
                      <a:pt x="102" y="92"/>
                    </a:lnTo>
                    <a:lnTo>
                      <a:pt x="101" y="92"/>
                    </a:lnTo>
                    <a:lnTo>
                      <a:pt x="100" y="92"/>
                    </a:lnTo>
                    <a:lnTo>
                      <a:pt x="98" y="92"/>
                    </a:lnTo>
                    <a:lnTo>
                      <a:pt x="97" y="92"/>
                    </a:lnTo>
                    <a:lnTo>
                      <a:pt x="54" y="90"/>
                    </a:lnTo>
                    <a:lnTo>
                      <a:pt x="66" y="54"/>
                    </a:lnTo>
                    <a:lnTo>
                      <a:pt x="75" y="67"/>
                    </a:lnTo>
                    <a:lnTo>
                      <a:pt x="127" y="67"/>
                    </a:lnTo>
                    <a:lnTo>
                      <a:pt x="128" y="66"/>
                    </a:lnTo>
                    <a:lnTo>
                      <a:pt x="130" y="66"/>
                    </a:lnTo>
                    <a:lnTo>
                      <a:pt x="131" y="65"/>
                    </a:lnTo>
                    <a:lnTo>
                      <a:pt x="131" y="65"/>
                    </a:lnTo>
                    <a:lnTo>
                      <a:pt x="133" y="64"/>
                    </a:lnTo>
                    <a:lnTo>
                      <a:pt x="134" y="63"/>
                    </a:lnTo>
                    <a:lnTo>
                      <a:pt x="135" y="62"/>
                    </a:lnTo>
                    <a:lnTo>
                      <a:pt x="136" y="62"/>
                    </a:lnTo>
                    <a:lnTo>
                      <a:pt x="136" y="60"/>
                    </a:lnTo>
                    <a:lnTo>
                      <a:pt x="136" y="59"/>
                    </a:lnTo>
                    <a:lnTo>
                      <a:pt x="137" y="58"/>
                    </a:lnTo>
                    <a:lnTo>
                      <a:pt x="137" y="56"/>
                    </a:lnTo>
                    <a:lnTo>
                      <a:pt x="137" y="54"/>
                    </a:lnTo>
                    <a:lnTo>
                      <a:pt x="136" y="53"/>
                    </a:lnTo>
                    <a:lnTo>
                      <a:pt x="136" y="52"/>
                    </a:lnTo>
                    <a:lnTo>
                      <a:pt x="135" y="50"/>
                    </a:lnTo>
                    <a:lnTo>
                      <a:pt x="134" y="49"/>
                    </a:lnTo>
                    <a:lnTo>
                      <a:pt x="133" y="49"/>
                    </a:lnTo>
                    <a:lnTo>
                      <a:pt x="132" y="47"/>
                    </a:lnTo>
                    <a:lnTo>
                      <a:pt x="131" y="47"/>
                    </a:lnTo>
                    <a:lnTo>
                      <a:pt x="130" y="46"/>
                    </a:lnTo>
                    <a:lnTo>
                      <a:pt x="128" y="46"/>
                    </a:lnTo>
                    <a:lnTo>
                      <a:pt x="127" y="46"/>
                    </a:lnTo>
                    <a:lnTo>
                      <a:pt x="87" y="46"/>
                    </a:lnTo>
                    <a:lnTo>
                      <a:pt x="78" y="31"/>
                    </a:lnTo>
                    <a:lnTo>
                      <a:pt x="80" y="30"/>
                    </a:lnTo>
                    <a:lnTo>
                      <a:pt x="80" y="28"/>
                    </a:lnTo>
                    <a:lnTo>
                      <a:pt x="80" y="26"/>
                    </a:lnTo>
                    <a:lnTo>
                      <a:pt x="81" y="24"/>
                    </a:lnTo>
                    <a:lnTo>
                      <a:pt x="81" y="22"/>
                    </a:lnTo>
                    <a:lnTo>
                      <a:pt x="81" y="20"/>
                    </a:lnTo>
                    <a:lnTo>
                      <a:pt x="81" y="17"/>
                    </a:lnTo>
                    <a:lnTo>
                      <a:pt x="80" y="16"/>
                    </a:lnTo>
                    <a:lnTo>
                      <a:pt x="80" y="14"/>
                    </a:lnTo>
                    <a:lnTo>
                      <a:pt x="79" y="12"/>
                    </a:lnTo>
                    <a:lnTo>
                      <a:pt x="78" y="11"/>
                    </a:lnTo>
                    <a:lnTo>
                      <a:pt x="77" y="9"/>
                    </a:lnTo>
                    <a:lnTo>
                      <a:pt x="76" y="7"/>
                    </a:lnTo>
                    <a:lnTo>
                      <a:pt x="75" y="6"/>
                    </a:lnTo>
                    <a:lnTo>
                      <a:pt x="73" y="5"/>
                    </a:lnTo>
                    <a:lnTo>
                      <a:pt x="72" y="4"/>
                    </a:lnTo>
                    <a:lnTo>
                      <a:pt x="70" y="2"/>
                    </a:lnTo>
                    <a:lnTo>
                      <a:pt x="68" y="2"/>
                    </a:lnTo>
                    <a:lnTo>
                      <a:pt x="66" y="1"/>
                    </a:lnTo>
                    <a:lnTo>
                      <a:pt x="64" y="1"/>
                    </a:lnTo>
                    <a:lnTo>
                      <a:pt x="62" y="0"/>
                    </a:lnTo>
                    <a:lnTo>
                      <a:pt x="60" y="0"/>
                    </a:lnTo>
                    <a:lnTo>
                      <a:pt x="57" y="0"/>
                    </a:lnTo>
                    <a:lnTo>
                      <a:pt x="56" y="0"/>
                    </a:lnTo>
                    <a:lnTo>
                      <a:pt x="53" y="1"/>
                    </a:lnTo>
                    <a:lnTo>
                      <a:pt x="51" y="1"/>
                    </a:lnTo>
                    <a:lnTo>
                      <a:pt x="49" y="2"/>
                    </a:lnTo>
                    <a:lnTo>
                      <a:pt x="47" y="3"/>
                    </a:lnTo>
                    <a:lnTo>
                      <a:pt x="45" y="4"/>
                    </a:lnTo>
                    <a:lnTo>
                      <a:pt x="43" y="6"/>
                    </a:lnTo>
                    <a:lnTo>
                      <a:pt x="42" y="8"/>
                    </a:lnTo>
                    <a:lnTo>
                      <a:pt x="40" y="9"/>
                    </a:lnTo>
                    <a:lnTo>
                      <a:pt x="39" y="12"/>
                    </a:lnTo>
                    <a:lnTo>
                      <a:pt x="38" y="14"/>
                    </a:lnTo>
                    <a:lnTo>
                      <a:pt x="37" y="16"/>
                    </a:lnTo>
                  </a:path>
                </a:pathLst>
              </a:custGeom>
              <a:solidFill>
                <a:srgbClr val="F39FD1"/>
              </a:solidFill>
              <a:ln w="127000" cap="rnd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718763" name="Freeform 43"/>
            <p:cNvSpPr>
              <a:spLocks/>
            </p:cNvSpPr>
            <p:nvPr/>
          </p:nvSpPr>
          <p:spPr bwMode="auto">
            <a:xfrm>
              <a:off x="2425" y="2247"/>
              <a:ext cx="179" cy="291"/>
            </a:xfrm>
            <a:custGeom>
              <a:avLst/>
              <a:gdLst/>
              <a:ahLst/>
              <a:cxnLst>
                <a:cxn ang="0">
                  <a:pos x="200" y="263"/>
                </a:cxn>
                <a:cxn ang="0">
                  <a:pos x="185" y="263"/>
                </a:cxn>
                <a:cxn ang="0">
                  <a:pos x="158" y="229"/>
                </a:cxn>
                <a:cxn ang="0">
                  <a:pos x="122" y="169"/>
                </a:cxn>
                <a:cxn ang="0">
                  <a:pos x="112" y="141"/>
                </a:cxn>
                <a:cxn ang="0">
                  <a:pos x="114" y="123"/>
                </a:cxn>
                <a:cxn ang="0">
                  <a:pos x="123" y="119"/>
                </a:cxn>
                <a:cxn ang="0">
                  <a:pos x="137" y="129"/>
                </a:cxn>
                <a:cxn ang="0">
                  <a:pos x="156" y="140"/>
                </a:cxn>
                <a:cxn ang="0">
                  <a:pos x="165" y="140"/>
                </a:cxn>
                <a:cxn ang="0">
                  <a:pos x="166" y="134"/>
                </a:cxn>
                <a:cxn ang="0">
                  <a:pos x="157" y="123"/>
                </a:cxn>
                <a:cxn ang="0">
                  <a:pos x="136" y="108"/>
                </a:cxn>
                <a:cxn ang="0">
                  <a:pos x="127" y="86"/>
                </a:cxn>
                <a:cxn ang="0">
                  <a:pos x="123" y="69"/>
                </a:cxn>
                <a:cxn ang="0">
                  <a:pos x="113" y="56"/>
                </a:cxn>
                <a:cxn ang="0">
                  <a:pos x="109" y="48"/>
                </a:cxn>
                <a:cxn ang="0">
                  <a:pos x="114" y="36"/>
                </a:cxn>
                <a:cxn ang="0">
                  <a:pos x="119" y="24"/>
                </a:cxn>
                <a:cxn ang="0">
                  <a:pos x="116" y="9"/>
                </a:cxn>
                <a:cxn ang="0">
                  <a:pos x="106" y="1"/>
                </a:cxn>
                <a:cxn ang="0">
                  <a:pos x="91" y="3"/>
                </a:cxn>
                <a:cxn ang="0">
                  <a:pos x="84" y="13"/>
                </a:cxn>
                <a:cxn ang="0">
                  <a:pos x="84" y="23"/>
                </a:cxn>
                <a:cxn ang="0">
                  <a:pos x="88" y="35"/>
                </a:cxn>
                <a:cxn ang="0">
                  <a:pos x="88" y="46"/>
                </a:cxn>
                <a:cxn ang="0">
                  <a:pos x="78" y="56"/>
                </a:cxn>
                <a:cxn ang="0">
                  <a:pos x="65" y="64"/>
                </a:cxn>
                <a:cxn ang="0">
                  <a:pos x="55" y="75"/>
                </a:cxn>
                <a:cxn ang="0">
                  <a:pos x="47" y="99"/>
                </a:cxn>
                <a:cxn ang="0">
                  <a:pos x="42" y="121"/>
                </a:cxn>
                <a:cxn ang="0">
                  <a:pos x="40" y="145"/>
                </a:cxn>
                <a:cxn ang="0">
                  <a:pos x="42" y="158"/>
                </a:cxn>
                <a:cxn ang="0">
                  <a:pos x="49" y="161"/>
                </a:cxn>
                <a:cxn ang="0">
                  <a:pos x="53" y="158"/>
                </a:cxn>
                <a:cxn ang="0">
                  <a:pos x="53" y="133"/>
                </a:cxn>
                <a:cxn ang="0">
                  <a:pos x="55" y="116"/>
                </a:cxn>
                <a:cxn ang="0">
                  <a:pos x="64" y="109"/>
                </a:cxn>
                <a:cxn ang="0">
                  <a:pos x="70" y="114"/>
                </a:cxn>
                <a:cxn ang="0">
                  <a:pos x="68" y="140"/>
                </a:cxn>
                <a:cxn ang="0">
                  <a:pos x="62" y="166"/>
                </a:cxn>
                <a:cxn ang="0">
                  <a:pos x="53" y="196"/>
                </a:cxn>
                <a:cxn ang="0">
                  <a:pos x="33" y="225"/>
                </a:cxn>
                <a:cxn ang="0">
                  <a:pos x="8" y="255"/>
                </a:cxn>
                <a:cxn ang="0">
                  <a:pos x="0" y="271"/>
                </a:cxn>
                <a:cxn ang="0">
                  <a:pos x="19" y="290"/>
                </a:cxn>
                <a:cxn ang="0">
                  <a:pos x="33" y="288"/>
                </a:cxn>
                <a:cxn ang="0">
                  <a:pos x="23" y="275"/>
                </a:cxn>
                <a:cxn ang="0">
                  <a:pos x="30" y="259"/>
                </a:cxn>
                <a:cxn ang="0">
                  <a:pos x="62" y="223"/>
                </a:cxn>
                <a:cxn ang="0">
                  <a:pos x="84" y="196"/>
                </a:cxn>
                <a:cxn ang="0">
                  <a:pos x="96" y="190"/>
                </a:cxn>
                <a:cxn ang="0">
                  <a:pos x="109" y="199"/>
                </a:cxn>
                <a:cxn ang="0">
                  <a:pos x="142" y="243"/>
                </a:cxn>
                <a:cxn ang="0">
                  <a:pos x="169" y="280"/>
                </a:cxn>
                <a:cxn ang="0">
                  <a:pos x="179" y="283"/>
                </a:cxn>
                <a:cxn ang="0">
                  <a:pos x="192" y="273"/>
                </a:cxn>
              </a:cxnLst>
              <a:rect l="0" t="0" r="r" b="b"/>
              <a:pathLst>
                <a:path w="201" h="291">
                  <a:moveTo>
                    <a:pt x="199" y="268"/>
                  </a:moveTo>
                  <a:lnTo>
                    <a:pt x="200" y="263"/>
                  </a:lnTo>
                  <a:lnTo>
                    <a:pt x="192" y="264"/>
                  </a:lnTo>
                  <a:lnTo>
                    <a:pt x="185" y="263"/>
                  </a:lnTo>
                  <a:lnTo>
                    <a:pt x="175" y="255"/>
                  </a:lnTo>
                  <a:lnTo>
                    <a:pt x="158" y="229"/>
                  </a:lnTo>
                  <a:lnTo>
                    <a:pt x="135" y="190"/>
                  </a:lnTo>
                  <a:lnTo>
                    <a:pt x="122" y="169"/>
                  </a:lnTo>
                  <a:lnTo>
                    <a:pt x="113" y="151"/>
                  </a:lnTo>
                  <a:lnTo>
                    <a:pt x="112" y="141"/>
                  </a:lnTo>
                  <a:lnTo>
                    <a:pt x="112" y="130"/>
                  </a:lnTo>
                  <a:lnTo>
                    <a:pt x="114" y="123"/>
                  </a:lnTo>
                  <a:lnTo>
                    <a:pt x="119" y="119"/>
                  </a:lnTo>
                  <a:lnTo>
                    <a:pt x="123" y="119"/>
                  </a:lnTo>
                  <a:lnTo>
                    <a:pt x="128" y="121"/>
                  </a:lnTo>
                  <a:lnTo>
                    <a:pt x="137" y="129"/>
                  </a:lnTo>
                  <a:lnTo>
                    <a:pt x="148" y="136"/>
                  </a:lnTo>
                  <a:lnTo>
                    <a:pt x="156" y="140"/>
                  </a:lnTo>
                  <a:lnTo>
                    <a:pt x="161" y="141"/>
                  </a:lnTo>
                  <a:lnTo>
                    <a:pt x="165" y="140"/>
                  </a:lnTo>
                  <a:lnTo>
                    <a:pt x="167" y="136"/>
                  </a:lnTo>
                  <a:lnTo>
                    <a:pt x="166" y="134"/>
                  </a:lnTo>
                  <a:lnTo>
                    <a:pt x="165" y="130"/>
                  </a:lnTo>
                  <a:lnTo>
                    <a:pt x="157" y="123"/>
                  </a:lnTo>
                  <a:lnTo>
                    <a:pt x="143" y="114"/>
                  </a:lnTo>
                  <a:lnTo>
                    <a:pt x="136" y="108"/>
                  </a:lnTo>
                  <a:lnTo>
                    <a:pt x="131" y="99"/>
                  </a:lnTo>
                  <a:lnTo>
                    <a:pt x="127" y="86"/>
                  </a:lnTo>
                  <a:lnTo>
                    <a:pt x="126" y="74"/>
                  </a:lnTo>
                  <a:lnTo>
                    <a:pt x="123" y="69"/>
                  </a:lnTo>
                  <a:lnTo>
                    <a:pt x="119" y="63"/>
                  </a:lnTo>
                  <a:lnTo>
                    <a:pt x="113" y="56"/>
                  </a:lnTo>
                  <a:lnTo>
                    <a:pt x="109" y="53"/>
                  </a:lnTo>
                  <a:lnTo>
                    <a:pt x="109" y="48"/>
                  </a:lnTo>
                  <a:lnTo>
                    <a:pt x="112" y="40"/>
                  </a:lnTo>
                  <a:lnTo>
                    <a:pt x="114" y="36"/>
                  </a:lnTo>
                  <a:lnTo>
                    <a:pt x="117" y="31"/>
                  </a:lnTo>
                  <a:lnTo>
                    <a:pt x="119" y="24"/>
                  </a:lnTo>
                  <a:lnTo>
                    <a:pt x="117" y="15"/>
                  </a:lnTo>
                  <a:lnTo>
                    <a:pt x="116" y="9"/>
                  </a:lnTo>
                  <a:lnTo>
                    <a:pt x="112" y="4"/>
                  </a:lnTo>
                  <a:lnTo>
                    <a:pt x="106" y="1"/>
                  </a:lnTo>
                  <a:lnTo>
                    <a:pt x="97" y="0"/>
                  </a:lnTo>
                  <a:lnTo>
                    <a:pt x="91" y="3"/>
                  </a:lnTo>
                  <a:lnTo>
                    <a:pt x="87" y="6"/>
                  </a:lnTo>
                  <a:lnTo>
                    <a:pt x="84" y="13"/>
                  </a:lnTo>
                  <a:lnTo>
                    <a:pt x="83" y="18"/>
                  </a:lnTo>
                  <a:lnTo>
                    <a:pt x="84" y="23"/>
                  </a:lnTo>
                  <a:lnTo>
                    <a:pt x="87" y="30"/>
                  </a:lnTo>
                  <a:lnTo>
                    <a:pt x="88" y="35"/>
                  </a:lnTo>
                  <a:lnTo>
                    <a:pt x="89" y="40"/>
                  </a:lnTo>
                  <a:lnTo>
                    <a:pt x="88" y="46"/>
                  </a:lnTo>
                  <a:lnTo>
                    <a:pt x="84" y="51"/>
                  </a:lnTo>
                  <a:lnTo>
                    <a:pt x="78" y="56"/>
                  </a:lnTo>
                  <a:lnTo>
                    <a:pt x="70" y="60"/>
                  </a:lnTo>
                  <a:lnTo>
                    <a:pt x="65" y="64"/>
                  </a:lnTo>
                  <a:lnTo>
                    <a:pt x="60" y="69"/>
                  </a:lnTo>
                  <a:lnTo>
                    <a:pt x="55" y="75"/>
                  </a:lnTo>
                  <a:lnTo>
                    <a:pt x="50" y="86"/>
                  </a:lnTo>
                  <a:lnTo>
                    <a:pt x="47" y="99"/>
                  </a:lnTo>
                  <a:lnTo>
                    <a:pt x="43" y="109"/>
                  </a:lnTo>
                  <a:lnTo>
                    <a:pt x="42" y="121"/>
                  </a:lnTo>
                  <a:lnTo>
                    <a:pt x="40" y="136"/>
                  </a:lnTo>
                  <a:lnTo>
                    <a:pt x="40" y="145"/>
                  </a:lnTo>
                  <a:lnTo>
                    <a:pt x="40" y="153"/>
                  </a:lnTo>
                  <a:lnTo>
                    <a:pt x="42" y="158"/>
                  </a:lnTo>
                  <a:lnTo>
                    <a:pt x="44" y="160"/>
                  </a:lnTo>
                  <a:lnTo>
                    <a:pt x="49" y="161"/>
                  </a:lnTo>
                  <a:lnTo>
                    <a:pt x="52" y="160"/>
                  </a:lnTo>
                  <a:lnTo>
                    <a:pt x="53" y="158"/>
                  </a:lnTo>
                  <a:lnTo>
                    <a:pt x="53" y="148"/>
                  </a:lnTo>
                  <a:lnTo>
                    <a:pt x="53" y="133"/>
                  </a:lnTo>
                  <a:lnTo>
                    <a:pt x="54" y="123"/>
                  </a:lnTo>
                  <a:lnTo>
                    <a:pt x="55" y="116"/>
                  </a:lnTo>
                  <a:lnTo>
                    <a:pt x="59" y="110"/>
                  </a:lnTo>
                  <a:lnTo>
                    <a:pt x="64" y="109"/>
                  </a:lnTo>
                  <a:lnTo>
                    <a:pt x="69" y="110"/>
                  </a:lnTo>
                  <a:lnTo>
                    <a:pt x="70" y="114"/>
                  </a:lnTo>
                  <a:lnTo>
                    <a:pt x="69" y="125"/>
                  </a:lnTo>
                  <a:lnTo>
                    <a:pt x="68" y="140"/>
                  </a:lnTo>
                  <a:lnTo>
                    <a:pt x="65" y="154"/>
                  </a:lnTo>
                  <a:lnTo>
                    <a:pt x="62" y="166"/>
                  </a:lnTo>
                  <a:lnTo>
                    <a:pt x="58" y="183"/>
                  </a:lnTo>
                  <a:lnTo>
                    <a:pt x="53" y="196"/>
                  </a:lnTo>
                  <a:lnTo>
                    <a:pt x="42" y="214"/>
                  </a:lnTo>
                  <a:lnTo>
                    <a:pt x="33" y="225"/>
                  </a:lnTo>
                  <a:lnTo>
                    <a:pt x="18" y="243"/>
                  </a:lnTo>
                  <a:lnTo>
                    <a:pt x="8" y="255"/>
                  </a:lnTo>
                  <a:lnTo>
                    <a:pt x="0" y="266"/>
                  </a:lnTo>
                  <a:lnTo>
                    <a:pt x="0" y="271"/>
                  </a:lnTo>
                  <a:lnTo>
                    <a:pt x="8" y="280"/>
                  </a:lnTo>
                  <a:lnTo>
                    <a:pt x="19" y="290"/>
                  </a:lnTo>
                  <a:lnTo>
                    <a:pt x="30" y="290"/>
                  </a:lnTo>
                  <a:lnTo>
                    <a:pt x="33" y="288"/>
                  </a:lnTo>
                  <a:lnTo>
                    <a:pt x="28" y="281"/>
                  </a:lnTo>
                  <a:lnTo>
                    <a:pt x="23" y="275"/>
                  </a:lnTo>
                  <a:lnTo>
                    <a:pt x="23" y="270"/>
                  </a:lnTo>
                  <a:lnTo>
                    <a:pt x="30" y="259"/>
                  </a:lnTo>
                  <a:lnTo>
                    <a:pt x="43" y="246"/>
                  </a:lnTo>
                  <a:lnTo>
                    <a:pt x="62" y="223"/>
                  </a:lnTo>
                  <a:lnTo>
                    <a:pt x="78" y="203"/>
                  </a:lnTo>
                  <a:lnTo>
                    <a:pt x="84" y="196"/>
                  </a:lnTo>
                  <a:lnTo>
                    <a:pt x="88" y="191"/>
                  </a:lnTo>
                  <a:lnTo>
                    <a:pt x="96" y="190"/>
                  </a:lnTo>
                  <a:lnTo>
                    <a:pt x="102" y="194"/>
                  </a:lnTo>
                  <a:lnTo>
                    <a:pt x="109" y="199"/>
                  </a:lnTo>
                  <a:lnTo>
                    <a:pt x="125" y="219"/>
                  </a:lnTo>
                  <a:lnTo>
                    <a:pt x="142" y="243"/>
                  </a:lnTo>
                  <a:lnTo>
                    <a:pt x="158" y="266"/>
                  </a:lnTo>
                  <a:lnTo>
                    <a:pt x="169" y="280"/>
                  </a:lnTo>
                  <a:lnTo>
                    <a:pt x="172" y="283"/>
                  </a:lnTo>
                  <a:lnTo>
                    <a:pt x="179" y="283"/>
                  </a:lnTo>
                  <a:lnTo>
                    <a:pt x="185" y="278"/>
                  </a:lnTo>
                  <a:lnTo>
                    <a:pt x="192" y="273"/>
                  </a:lnTo>
                  <a:lnTo>
                    <a:pt x="199" y="268"/>
                  </a:lnTo>
                </a:path>
              </a:pathLst>
            </a:custGeom>
            <a:solidFill>
              <a:srgbClr val="CECECE"/>
            </a:solidFill>
            <a:ln w="2540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8" name="Group 44"/>
            <p:cNvGrpSpPr>
              <a:grpSpLocks/>
            </p:cNvGrpSpPr>
            <p:nvPr/>
          </p:nvGrpSpPr>
          <p:grpSpPr bwMode="auto">
            <a:xfrm>
              <a:off x="1924" y="2237"/>
              <a:ext cx="232" cy="310"/>
              <a:chOff x="2165" y="2237"/>
              <a:chExt cx="260" cy="310"/>
            </a:xfrm>
          </p:grpSpPr>
          <p:grpSp>
            <p:nvGrpSpPr>
              <p:cNvPr id="9" name="Group 45"/>
              <p:cNvGrpSpPr>
                <a:grpSpLocks/>
              </p:cNvGrpSpPr>
              <p:nvPr/>
            </p:nvGrpSpPr>
            <p:grpSpPr bwMode="auto">
              <a:xfrm>
                <a:off x="2165" y="2237"/>
                <a:ext cx="260" cy="310"/>
                <a:chOff x="2165" y="2237"/>
                <a:chExt cx="260" cy="310"/>
              </a:xfrm>
            </p:grpSpPr>
            <p:sp>
              <p:nvSpPr>
                <p:cNvPr id="2718766" name="AutoShape 46"/>
                <p:cNvSpPr>
                  <a:spLocks noChangeArrowheads="1"/>
                </p:cNvSpPr>
                <p:nvPr/>
              </p:nvSpPr>
              <p:spPr bwMode="auto">
                <a:xfrm>
                  <a:off x="2165" y="2288"/>
                  <a:ext cx="260" cy="259"/>
                </a:xfrm>
                <a:prstGeom prst="cube">
                  <a:avLst>
                    <a:gd name="adj" fmla="val 24995"/>
                  </a:avLst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18767" name="AutoShape 47"/>
                <p:cNvSpPr>
                  <a:spLocks noChangeArrowheads="1"/>
                </p:cNvSpPr>
                <p:nvPr/>
              </p:nvSpPr>
              <p:spPr bwMode="auto">
                <a:xfrm>
                  <a:off x="2227" y="2237"/>
                  <a:ext cx="198" cy="45"/>
                </a:xfrm>
                <a:prstGeom prst="cube">
                  <a:avLst>
                    <a:gd name="adj" fmla="val 24995"/>
                  </a:avLst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2718768" name="Oval 48"/>
              <p:cNvSpPr>
                <a:spLocks noChangeArrowheads="1"/>
              </p:cNvSpPr>
              <p:nvPr/>
            </p:nvSpPr>
            <p:spPr bwMode="auto">
              <a:xfrm>
                <a:off x="2246" y="2263"/>
                <a:ext cx="27" cy="9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18769" name="AutoShape 49"/>
              <p:cNvSpPr>
                <a:spLocks noChangeArrowheads="1"/>
              </p:cNvSpPr>
              <p:nvPr/>
            </p:nvSpPr>
            <p:spPr bwMode="auto">
              <a:xfrm>
                <a:off x="2196" y="2410"/>
                <a:ext cx="138" cy="55"/>
              </a:xfrm>
              <a:prstGeom prst="octagon">
                <a:avLst>
                  <a:gd name="adj" fmla="val 29282"/>
                </a:avLst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718770" name="AutoShape 50"/>
            <p:cNvSpPr>
              <a:spLocks noChangeArrowheads="1"/>
            </p:cNvSpPr>
            <p:nvPr/>
          </p:nvSpPr>
          <p:spPr bwMode="auto">
            <a:xfrm>
              <a:off x="1993" y="2626"/>
              <a:ext cx="184" cy="260"/>
            </a:xfrm>
            <a:prstGeom prst="cube">
              <a:avLst>
                <a:gd name="adj" fmla="val 24995"/>
              </a:avLst>
            </a:prstGeom>
            <a:solidFill>
              <a:srgbClr val="DC008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18771" name="AutoShape 51"/>
            <p:cNvSpPr>
              <a:spLocks noChangeArrowheads="1"/>
            </p:cNvSpPr>
            <p:nvPr/>
          </p:nvSpPr>
          <p:spPr bwMode="auto">
            <a:xfrm>
              <a:off x="2036" y="2575"/>
              <a:ext cx="141" cy="46"/>
            </a:xfrm>
            <a:prstGeom prst="cube">
              <a:avLst>
                <a:gd name="adj" fmla="val 24995"/>
              </a:avLst>
            </a:prstGeom>
            <a:solidFill>
              <a:srgbClr val="DC008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18772" name="AutoShape 52"/>
            <p:cNvSpPr>
              <a:spLocks noChangeArrowheads="1"/>
            </p:cNvSpPr>
            <p:nvPr/>
          </p:nvSpPr>
          <p:spPr bwMode="auto">
            <a:xfrm>
              <a:off x="2029" y="2647"/>
              <a:ext cx="95" cy="15"/>
            </a:xfrm>
            <a:prstGeom prst="parallelogram">
              <a:avLst>
                <a:gd name="adj" fmla="val 158304"/>
              </a:avLst>
            </a:prstGeom>
            <a:solidFill>
              <a:srgbClr val="DC008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10" name="Group 53"/>
            <p:cNvGrpSpPr>
              <a:grpSpLocks/>
            </p:cNvGrpSpPr>
            <p:nvPr/>
          </p:nvGrpSpPr>
          <p:grpSpPr bwMode="auto">
            <a:xfrm>
              <a:off x="2478" y="2616"/>
              <a:ext cx="180" cy="257"/>
              <a:chOff x="2788" y="2616"/>
              <a:chExt cx="202" cy="257"/>
            </a:xfrm>
          </p:grpSpPr>
          <p:sp>
            <p:nvSpPr>
              <p:cNvPr id="2718774" name="Freeform 54"/>
              <p:cNvSpPr>
                <a:spLocks/>
              </p:cNvSpPr>
              <p:nvPr/>
            </p:nvSpPr>
            <p:spPr bwMode="auto">
              <a:xfrm>
                <a:off x="2918" y="2735"/>
                <a:ext cx="61" cy="138"/>
              </a:xfrm>
              <a:custGeom>
                <a:avLst/>
                <a:gdLst/>
                <a:ahLst/>
                <a:cxnLst>
                  <a:cxn ang="0">
                    <a:pos x="44" y="0"/>
                  </a:cxn>
                  <a:cxn ang="0">
                    <a:pos x="60" y="0"/>
                  </a:cxn>
                  <a:cxn ang="0">
                    <a:pos x="16" y="137"/>
                  </a:cxn>
                  <a:cxn ang="0">
                    <a:pos x="0" y="137"/>
                  </a:cxn>
                  <a:cxn ang="0">
                    <a:pos x="44" y="0"/>
                  </a:cxn>
                </a:cxnLst>
                <a:rect l="0" t="0" r="r" b="b"/>
                <a:pathLst>
                  <a:path w="61" h="138">
                    <a:moveTo>
                      <a:pt x="44" y="0"/>
                    </a:moveTo>
                    <a:lnTo>
                      <a:pt x="60" y="0"/>
                    </a:lnTo>
                    <a:lnTo>
                      <a:pt x="16" y="137"/>
                    </a:lnTo>
                    <a:lnTo>
                      <a:pt x="0" y="137"/>
                    </a:lnTo>
                    <a:lnTo>
                      <a:pt x="44" y="0"/>
                    </a:lnTo>
                  </a:path>
                </a:pathLst>
              </a:custGeom>
              <a:solidFill>
                <a:srgbClr val="F39FD1"/>
              </a:solidFill>
              <a:ln w="12700" cap="rnd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18775" name="Rectangle 55"/>
              <p:cNvSpPr>
                <a:spLocks noChangeArrowheads="1"/>
              </p:cNvSpPr>
              <p:nvPr/>
            </p:nvSpPr>
            <p:spPr bwMode="auto">
              <a:xfrm>
                <a:off x="2913" y="2735"/>
                <a:ext cx="77" cy="12"/>
              </a:xfrm>
              <a:prstGeom prst="rect">
                <a:avLst/>
              </a:prstGeom>
              <a:solidFill>
                <a:srgbClr val="F39FD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18776" name="Rectangle 56"/>
              <p:cNvSpPr>
                <a:spLocks noChangeArrowheads="1"/>
              </p:cNvSpPr>
              <p:nvPr/>
            </p:nvSpPr>
            <p:spPr bwMode="auto">
              <a:xfrm>
                <a:off x="2921" y="2791"/>
                <a:ext cx="57" cy="13"/>
              </a:xfrm>
              <a:prstGeom prst="rect">
                <a:avLst/>
              </a:prstGeom>
              <a:solidFill>
                <a:srgbClr val="F39FD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18777" name="Rectangle 57"/>
              <p:cNvSpPr>
                <a:spLocks noChangeArrowheads="1"/>
              </p:cNvSpPr>
              <p:nvPr/>
            </p:nvSpPr>
            <p:spPr bwMode="auto">
              <a:xfrm>
                <a:off x="2790" y="2791"/>
                <a:ext cx="73" cy="9"/>
              </a:xfrm>
              <a:prstGeom prst="rect">
                <a:avLst/>
              </a:prstGeom>
              <a:solidFill>
                <a:srgbClr val="F39FD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18778" name="Oval 58"/>
              <p:cNvSpPr>
                <a:spLocks noChangeArrowheads="1"/>
              </p:cNvSpPr>
              <p:nvPr/>
            </p:nvSpPr>
            <p:spPr bwMode="auto">
              <a:xfrm>
                <a:off x="2848" y="2616"/>
                <a:ext cx="22" cy="25"/>
              </a:xfrm>
              <a:prstGeom prst="ellipse">
                <a:avLst/>
              </a:prstGeom>
              <a:solidFill>
                <a:srgbClr val="F39FD1"/>
              </a:solidFill>
              <a:ln w="254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18779" name="Freeform 59"/>
              <p:cNvSpPr>
                <a:spLocks/>
              </p:cNvSpPr>
              <p:nvPr/>
            </p:nvSpPr>
            <p:spPr bwMode="auto">
              <a:xfrm>
                <a:off x="2788" y="2660"/>
                <a:ext cx="140" cy="213"/>
              </a:xfrm>
              <a:custGeom>
                <a:avLst/>
                <a:gdLst/>
                <a:ahLst/>
                <a:cxnLst>
                  <a:cxn ang="0">
                    <a:pos x="1" y="98"/>
                  </a:cxn>
                  <a:cxn ang="0">
                    <a:pos x="1" y="101"/>
                  </a:cxn>
                  <a:cxn ang="0">
                    <a:pos x="0" y="104"/>
                  </a:cxn>
                  <a:cxn ang="0">
                    <a:pos x="0" y="108"/>
                  </a:cxn>
                  <a:cxn ang="0">
                    <a:pos x="1" y="111"/>
                  </a:cxn>
                  <a:cxn ang="0">
                    <a:pos x="3" y="114"/>
                  </a:cxn>
                  <a:cxn ang="0">
                    <a:pos x="6" y="117"/>
                  </a:cxn>
                  <a:cxn ang="0">
                    <a:pos x="9" y="119"/>
                  </a:cxn>
                  <a:cxn ang="0">
                    <a:pos x="11" y="119"/>
                  </a:cxn>
                  <a:cxn ang="0">
                    <a:pos x="15" y="119"/>
                  </a:cxn>
                  <a:cxn ang="0">
                    <a:pos x="91" y="212"/>
                  </a:cxn>
                  <a:cxn ang="0">
                    <a:pos x="115" y="102"/>
                  </a:cxn>
                  <a:cxn ang="0">
                    <a:pos x="114" y="99"/>
                  </a:cxn>
                  <a:cxn ang="0">
                    <a:pos x="113" y="98"/>
                  </a:cxn>
                  <a:cxn ang="0">
                    <a:pos x="111" y="96"/>
                  </a:cxn>
                  <a:cxn ang="0">
                    <a:pos x="109" y="94"/>
                  </a:cxn>
                  <a:cxn ang="0">
                    <a:pos x="107" y="93"/>
                  </a:cxn>
                  <a:cxn ang="0">
                    <a:pos x="104" y="93"/>
                  </a:cxn>
                  <a:cxn ang="0">
                    <a:pos x="101" y="93"/>
                  </a:cxn>
                  <a:cxn ang="0">
                    <a:pos x="99" y="93"/>
                  </a:cxn>
                  <a:cxn ang="0">
                    <a:pos x="67" y="54"/>
                  </a:cxn>
                  <a:cxn ang="0">
                    <a:pos x="129" y="67"/>
                  </a:cxn>
                  <a:cxn ang="0">
                    <a:pos x="132" y="66"/>
                  </a:cxn>
                  <a:cxn ang="0">
                    <a:pos x="133" y="66"/>
                  </a:cxn>
                  <a:cxn ang="0">
                    <a:pos x="136" y="64"/>
                  </a:cxn>
                  <a:cxn ang="0">
                    <a:pos x="138" y="62"/>
                  </a:cxn>
                  <a:cxn ang="0">
                    <a:pos x="138" y="59"/>
                  </a:cxn>
                  <a:cxn ang="0">
                    <a:pos x="139" y="56"/>
                  </a:cxn>
                  <a:cxn ang="0">
                    <a:pos x="138" y="53"/>
                  </a:cxn>
                  <a:cxn ang="0">
                    <a:pos x="137" y="51"/>
                  </a:cxn>
                  <a:cxn ang="0">
                    <a:pos x="135" y="49"/>
                  </a:cxn>
                  <a:cxn ang="0">
                    <a:pos x="133" y="47"/>
                  </a:cxn>
                  <a:cxn ang="0">
                    <a:pos x="130" y="46"/>
                  </a:cxn>
                  <a:cxn ang="0">
                    <a:pos x="88" y="46"/>
                  </a:cxn>
                  <a:cxn ang="0">
                    <a:pos x="81" y="30"/>
                  </a:cxn>
                  <a:cxn ang="0">
                    <a:pos x="81" y="26"/>
                  </a:cxn>
                  <a:cxn ang="0">
                    <a:pos x="82" y="22"/>
                  </a:cxn>
                  <a:cxn ang="0">
                    <a:pos x="82" y="18"/>
                  </a:cxn>
                  <a:cxn ang="0">
                    <a:pos x="81" y="14"/>
                  </a:cxn>
                  <a:cxn ang="0">
                    <a:pos x="79" y="11"/>
                  </a:cxn>
                  <a:cxn ang="0">
                    <a:pos x="77" y="8"/>
                  </a:cxn>
                  <a:cxn ang="0">
                    <a:pos x="74" y="5"/>
                  </a:cxn>
                  <a:cxn ang="0">
                    <a:pos x="71" y="3"/>
                  </a:cxn>
                  <a:cxn ang="0">
                    <a:pos x="67" y="1"/>
                  </a:cxn>
                  <a:cxn ang="0">
                    <a:pos x="63" y="0"/>
                  </a:cxn>
                  <a:cxn ang="0">
                    <a:pos x="58" y="0"/>
                  </a:cxn>
                  <a:cxn ang="0">
                    <a:pos x="54" y="1"/>
                  </a:cxn>
                  <a:cxn ang="0">
                    <a:pos x="50" y="2"/>
                  </a:cxn>
                  <a:cxn ang="0">
                    <a:pos x="45" y="4"/>
                  </a:cxn>
                  <a:cxn ang="0">
                    <a:pos x="42" y="8"/>
                  </a:cxn>
                  <a:cxn ang="0">
                    <a:pos x="40" y="12"/>
                  </a:cxn>
                  <a:cxn ang="0">
                    <a:pos x="38" y="16"/>
                  </a:cxn>
                </a:cxnLst>
                <a:rect l="0" t="0" r="r" b="b"/>
                <a:pathLst>
                  <a:path w="140" h="213">
                    <a:moveTo>
                      <a:pt x="38" y="16"/>
                    </a:moveTo>
                    <a:lnTo>
                      <a:pt x="1" y="98"/>
                    </a:lnTo>
                    <a:lnTo>
                      <a:pt x="1" y="99"/>
                    </a:lnTo>
                    <a:lnTo>
                      <a:pt x="1" y="101"/>
                    </a:lnTo>
                    <a:lnTo>
                      <a:pt x="0" y="102"/>
                    </a:lnTo>
                    <a:lnTo>
                      <a:pt x="0" y="104"/>
                    </a:lnTo>
                    <a:lnTo>
                      <a:pt x="0" y="106"/>
                    </a:lnTo>
                    <a:lnTo>
                      <a:pt x="0" y="108"/>
                    </a:lnTo>
                    <a:lnTo>
                      <a:pt x="1" y="109"/>
                    </a:lnTo>
                    <a:lnTo>
                      <a:pt x="1" y="111"/>
                    </a:lnTo>
                    <a:lnTo>
                      <a:pt x="2" y="113"/>
                    </a:lnTo>
                    <a:lnTo>
                      <a:pt x="3" y="114"/>
                    </a:lnTo>
                    <a:lnTo>
                      <a:pt x="4" y="116"/>
                    </a:lnTo>
                    <a:lnTo>
                      <a:pt x="6" y="117"/>
                    </a:lnTo>
                    <a:lnTo>
                      <a:pt x="7" y="118"/>
                    </a:lnTo>
                    <a:lnTo>
                      <a:pt x="9" y="119"/>
                    </a:lnTo>
                    <a:lnTo>
                      <a:pt x="10" y="119"/>
                    </a:lnTo>
                    <a:lnTo>
                      <a:pt x="11" y="119"/>
                    </a:lnTo>
                    <a:lnTo>
                      <a:pt x="13" y="119"/>
                    </a:lnTo>
                    <a:lnTo>
                      <a:pt x="15" y="119"/>
                    </a:lnTo>
                    <a:lnTo>
                      <a:pt x="91" y="119"/>
                    </a:lnTo>
                    <a:lnTo>
                      <a:pt x="91" y="212"/>
                    </a:lnTo>
                    <a:lnTo>
                      <a:pt x="115" y="212"/>
                    </a:lnTo>
                    <a:lnTo>
                      <a:pt x="115" y="102"/>
                    </a:lnTo>
                    <a:lnTo>
                      <a:pt x="115" y="101"/>
                    </a:lnTo>
                    <a:lnTo>
                      <a:pt x="114" y="99"/>
                    </a:lnTo>
                    <a:lnTo>
                      <a:pt x="114" y="98"/>
                    </a:lnTo>
                    <a:lnTo>
                      <a:pt x="113" y="98"/>
                    </a:lnTo>
                    <a:lnTo>
                      <a:pt x="112" y="97"/>
                    </a:lnTo>
                    <a:lnTo>
                      <a:pt x="111" y="96"/>
                    </a:lnTo>
                    <a:lnTo>
                      <a:pt x="110" y="95"/>
                    </a:lnTo>
                    <a:lnTo>
                      <a:pt x="109" y="94"/>
                    </a:lnTo>
                    <a:lnTo>
                      <a:pt x="108" y="94"/>
                    </a:lnTo>
                    <a:lnTo>
                      <a:pt x="107" y="93"/>
                    </a:lnTo>
                    <a:lnTo>
                      <a:pt x="105" y="93"/>
                    </a:lnTo>
                    <a:lnTo>
                      <a:pt x="104" y="93"/>
                    </a:lnTo>
                    <a:lnTo>
                      <a:pt x="102" y="93"/>
                    </a:lnTo>
                    <a:lnTo>
                      <a:pt x="101" y="93"/>
                    </a:lnTo>
                    <a:lnTo>
                      <a:pt x="100" y="93"/>
                    </a:lnTo>
                    <a:lnTo>
                      <a:pt x="99" y="93"/>
                    </a:lnTo>
                    <a:lnTo>
                      <a:pt x="55" y="90"/>
                    </a:lnTo>
                    <a:lnTo>
                      <a:pt x="67" y="54"/>
                    </a:lnTo>
                    <a:lnTo>
                      <a:pt x="76" y="67"/>
                    </a:lnTo>
                    <a:lnTo>
                      <a:pt x="129" y="67"/>
                    </a:lnTo>
                    <a:lnTo>
                      <a:pt x="130" y="66"/>
                    </a:lnTo>
                    <a:lnTo>
                      <a:pt x="132" y="66"/>
                    </a:lnTo>
                    <a:lnTo>
                      <a:pt x="133" y="66"/>
                    </a:lnTo>
                    <a:lnTo>
                      <a:pt x="133" y="66"/>
                    </a:lnTo>
                    <a:lnTo>
                      <a:pt x="135" y="64"/>
                    </a:lnTo>
                    <a:lnTo>
                      <a:pt x="136" y="64"/>
                    </a:lnTo>
                    <a:lnTo>
                      <a:pt x="137" y="63"/>
                    </a:lnTo>
                    <a:lnTo>
                      <a:pt x="138" y="62"/>
                    </a:lnTo>
                    <a:lnTo>
                      <a:pt x="138" y="61"/>
                    </a:lnTo>
                    <a:lnTo>
                      <a:pt x="138" y="59"/>
                    </a:lnTo>
                    <a:lnTo>
                      <a:pt x="139" y="58"/>
                    </a:lnTo>
                    <a:lnTo>
                      <a:pt x="139" y="56"/>
                    </a:lnTo>
                    <a:lnTo>
                      <a:pt x="139" y="54"/>
                    </a:lnTo>
                    <a:lnTo>
                      <a:pt x="138" y="53"/>
                    </a:lnTo>
                    <a:lnTo>
                      <a:pt x="138" y="52"/>
                    </a:lnTo>
                    <a:lnTo>
                      <a:pt x="137" y="51"/>
                    </a:lnTo>
                    <a:lnTo>
                      <a:pt x="136" y="49"/>
                    </a:lnTo>
                    <a:lnTo>
                      <a:pt x="135" y="49"/>
                    </a:lnTo>
                    <a:lnTo>
                      <a:pt x="134" y="48"/>
                    </a:lnTo>
                    <a:lnTo>
                      <a:pt x="133" y="47"/>
                    </a:lnTo>
                    <a:lnTo>
                      <a:pt x="132" y="46"/>
                    </a:lnTo>
                    <a:lnTo>
                      <a:pt x="130" y="46"/>
                    </a:lnTo>
                    <a:lnTo>
                      <a:pt x="129" y="46"/>
                    </a:lnTo>
                    <a:lnTo>
                      <a:pt x="88" y="46"/>
                    </a:lnTo>
                    <a:lnTo>
                      <a:pt x="79" y="31"/>
                    </a:lnTo>
                    <a:lnTo>
                      <a:pt x="81" y="30"/>
                    </a:lnTo>
                    <a:lnTo>
                      <a:pt x="81" y="28"/>
                    </a:lnTo>
                    <a:lnTo>
                      <a:pt x="81" y="26"/>
                    </a:lnTo>
                    <a:lnTo>
                      <a:pt x="82" y="24"/>
                    </a:lnTo>
                    <a:lnTo>
                      <a:pt x="82" y="22"/>
                    </a:lnTo>
                    <a:lnTo>
                      <a:pt x="82" y="20"/>
                    </a:lnTo>
                    <a:lnTo>
                      <a:pt x="82" y="18"/>
                    </a:lnTo>
                    <a:lnTo>
                      <a:pt x="81" y="16"/>
                    </a:lnTo>
                    <a:lnTo>
                      <a:pt x="81" y="14"/>
                    </a:lnTo>
                    <a:lnTo>
                      <a:pt x="80" y="13"/>
                    </a:lnTo>
                    <a:lnTo>
                      <a:pt x="79" y="11"/>
                    </a:lnTo>
                    <a:lnTo>
                      <a:pt x="78" y="9"/>
                    </a:lnTo>
                    <a:lnTo>
                      <a:pt x="77" y="8"/>
                    </a:lnTo>
                    <a:lnTo>
                      <a:pt x="76" y="6"/>
                    </a:lnTo>
                    <a:lnTo>
                      <a:pt x="74" y="5"/>
                    </a:lnTo>
                    <a:lnTo>
                      <a:pt x="73" y="4"/>
                    </a:lnTo>
                    <a:lnTo>
                      <a:pt x="71" y="3"/>
                    </a:lnTo>
                    <a:lnTo>
                      <a:pt x="69" y="2"/>
                    </a:lnTo>
                    <a:lnTo>
                      <a:pt x="67" y="1"/>
                    </a:lnTo>
                    <a:lnTo>
                      <a:pt x="65" y="1"/>
                    </a:lnTo>
                    <a:lnTo>
                      <a:pt x="63" y="0"/>
                    </a:lnTo>
                    <a:lnTo>
                      <a:pt x="61" y="0"/>
                    </a:lnTo>
                    <a:lnTo>
                      <a:pt x="58" y="0"/>
                    </a:lnTo>
                    <a:lnTo>
                      <a:pt x="56" y="0"/>
                    </a:lnTo>
                    <a:lnTo>
                      <a:pt x="54" y="1"/>
                    </a:lnTo>
                    <a:lnTo>
                      <a:pt x="52" y="1"/>
                    </a:lnTo>
                    <a:lnTo>
                      <a:pt x="50" y="2"/>
                    </a:lnTo>
                    <a:lnTo>
                      <a:pt x="48" y="3"/>
                    </a:lnTo>
                    <a:lnTo>
                      <a:pt x="45" y="4"/>
                    </a:lnTo>
                    <a:lnTo>
                      <a:pt x="44" y="6"/>
                    </a:lnTo>
                    <a:lnTo>
                      <a:pt x="42" y="8"/>
                    </a:lnTo>
                    <a:lnTo>
                      <a:pt x="41" y="9"/>
                    </a:lnTo>
                    <a:lnTo>
                      <a:pt x="40" y="12"/>
                    </a:lnTo>
                    <a:lnTo>
                      <a:pt x="38" y="14"/>
                    </a:lnTo>
                    <a:lnTo>
                      <a:pt x="38" y="16"/>
                    </a:lnTo>
                  </a:path>
                </a:pathLst>
              </a:custGeom>
              <a:solidFill>
                <a:srgbClr val="F39FD1"/>
              </a:solidFill>
              <a:ln w="127000" cap="rnd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718780" name="Freeform 60"/>
            <p:cNvSpPr>
              <a:spLocks/>
            </p:cNvSpPr>
            <p:nvPr/>
          </p:nvSpPr>
          <p:spPr bwMode="auto">
            <a:xfrm>
              <a:off x="2692" y="2574"/>
              <a:ext cx="179" cy="293"/>
            </a:xfrm>
            <a:custGeom>
              <a:avLst/>
              <a:gdLst/>
              <a:ahLst/>
              <a:cxnLst>
                <a:cxn ang="0">
                  <a:pos x="201" y="264"/>
                </a:cxn>
                <a:cxn ang="0">
                  <a:pos x="186" y="264"/>
                </a:cxn>
                <a:cxn ang="0">
                  <a:pos x="159" y="230"/>
                </a:cxn>
                <a:cxn ang="0">
                  <a:pos x="123" y="170"/>
                </a:cxn>
                <a:cxn ang="0">
                  <a:pos x="113" y="142"/>
                </a:cxn>
                <a:cxn ang="0">
                  <a:pos x="115" y="123"/>
                </a:cxn>
                <a:cxn ang="0">
                  <a:pos x="124" y="120"/>
                </a:cxn>
                <a:cxn ang="0">
                  <a:pos x="138" y="130"/>
                </a:cxn>
                <a:cxn ang="0">
                  <a:pos x="157" y="141"/>
                </a:cxn>
                <a:cxn ang="0">
                  <a:pos x="166" y="141"/>
                </a:cxn>
                <a:cxn ang="0">
                  <a:pos x="167" y="135"/>
                </a:cxn>
                <a:cxn ang="0">
                  <a:pos x="158" y="123"/>
                </a:cxn>
                <a:cxn ang="0">
                  <a:pos x="137" y="108"/>
                </a:cxn>
                <a:cxn ang="0">
                  <a:pos x="128" y="87"/>
                </a:cxn>
                <a:cxn ang="0">
                  <a:pos x="124" y="69"/>
                </a:cxn>
                <a:cxn ang="0">
                  <a:pos x="114" y="57"/>
                </a:cxn>
                <a:cxn ang="0">
                  <a:pos x="110" y="48"/>
                </a:cxn>
                <a:cxn ang="0">
                  <a:pos x="115" y="37"/>
                </a:cxn>
                <a:cxn ang="0">
                  <a:pos x="120" y="24"/>
                </a:cxn>
                <a:cxn ang="0">
                  <a:pos x="116" y="9"/>
                </a:cxn>
                <a:cxn ang="0">
                  <a:pos x="106" y="1"/>
                </a:cxn>
                <a:cxn ang="0">
                  <a:pos x="91" y="3"/>
                </a:cxn>
                <a:cxn ang="0">
                  <a:pos x="85" y="13"/>
                </a:cxn>
                <a:cxn ang="0">
                  <a:pos x="85" y="23"/>
                </a:cxn>
                <a:cxn ang="0">
                  <a:pos x="88" y="35"/>
                </a:cxn>
                <a:cxn ang="0">
                  <a:pos x="88" y="47"/>
                </a:cxn>
                <a:cxn ang="0">
                  <a:pos x="78" y="57"/>
                </a:cxn>
                <a:cxn ang="0">
                  <a:pos x="66" y="64"/>
                </a:cxn>
                <a:cxn ang="0">
                  <a:pos x="56" y="76"/>
                </a:cxn>
                <a:cxn ang="0">
                  <a:pos x="47" y="99"/>
                </a:cxn>
                <a:cxn ang="0">
                  <a:pos x="42" y="122"/>
                </a:cxn>
                <a:cxn ang="0">
                  <a:pos x="40" y="146"/>
                </a:cxn>
                <a:cxn ang="0">
                  <a:pos x="42" y="159"/>
                </a:cxn>
                <a:cxn ang="0">
                  <a:pos x="49" y="162"/>
                </a:cxn>
                <a:cxn ang="0">
                  <a:pos x="53" y="159"/>
                </a:cxn>
                <a:cxn ang="0">
                  <a:pos x="53" y="133"/>
                </a:cxn>
                <a:cxn ang="0">
                  <a:pos x="56" y="117"/>
                </a:cxn>
                <a:cxn ang="0">
                  <a:pos x="64" y="110"/>
                </a:cxn>
                <a:cxn ang="0">
                  <a:pos x="71" y="115"/>
                </a:cxn>
                <a:cxn ang="0">
                  <a:pos x="68" y="141"/>
                </a:cxn>
                <a:cxn ang="0">
                  <a:pos x="62" y="167"/>
                </a:cxn>
                <a:cxn ang="0">
                  <a:pos x="53" y="198"/>
                </a:cxn>
                <a:cxn ang="0">
                  <a:pos x="33" y="227"/>
                </a:cxn>
                <a:cxn ang="0">
                  <a:pos x="8" y="257"/>
                </a:cxn>
                <a:cxn ang="0">
                  <a:pos x="0" y="273"/>
                </a:cxn>
                <a:cxn ang="0">
                  <a:pos x="19" y="292"/>
                </a:cxn>
                <a:cxn ang="0">
                  <a:pos x="33" y="289"/>
                </a:cxn>
                <a:cxn ang="0">
                  <a:pos x="23" y="277"/>
                </a:cxn>
                <a:cxn ang="0">
                  <a:pos x="30" y="261"/>
                </a:cxn>
                <a:cxn ang="0">
                  <a:pos x="62" y="224"/>
                </a:cxn>
                <a:cxn ang="0">
                  <a:pos x="85" y="198"/>
                </a:cxn>
                <a:cxn ang="0">
                  <a:pos x="96" y="191"/>
                </a:cxn>
                <a:cxn ang="0">
                  <a:pos x="110" y="200"/>
                </a:cxn>
                <a:cxn ang="0">
                  <a:pos x="143" y="244"/>
                </a:cxn>
                <a:cxn ang="0">
                  <a:pos x="169" y="282"/>
                </a:cxn>
                <a:cxn ang="0">
                  <a:pos x="180" y="284"/>
                </a:cxn>
                <a:cxn ang="0">
                  <a:pos x="193" y="274"/>
                </a:cxn>
              </a:cxnLst>
              <a:rect l="0" t="0" r="r" b="b"/>
              <a:pathLst>
                <a:path w="202" h="293">
                  <a:moveTo>
                    <a:pt x="200" y="269"/>
                  </a:moveTo>
                  <a:lnTo>
                    <a:pt x="201" y="264"/>
                  </a:lnTo>
                  <a:lnTo>
                    <a:pt x="193" y="266"/>
                  </a:lnTo>
                  <a:lnTo>
                    <a:pt x="186" y="264"/>
                  </a:lnTo>
                  <a:lnTo>
                    <a:pt x="176" y="257"/>
                  </a:lnTo>
                  <a:lnTo>
                    <a:pt x="159" y="230"/>
                  </a:lnTo>
                  <a:lnTo>
                    <a:pt x="135" y="191"/>
                  </a:lnTo>
                  <a:lnTo>
                    <a:pt x="123" y="170"/>
                  </a:lnTo>
                  <a:lnTo>
                    <a:pt x="114" y="152"/>
                  </a:lnTo>
                  <a:lnTo>
                    <a:pt x="113" y="142"/>
                  </a:lnTo>
                  <a:lnTo>
                    <a:pt x="113" y="131"/>
                  </a:lnTo>
                  <a:lnTo>
                    <a:pt x="115" y="123"/>
                  </a:lnTo>
                  <a:lnTo>
                    <a:pt x="120" y="120"/>
                  </a:lnTo>
                  <a:lnTo>
                    <a:pt x="124" y="120"/>
                  </a:lnTo>
                  <a:lnTo>
                    <a:pt x="129" y="122"/>
                  </a:lnTo>
                  <a:lnTo>
                    <a:pt x="138" y="130"/>
                  </a:lnTo>
                  <a:lnTo>
                    <a:pt x="149" y="137"/>
                  </a:lnTo>
                  <a:lnTo>
                    <a:pt x="157" y="141"/>
                  </a:lnTo>
                  <a:lnTo>
                    <a:pt x="162" y="142"/>
                  </a:lnTo>
                  <a:lnTo>
                    <a:pt x="166" y="141"/>
                  </a:lnTo>
                  <a:lnTo>
                    <a:pt x="168" y="137"/>
                  </a:lnTo>
                  <a:lnTo>
                    <a:pt x="167" y="135"/>
                  </a:lnTo>
                  <a:lnTo>
                    <a:pt x="166" y="131"/>
                  </a:lnTo>
                  <a:lnTo>
                    <a:pt x="158" y="123"/>
                  </a:lnTo>
                  <a:lnTo>
                    <a:pt x="144" y="115"/>
                  </a:lnTo>
                  <a:lnTo>
                    <a:pt x="137" y="108"/>
                  </a:lnTo>
                  <a:lnTo>
                    <a:pt x="131" y="99"/>
                  </a:lnTo>
                  <a:lnTo>
                    <a:pt x="128" y="87"/>
                  </a:lnTo>
                  <a:lnTo>
                    <a:pt x="126" y="74"/>
                  </a:lnTo>
                  <a:lnTo>
                    <a:pt x="124" y="69"/>
                  </a:lnTo>
                  <a:lnTo>
                    <a:pt x="120" y="63"/>
                  </a:lnTo>
                  <a:lnTo>
                    <a:pt x="114" y="57"/>
                  </a:lnTo>
                  <a:lnTo>
                    <a:pt x="110" y="53"/>
                  </a:lnTo>
                  <a:lnTo>
                    <a:pt x="110" y="48"/>
                  </a:lnTo>
                  <a:lnTo>
                    <a:pt x="113" y="40"/>
                  </a:lnTo>
                  <a:lnTo>
                    <a:pt x="115" y="37"/>
                  </a:lnTo>
                  <a:lnTo>
                    <a:pt x="118" y="31"/>
                  </a:lnTo>
                  <a:lnTo>
                    <a:pt x="120" y="24"/>
                  </a:lnTo>
                  <a:lnTo>
                    <a:pt x="118" y="15"/>
                  </a:lnTo>
                  <a:lnTo>
                    <a:pt x="116" y="9"/>
                  </a:lnTo>
                  <a:lnTo>
                    <a:pt x="113" y="4"/>
                  </a:lnTo>
                  <a:lnTo>
                    <a:pt x="106" y="1"/>
                  </a:lnTo>
                  <a:lnTo>
                    <a:pt x="97" y="0"/>
                  </a:lnTo>
                  <a:lnTo>
                    <a:pt x="91" y="3"/>
                  </a:lnTo>
                  <a:lnTo>
                    <a:pt x="87" y="6"/>
                  </a:lnTo>
                  <a:lnTo>
                    <a:pt x="85" y="13"/>
                  </a:lnTo>
                  <a:lnTo>
                    <a:pt x="83" y="18"/>
                  </a:lnTo>
                  <a:lnTo>
                    <a:pt x="85" y="23"/>
                  </a:lnTo>
                  <a:lnTo>
                    <a:pt x="87" y="30"/>
                  </a:lnTo>
                  <a:lnTo>
                    <a:pt x="88" y="35"/>
                  </a:lnTo>
                  <a:lnTo>
                    <a:pt x="90" y="40"/>
                  </a:lnTo>
                  <a:lnTo>
                    <a:pt x="88" y="47"/>
                  </a:lnTo>
                  <a:lnTo>
                    <a:pt x="85" y="52"/>
                  </a:lnTo>
                  <a:lnTo>
                    <a:pt x="78" y="57"/>
                  </a:lnTo>
                  <a:lnTo>
                    <a:pt x="71" y="60"/>
                  </a:lnTo>
                  <a:lnTo>
                    <a:pt x="66" y="64"/>
                  </a:lnTo>
                  <a:lnTo>
                    <a:pt x="61" y="69"/>
                  </a:lnTo>
                  <a:lnTo>
                    <a:pt x="56" y="76"/>
                  </a:lnTo>
                  <a:lnTo>
                    <a:pt x="51" y="87"/>
                  </a:lnTo>
                  <a:lnTo>
                    <a:pt x="47" y="99"/>
                  </a:lnTo>
                  <a:lnTo>
                    <a:pt x="43" y="110"/>
                  </a:lnTo>
                  <a:lnTo>
                    <a:pt x="42" y="122"/>
                  </a:lnTo>
                  <a:lnTo>
                    <a:pt x="40" y="137"/>
                  </a:lnTo>
                  <a:lnTo>
                    <a:pt x="40" y="146"/>
                  </a:lnTo>
                  <a:lnTo>
                    <a:pt x="40" y="154"/>
                  </a:lnTo>
                  <a:lnTo>
                    <a:pt x="42" y="159"/>
                  </a:lnTo>
                  <a:lnTo>
                    <a:pt x="44" y="161"/>
                  </a:lnTo>
                  <a:lnTo>
                    <a:pt x="49" y="162"/>
                  </a:lnTo>
                  <a:lnTo>
                    <a:pt x="52" y="161"/>
                  </a:lnTo>
                  <a:lnTo>
                    <a:pt x="53" y="159"/>
                  </a:lnTo>
                  <a:lnTo>
                    <a:pt x="53" y="149"/>
                  </a:lnTo>
                  <a:lnTo>
                    <a:pt x="53" y="133"/>
                  </a:lnTo>
                  <a:lnTo>
                    <a:pt x="54" y="123"/>
                  </a:lnTo>
                  <a:lnTo>
                    <a:pt x="56" y="117"/>
                  </a:lnTo>
                  <a:lnTo>
                    <a:pt x="59" y="111"/>
                  </a:lnTo>
                  <a:lnTo>
                    <a:pt x="64" y="110"/>
                  </a:lnTo>
                  <a:lnTo>
                    <a:pt x="70" y="111"/>
                  </a:lnTo>
                  <a:lnTo>
                    <a:pt x="71" y="115"/>
                  </a:lnTo>
                  <a:lnTo>
                    <a:pt x="70" y="126"/>
                  </a:lnTo>
                  <a:lnTo>
                    <a:pt x="68" y="141"/>
                  </a:lnTo>
                  <a:lnTo>
                    <a:pt x="66" y="155"/>
                  </a:lnTo>
                  <a:lnTo>
                    <a:pt x="62" y="167"/>
                  </a:lnTo>
                  <a:lnTo>
                    <a:pt x="58" y="184"/>
                  </a:lnTo>
                  <a:lnTo>
                    <a:pt x="53" y="198"/>
                  </a:lnTo>
                  <a:lnTo>
                    <a:pt x="42" y="215"/>
                  </a:lnTo>
                  <a:lnTo>
                    <a:pt x="33" y="227"/>
                  </a:lnTo>
                  <a:lnTo>
                    <a:pt x="18" y="244"/>
                  </a:lnTo>
                  <a:lnTo>
                    <a:pt x="8" y="257"/>
                  </a:lnTo>
                  <a:lnTo>
                    <a:pt x="0" y="268"/>
                  </a:lnTo>
                  <a:lnTo>
                    <a:pt x="0" y="273"/>
                  </a:lnTo>
                  <a:lnTo>
                    <a:pt x="8" y="282"/>
                  </a:lnTo>
                  <a:lnTo>
                    <a:pt x="19" y="292"/>
                  </a:lnTo>
                  <a:lnTo>
                    <a:pt x="30" y="292"/>
                  </a:lnTo>
                  <a:lnTo>
                    <a:pt x="33" y="289"/>
                  </a:lnTo>
                  <a:lnTo>
                    <a:pt x="28" y="283"/>
                  </a:lnTo>
                  <a:lnTo>
                    <a:pt x="23" y="277"/>
                  </a:lnTo>
                  <a:lnTo>
                    <a:pt x="23" y="272"/>
                  </a:lnTo>
                  <a:lnTo>
                    <a:pt x="30" y="261"/>
                  </a:lnTo>
                  <a:lnTo>
                    <a:pt x="43" y="248"/>
                  </a:lnTo>
                  <a:lnTo>
                    <a:pt x="62" y="224"/>
                  </a:lnTo>
                  <a:lnTo>
                    <a:pt x="78" y="204"/>
                  </a:lnTo>
                  <a:lnTo>
                    <a:pt x="85" y="198"/>
                  </a:lnTo>
                  <a:lnTo>
                    <a:pt x="88" y="193"/>
                  </a:lnTo>
                  <a:lnTo>
                    <a:pt x="96" y="191"/>
                  </a:lnTo>
                  <a:lnTo>
                    <a:pt x="102" y="195"/>
                  </a:lnTo>
                  <a:lnTo>
                    <a:pt x="110" y="200"/>
                  </a:lnTo>
                  <a:lnTo>
                    <a:pt x="125" y="220"/>
                  </a:lnTo>
                  <a:lnTo>
                    <a:pt x="143" y="244"/>
                  </a:lnTo>
                  <a:lnTo>
                    <a:pt x="159" y="268"/>
                  </a:lnTo>
                  <a:lnTo>
                    <a:pt x="169" y="282"/>
                  </a:lnTo>
                  <a:lnTo>
                    <a:pt x="173" y="284"/>
                  </a:lnTo>
                  <a:lnTo>
                    <a:pt x="180" y="284"/>
                  </a:lnTo>
                  <a:lnTo>
                    <a:pt x="186" y="279"/>
                  </a:lnTo>
                  <a:lnTo>
                    <a:pt x="193" y="274"/>
                  </a:lnTo>
                  <a:lnTo>
                    <a:pt x="200" y="269"/>
                  </a:lnTo>
                </a:path>
              </a:pathLst>
            </a:custGeom>
            <a:solidFill>
              <a:srgbClr val="CECECE"/>
            </a:solidFill>
            <a:ln w="2540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11" name="Group 61"/>
            <p:cNvGrpSpPr>
              <a:grpSpLocks/>
            </p:cNvGrpSpPr>
            <p:nvPr/>
          </p:nvGrpSpPr>
          <p:grpSpPr bwMode="auto">
            <a:xfrm>
              <a:off x="2181" y="2575"/>
              <a:ext cx="232" cy="311"/>
              <a:chOff x="2454" y="2575"/>
              <a:chExt cx="261" cy="311"/>
            </a:xfrm>
          </p:grpSpPr>
          <p:grpSp>
            <p:nvGrpSpPr>
              <p:cNvPr id="12" name="Group 62"/>
              <p:cNvGrpSpPr>
                <a:grpSpLocks/>
              </p:cNvGrpSpPr>
              <p:nvPr/>
            </p:nvGrpSpPr>
            <p:grpSpPr bwMode="auto">
              <a:xfrm>
                <a:off x="2454" y="2575"/>
                <a:ext cx="261" cy="311"/>
                <a:chOff x="2454" y="2575"/>
                <a:chExt cx="261" cy="311"/>
              </a:xfrm>
            </p:grpSpPr>
            <p:sp>
              <p:nvSpPr>
                <p:cNvPr id="2718783" name="AutoShape 63"/>
                <p:cNvSpPr>
                  <a:spLocks noChangeArrowheads="1"/>
                </p:cNvSpPr>
                <p:nvPr/>
              </p:nvSpPr>
              <p:spPr bwMode="auto">
                <a:xfrm>
                  <a:off x="2454" y="2626"/>
                  <a:ext cx="261" cy="260"/>
                </a:xfrm>
                <a:prstGeom prst="cube">
                  <a:avLst>
                    <a:gd name="adj" fmla="val 24995"/>
                  </a:avLst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18784" name="AutoShape 64"/>
                <p:cNvSpPr>
                  <a:spLocks noChangeArrowheads="1"/>
                </p:cNvSpPr>
                <p:nvPr/>
              </p:nvSpPr>
              <p:spPr bwMode="auto">
                <a:xfrm>
                  <a:off x="2518" y="2575"/>
                  <a:ext cx="197" cy="46"/>
                </a:xfrm>
                <a:prstGeom prst="cube">
                  <a:avLst>
                    <a:gd name="adj" fmla="val 24995"/>
                  </a:avLst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2718785" name="Oval 65"/>
              <p:cNvSpPr>
                <a:spLocks noChangeArrowheads="1"/>
              </p:cNvSpPr>
              <p:nvPr/>
            </p:nvSpPr>
            <p:spPr bwMode="auto">
              <a:xfrm>
                <a:off x="2537" y="2601"/>
                <a:ext cx="26" cy="9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18786" name="AutoShape 66"/>
              <p:cNvSpPr>
                <a:spLocks noChangeArrowheads="1"/>
              </p:cNvSpPr>
              <p:nvPr/>
            </p:nvSpPr>
            <p:spPr bwMode="auto">
              <a:xfrm>
                <a:off x="2487" y="2749"/>
                <a:ext cx="137" cy="54"/>
              </a:xfrm>
              <a:prstGeom prst="octagon">
                <a:avLst>
                  <a:gd name="adj" fmla="val 29282"/>
                </a:avLst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3" name="Group 67"/>
            <p:cNvGrpSpPr>
              <a:grpSpLocks/>
            </p:cNvGrpSpPr>
            <p:nvPr/>
          </p:nvGrpSpPr>
          <p:grpSpPr bwMode="auto">
            <a:xfrm>
              <a:off x="1231" y="1576"/>
              <a:ext cx="867" cy="310"/>
              <a:chOff x="1385" y="1576"/>
              <a:chExt cx="975" cy="310"/>
            </a:xfrm>
          </p:grpSpPr>
          <p:grpSp>
            <p:nvGrpSpPr>
              <p:cNvPr id="14" name="Group 68"/>
              <p:cNvGrpSpPr>
                <a:grpSpLocks/>
              </p:cNvGrpSpPr>
              <p:nvPr/>
            </p:nvGrpSpPr>
            <p:grpSpPr bwMode="auto">
              <a:xfrm>
                <a:off x="1385" y="1576"/>
                <a:ext cx="206" cy="310"/>
                <a:chOff x="1385" y="1576"/>
                <a:chExt cx="206" cy="310"/>
              </a:xfrm>
            </p:grpSpPr>
            <p:sp>
              <p:nvSpPr>
                <p:cNvPr id="2718789" name="AutoShape 69"/>
                <p:cNvSpPr>
                  <a:spLocks noChangeArrowheads="1"/>
                </p:cNvSpPr>
                <p:nvPr/>
              </p:nvSpPr>
              <p:spPr bwMode="auto">
                <a:xfrm>
                  <a:off x="1385" y="1626"/>
                  <a:ext cx="206" cy="260"/>
                </a:xfrm>
                <a:prstGeom prst="cube">
                  <a:avLst>
                    <a:gd name="adj" fmla="val 24995"/>
                  </a:avLst>
                </a:prstGeom>
                <a:solidFill>
                  <a:srgbClr val="DC008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18790" name="AutoShape 70"/>
                <p:cNvSpPr>
                  <a:spLocks noChangeArrowheads="1"/>
                </p:cNvSpPr>
                <p:nvPr/>
              </p:nvSpPr>
              <p:spPr bwMode="auto">
                <a:xfrm>
                  <a:off x="1433" y="1576"/>
                  <a:ext cx="158" cy="46"/>
                </a:xfrm>
                <a:prstGeom prst="cube">
                  <a:avLst>
                    <a:gd name="adj" fmla="val 24995"/>
                  </a:avLst>
                </a:prstGeom>
                <a:solidFill>
                  <a:srgbClr val="DC008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18791" name="AutoShape 71"/>
                <p:cNvSpPr>
                  <a:spLocks noChangeArrowheads="1"/>
                </p:cNvSpPr>
                <p:nvPr/>
              </p:nvSpPr>
              <p:spPr bwMode="auto">
                <a:xfrm>
                  <a:off x="1424" y="1647"/>
                  <a:ext cx="108" cy="15"/>
                </a:xfrm>
                <a:prstGeom prst="parallelogram">
                  <a:avLst>
                    <a:gd name="adj" fmla="val 179967"/>
                  </a:avLst>
                </a:prstGeom>
                <a:solidFill>
                  <a:srgbClr val="DC008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5" name="Group 72"/>
              <p:cNvGrpSpPr>
                <a:grpSpLocks/>
              </p:cNvGrpSpPr>
              <p:nvPr/>
            </p:nvGrpSpPr>
            <p:grpSpPr bwMode="auto">
              <a:xfrm>
                <a:off x="1903" y="1617"/>
                <a:ext cx="203" cy="257"/>
                <a:chOff x="1903" y="1617"/>
                <a:chExt cx="203" cy="257"/>
              </a:xfrm>
            </p:grpSpPr>
            <p:sp>
              <p:nvSpPr>
                <p:cNvPr id="2718793" name="Freeform 73"/>
                <p:cNvSpPr>
                  <a:spLocks/>
                </p:cNvSpPr>
                <p:nvPr/>
              </p:nvSpPr>
              <p:spPr bwMode="auto">
                <a:xfrm>
                  <a:off x="2032" y="1734"/>
                  <a:ext cx="62" cy="140"/>
                </a:xfrm>
                <a:custGeom>
                  <a:avLst/>
                  <a:gdLst/>
                  <a:ahLst/>
                  <a:cxnLst>
                    <a:cxn ang="0">
                      <a:pos x="44" y="0"/>
                    </a:cxn>
                    <a:cxn ang="0">
                      <a:pos x="61" y="0"/>
                    </a:cxn>
                    <a:cxn ang="0">
                      <a:pos x="17" y="139"/>
                    </a:cxn>
                    <a:cxn ang="0">
                      <a:pos x="0" y="139"/>
                    </a:cxn>
                    <a:cxn ang="0">
                      <a:pos x="44" y="0"/>
                    </a:cxn>
                  </a:cxnLst>
                  <a:rect l="0" t="0" r="r" b="b"/>
                  <a:pathLst>
                    <a:path w="62" h="140">
                      <a:moveTo>
                        <a:pt x="44" y="0"/>
                      </a:moveTo>
                      <a:lnTo>
                        <a:pt x="61" y="0"/>
                      </a:lnTo>
                      <a:lnTo>
                        <a:pt x="17" y="139"/>
                      </a:lnTo>
                      <a:lnTo>
                        <a:pt x="0" y="139"/>
                      </a:lnTo>
                      <a:lnTo>
                        <a:pt x="44" y="0"/>
                      </a:lnTo>
                    </a:path>
                  </a:pathLst>
                </a:custGeom>
                <a:solidFill>
                  <a:srgbClr val="F39FD1"/>
                </a:solidFill>
                <a:ln w="12700" cap="rnd" cmpd="sng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18794" name="Rectangle 74"/>
                <p:cNvSpPr>
                  <a:spLocks noChangeArrowheads="1"/>
                </p:cNvSpPr>
                <p:nvPr/>
              </p:nvSpPr>
              <p:spPr bwMode="auto">
                <a:xfrm>
                  <a:off x="2029" y="1734"/>
                  <a:ext cx="77" cy="12"/>
                </a:xfrm>
                <a:prstGeom prst="rect">
                  <a:avLst/>
                </a:prstGeom>
                <a:solidFill>
                  <a:srgbClr val="F39FD1"/>
                </a:solidFill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18795" name="Rectangle 75"/>
                <p:cNvSpPr>
                  <a:spLocks noChangeArrowheads="1"/>
                </p:cNvSpPr>
                <p:nvPr/>
              </p:nvSpPr>
              <p:spPr bwMode="auto">
                <a:xfrm>
                  <a:off x="2035" y="1792"/>
                  <a:ext cx="58" cy="12"/>
                </a:xfrm>
                <a:prstGeom prst="rect">
                  <a:avLst/>
                </a:prstGeom>
                <a:solidFill>
                  <a:srgbClr val="F39FD1"/>
                </a:solidFill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18796" name="Rectangle 76"/>
                <p:cNvSpPr>
                  <a:spLocks noChangeArrowheads="1"/>
                </p:cNvSpPr>
                <p:nvPr/>
              </p:nvSpPr>
              <p:spPr bwMode="auto">
                <a:xfrm>
                  <a:off x="1904" y="1792"/>
                  <a:ext cx="74" cy="7"/>
                </a:xfrm>
                <a:prstGeom prst="rect">
                  <a:avLst/>
                </a:prstGeom>
                <a:solidFill>
                  <a:srgbClr val="F39FD1"/>
                </a:solidFill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18797" name="Oval 77"/>
                <p:cNvSpPr>
                  <a:spLocks noChangeArrowheads="1"/>
                </p:cNvSpPr>
                <p:nvPr/>
              </p:nvSpPr>
              <p:spPr bwMode="auto">
                <a:xfrm>
                  <a:off x="1964" y="1617"/>
                  <a:ext cx="22" cy="25"/>
                </a:xfrm>
                <a:prstGeom prst="ellipse">
                  <a:avLst/>
                </a:prstGeom>
                <a:solidFill>
                  <a:srgbClr val="F39FD1"/>
                </a:solidFill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18798" name="Freeform 78"/>
                <p:cNvSpPr>
                  <a:spLocks/>
                </p:cNvSpPr>
                <p:nvPr/>
              </p:nvSpPr>
              <p:spPr bwMode="auto">
                <a:xfrm>
                  <a:off x="1903" y="1661"/>
                  <a:ext cx="139" cy="213"/>
                </a:xfrm>
                <a:custGeom>
                  <a:avLst/>
                  <a:gdLst/>
                  <a:ahLst/>
                  <a:cxnLst>
                    <a:cxn ang="0">
                      <a:pos x="1" y="98"/>
                    </a:cxn>
                    <a:cxn ang="0">
                      <a:pos x="1" y="101"/>
                    </a:cxn>
                    <a:cxn ang="0">
                      <a:pos x="0" y="104"/>
                    </a:cxn>
                    <a:cxn ang="0">
                      <a:pos x="0" y="108"/>
                    </a:cxn>
                    <a:cxn ang="0">
                      <a:pos x="1" y="111"/>
                    </a:cxn>
                    <a:cxn ang="0">
                      <a:pos x="3" y="114"/>
                    </a:cxn>
                    <a:cxn ang="0">
                      <a:pos x="6" y="117"/>
                    </a:cxn>
                    <a:cxn ang="0">
                      <a:pos x="9" y="119"/>
                    </a:cxn>
                    <a:cxn ang="0">
                      <a:pos x="11" y="119"/>
                    </a:cxn>
                    <a:cxn ang="0">
                      <a:pos x="15" y="119"/>
                    </a:cxn>
                    <a:cxn ang="0">
                      <a:pos x="90" y="212"/>
                    </a:cxn>
                    <a:cxn ang="0">
                      <a:pos x="114" y="102"/>
                    </a:cxn>
                    <a:cxn ang="0">
                      <a:pos x="113" y="99"/>
                    </a:cxn>
                    <a:cxn ang="0">
                      <a:pos x="112" y="98"/>
                    </a:cxn>
                    <a:cxn ang="0">
                      <a:pos x="110" y="96"/>
                    </a:cxn>
                    <a:cxn ang="0">
                      <a:pos x="108" y="94"/>
                    </a:cxn>
                    <a:cxn ang="0">
                      <a:pos x="106" y="93"/>
                    </a:cxn>
                    <a:cxn ang="0">
                      <a:pos x="103" y="93"/>
                    </a:cxn>
                    <a:cxn ang="0">
                      <a:pos x="100" y="93"/>
                    </a:cxn>
                    <a:cxn ang="0">
                      <a:pos x="98" y="93"/>
                    </a:cxn>
                    <a:cxn ang="0">
                      <a:pos x="67" y="54"/>
                    </a:cxn>
                    <a:cxn ang="0">
                      <a:pos x="128" y="67"/>
                    </a:cxn>
                    <a:cxn ang="0">
                      <a:pos x="131" y="66"/>
                    </a:cxn>
                    <a:cxn ang="0">
                      <a:pos x="132" y="66"/>
                    </a:cxn>
                    <a:cxn ang="0">
                      <a:pos x="135" y="64"/>
                    </a:cxn>
                    <a:cxn ang="0">
                      <a:pos x="137" y="62"/>
                    </a:cxn>
                    <a:cxn ang="0">
                      <a:pos x="137" y="59"/>
                    </a:cxn>
                    <a:cxn ang="0">
                      <a:pos x="138" y="56"/>
                    </a:cxn>
                    <a:cxn ang="0">
                      <a:pos x="137" y="53"/>
                    </a:cxn>
                    <a:cxn ang="0">
                      <a:pos x="136" y="51"/>
                    </a:cxn>
                    <a:cxn ang="0">
                      <a:pos x="134" y="49"/>
                    </a:cxn>
                    <a:cxn ang="0">
                      <a:pos x="132" y="47"/>
                    </a:cxn>
                    <a:cxn ang="0">
                      <a:pos x="129" y="46"/>
                    </a:cxn>
                    <a:cxn ang="0">
                      <a:pos x="87" y="46"/>
                    </a:cxn>
                    <a:cxn ang="0">
                      <a:pos x="80" y="30"/>
                    </a:cxn>
                    <a:cxn ang="0">
                      <a:pos x="81" y="26"/>
                    </a:cxn>
                    <a:cxn ang="0">
                      <a:pos x="81" y="22"/>
                    </a:cxn>
                    <a:cxn ang="0">
                      <a:pos x="81" y="18"/>
                    </a:cxn>
                    <a:cxn ang="0">
                      <a:pos x="80" y="14"/>
                    </a:cxn>
                    <a:cxn ang="0">
                      <a:pos x="79" y="11"/>
                    </a:cxn>
                    <a:cxn ang="0">
                      <a:pos x="76" y="8"/>
                    </a:cxn>
                    <a:cxn ang="0">
                      <a:pos x="73" y="5"/>
                    </a:cxn>
                    <a:cxn ang="0">
                      <a:pos x="70" y="3"/>
                    </a:cxn>
                    <a:cxn ang="0">
                      <a:pos x="67" y="1"/>
                    </a:cxn>
                    <a:cxn ang="0">
                      <a:pos x="62" y="0"/>
                    </a:cxn>
                    <a:cxn ang="0">
                      <a:pos x="58" y="0"/>
                    </a:cxn>
                    <a:cxn ang="0">
                      <a:pos x="54" y="1"/>
                    </a:cxn>
                    <a:cxn ang="0">
                      <a:pos x="49" y="2"/>
                    </a:cxn>
                    <a:cxn ang="0">
                      <a:pos x="45" y="4"/>
                    </a:cxn>
                    <a:cxn ang="0">
                      <a:pos x="42" y="8"/>
                    </a:cxn>
                    <a:cxn ang="0">
                      <a:pos x="39" y="12"/>
                    </a:cxn>
                    <a:cxn ang="0">
                      <a:pos x="38" y="16"/>
                    </a:cxn>
                  </a:cxnLst>
                  <a:rect l="0" t="0" r="r" b="b"/>
                  <a:pathLst>
                    <a:path w="139" h="213">
                      <a:moveTo>
                        <a:pt x="38" y="16"/>
                      </a:moveTo>
                      <a:lnTo>
                        <a:pt x="1" y="98"/>
                      </a:lnTo>
                      <a:lnTo>
                        <a:pt x="1" y="99"/>
                      </a:lnTo>
                      <a:lnTo>
                        <a:pt x="1" y="101"/>
                      </a:lnTo>
                      <a:lnTo>
                        <a:pt x="0" y="102"/>
                      </a:lnTo>
                      <a:lnTo>
                        <a:pt x="0" y="104"/>
                      </a:lnTo>
                      <a:lnTo>
                        <a:pt x="0" y="106"/>
                      </a:lnTo>
                      <a:lnTo>
                        <a:pt x="0" y="108"/>
                      </a:lnTo>
                      <a:lnTo>
                        <a:pt x="1" y="109"/>
                      </a:lnTo>
                      <a:lnTo>
                        <a:pt x="1" y="111"/>
                      </a:lnTo>
                      <a:lnTo>
                        <a:pt x="2" y="113"/>
                      </a:lnTo>
                      <a:lnTo>
                        <a:pt x="3" y="114"/>
                      </a:lnTo>
                      <a:lnTo>
                        <a:pt x="4" y="116"/>
                      </a:lnTo>
                      <a:lnTo>
                        <a:pt x="6" y="117"/>
                      </a:lnTo>
                      <a:lnTo>
                        <a:pt x="7" y="118"/>
                      </a:lnTo>
                      <a:lnTo>
                        <a:pt x="9" y="119"/>
                      </a:lnTo>
                      <a:lnTo>
                        <a:pt x="10" y="119"/>
                      </a:lnTo>
                      <a:lnTo>
                        <a:pt x="11" y="119"/>
                      </a:lnTo>
                      <a:lnTo>
                        <a:pt x="13" y="119"/>
                      </a:lnTo>
                      <a:lnTo>
                        <a:pt x="15" y="119"/>
                      </a:lnTo>
                      <a:lnTo>
                        <a:pt x="90" y="119"/>
                      </a:lnTo>
                      <a:lnTo>
                        <a:pt x="90" y="212"/>
                      </a:lnTo>
                      <a:lnTo>
                        <a:pt x="114" y="212"/>
                      </a:lnTo>
                      <a:lnTo>
                        <a:pt x="114" y="102"/>
                      </a:lnTo>
                      <a:lnTo>
                        <a:pt x="114" y="101"/>
                      </a:lnTo>
                      <a:lnTo>
                        <a:pt x="113" y="99"/>
                      </a:lnTo>
                      <a:lnTo>
                        <a:pt x="113" y="98"/>
                      </a:lnTo>
                      <a:lnTo>
                        <a:pt x="112" y="98"/>
                      </a:lnTo>
                      <a:lnTo>
                        <a:pt x="112" y="97"/>
                      </a:lnTo>
                      <a:lnTo>
                        <a:pt x="110" y="96"/>
                      </a:lnTo>
                      <a:lnTo>
                        <a:pt x="110" y="95"/>
                      </a:lnTo>
                      <a:lnTo>
                        <a:pt x="108" y="94"/>
                      </a:lnTo>
                      <a:lnTo>
                        <a:pt x="107" y="94"/>
                      </a:lnTo>
                      <a:lnTo>
                        <a:pt x="106" y="93"/>
                      </a:lnTo>
                      <a:lnTo>
                        <a:pt x="105" y="93"/>
                      </a:lnTo>
                      <a:lnTo>
                        <a:pt x="103" y="93"/>
                      </a:lnTo>
                      <a:lnTo>
                        <a:pt x="102" y="93"/>
                      </a:lnTo>
                      <a:lnTo>
                        <a:pt x="100" y="93"/>
                      </a:lnTo>
                      <a:lnTo>
                        <a:pt x="99" y="93"/>
                      </a:lnTo>
                      <a:lnTo>
                        <a:pt x="98" y="93"/>
                      </a:lnTo>
                      <a:lnTo>
                        <a:pt x="54" y="90"/>
                      </a:lnTo>
                      <a:lnTo>
                        <a:pt x="67" y="54"/>
                      </a:lnTo>
                      <a:lnTo>
                        <a:pt x="75" y="67"/>
                      </a:lnTo>
                      <a:lnTo>
                        <a:pt x="128" y="67"/>
                      </a:lnTo>
                      <a:lnTo>
                        <a:pt x="129" y="66"/>
                      </a:lnTo>
                      <a:lnTo>
                        <a:pt x="131" y="66"/>
                      </a:lnTo>
                      <a:lnTo>
                        <a:pt x="132" y="66"/>
                      </a:lnTo>
                      <a:lnTo>
                        <a:pt x="132" y="66"/>
                      </a:lnTo>
                      <a:lnTo>
                        <a:pt x="134" y="64"/>
                      </a:lnTo>
                      <a:lnTo>
                        <a:pt x="135" y="64"/>
                      </a:lnTo>
                      <a:lnTo>
                        <a:pt x="136" y="63"/>
                      </a:lnTo>
                      <a:lnTo>
                        <a:pt x="137" y="62"/>
                      </a:lnTo>
                      <a:lnTo>
                        <a:pt x="137" y="61"/>
                      </a:lnTo>
                      <a:lnTo>
                        <a:pt x="137" y="59"/>
                      </a:lnTo>
                      <a:lnTo>
                        <a:pt x="138" y="58"/>
                      </a:lnTo>
                      <a:lnTo>
                        <a:pt x="138" y="56"/>
                      </a:lnTo>
                      <a:lnTo>
                        <a:pt x="138" y="54"/>
                      </a:lnTo>
                      <a:lnTo>
                        <a:pt x="137" y="53"/>
                      </a:lnTo>
                      <a:lnTo>
                        <a:pt x="137" y="52"/>
                      </a:lnTo>
                      <a:lnTo>
                        <a:pt x="136" y="51"/>
                      </a:lnTo>
                      <a:lnTo>
                        <a:pt x="135" y="49"/>
                      </a:lnTo>
                      <a:lnTo>
                        <a:pt x="134" y="49"/>
                      </a:lnTo>
                      <a:lnTo>
                        <a:pt x="133" y="48"/>
                      </a:lnTo>
                      <a:lnTo>
                        <a:pt x="132" y="47"/>
                      </a:lnTo>
                      <a:lnTo>
                        <a:pt x="131" y="46"/>
                      </a:lnTo>
                      <a:lnTo>
                        <a:pt x="129" y="46"/>
                      </a:lnTo>
                      <a:lnTo>
                        <a:pt x="128" y="46"/>
                      </a:lnTo>
                      <a:lnTo>
                        <a:pt x="87" y="46"/>
                      </a:lnTo>
                      <a:lnTo>
                        <a:pt x="79" y="31"/>
                      </a:lnTo>
                      <a:lnTo>
                        <a:pt x="80" y="30"/>
                      </a:lnTo>
                      <a:lnTo>
                        <a:pt x="81" y="28"/>
                      </a:lnTo>
                      <a:lnTo>
                        <a:pt x="81" y="26"/>
                      </a:lnTo>
                      <a:lnTo>
                        <a:pt x="81" y="24"/>
                      </a:lnTo>
                      <a:lnTo>
                        <a:pt x="81" y="22"/>
                      </a:lnTo>
                      <a:lnTo>
                        <a:pt x="81" y="20"/>
                      </a:lnTo>
                      <a:lnTo>
                        <a:pt x="81" y="18"/>
                      </a:lnTo>
                      <a:lnTo>
                        <a:pt x="81" y="16"/>
                      </a:lnTo>
                      <a:lnTo>
                        <a:pt x="80" y="14"/>
                      </a:lnTo>
                      <a:lnTo>
                        <a:pt x="79" y="13"/>
                      </a:lnTo>
                      <a:lnTo>
                        <a:pt x="79" y="11"/>
                      </a:lnTo>
                      <a:lnTo>
                        <a:pt x="78" y="9"/>
                      </a:lnTo>
                      <a:lnTo>
                        <a:pt x="76" y="8"/>
                      </a:lnTo>
                      <a:lnTo>
                        <a:pt x="75" y="6"/>
                      </a:lnTo>
                      <a:lnTo>
                        <a:pt x="73" y="5"/>
                      </a:lnTo>
                      <a:lnTo>
                        <a:pt x="72" y="4"/>
                      </a:lnTo>
                      <a:lnTo>
                        <a:pt x="70" y="3"/>
                      </a:lnTo>
                      <a:lnTo>
                        <a:pt x="68" y="2"/>
                      </a:lnTo>
                      <a:lnTo>
                        <a:pt x="67" y="1"/>
                      </a:lnTo>
                      <a:lnTo>
                        <a:pt x="64" y="1"/>
                      </a:lnTo>
                      <a:lnTo>
                        <a:pt x="62" y="0"/>
                      </a:lnTo>
                      <a:lnTo>
                        <a:pt x="60" y="0"/>
                      </a:lnTo>
                      <a:lnTo>
                        <a:pt x="58" y="0"/>
                      </a:lnTo>
                      <a:lnTo>
                        <a:pt x="56" y="0"/>
                      </a:lnTo>
                      <a:lnTo>
                        <a:pt x="54" y="1"/>
                      </a:lnTo>
                      <a:lnTo>
                        <a:pt x="52" y="1"/>
                      </a:lnTo>
                      <a:lnTo>
                        <a:pt x="49" y="2"/>
                      </a:lnTo>
                      <a:lnTo>
                        <a:pt x="47" y="3"/>
                      </a:lnTo>
                      <a:lnTo>
                        <a:pt x="45" y="4"/>
                      </a:lnTo>
                      <a:lnTo>
                        <a:pt x="44" y="6"/>
                      </a:lnTo>
                      <a:lnTo>
                        <a:pt x="42" y="8"/>
                      </a:lnTo>
                      <a:lnTo>
                        <a:pt x="41" y="9"/>
                      </a:lnTo>
                      <a:lnTo>
                        <a:pt x="39" y="12"/>
                      </a:lnTo>
                      <a:lnTo>
                        <a:pt x="38" y="14"/>
                      </a:lnTo>
                      <a:lnTo>
                        <a:pt x="38" y="16"/>
                      </a:lnTo>
                    </a:path>
                  </a:pathLst>
                </a:custGeom>
                <a:solidFill>
                  <a:srgbClr val="F39FD1"/>
                </a:solidFill>
                <a:ln w="127000" cap="rnd" cmpd="sng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2718799" name="Freeform 79"/>
              <p:cNvSpPr>
                <a:spLocks/>
              </p:cNvSpPr>
              <p:nvPr/>
            </p:nvSpPr>
            <p:spPr bwMode="auto">
              <a:xfrm>
                <a:off x="2160" y="1586"/>
                <a:ext cx="200" cy="291"/>
              </a:xfrm>
              <a:custGeom>
                <a:avLst/>
                <a:gdLst/>
                <a:ahLst/>
                <a:cxnLst>
                  <a:cxn ang="0">
                    <a:pos x="199" y="263"/>
                  </a:cxn>
                  <a:cxn ang="0">
                    <a:pos x="184" y="263"/>
                  </a:cxn>
                  <a:cxn ang="0">
                    <a:pos x="158" y="229"/>
                  </a:cxn>
                  <a:cxn ang="0">
                    <a:pos x="121" y="169"/>
                  </a:cxn>
                  <a:cxn ang="0">
                    <a:pos x="111" y="141"/>
                  </a:cxn>
                  <a:cxn ang="0">
                    <a:pos x="114" y="123"/>
                  </a:cxn>
                  <a:cxn ang="0">
                    <a:pos x="123" y="119"/>
                  </a:cxn>
                  <a:cxn ang="0">
                    <a:pos x="136" y="129"/>
                  </a:cxn>
                  <a:cxn ang="0">
                    <a:pos x="155" y="140"/>
                  </a:cxn>
                  <a:cxn ang="0">
                    <a:pos x="164" y="140"/>
                  </a:cxn>
                  <a:cxn ang="0">
                    <a:pos x="165" y="134"/>
                  </a:cxn>
                  <a:cxn ang="0">
                    <a:pos x="156" y="123"/>
                  </a:cxn>
                  <a:cxn ang="0">
                    <a:pos x="135" y="108"/>
                  </a:cxn>
                  <a:cxn ang="0">
                    <a:pos x="126" y="86"/>
                  </a:cxn>
                  <a:cxn ang="0">
                    <a:pos x="123" y="69"/>
                  </a:cxn>
                  <a:cxn ang="0">
                    <a:pos x="113" y="56"/>
                  </a:cxn>
                  <a:cxn ang="0">
                    <a:pos x="109" y="48"/>
                  </a:cxn>
                  <a:cxn ang="0">
                    <a:pos x="114" y="36"/>
                  </a:cxn>
                  <a:cxn ang="0">
                    <a:pos x="119" y="24"/>
                  </a:cxn>
                  <a:cxn ang="0">
                    <a:pos x="115" y="9"/>
                  </a:cxn>
                  <a:cxn ang="0">
                    <a:pos x="105" y="1"/>
                  </a:cxn>
                  <a:cxn ang="0">
                    <a:pos x="90" y="3"/>
                  </a:cxn>
                  <a:cxn ang="0">
                    <a:pos x="84" y="13"/>
                  </a:cxn>
                  <a:cxn ang="0">
                    <a:pos x="84" y="23"/>
                  </a:cxn>
                  <a:cxn ang="0">
                    <a:pos x="88" y="35"/>
                  </a:cxn>
                  <a:cxn ang="0">
                    <a:pos x="88" y="46"/>
                  </a:cxn>
                  <a:cxn ang="0">
                    <a:pos x="78" y="56"/>
                  </a:cxn>
                  <a:cxn ang="0">
                    <a:pos x="65" y="64"/>
                  </a:cxn>
                  <a:cxn ang="0">
                    <a:pos x="55" y="75"/>
                  </a:cxn>
                  <a:cxn ang="0">
                    <a:pos x="46" y="99"/>
                  </a:cxn>
                  <a:cxn ang="0">
                    <a:pos x="41" y="121"/>
                  </a:cxn>
                  <a:cxn ang="0">
                    <a:pos x="40" y="145"/>
                  </a:cxn>
                  <a:cxn ang="0">
                    <a:pos x="41" y="158"/>
                  </a:cxn>
                  <a:cxn ang="0">
                    <a:pos x="49" y="161"/>
                  </a:cxn>
                  <a:cxn ang="0">
                    <a:pos x="53" y="158"/>
                  </a:cxn>
                  <a:cxn ang="0">
                    <a:pos x="53" y="133"/>
                  </a:cxn>
                  <a:cxn ang="0">
                    <a:pos x="55" y="116"/>
                  </a:cxn>
                  <a:cxn ang="0">
                    <a:pos x="64" y="109"/>
                  </a:cxn>
                  <a:cxn ang="0">
                    <a:pos x="70" y="114"/>
                  </a:cxn>
                  <a:cxn ang="0">
                    <a:pos x="68" y="140"/>
                  </a:cxn>
                  <a:cxn ang="0">
                    <a:pos x="61" y="166"/>
                  </a:cxn>
                  <a:cxn ang="0">
                    <a:pos x="53" y="196"/>
                  </a:cxn>
                  <a:cxn ang="0">
                    <a:pos x="33" y="225"/>
                  </a:cxn>
                  <a:cxn ang="0">
                    <a:pos x="8" y="255"/>
                  </a:cxn>
                  <a:cxn ang="0">
                    <a:pos x="0" y="271"/>
                  </a:cxn>
                  <a:cxn ang="0">
                    <a:pos x="19" y="290"/>
                  </a:cxn>
                  <a:cxn ang="0">
                    <a:pos x="33" y="288"/>
                  </a:cxn>
                  <a:cxn ang="0">
                    <a:pos x="23" y="275"/>
                  </a:cxn>
                  <a:cxn ang="0">
                    <a:pos x="30" y="259"/>
                  </a:cxn>
                  <a:cxn ang="0">
                    <a:pos x="61" y="223"/>
                  </a:cxn>
                  <a:cxn ang="0">
                    <a:pos x="84" y="196"/>
                  </a:cxn>
                  <a:cxn ang="0">
                    <a:pos x="95" y="190"/>
                  </a:cxn>
                  <a:cxn ang="0">
                    <a:pos x="109" y="199"/>
                  </a:cxn>
                  <a:cxn ang="0">
                    <a:pos x="141" y="243"/>
                  </a:cxn>
                  <a:cxn ang="0">
                    <a:pos x="168" y="280"/>
                  </a:cxn>
                  <a:cxn ang="0">
                    <a:pos x="178" y="283"/>
                  </a:cxn>
                  <a:cxn ang="0">
                    <a:pos x="191" y="273"/>
                  </a:cxn>
                </a:cxnLst>
                <a:rect l="0" t="0" r="r" b="b"/>
                <a:pathLst>
                  <a:path w="200" h="291">
                    <a:moveTo>
                      <a:pt x="198" y="268"/>
                    </a:moveTo>
                    <a:lnTo>
                      <a:pt x="199" y="263"/>
                    </a:lnTo>
                    <a:lnTo>
                      <a:pt x="191" y="264"/>
                    </a:lnTo>
                    <a:lnTo>
                      <a:pt x="184" y="263"/>
                    </a:lnTo>
                    <a:lnTo>
                      <a:pt x="174" y="255"/>
                    </a:lnTo>
                    <a:lnTo>
                      <a:pt x="158" y="229"/>
                    </a:lnTo>
                    <a:lnTo>
                      <a:pt x="134" y="190"/>
                    </a:lnTo>
                    <a:lnTo>
                      <a:pt x="121" y="169"/>
                    </a:lnTo>
                    <a:lnTo>
                      <a:pt x="113" y="151"/>
                    </a:lnTo>
                    <a:lnTo>
                      <a:pt x="111" y="141"/>
                    </a:lnTo>
                    <a:lnTo>
                      <a:pt x="111" y="130"/>
                    </a:lnTo>
                    <a:lnTo>
                      <a:pt x="114" y="123"/>
                    </a:lnTo>
                    <a:lnTo>
                      <a:pt x="119" y="119"/>
                    </a:lnTo>
                    <a:lnTo>
                      <a:pt x="123" y="119"/>
                    </a:lnTo>
                    <a:lnTo>
                      <a:pt x="128" y="121"/>
                    </a:lnTo>
                    <a:lnTo>
                      <a:pt x="136" y="129"/>
                    </a:lnTo>
                    <a:lnTo>
                      <a:pt x="148" y="136"/>
                    </a:lnTo>
                    <a:lnTo>
                      <a:pt x="155" y="140"/>
                    </a:lnTo>
                    <a:lnTo>
                      <a:pt x="160" y="141"/>
                    </a:lnTo>
                    <a:lnTo>
                      <a:pt x="164" y="140"/>
                    </a:lnTo>
                    <a:lnTo>
                      <a:pt x="166" y="136"/>
                    </a:lnTo>
                    <a:lnTo>
                      <a:pt x="165" y="134"/>
                    </a:lnTo>
                    <a:lnTo>
                      <a:pt x="164" y="130"/>
                    </a:lnTo>
                    <a:lnTo>
                      <a:pt x="156" y="123"/>
                    </a:lnTo>
                    <a:lnTo>
                      <a:pt x="143" y="114"/>
                    </a:lnTo>
                    <a:lnTo>
                      <a:pt x="135" y="108"/>
                    </a:lnTo>
                    <a:lnTo>
                      <a:pt x="130" y="99"/>
                    </a:lnTo>
                    <a:lnTo>
                      <a:pt x="126" y="86"/>
                    </a:lnTo>
                    <a:lnTo>
                      <a:pt x="125" y="74"/>
                    </a:lnTo>
                    <a:lnTo>
                      <a:pt x="123" y="69"/>
                    </a:lnTo>
                    <a:lnTo>
                      <a:pt x="119" y="63"/>
                    </a:lnTo>
                    <a:lnTo>
                      <a:pt x="113" y="56"/>
                    </a:lnTo>
                    <a:lnTo>
                      <a:pt x="109" y="53"/>
                    </a:lnTo>
                    <a:lnTo>
                      <a:pt x="109" y="48"/>
                    </a:lnTo>
                    <a:lnTo>
                      <a:pt x="111" y="40"/>
                    </a:lnTo>
                    <a:lnTo>
                      <a:pt x="114" y="36"/>
                    </a:lnTo>
                    <a:lnTo>
                      <a:pt x="116" y="31"/>
                    </a:lnTo>
                    <a:lnTo>
                      <a:pt x="119" y="24"/>
                    </a:lnTo>
                    <a:lnTo>
                      <a:pt x="116" y="15"/>
                    </a:lnTo>
                    <a:lnTo>
                      <a:pt x="115" y="9"/>
                    </a:lnTo>
                    <a:lnTo>
                      <a:pt x="111" y="4"/>
                    </a:lnTo>
                    <a:lnTo>
                      <a:pt x="105" y="1"/>
                    </a:lnTo>
                    <a:lnTo>
                      <a:pt x="96" y="0"/>
                    </a:lnTo>
                    <a:lnTo>
                      <a:pt x="90" y="3"/>
                    </a:lnTo>
                    <a:lnTo>
                      <a:pt x="86" y="6"/>
                    </a:lnTo>
                    <a:lnTo>
                      <a:pt x="84" y="13"/>
                    </a:lnTo>
                    <a:lnTo>
                      <a:pt x="83" y="18"/>
                    </a:lnTo>
                    <a:lnTo>
                      <a:pt x="84" y="23"/>
                    </a:lnTo>
                    <a:lnTo>
                      <a:pt x="86" y="30"/>
                    </a:lnTo>
                    <a:lnTo>
                      <a:pt x="88" y="35"/>
                    </a:lnTo>
                    <a:lnTo>
                      <a:pt x="89" y="40"/>
                    </a:lnTo>
                    <a:lnTo>
                      <a:pt x="88" y="46"/>
                    </a:lnTo>
                    <a:lnTo>
                      <a:pt x="84" y="51"/>
                    </a:lnTo>
                    <a:lnTo>
                      <a:pt x="78" y="56"/>
                    </a:lnTo>
                    <a:lnTo>
                      <a:pt x="70" y="60"/>
                    </a:lnTo>
                    <a:lnTo>
                      <a:pt x="65" y="64"/>
                    </a:lnTo>
                    <a:lnTo>
                      <a:pt x="60" y="69"/>
                    </a:lnTo>
                    <a:lnTo>
                      <a:pt x="55" y="75"/>
                    </a:lnTo>
                    <a:lnTo>
                      <a:pt x="50" y="86"/>
                    </a:lnTo>
                    <a:lnTo>
                      <a:pt x="46" y="99"/>
                    </a:lnTo>
                    <a:lnTo>
                      <a:pt x="43" y="109"/>
                    </a:lnTo>
                    <a:lnTo>
                      <a:pt x="41" y="121"/>
                    </a:lnTo>
                    <a:lnTo>
                      <a:pt x="40" y="136"/>
                    </a:lnTo>
                    <a:lnTo>
                      <a:pt x="40" y="145"/>
                    </a:lnTo>
                    <a:lnTo>
                      <a:pt x="40" y="153"/>
                    </a:lnTo>
                    <a:lnTo>
                      <a:pt x="41" y="158"/>
                    </a:lnTo>
                    <a:lnTo>
                      <a:pt x="44" y="160"/>
                    </a:lnTo>
                    <a:lnTo>
                      <a:pt x="49" y="161"/>
                    </a:lnTo>
                    <a:lnTo>
                      <a:pt x="51" y="160"/>
                    </a:lnTo>
                    <a:lnTo>
                      <a:pt x="53" y="158"/>
                    </a:lnTo>
                    <a:lnTo>
                      <a:pt x="53" y="148"/>
                    </a:lnTo>
                    <a:lnTo>
                      <a:pt x="53" y="133"/>
                    </a:lnTo>
                    <a:lnTo>
                      <a:pt x="54" y="123"/>
                    </a:lnTo>
                    <a:lnTo>
                      <a:pt x="55" y="116"/>
                    </a:lnTo>
                    <a:lnTo>
                      <a:pt x="59" y="110"/>
                    </a:lnTo>
                    <a:lnTo>
                      <a:pt x="64" y="109"/>
                    </a:lnTo>
                    <a:lnTo>
                      <a:pt x="69" y="110"/>
                    </a:lnTo>
                    <a:lnTo>
                      <a:pt x="70" y="114"/>
                    </a:lnTo>
                    <a:lnTo>
                      <a:pt x="69" y="125"/>
                    </a:lnTo>
                    <a:lnTo>
                      <a:pt x="68" y="140"/>
                    </a:lnTo>
                    <a:lnTo>
                      <a:pt x="65" y="154"/>
                    </a:lnTo>
                    <a:lnTo>
                      <a:pt x="61" y="166"/>
                    </a:lnTo>
                    <a:lnTo>
                      <a:pt x="58" y="183"/>
                    </a:lnTo>
                    <a:lnTo>
                      <a:pt x="53" y="196"/>
                    </a:lnTo>
                    <a:lnTo>
                      <a:pt x="41" y="214"/>
                    </a:lnTo>
                    <a:lnTo>
                      <a:pt x="33" y="225"/>
                    </a:lnTo>
                    <a:lnTo>
                      <a:pt x="18" y="243"/>
                    </a:lnTo>
                    <a:lnTo>
                      <a:pt x="8" y="255"/>
                    </a:lnTo>
                    <a:lnTo>
                      <a:pt x="0" y="266"/>
                    </a:lnTo>
                    <a:lnTo>
                      <a:pt x="0" y="271"/>
                    </a:lnTo>
                    <a:lnTo>
                      <a:pt x="8" y="280"/>
                    </a:lnTo>
                    <a:lnTo>
                      <a:pt x="19" y="290"/>
                    </a:lnTo>
                    <a:lnTo>
                      <a:pt x="30" y="290"/>
                    </a:lnTo>
                    <a:lnTo>
                      <a:pt x="33" y="288"/>
                    </a:lnTo>
                    <a:lnTo>
                      <a:pt x="28" y="281"/>
                    </a:lnTo>
                    <a:lnTo>
                      <a:pt x="23" y="275"/>
                    </a:lnTo>
                    <a:lnTo>
                      <a:pt x="23" y="270"/>
                    </a:lnTo>
                    <a:lnTo>
                      <a:pt x="30" y="259"/>
                    </a:lnTo>
                    <a:lnTo>
                      <a:pt x="43" y="246"/>
                    </a:lnTo>
                    <a:lnTo>
                      <a:pt x="61" y="223"/>
                    </a:lnTo>
                    <a:lnTo>
                      <a:pt x="78" y="203"/>
                    </a:lnTo>
                    <a:lnTo>
                      <a:pt x="84" y="196"/>
                    </a:lnTo>
                    <a:lnTo>
                      <a:pt x="88" y="191"/>
                    </a:lnTo>
                    <a:lnTo>
                      <a:pt x="95" y="190"/>
                    </a:lnTo>
                    <a:lnTo>
                      <a:pt x="101" y="194"/>
                    </a:lnTo>
                    <a:lnTo>
                      <a:pt x="109" y="199"/>
                    </a:lnTo>
                    <a:lnTo>
                      <a:pt x="124" y="219"/>
                    </a:lnTo>
                    <a:lnTo>
                      <a:pt x="141" y="243"/>
                    </a:lnTo>
                    <a:lnTo>
                      <a:pt x="158" y="266"/>
                    </a:lnTo>
                    <a:lnTo>
                      <a:pt x="168" y="280"/>
                    </a:lnTo>
                    <a:lnTo>
                      <a:pt x="171" y="283"/>
                    </a:lnTo>
                    <a:lnTo>
                      <a:pt x="178" y="283"/>
                    </a:lnTo>
                    <a:lnTo>
                      <a:pt x="184" y="278"/>
                    </a:lnTo>
                    <a:lnTo>
                      <a:pt x="191" y="273"/>
                    </a:lnTo>
                    <a:lnTo>
                      <a:pt x="198" y="268"/>
                    </a:lnTo>
                  </a:path>
                </a:pathLst>
              </a:custGeom>
              <a:solidFill>
                <a:srgbClr val="CECECE"/>
              </a:solidFill>
              <a:ln w="25400" cap="rnd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16" name="Group 80"/>
              <p:cNvGrpSpPr>
                <a:grpSpLocks/>
              </p:cNvGrpSpPr>
              <p:nvPr/>
            </p:nvGrpSpPr>
            <p:grpSpPr bwMode="auto">
              <a:xfrm>
                <a:off x="1597" y="1576"/>
                <a:ext cx="259" cy="310"/>
                <a:chOff x="1597" y="1576"/>
                <a:chExt cx="259" cy="310"/>
              </a:xfrm>
            </p:grpSpPr>
            <p:grpSp>
              <p:nvGrpSpPr>
                <p:cNvPr id="17" name="Group 81"/>
                <p:cNvGrpSpPr>
                  <a:grpSpLocks/>
                </p:cNvGrpSpPr>
                <p:nvPr/>
              </p:nvGrpSpPr>
              <p:grpSpPr bwMode="auto">
                <a:xfrm>
                  <a:off x="1597" y="1576"/>
                  <a:ext cx="259" cy="310"/>
                  <a:chOff x="1597" y="1576"/>
                  <a:chExt cx="259" cy="310"/>
                </a:xfrm>
              </p:grpSpPr>
              <p:sp>
                <p:nvSpPr>
                  <p:cNvPr id="2718802" name="AutoShape 82"/>
                  <p:cNvSpPr>
                    <a:spLocks noChangeArrowheads="1"/>
                  </p:cNvSpPr>
                  <p:nvPr/>
                </p:nvSpPr>
                <p:spPr bwMode="auto">
                  <a:xfrm>
                    <a:off x="1597" y="1626"/>
                    <a:ext cx="259" cy="260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718803" name="AutoShape 83"/>
                  <p:cNvSpPr>
                    <a:spLocks noChangeArrowheads="1"/>
                  </p:cNvSpPr>
                  <p:nvPr/>
                </p:nvSpPr>
                <p:spPr bwMode="auto">
                  <a:xfrm>
                    <a:off x="1660" y="1576"/>
                    <a:ext cx="196" cy="46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2718804" name="Oval 84"/>
                <p:cNvSpPr>
                  <a:spLocks noChangeArrowheads="1"/>
                </p:cNvSpPr>
                <p:nvPr/>
              </p:nvSpPr>
              <p:spPr bwMode="auto">
                <a:xfrm>
                  <a:off x="1679" y="1602"/>
                  <a:ext cx="27" cy="8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18805" name="AutoShape 85"/>
                <p:cNvSpPr>
                  <a:spLocks noChangeArrowheads="1"/>
                </p:cNvSpPr>
                <p:nvPr/>
              </p:nvSpPr>
              <p:spPr bwMode="auto">
                <a:xfrm>
                  <a:off x="1628" y="1750"/>
                  <a:ext cx="137" cy="55"/>
                </a:xfrm>
                <a:prstGeom prst="octagon">
                  <a:avLst>
                    <a:gd name="adj" fmla="val 29282"/>
                  </a:avLst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18" name="Group 86"/>
          <p:cNvGrpSpPr>
            <a:grpSpLocks/>
          </p:cNvGrpSpPr>
          <p:nvPr/>
        </p:nvGrpSpPr>
        <p:grpSpPr bwMode="auto">
          <a:xfrm>
            <a:off x="1581150" y="1239838"/>
            <a:ext cx="7115175" cy="1268412"/>
            <a:chOff x="996" y="781"/>
            <a:chExt cx="4482" cy="799"/>
          </a:xfrm>
        </p:grpSpPr>
        <p:sp>
          <p:nvSpPr>
            <p:cNvPr id="2718807" name="Rectangle 87"/>
            <p:cNvSpPr>
              <a:spLocks noChangeArrowheads="1"/>
            </p:cNvSpPr>
            <p:nvPr/>
          </p:nvSpPr>
          <p:spPr bwMode="auto">
            <a:xfrm>
              <a:off x="4026" y="787"/>
              <a:ext cx="328" cy="2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400" b="1">
                  <a:solidFill>
                    <a:schemeClr val="tx1"/>
                  </a:solidFill>
                  <a:latin typeface="FranklinGothic" charset="0"/>
                </a:rPr>
                <a:t>12</a:t>
              </a:r>
            </a:p>
          </p:txBody>
        </p:sp>
        <p:sp>
          <p:nvSpPr>
            <p:cNvPr id="2718808" name="Rectangle 88"/>
            <p:cNvSpPr>
              <a:spLocks noChangeArrowheads="1"/>
            </p:cNvSpPr>
            <p:nvPr/>
          </p:nvSpPr>
          <p:spPr bwMode="auto">
            <a:xfrm>
              <a:off x="4905" y="781"/>
              <a:ext cx="573" cy="2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400" b="1">
                  <a:solidFill>
                    <a:schemeClr val="tx1"/>
                  </a:solidFill>
                  <a:latin typeface="FranklinGothic" charset="0"/>
                </a:rPr>
                <a:t>2 AM</a:t>
              </a:r>
            </a:p>
          </p:txBody>
        </p:sp>
        <p:sp>
          <p:nvSpPr>
            <p:cNvPr id="2718809" name="Rectangle 89"/>
            <p:cNvSpPr>
              <a:spLocks noChangeArrowheads="1"/>
            </p:cNvSpPr>
            <p:nvPr/>
          </p:nvSpPr>
          <p:spPr bwMode="auto">
            <a:xfrm>
              <a:off x="996" y="791"/>
              <a:ext cx="562" cy="2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r>
                <a:rPr lang="en-US" sz="2400" b="1" dirty="0">
                  <a:solidFill>
                    <a:schemeClr val="tx1"/>
                  </a:solidFill>
                  <a:latin typeface="FranklinGothic" charset="0"/>
                </a:rPr>
                <a:t>6 PM</a:t>
              </a:r>
            </a:p>
          </p:txBody>
        </p:sp>
        <p:sp>
          <p:nvSpPr>
            <p:cNvPr id="2718810" name="Line 90"/>
            <p:cNvSpPr>
              <a:spLocks noChangeShapeType="1"/>
            </p:cNvSpPr>
            <p:nvPr/>
          </p:nvSpPr>
          <p:spPr bwMode="auto">
            <a:xfrm>
              <a:off x="1181" y="1015"/>
              <a:ext cx="0" cy="15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18811" name="Rectangle 91"/>
            <p:cNvSpPr>
              <a:spLocks noChangeArrowheads="1"/>
            </p:cNvSpPr>
            <p:nvPr/>
          </p:nvSpPr>
          <p:spPr bwMode="auto">
            <a:xfrm>
              <a:off x="1604" y="804"/>
              <a:ext cx="221" cy="2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r>
                <a:rPr lang="en-US" sz="2400" b="1" dirty="0">
                  <a:solidFill>
                    <a:schemeClr val="tx1"/>
                  </a:solidFill>
                  <a:latin typeface="FranklinGothic" charset="0"/>
                </a:rPr>
                <a:t>7</a:t>
              </a:r>
            </a:p>
          </p:txBody>
        </p:sp>
        <p:sp>
          <p:nvSpPr>
            <p:cNvPr id="2718812" name="Rectangle 92"/>
            <p:cNvSpPr>
              <a:spLocks noChangeArrowheads="1"/>
            </p:cNvSpPr>
            <p:nvPr/>
          </p:nvSpPr>
          <p:spPr bwMode="auto">
            <a:xfrm>
              <a:off x="2092" y="798"/>
              <a:ext cx="221" cy="2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r>
                <a:rPr lang="en-US" sz="2400" b="1">
                  <a:solidFill>
                    <a:schemeClr val="tx1"/>
                  </a:solidFill>
                  <a:latin typeface="FranklinGothic" charset="0"/>
                </a:rPr>
                <a:t>8</a:t>
              </a:r>
            </a:p>
          </p:txBody>
        </p:sp>
        <p:sp>
          <p:nvSpPr>
            <p:cNvPr id="2718813" name="Rectangle 93"/>
            <p:cNvSpPr>
              <a:spLocks noChangeArrowheads="1"/>
            </p:cNvSpPr>
            <p:nvPr/>
          </p:nvSpPr>
          <p:spPr bwMode="auto">
            <a:xfrm>
              <a:off x="2604" y="815"/>
              <a:ext cx="221" cy="2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r>
                <a:rPr lang="en-US" sz="2400" b="1" dirty="0">
                  <a:solidFill>
                    <a:schemeClr val="tx1"/>
                  </a:solidFill>
                  <a:latin typeface="FranklinGothic" charset="0"/>
                </a:rPr>
                <a:t>9</a:t>
              </a:r>
            </a:p>
          </p:txBody>
        </p:sp>
        <p:sp>
          <p:nvSpPr>
            <p:cNvPr id="2718814" name="Rectangle 94"/>
            <p:cNvSpPr>
              <a:spLocks noChangeArrowheads="1"/>
            </p:cNvSpPr>
            <p:nvPr/>
          </p:nvSpPr>
          <p:spPr bwMode="auto">
            <a:xfrm>
              <a:off x="3065" y="806"/>
              <a:ext cx="328" cy="2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r>
                <a:rPr lang="en-US" sz="2400" b="1">
                  <a:solidFill>
                    <a:schemeClr val="tx1"/>
                  </a:solidFill>
                  <a:latin typeface="FranklinGothic" charset="0"/>
                </a:rPr>
                <a:t>10</a:t>
              </a:r>
            </a:p>
          </p:txBody>
        </p:sp>
        <p:sp>
          <p:nvSpPr>
            <p:cNvPr id="2718815" name="Rectangle 95"/>
            <p:cNvSpPr>
              <a:spLocks noChangeArrowheads="1"/>
            </p:cNvSpPr>
            <p:nvPr/>
          </p:nvSpPr>
          <p:spPr bwMode="auto">
            <a:xfrm>
              <a:off x="3570" y="804"/>
              <a:ext cx="328" cy="2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r>
                <a:rPr lang="en-US" sz="2400" b="1">
                  <a:solidFill>
                    <a:schemeClr val="tx1"/>
                  </a:solidFill>
                  <a:latin typeface="FranklinGothic" charset="0"/>
                </a:rPr>
                <a:t>11</a:t>
              </a:r>
            </a:p>
          </p:txBody>
        </p:sp>
        <p:sp>
          <p:nvSpPr>
            <p:cNvPr id="2718816" name="Rectangle 96"/>
            <p:cNvSpPr>
              <a:spLocks noChangeArrowheads="1"/>
            </p:cNvSpPr>
            <p:nvPr/>
          </p:nvSpPr>
          <p:spPr bwMode="auto">
            <a:xfrm>
              <a:off x="4591" y="797"/>
              <a:ext cx="221" cy="2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400" b="1">
                  <a:solidFill>
                    <a:schemeClr val="tx1"/>
                  </a:solidFill>
                  <a:latin typeface="FranklinGothic" charset="0"/>
                </a:rPr>
                <a:t>1</a:t>
              </a:r>
            </a:p>
          </p:txBody>
        </p:sp>
        <p:sp>
          <p:nvSpPr>
            <p:cNvPr id="2718817" name="Line 97"/>
            <p:cNvSpPr>
              <a:spLocks noChangeShapeType="1"/>
            </p:cNvSpPr>
            <p:nvPr/>
          </p:nvSpPr>
          <p:spPr bwMode="auto">
            <a:xfrm>
              <a:off x="1188" y="1108"/>
              <a:ext cx="401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18818" name="Rectangle 98"/>
            <p:cNvSpPr>
              <a:spLocks noChangeArrowheads="1"/>
            </p:cNvSpPr>
            <p:nvPr/>
          </p:nvSpPr>
          <p:spPr bwMode="auto">
            <a:xfrm>
              <a:off x="3512" y="1202"/>
              <a:ext cx="541" cy="2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r>
                <a:rPr lang="en-US" sz="2400" i="1">
                  <a:solidFill>
                    <a:schemeClr val="tx1"/>
                  </a:solidFill>
                  <a:latin typeface="FranklinGothic" charset="0"/>
                </a:rPr>
                <a:t>Time</a:t>
              </a:r>
            </a:p>
          </p:txBody>
        </p:sp>
        <p:sp>
          <p:nvSpPr>
            <p:cNvPr id="2718819" name="Line 99"/>
            <p:cNvSpPr>
              <a:spLocks noChangeShapeType="1"/>
            </p:cNvSpPr>
            <p:nvPr/>
          </p:nvSpPr>
          <p:spPr bwMode="auto">
            <a:xfrm flipH="1">
              <a:off x="1675" y="1181"/>
              <a:ext cx="17" cy="17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18820" name="Line 100"/>
            <p:cNvSpPr>
              <a:spLocks noChangeShapeType="1"/>
            </p:cNvSpPr>
            <p:nvPr/>
          </p:nvSpPr>
          <p:spPr bwMode="auto">
            <a:xfrm flipH="1">
              <a:off x="1928" y="1181"/>
              <a:ext cx="17" cy="17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18821" name="Line 101"/>
            <p:cNvSpPr>
              <a:spLocks noChangeShapeType="1"/>
            </p:cNvSpPr>
            <p:nvPr/>
          </p:nvSpPr>
          <p:spPr bwMode="auto">
            <a:xfrm flipH="1">
              <a:off x="2180" y="1181"/>
              <a:ext cx="17" cy="17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18822" name="Line 102"/>
            <p:cNvSpPr>
              <a:spLocks noChangeShapeType="1"/>
            </p:cNvSpPr>
            <p:nvPr/>
          </p:nvSpPr>
          <p:spPr bwMode="auto">
            <a:xfrm>
              <a:off x="1691" y="1253"/>
              <a:ext cx="23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18823" name="Line 103"/>
            <p:cNvSpPr>
              <a:spLocks noChangeShapeType="1"/>
            </p:cNvSpPr>
            <p:nvPr/>
          </p:nvSpPr>
          <p:spPr bwMode="auto">
            <a:xfrm flipH="1">
              <a:off x="1928" y="1181"/>
              <a:ext cx="17" cy="17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18824" name="Line 104"/>
            <p:cNvSpPr>
              <a:spLocks noChangeShapeType="1"/>
            </p:cNvSpPr>
            <p:nvPr/>
          </p:nvSpPr>
          <p:spPr bwMode="auto">
            <a:xfrm flipH="1">
              <a:off x="2180" y="1181"/>
              <a:ext cx="17" cy="17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18825" name="Rectangle 105"/>
            <p:cNvSpPr>
              <a:spLocks noChangeArrowheads="1"/>
            </p:cNvSpPr>
            <p:nvPr/>
          </p:nvSpPr>
          <p:spPr bwMode="auto">
            <a:xfrm>
              <a:off x="2159" y="1288"/>
              <a:ext cx="328" cy="2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400" b="1">
                  <a:solidFill>
                    <a:schemeClr val="tx1"/>
                  </a:solidFill>
                  <a:latin typeface="FranklinGothic" charset="0"/>
                </a:rPr>
                <a:t>30</a:t>
              </a:r>
            </a:p>
          </p:txBody>
        </p:sp>
        <p:sp>
          <p:nvSpPr>
            <p:cNvPr id="2718826" name="Line 106"/>
            <p:cNvSpPr>
              <a:spLocks noChangeShapeType="1"/>
            </p:cNvSpPr>
            <p:nvPr/>
          </p:nvSpPr>
          <p:spPr bwMode="auto">
            <a:xfrm flipH="1">
              <a:off x="2432" y="1181"/>
              <a:ext cx="17" cy="17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18827" name="Line 107"/>
            <p:cNvSpPr>
              <a:spLocks noChangeShapeType="1"/>
            </p:cNvSpPr>
            <p:nvPr/>
          </p:nvSpPr>
          <p:spPr bwMode="auto">
            <a:xfrm>
              <a:off x="1942" y="1253"/>
              <a:ext cx="23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18828" name="Line 108"/>
            <p:cNvSpPr>
              <a:spLocks noChangeShapeType="1"/>
            </p:cNvSpPr>
            <p:nvPr/>
          </p:nvSpPr>
          <p:spPr bwMode="auto">
            <a:xfrm flipH="1">
              <a:off x="2180" y="1181"/>
              <a:ext cx="17" cy="17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18829" name="Line 109"/>
            <p:cNvSpPr>
              <a:spLocks noChangeShapeType="1"/>
            </p:cNvSpPr>
            <p:nvPr/>
          </p:nvSpPr>
          <p:spPr bwMode="auto">
            <a:xfrm flipH="1">
              <a:off x="2432" y="1181"/>
              <a:ext cx="17" cy="17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18830" name="Line 110"/>
            <p:cNvSpPr>
              <a:spLocks noChangeShapeType="1"/>
            </p:cNvSpPr>
            <p:nvPr/>
          </p:nvSpPr>
          <p:spPr bwMode="auto">
            <a:xfrm>
              <a:off x="2195" y="1253"/>
              <a:ext cx="23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18831" name="Line 111"/>
            <p:cNvSpPr>
              <a:spLocks noChangeShapeType="1"/>
            </p:cNvSpPr>
            <p:nvPr/>
          </p:nvSpPr>
          <p:spPr bwMode="auto">
            <a:xfrm>
              <a:off x="1694" y="1208"/>
              <a:ext cx="224" cy="0"/>
            </a:xfrm>
            <a:prstGeom prst="line">
              <a:avLst/>
            </a:prstGeom>
            <a:noFill/>
            <a:ln w="25400">
              <a:solidFill>
                <a:srgbClr val="DC008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18832" name="Line 112"/>
            <p:cNvSpPr>
              <a:spLocks noChangeShapeType="1"/>
            </p:cNvSpPr>
            <p:nvPr/>
          </p:nvSpPr>
          <p:spPr bwMode="auto">
            <a:xfrm>
              <a:off x="1948" y="1208"/>
              <a:ext cx="224" cy="0"/>
            </a:xfrm>
            <a:prstGeom prst="line">
              <a:avLst/>
            </a:prstGeom>
            <a:noFill/>
            <a:ln w="25400">
              <a:solidFill>
                <a:srgbClr val="DC008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18833" name="Line 113"/>
            <p:cNvSpPr>
              <a:spLocks noChangeShapeType="1"/>
            </p:cNvSpPr>
            <p:nvPr/>
          </p:nvSpPr>
          <p:spPr bwMode="auto">
            <a:xfrm>
              <a:off x="1188" y="1208"/>
              <a:ext cx="226" cy="0"/>
            </a:xfrm>
            <a:prstGeom prst="line">
              <a:avLst/>
            </a:prstGeom>
            <a:noFill/>
            <a:ln w="25400">
              <a:solidFill>
                <a:srgbClr val="DC008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18834" name="Rectangle 114"/>
            <p:cNvSpPr>
              <a:spLocks noChangeArrowheads="1"/>
            </p:cNvSpPr>
            <p:nvPr/>
          </p:nvSpPr>
          <p:spPr bwMode="auto">
            <a:xfrm>
              <a:off x="1160" y="1288"/>
              <a:ext cx="328" cy="2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400" b="1">
                  <a:solidFill>
                    <a:schemeClr val="tx1"/>
                  </a:solidFill>
                  <a:latin typeface="FranklinGothic" charset="0"/>
                </a:rPr>
                <a:t>30</a:t>
              </a:r>
            </a:p>
          </p:txBody>
        </p:sp>
        <p:sp>
          <p:nvSpPr>
            <p:cNvPr id="2718835" name="Rectangle 115"/>
            <p:cNvSpPr>
              <a:spLocks noChangeArrowheads="1"/>
            </p:cNvSpPr>
            <p:nvPr/>
          </p:nvSpPr>
          <p:spPr bwMode="auto">
            <a:xfrm>
              <a:off x="1387" y="1288"/>
              <a:ext cx="328" cy="2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400" b="1">
                  <a:solidFill>
                    <a:schemeClr val="tx1"/>
                  </a:solidFill>
                  <a:latin typeface="FranklinGothic" charset="0"/>
                </a:rPr>
                <a:t>30</a:t>
              </a:r>
            </a:p>
          </p:txBody>
        </p:sp>
        <p:sp>
          <p:nvSpPr>
            <p:cNvPr id="2718836" name="Line 116"/>
            <p:cNvSpPr>
              <a:spLocks noChangeShapeType="1"/>
            </p:cNvSpPr>
            <p:nvPr/>
          </p:nvSpPr>
          <p:spPr bwMode="auto">
            <a:xfrm>
              <a:off x="1437" y="1253"/>
              <a:ext cx="23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18837" name="Rectangle 117"/>
            <p:cNvSpPr>
              <a:spLocks noChangeArrowheads="1"/>
            </p:cNvSpPr>
            <p:nvPr/>
          </p:nvSpPr>
          <p:spPr bwMode="auto">
            <a:xfrm>
              <a:off x="1907" y="1288"/>
              <a:ext cx="328" cy="2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400" b="1">
                  <a:solidFill>
                    <a:schemeClr val="tx1"/>
                  </a:solidFill>
                  <a:latin typeface="FranklinGothic" charset="0"/>
                </a:rPr>
                <a:t>30</a:t>
              </a:r>
            </a:p>
          </p:txBody>
        </p:sp>
        <p:sp>
          <p:nvSpPr>
            <p:cNvPr id="2718838" name="Rectangle 118"/>
            <p:cNvSpPr>
              <a:spLocks noChangeArrowheads="1"/>
            </p:cNvSpPr>
            <p:nvPr/>
          </p:nvSpPr>
          <p:spPr bwMode="auto">
            <a:xfrm>
              <a:off x="1649" y="1288"/>
              <a:ext cx="328" cy="2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400" b="1">
                  <a:solidFill>
                    <a:schemeClr val="tx1"/>
                  </a:solidFill>
                  <a:latin typeface="FranklinGothic" charset="0"/>
                </a:rPr>
                <a:t>30</a:t>
              </a:r>
            </a:p>
          </p:txBody>
        </p:sp>
        <p:sp>
          <p:nvSpPr>
            <p:cNvPr id="2718839" name="Line 119"/>
            <p:cNvSpPr>
              <a:spLocks noChangeShapeType="1"/>
            </p:cNvSpPr>
            <p:nvPr/>
          </p:nvSpPr>
          <p:spPr bwMode="auto">
            <a:xfrm>
              <a:off x="1697" y="1303"/>
              <a:ext cx="220" cy="0"/>
            </a:xfrm>
            <a:prstGeom prst="line">
              <a:avLst/>
            </a:prstGeom>
            <a:noFill/>
            <a:ln w="25400">
              <a:solidFill>
                <a:srgbClr val="F39FD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18840" name="Line 120"/>
            <p:cNvSpPr>
              <a:spLocks noChangeShapeType="1"/>
            </p:cNvSpPr>
            <p:nvPr/>
          </p:nvSpPr>
          <p:spPr bwMode="auto">
            <a:xfrm>
              <a:off x="1948" y="1347"/>
              <a:ext cx="222" cy="1"/>
            </a:xfrm>
            <a:prstGeom prst="line">
              <a:avLst/>
            </a:prstGeom>
            <a:noFill/>
            <a:ln w="25400">
              <a:solidFill>
                <a:srgbClr val="91919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18841" name="Line 121"/>
            <p:cNvSpPr>
              <a:spLocks noChangeShapeType="1"/>
            </p:cNvSpPr>
            <p:nvPr/>
          </p:nvSpPr>
          <p:spPr bwMode="auto">
            <a:xfrm>
              <a:off x="1948" y="1304"/>
              <a:ext cx="222" cy="0"/>
            </a:xfrm>
            <a:prstGeom prst="line">
              <a:avLst/>
            </a:prstGeom>
            <a:noFill/>
            <a:ln w="25400">
              <a:solidFill>
                <a:srgbClr val="F39FD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18842" name="Line 122"/>
            <p:cNvSpPr>
              <a:spLocks noChangeShapeType="1"/>
            </p:cNvSpPr>
            <p:nvPr/>
          </p:nvSpPr>
          <p:spPr bwMode="auto">
            <a:xfrm>
              <a:off x="2201" y="1303"/>
              <a:ext cx="222" cy="0"/>
            </a:xfrm>
            <a:prstGeom prst="line">
              <a:avLst/>
            </a:prstGeom>
            <a:noFill/>
            <a:ln w="25400">
              <a:solidFill>
                <a:srgbClr val="F39FD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18843" name="Line 123"/>
            <p:cNvSpPr>
              <a:spLocks noChangeShapeType="1"/>
            </p:cNvSpPr>
            <p:nvPr/>
          </p:nvSpPr>
          <p:spPr bwMode="auto">
            <a:xfrm>
              <a:off x="2200" y="1347"/>
              <a:ext cx="223" cy="1"/>
            </a:xfrm>
            <a:prstGeom prst="line">
              <a:avLst/>
            </a:prstGeom>
            <a:noFill/>
            <a:ln w="25400">
              <a:solidFill>
                <a:srgbClr val="91919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18844" name="Line 124"/>
            <p:cNvSpPr>
              <a:spLocks noChangeShapeType="1"/>
            </p:cNvSpPr>
            <p:nvPr/>
          </p:nvSpPr>
          <p:spPr bwMode="auto">
            <a:xfrm>
              <a:off x="2454" y="1303"/>
              <a:ext cx="222" cy="0"/>
            </a:xfrm>
            <a:prstGeom prst="line">
              <a:avLst/>
            </a:prstGeom>
            <a:noFill/>
            <a:ln w="25400">
              <a:solidFill>
                <a:srgbClr val="F39FD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18845" name="Line 125"/>
            <p:cNvSpPr>
              <a:spLocks noChangeShapeType="1"/>
            </p:cNvSpPr>
            <p:nvPr/>
          </p:nvSpPr>
          <p:spPr bwMode="auto">
            <a:xfrm>
              <a:off x="2452" y="1347"/>
              <a:ext cx="224" cy="1"/>
            </a:xfrm>
            <a:prstGeom prst="line">
              <a:avLst/>
            </a:prstGeom>
            <a:noFill/>
            <a:ln w="25400">
              <a:solidFill>
                <a:srgbClr val="91919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18846" name="Line 126"/>
            <p:cNvSpPr>
              <a:spLocks noChangeShapeType="1"/>
            </p:cNvSpPr>
            <p:nvPr/>
          </p:nvSpPr>
          <p:spPr bwMode="auto">
            <a:xfrm>
              <a:off x="2706" y="1347"/>
              <a:ext cx="222" cy="1"/>
            </a:xfrm>
            <a:prstGeom prst="line">
              <a:avLst/>
            </a:prstGeom>
            <a:noFill/>
            <a:ln w="25400">
              <a:solidFill>
                <a:srgbClr val="91919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18847" name="Line 127"/>
            <p:cNvSpPr>
              <a:spLocks noChangeShapeType="1"/>
            </p:cNvSpPr>
            <p:nvPr/>
          </p:nvSpPr>
          <p:spPr bwMode="auto">
            <a:xfrm>
              <a:off x="1442" y="1208"/>
              <a:ext cx="225" cy="0"/>
            </a:xfrm>
            <a:prstGeom prst="line">
              <a:avLst/>
            </a:prstGeom>
            <a:noFill/>
            <a:ln w="25400">
              <a:solidFill>
                <a:srgbClr val="DC008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18848" name="Rectangle 128"/>
            <p:cNvSpPr>
              <a:spLocks noChangeArrowheads="1"/>
            </p:cNvSpPr>
            <p:nvPr/>
          </p:nvSpPr>
          <p:spPr bwMode="auto">
            <a:xfrm>
              <a:off x="2402" y="1294"/>
              <a:ext cx="328" cy="2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400" b="1">
                  <a:solidFill>
                    <a:schemeClr val="tx1"/>
                  </a:solidFill>
                  <a:latin typeface="FranklinGothic" charset="0"/>
                </a:rPr>
                <a:t>30</a:t>
              </a:r>
            </a:p>
          </p:txBody>
        </p:sp>
        <p:sp>
          <p:nvSpPr>
            <p:cNvPr id="2718849" name="Rectangle 129"/>
            <p:cNvSpPr>
              <a:spLocks noChangeArrowheads="1"/>
            </p:cNvSpPr>
            <p:nvPr/>
          </p:nvSpPr>
          <p:spPr bwMode="auto">
            <a:xfrm>
              <a:off x="2655" y="1294"/>
              <a:ext cx="328" cy="2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400" b="1">
                  <a:solidFill>
                    <a:schemeClr val="tx1"/>
                  </a:solidFill>
                  <a:latin typeface="FranklinGothic" charset="0"/>
                </a:rPr>
                <a:t>30</a:t>
              </a:r>
            </a:p>
          </p:txBody>
        </p:sp>
        <p:sp>
          <p:nvSpPr>
            <p:cNvPr id="2718850" name="Line 130"/>
            <p:cNvSpPr>
              <a:spLocks noChangeShapeType="1"/>
            </p:cNvSpPr>
            <p:nvPr/>
          </p:nvSpPr>
          <p:spPr bwMode="auto">
            <a:xfrm flipH="1">
              <a:off x="2432" y="1181"/>
              <a:ext cx="17" cy="17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18851" name="Line 131"/>
            <p:cNvSpPr>
              <a:spLocks noChangeShapeType="1"/>
            </p:cNvSpPr>
            <p:nvPr/>
          </p:nvSpPr>
          <p:spPr bwMode="auto">
            <a:xfrm>
              <a:off x="1430" y="1181"/>
              <a:ext cx="0" cy="18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18852" name="Line 132"/>
            <p:cNvSpPr>
              <a:spLocks noChangeShapeType="1"/>
            </p:cNvSpPr>
            <p:nvPr/>
          </p:nvSpPr>
          <p:spPr bwMode="auto">
            <a:xfrm>
              <a:off x="1684" y="1181"/>
              <a:ext cx="0" cy="18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18853" name="Line 133"/>
            <p:cNvSpPr>
              <a:spLocks noChangeShapeType="1"/>
            </p:cNvSpPr>
            <p:nvPr/>
          </p:nvSpPr>
          <p:spPr bwMode="auto">
            <a:xfrm>
              <a:off x="1936" y="1181"/>
              <a:ext cx="0" cy="18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18854" name="Line 134"/>
            <p:cNvSpPr>
              <a:spLocks noChangeShapeType="1"/>
            </p:cNvSpPr>
            <p:nvPr/>
          </p:nvSpPr>
          <p:spPr bwMode="auto">
            <a:xfrm>
              <a:off x="2188" y="1181"/>
              <a:ext cx="0" cy="18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18855" name="Line 135"/>
            <p:cNvSpPr>
              <a:spLocks noChangeShapeType="1"/>
            </p:cNvSpPr>
            <p:nvPr/>
          </p:nvSpPr>
          <p:spPr bwMode="auto">
            <a:xfrm flipH="1">
              <a:off x="2684" y="1181"/>
              <a:ext cx="17" cy="17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18856" name="Line 136"/>
            <p:cNvSpPr>
              <a:spLocks noChangeShapeType="1"/>
            </p:cNvSpPr>
            <p:nvPr/>
          </p:nvSpPr>
          <p:spPr bwMode="auto">
            <a:xfrm flipH="1">
              <a:off x="2938" y="1181"/>
              <a:ext cx="17" cy="17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679502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2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75556" y="1340642"/>
            <a:ext cx="4356100" cy="5288757"/>
          </a:xfrm>
          <a:noFill/>
          <a:ln/>
        </p:spPr>
        <p:txBody>
          <a:bodyPr>
            <a:no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Pipelining doesn’t help </a:t>
            </a:r>
            <a:r>
              <a:rPr lang="en-US" dirty="0">
                <a:solidFill>
                  <a:srgbClr val="FF0000"/>
                </a:solidFill>
              </a:rPr>
              <a:t>latency </a:t>
            </a:r>
            <a:r>
              <a:rPr lang="en-US" dirty="0">
                <a:solidFill>
                  <a:schemeClr val="tx1"/>
                </a:solidFill>
              </a:rPr>
              <a:t>of single task, it helps </a:t>
            </a:r>
            <a:r>
              <a:rPr lang="en-US" dirty="0">
                <a:solidFill>
                  <a:srgbClr val="FF0000"/>
                </a:solidFill>
              </a:rPr>
              <a:t>throughput </a:t>
            </a:r>
            <a:r>
              <a:rPr lang="en-US" dirty="0">
                <a:solidFill>
                  <a:schemeClr val="tx1"/>
                </a:solidFill>
              </a:rPr>
              <a:t>of entire workload</a:t>
            </a:r>
          </a:p>
          <a:p>
            <a:r>
              <a:rPr lang="en-US" dirty="0">
                <a:solidFill>
                  <a:srgbClr val="FF0000"/>
                </a:solidFill>
              </a:rPr>
              <a:t>Multiple </a:t>
            </a:r>
            <a:r>
              <a:rPr lang="en-US" dirty="0">
                <a:solidFill>
                  <a:schemeClr val="tx1"/>
                </a:solidFill>
              </a:rPr>
              <a:t>tasks operating simultaneously using different resources</a:t>
            </a:r>
          </a:p>
          <a:p>
            <a:r>
              <a:rPr lang="en-US" dirty="0">
                <a:solidFill>
                  <a:schemeClr val="tx1"/>
                </a:solidFill>
              </a:rPr>
              <a:t>Potential speedup = </a:t>
            </a:r>
            <a:r>
              <a:rPr lang="en-US" b="1" u="sng" dirty="0">
                <a:solidFill>
                  <a:srgbClr val="FF0000"/>
                </a:solidFill>
              </a:rPr>
              <a:t>Number pipe stages</a:t>
            </a:r>
            <a:endParaRPr lang="en-US" b="1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Time to “</a:t>
            </a:r>
            <a:r>
              <a:rPr lang="en-US" b="1" u="sng" dirty="0">
                <a:solidFill>
                  <a:srgbClr val="FF0000"/>
                </a:solidFill>
              </a:rPr>
              <a:t>fill</a:t>
            </a:r>
            <a:r>
              <a:rPr lang="en-US" dirty="0">
                <a:solidFill>
                  <a:schemeClr val="tx1"/>
                </a:solidFill>
              </a:rPr>
              <a:t>” pipeline and time to “</a:t>
            </a:r>
            <a:r>
              <a:rPr lang="en-US" b="1" u="sng" dirty="0">
                <a:solidFill>
                  <a:srgbClr val="FF0000"/>
                </a:solidFill>
              </a:rPr>
              <a:t>drain</a:t>
            </a:r>
            <a:r>
              <a:rPr lang="en-US" dirty="0">
                <a:solidFill>
                  <a:schemeClr val="tx1"/>
                </a:solidFill>
              </a:rPr>
              <a:t>” it reduces speedup: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2.3X </a:t>
            </a:r>
            <a:r>
              <a:rPr lang="en-US" dirty="0" err="1">
                <a:solidFill>
                  <a:schemeClr val="tx1"/>
                </a:solidFill>
              </a:rPr>
              <a:t>v</a:t>
            </a:r>
            <a:r>
              <a:rPr lang="en-US" dirty="0">
                <a:solidFill>
                  <a:schemeClr val="tx1"/>
                </a:solidFill>
              </a:rPr>
              <a:t>. 4X in this example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31788" y="1219200"/>
            <a:ext cx="4633912" cy="4370387"/>
            <a:chOff x="209" y="707"/>
            <a:chExt cx="2919" cy="2753"/>
          </a:xfrm>
        </p:grpSpPr>
        <p:sp>
          <p:nvSpPr>
            <p:cNvPr id="2722821" name="Rectangle 5"/>
            <p:cNvSpPr>
              <a:spLocks noChangeArrowheads="1"/>
            </p:cNvSpPr>
            <p:nvPr/>
          </p:nvSpPr>
          <p:spPr bwMode="auto">
            <a:xfrm>
              <a:off x="576" y="707"/>
              <a:ext cx="562" cy="2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 sz="2400" b="1">
                  <a:solidFill>
                    <a:schemeClr val="tx1"/>
                  </a:solidFill>
                  <a:latin typeface="Arial" pitchFamily="-65" charset="0"/>
                </a:rPr>
                <a:t>6 PM</a:t>
              </a:r>
            </a:p>
          </p:txBody>
        </p:sp>
        <p:sp>
          <p:nvSpPr>
            <p:cNvPr id="2722822" name="Line 6"/>
            <p:cNvSpPr>
              <a:spLocks noChangeShapeType="1"/>
            </p:cNvSpPr>
            <p:nvPr/>
          </p:nvSpPr>
          <p:spPr bwMode="auto">
            <a:xfrm>
              <a:off x="936" y="1080"/>
              <a:ext cx="2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22823" name="Line 7"/>
            <p:cNvSpPr>
              <a:spLocks noChangeShapeType="1"/>
            </p:cNvSpPr>
            <p:nvPr/>
          </p:nvSpPr>
          <p:spPr bwMode="auto">
            <a:xfrm>
              <a:off x="928" y="1000"/>
              <a:ext cx="0" cy="18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22824" name="Rectangle 8"/>
            <p:cNvSpPr>
              <a:spLocks noChangeArrowheads="1"/>
            </p:cNvSpPr>
            <p:nvPr/>
          </p:nvSpPr>
          <p:spPr bwMode="auto">
            <a:xfrm>
              <a:off x="1344" y="715"/>
              <a:ext cx="221" cy="2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 sz="2400" b="1">
                  <a:solidFill>
                    <a:schemeClr val="tx1"/>
                  </a:solidFill>
                  <a:latin typeface="Arial" pitchFamily="-65" charset="0"/>
                </a:rPr>
                <a:t>7</a:t>
              </a:r>
            </a:p>
          </p:txBody>
        </p:sp>
        <p:sp>
          <p:nvSpPr>
            <p:cNvPr id="2722825" name="Rectangle 9"/>
            <p:cNvSpPr>
              <a:spLocks noChangeArrowheads="1"/>
            </p:cNvSpPr>
            <p:nvPr/>
          </p:nvSpPr>
          <p:spPr bwMode="auto">
            <a:xfrm>
              <a:off x="1891" y="715"/>
              <a:ext cx="221" cy="2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 sz="2400" b="1">
                  <a:solidFill>
                    <a:schemeClr val="tx1"/>
                  </a:solidFill>
                  <a:latin typeface="Arial" pitchFamily="-65" charset="0"/>
                </a:rPr>
                <a:t>8</a:t>
              </a:r>
            </a:p>
          </p:txBody>
        </p:sp>
        <p:sp>
          <p:nvSpPr>
            <p:cNvPr id="2722826" name="Rectangle 10"/>
            <p:cNvSpPr>
              <a:spLocks noChangeArrowheads="1"/>
            </p:cNvSpPr>
            <p:nvPr/>
          </p:nvSpPr>
          <p:spPr bwMode="auto">
            <a:xfrm>
              <a:off x="2448" y="715"/>
              <a:ext cx="221" cy="2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 sz="2400" b="1">
                  <a:solidFill>
                    <a:schemeClr val="tx1"/>
                  </a:solidFill>
                  <a:latin typeface="Arial" pitchFamily="-65" charset="0"/>
                </a:rPr>
                <a:t>9</a:t>
              </a:r>
            </a:p>
          </p:txBody>
        </p:sp>
        <p:sp>
          <p:nvSpPr>
            <p:cNvPr id="2722827" name="Rectangle 11"/>
            <p:cNvSpPr>
              <a:spLocks noChangeArrowheads="1"/>
            </p:cNvSpPr>
            <p:nvPr/>
          </p:nvSpPr>
          <p:spPr bwMode="auto">
            <a:xfrm>
              <a:off x="2595" y="1054"/>
              <a:ext cx="434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 sz="1800" i="1">
                  <a:solidFill>
                    <a:schemeClr val="tx1"/>
                  </a:solidFill>
                  <a:latin typeface="Arial" pitchFamily="-65" charset="0"/>
                </a:rPr>
                <a:t>Time</a:t>
              </a:r>
            </a:p>
          </p:txBody>
        </p:sp>
        <p:grpSp>
          <p:nvGrpSpPr>
            <p:cNvPr id="3" name="Group 12"/>
            <p:cNvGrpSpPr>
              <a:grpSpLocks/>
            </p:cNvGrpSpPr>
            <p:nvPr/>
          </p:nvGrpSpPr>
          <p:grpSpPr bwMode="auto">
            <a:xfrm>
              <a:off x="574" y="1241"/>
              <a:ext cx="2293" cy="1707"/>
              <a:chOff x="574" y="1241"/>
              <a:chExt cx="2293" cy="1707"/>
            </a:xfrm>
          </p:grpSpPr>
          <p:grpSp>
            <p:nvGrpSpPr>
              <p:cNvPr id="4" name="Group 13"/>
              <p:cNvGrpSpPr>
                <a:grpSpLocks/>
              </p:cNvGrpSpPr>
              <p:nvPr/>
            </p:nvGrpSpPr>
            <p:grpSpPr bwMode="auto">
              <a:xfrm>
                <a:off x="574" y="2028"/>
                <a:ext cx="254" cy="286"/>
                <a:chOff x="574" y="2028"/>
                <a:chExt cx="254" cy="286"/>
              </a:xfrm>
            </p:grpSpPr>
            <p:sp>
              <p:nvSpPr>
                <p:cNvPr id="2722830" name="Freeform 14"/>
                <p:cNvSpPr>
                  <a:spLocks/>
                </p:cNvSpPr>
                <p:nvPr/>
              </p:nvSpPr>
              <p:spPr bwMode="auto">
                <a:xfrm>
                  <a:off x="574" y="2071"/>
                  <a:ext cx="237" cy="212"/>
                </a:xfrm>
                <a:custGeom>
                  <a:avLst/>
                  <a:gdLst/>
                  <a:ahLst/>
                  <a:cxnLst>
                    <a:cxn ang="0">
                      <a:pos x="67" y="10"/>
                    </a:cxn>
                    <a:cxn ang="0">
                      <a:pos x="112" y="11"/>
                    </a:cxn>
                    <a:cxn ang="0">
                      <a:pos x="161" y="0"/>
                    </a:cxn>
                    <a:cxn ang="0">
                      <a:pos x="219" y="0"/>
                    </a:cxn>
                    <a:cxn ang="0">
                      <a:pos x="155" y="60"/>
                    </a:cxn>
                    <a:cxn ang="0">
                      <a:pos x="172" y="64"/>
                    </a:cxn>
                    <a:cxn ang="0">
                      <a:pos x="189" y="71"/>
                    </a:cxn>
                    <a:cxn ang="0">
                      <a:pos x="205" y="80"/>
                    </a:cxn>
                    <a:cxn ang="0">
                      <a:pos x="217" y="90"/>
                    </a:cxn>
                    <a:cxn ang="0">
                      <a:pos x="227" y="103"/>
                    </a:cxn>
                    <a:cxn ang="0">
                      <a:pos x="234" y="118"/>
                    </a:cxn>
                    <a:cxn ang="0">
                      <a:pos x="236" y="134"/>
                    </a:cxn>
                    <a:cxn ang="0">
                      <a:pos x="233" y="151"/>
                    </a:cxn>
                    <a:cxn ang="0">
                      <a:pos x="228" y="164"/>
                    </a:cxn>
                    <a:cxn ang="0">
                      <a:pos x="218" y="177"/>
                    </a:cxn>
                    <a:cxn ang="0">
                      <a:pos x="201" y="192"/>
                    </a:cxn>
                    <a:cxn ang="0">
                      <a:pos x="185" y="200"/>
                    </a:cxn>
                    <a:cxn ang="0">
                      <a:pos x="170" y="206"/>
                    </a:cxn>
                    <a:cxn ang="0">
                      <a:pos x="155" y="210"/>
                    </a:cxn>
                    <a:cxn ang="0">
                      <a:pos x="136" y="211"/>
                    </a:cxn>
                    <a:cxn ang="0">
                      <a:pos x="88" y="210"/>
                    </a:cxn>
                    <a:cxn ang="0">
                      <a:pos x="65" y="206"/>
                    </a:cxn>
                    <a:cxn ang="0">
                      <a:pos x="40" y="195"/>
                    </a:cxn>
                    <a:cxn ang="0">
                      <a:pos x="22" y="182"/>
                    </a:cxn>
                    <a:cxn ang="0">
                      <a:pos x="9" y="167"/>
                    </a:cxn>
                    <a:cxn ang="0">
                      <a:pos x="3" y="151"/>
                    </a:cxn>
                    <a:cxn ang="0">
                      <a:pos x="0" y="137"/>
                    </a:cxn>
                    <a:cxn ang="0">
                      <a:pos x="2" y="121"/>
                    </a:cxn>
                    <a:cxn ang="0">
                      <a:pos x="10" y="101"/>
                    </a:cxn>
                    <a:cxn ang="0">
                      <a:pos x="25" y="85"/>
                    </a:cxn>
                    <a:cxn ang="0">
                      <a:pos x="45" y="71"/>
                    </a:cxn>
                    <a:cxn ang="0">
                      <a:pos x="73" y="62"/>
                    </a:cxn>
                    <a:cxn ang="0">
                      <a:pos x="29" y="3"/>
                    </a:cxn>
                  </a:cxnLst>
                  <a:rect l="0" t="0" r="r" b="b"/>
                  <a:pathLst>
                    <a:path w="237" h="212">
                      <a:moveTo>
                        <a:pt x="29" y="3"/>
                      </a:moveTo>
                      <a:lnTo>
                        <a:pt x="67" y="10"/>
                      </a:lnTo>
                      <a:lnTo>
                        <a:pt x="66" y="0"/>
                      </a:lnTo>
                      <a:lnTo>
                        <a:pt x="112" y="11"/>
                      </a:lnTo>
                      <a:lnTo>
                        <a:pt x="112" y="0"/>
                      </a:lnTo>
                      <a:lnTo>
                        <a:pt x="161" y="0"/>
                      </a:lnTo>
                      <a:lnTo>
                        <a:pt x="160" y="11"/>
                      </a:lnTo>
                      <a:lnTo>
                        <a:pt x="219" y="0"/>
                      </a:lnTo>
                      <a:lnTo>
                        <a:pt x="148" y="60"/>
                      </a:lnTo>
                      <a:lnTo>
                        <a:pt x="155" y="60"/>
                      </a:lnTo>
                      <a:lnTo>
                        <a:pt x="163" y="62"/>
                      </a:lnTo>
                      <a:lnTo>
                        <a:pt x="172" y="64"/>
                      </a:lnTo>
                      <a:lnTo>
                        <a:pt x="180" y="67"/>
                      </a:lnTo>
                      <a:lnTo>
                        <a:pt x="189" y="71"/>
                      </a:lnTo>
                      <a:lnTo>
                        <a:pt x="197" y="75"/>
                      </a:lnTo>
                      <a:lnTo>
                        <a:pt x="205" y="80"/>
                      </a:lnTo>
                      <a:lnTo>
                        <a:pt x="212" y="85"/>
                      </a:lnTo>
                      <a:lnTo>
                        <a:pt x="217" y="90"/>
                      </a:lnTo>
                      <a:lnTo>
                        <a:pt x="222" y="97"/>
                      </a:lnTo>
                      <a:lnTo>
                        <a:pt x="227" y="103"/>
                      </a:lnTo>
                      <a:lnTo>
                        <a:pt x="231" y="111"/>
                      </a:lnTo>
                      <a:lnTo>
                        <a:pt x="234" y="118"/>
                      </a:lnTo>
                      <a:lnTo>
                        <a:pt x="235" y="125"/>
                      </a:lnTo>
                      <a:lnTo>
                        <a:pt x="236" y="134"/>
                      </a:lnTo>
                      <a:lnTo>
                        <a:pt x="235" y="144"/>
                      </a:lnTo>
                      <a:lnTo>
                        <a:pt x="233" y="151"/>
                      </a:lnTo>
                      <a:lnTo>
                        <a:pt x="231" y="158"/>
                      </a:lnTo>
                      <a:lnTo>
                        <a:pt x="228" y="164"/>
                      </a:lnTo>
                      <a:lnTo>
                        <a:pt x="224" y="170"/>
                      </a:lnTo>
                      <a:lnTo>
                        <a:pt x="218" y="177"/>
                      </a:lnTo>
                      <a:lnTo>
                        <a:pt x="210" y="185"/>
                      </a:lnTo>
                      <a:lnTo>
                        <a:pt x="201" y="192"/>
                      </a:lnTo>
                      <a:lnTo>
                        <a:pt x="193" y="197"/>
                      </a:lnTo>
                      <a:lnTo>
                        <a:pt x="185" y="200"/>
                      </a:lnTo>
                      <a:lnTo>
                        <a:pt x="177" y="204"/>
                      </a:lnTo>
                      <a:lnTo>
                        <a:pt x="170" y="206"/>
                      </a:lnTo>
                      <a:lnTo>
                        <a:pt x="161" y="208"/>
                      </a:lnTo>
                      <a:lnTo>
                        <a:pt x="155" y="210"/>
                      </a:lnTo>
                      <a:lnTo>
                        <a:pt x="145" y="210"/>
                      </a:lnTo>
                      <a:lnTo>
                        <a:pt x="136" y="211"/>
                      </a:lnTo>
                      <a:lnTo>
                        <a:pt x="96" y="211"/>
                      </a:lnTo>
                      <a:lnTo>
                        <a:pt x="88" y="210"/>
                      </a:lnTo>
                      <a:lnTo>
                        <a:pt x="78" y="209"/>
                      </a:lnTo>
                      <a:lnTo>
                        <a:pt x="65" y="206"/>
                      </a:lnTo>
                      <a:lnTo>
                        <a:pt x="53" y="201"/>
                      </a:lnTo>
                      <a:lnTo>
                        <a:pt x="40" y="195"/>
                      </a:lnTo>
                      <a:lnTo>
                        <a:pt x="30" y="188"/>
                      </a:lnTo>
                      <a:lnTo>
                        <a:pt x="22" y="182"/>
                      </a:lnTo>
                      <a:lnTo>
                        <a:pt x="15" y="175"/>
                      </a:lnTo>
                      <a:lnTo>
                        <a:pt x="9" y="167"/>
                      </a:lnTo>
                      <a:lnTo>
                        <a:pt x="5" y="157"/>
                      </a:lnTo>
                      <a:lnTo>
                        <a:pt x="3" y="151"/>
                      </a:lnTo>
                      <a:lnTo>
                        <a:pt x="1" y="144"/>
                      </a:lnTo>
                      <a:lnTo>
                        <a:pt x="0" y="137"/>
                      </a:lnTo>
                      <a:lnTo>
                        <a:pt x="1" y="131"/>
                      </a:lnTo>
                      <a:lnTo>
                        <a:pt x="2" y="121"/>
                      </a:lnTo>
                      <a:lnTo>
                        <a:pt x="5" y="112"/>
                      </a:lnTo>
                      <a:lnTo>
                        <a:pt x="10" y="101"/>
                      </a:lnTo>
                      <a:lnTo>
                        <a:pt x="17" y="93"/>
                      </a:lnTo>
                      <a:lnTo>
                        <a:pt x="25" y="85"/>
                      </a:lnTo>
                      <a:lnTo>
                        <a:pt x="35" y="77"/>
                      </a:lnTo>
                      <a:lnTo>
                        <a:pt x="45" y="71"/>
                      </a:lnTo>
                      <a:lnTo>
                        <a:pt x="59" y="65"/>
                      </a:lnTo>
                      <a:lnTo>
                        <a:pt x="73" y="62"/>
                      </a:lnTo>
                      <a:lnTo>
                        <a:pt x="83" y="60"/>
                      </a:lnTo>
                      <a:lnTo>
                        <a:pt x="29" y="3"/>
                      </a:lnTo>
                    </a:path>
                  </a:pathLst>
                </a:custGeom>
                <a:solidFill>
                  <a:schemeClr val="bg2"/>
                </a:solidFill>
                <a:ln w="254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22831" name="Rectangle 15"/>
                <p:cNvSpPr>
                  <a:spLocks noChangeArrowheads="1"/>
                </p:cNvSpPr>
                <p:nvPr/>
              </p:nvSpPr>
              <p:spPr bwMode="auto">
                <a:xfrm>
                  <a:off x="575" y="2028"/>
                  <a:ext cx="253" cy="286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0487" tIns="44450" rIns="90487" bIns="44450">
                  <a:prstTxWarp prst="textNoShape">
                    <a:avLst/>
                  </a:prstTxWarp>
                  <a:spAutoFit/>
                </a:bodyPr>
                <a:lstStyle/>
                <a:p>
                  <a:pPr algn="ctr"/>
                  <a:r>
                    <a:rPr lang="en-US" sz="2400" b="1">
                      <a:solidFill>
                        <a:schemeClr val="bg1"/>
                      </a:solidFill>
                      <a:latin typeface="FranklinGothic" charset="0"/>
                    </a:rPr>
                    <a:t>B</a:t>
                  </a:r>
                </a:p>
              </p:txBody>
            </p:sp>
          </p:grpSp>
          <p:grpSp>
            <p:nvGrpSpPr>
              <p:cNvPr id="5" name="Group 16"/>
              <p:cNvGrpSpPr>
                <a:grpSpLocks/>
              </p:cNvGrpSpPr>
              <p:nvPr/>
            </p:nvGrpSpPr>
            <p:grpSpPr bwMode="auto">
              <a:xfrm>
                <a:off x="580" y="2338"/>
                <a:ext cx="255" cy="286"/>
                <a:chOff x="580" y="2338"/>
                <a:chExt cx="255" cy="286"/>
              </a:xfrm>
            </p:grpSpPr>
            <p:sp>
              <p:nvSpPr>
                <p:cNvPr id="2722833" name="Freeform 17"/>
                <p:cNvSpPr>
                  <a:spLocks/>
                </p:cNvSpPr>
                <p:nvPr/>
              </p:nvSpPr>
              <p:spPr bwMode="auto">
                <a:xfrm>
                  <a:off x="580" y="2382"/>
                  <a:ext cx="237" cy="211"/>
                </a:xfrm>
                <a:custGeom>
                  <a:avLst/>
                  <a:gdLst/>
                  <a:ahLst/>
                  <a:cxnLst>
                    <a:cxn ang="0">
                      <a:pos x="67" y="10"/>
                    </a:cxn>
                    <a:cxn ang="0">
                      <a:pos x="112" y="11"/>
                    </a:cxn>
                    <a:cxn ang="0">
                      <a:pos x="161" y="0"/>
                    </a:cxn>
                    <a:cxn ang="0">
                      <a:pos x="219" y="0"/>
                    </a:cxn>
                    <a:cxn ang="0">
                      <a:pos x="155" y="60"/>
                    </a:cxn>
                    <a:cxn ang="0">
                      <a:pos x="172" y="64"/>
                    </a:cxn>
                    <a:cxn ang="0">
                      <a:pos x="189" y="71"/>
                    </a:cxn>
                    <a:cxn ang="0">
                      <a:pos x="205" y="79"/>
                    </a:cxn>
                    <a:cxn ang="0">
                      <a:pos x="217" y="90"/>
                    </a:cxn>
                    <a:cxn ang="0">
                      <a:pos x="227" y="103"/>
                    </a:cxn>
                    <a:cxn ang="0">
                      <a:pos x="234" y="118"/>
                    </a:cxn>
                    <a:cxn ang="0">
                      <a:pos x="236" y="134"/>
                    </a:cxn>
                    <a:cxn ang="0">
                      <a:pos x="233" y="150"/>
                    </a:cxn>
                    <a:cxn ang="0">
                      <a:pos x="228" y="163"/>
                    </a:cxn>
                    <a:cxn ang="0">
                      <a:pos x="218" y="176"/>
                    </a:cxn>
                    <a:cxn ang="0">
                      <a:pos x="201" y="191"/>
                    </a:cxn>
                    <a:cxn ang="0">
                      <a:pos x="185" y="199"/>
                    </a:cxn>
                    <a:cxn ang="0">
                      <a:pos x="170" y="205"/>
                    </a:cxn>
                    <a:cxn ang="0">
                      <a:pos x="155" y="209"/>
                    </a:cxn>
                    <a:cxn ang="0">
                      <a:pos x="136" y="210"/>
                    </a:cxn>
                    <a:cxn ang="0">
                      <a:pos x="88" y="209"/>
                    </a:cxn>
                    <a:cxn ang="0">
                      <a:pos x="65" y="205"/>
                    </a:cxn>
                    <a:cxn ang="0">
                      <a:pos x="40" y="194"/>
                    </a:cxn>
                    <a:cxn ang="0">
                      <a:pos x="22" y="181"/>
                    </a:cxn>
                    <a:cxn ang="0">
                      <a:pos x="9" y="166"/>
                    </a:cxn>
                    <a:cxn ang="0">
                      <a:pos x="3" y="150"/>
                    </a:cxn>
                    <a:cxn ang="0">
                      <a:pos x="0" y="136"/>
                    </a:cxn>
                    <a:cxn ang="0">
                      <a:pos x="2" y="121"/>
                    </a:cxn>
                    <a:cxn ang="0">
                      <a:pos x="10" y="101"/>
                    </a:cxn>
                    <a:cxn ang="0">
                      <a:pos x="25" y="84"/>
                    </a:cxn>
                    <a:cxn ang="0">
                      <a:pos x="45" y="71"/>
                    </a:cxn>
                    <a:cxn ang="0">
                      <a:pos x="73" y="61"/>
                    </a:cxn>
                    <a:cxn ang="0">
                      <a:pos x="29" y="3"/>
                    </a:cxn>
                  </a:cxnLst>
                  <a:rect l="0" t="0" r="r" b="b"/>
                  <a:pathLst>
                    <a:path w="237" h="211">
                      <a:moveTo>
                        <a:pt x="29" y="3"/>
                      </a:moveTo>
                      <a:lnTo>
                        <a:pt x="67" y="10"/>
                      </a:lnTo>
                      <a:lnTo>
                        <a:pt x="66" y="0"/>
                      </a:lnTo>
                      <a:lnTo>
                        <a:pt x="112" y="11"/>
                      </a:lnTo>
                      <a:lnTo>
                        <a:pt x="112" y="0"/>
                      </a:lnTo>
                      <a:lnTo>
                        <a:pt x="161" y="0"/>
                      </a:lnTo>
                      <a:lnTo>
                        <a:pt x="160" y="11"/>
                      </a:lnTo>
                      <a:lnTo>
                        <a:pt x="219" y="0"/>
                      </a:lnTo>
                      <a:lnTo>
                        <a:pt x="148" y="59"/>
                      </a:lnTo>
                      <a:lnTo>
                        <a:pt x="155" y="60"/>
                      </a:lnTo>
                      <a:lnTo>
                        <a:pt x="163" y="61"/>
                      </a:lnTo>
                      <a:lnTo>
                        <a:pt x="172" y="64"/>
                      </a:lnTo>
                      <a:lnTo>
                        <a:pt x="180" y="66"/>
                      </a:lnTo>
                      <a:lnTo>
                        <a:pt x="189" y="71"/>
                      </a:lnTo>
                      <a:lnTo>
                        <a:pt x="197" y="74"/>
                      </a:lnTo>
                      <a:lnTo>
                        <a:pt x="205" y="79"/>
                      </a:lnTo>
                      <a:lnTo>
                        <a:pt x="212" y="85"/>
                      </a:lnTo>
                      <a:lnTo>
                        <a:pt x="217" y="90"/>
                      </a:lnTo>
                      <a:lnTo>
                        <a:pt x="222" y="96"/>
                      </a:lnTo>
                      <a:lnTo>
                        <a:pt x="227" y="103"/>
                      </a:lnTo>
                      <a:lnTo>
                        <a:pt x="231" y="111"/>
                      </a:lnTo>
                      <a:lnTo>
                        <a:pt x="234" y="118"/>
                      </a:lnTo>
                      <a:lnTo>
                        <a:pt x="235" y="124"/>
                      </a:lnTo>
                      <a:lnTo>
                        <a:pt x="236" y="134"/>
                      </a:lnTo>
                      <a:lnTo>
                        <a:pt x="235" y="143"/>
                      </a:lnTo>
                      <a:lnTo>
                        <a:pt x="233" y="150"/>
                      </a:lnTo>
                      <a:lnTo>
                        <a:pt x="231" y="157"/>
                      </a:lnTo>
                      <a:lnTo>
                        <a:pt x="228" y="163"/>
                      </a:lnTo>
                      <a:lnTo>
                        <a:pt x="224" y="169"/>
                      </a:lnTo>
                      <a:lnTo>
                        <a:pt x="218" y="176"/>
                      </a:lnTo>
                      <a:lnTo>
                        <a:pt x="210" y="184"/>
                      </a:lnTo>
                      <a:lnTo>
                        <a:pt x="201" y="191"/>
                      </a:lnTo>
                      <a:lnTo>
                        <a:pt x="193" y="196"/>
                      </a:lnTo>
                      <a:lnTo>
                        <a:pt x="185" y="199"/>
                      </a:lnTo>
                      <a:lnTo>
                        <a:pt x="177" y="203"/>
                      </a:lnTo>
                      <a:lnTo>
                        <a:pt x="170" y="205"/>
                      </a:lnTo>
                      <a:lnTo>
                        <a:pt x="161" y="207"/>
                      </a:lnTo>
                      <a:lnTo>
                        <a:pt x="155" y="209"/>
                      </a:lnTo>
                      <a:lnTo>
                        <a:pt x="145" y="209"/>
                      </a:lnTo>
                      <a:lnTo>
                        <a:pt x="136" y="210"/>
                      </a:lnTo>
                      <a:lnTo>
                        <a:pt x="96" y="210"/>
                      </a:lnTo>
                      <a:lnTo>
                        <a:pt x="88" y="209"/>
                      </a:lnTo>
                      <a:lnTo>
                        <a:pt x="78" y="208"/>
                      </a:lnTo>
                      <a:lnTo>
                        <a:pt x="65" y="205"/>
                      </a:lnTo>
                      <a:lnTo>
                        <a:pt x="53" y="200"/>
                      </a:lnTo>
                      <a:lnTo>
                        <a:pt x="40" y="194"/>
                      </a:lnTo>
                      <a:lnTo>
                        <a:pt x="30" y="187"/>
                      </a:lnTo>
                      <a:lnTo>
                        <a:pt x="22" y="181"/>
                      </a:lnTo>
                      <a:lnTo>
                        <a:pt x="15" y="174"/>
                      </a:lnTo>
                      <a:lnTo>
                        <a:pt x="9" y="166"/>
                      </a:lnTo>
                      <a:lnTo>
                        <a:pt x="5" y="156"/>
                      </a:lnTo>
                      <a:lnTo>
                        <a:pt x="3" y="150"/>
                      </a:lnTo>
                      <a:lnTo>
                        <a:pt x="1" y="144"/>
                      </a:lnTo>
                      <a:lnTo>
                        <a:pt x="0" y="136"/>
                      </a:lnTo>
                      <a:lnTo>
                        <a:pt x="1" y="131"/>
                      </a:lnTo>
                      <a:lnTo>
                        <a:pt x="2" y="121"/>
                      </a:lnTo>
                      <a:lnTo>
                        <a:pt x="5" y="111"/>
                      </a:lnTo>
                      <a:lnTo>
                        <a:pt x="10" y="101"/>
                      </a:lnTo>
                      <a:lnTo>
                        <a:pt x="17" y="92"/>
                      </a:lnTo>
                      <a:lnTo>
                        <a:pt x="25" y="84"/>
                      </a:lnTo>
                      <a:lnTo>
                        <a:pt x="35" y="76"/>
                      </a:lnTo>
                      <a:lnTo>
                        <a:pt x="45" y="71"/>
                      </a:lnTo>
                      <a:lnTo>
                        <a:pt x="59" y="65"/>
                      </a:lnTo>
                      <a:lnTo>
                        <a:pt x="73" y="61"/>
                      </a:lnTo>
                      <a:lnTo>
                        <a:pt x="83" y="59"/>
                      </a:lnTo>
                      <a:lnTo>
                        <a:pt x="29" y="3"/>
                      </a:lnTo>
                    </a:path>
                  </a:pathLst>
                </a:custGeom>
                <a:solidFill>
                  <a:schemeClr val="bg2"/>
                </a:solidFill>
                <a:ln w="254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22834" name="Rectangle 18"/>
                <p:cNvSpPr>
                  <a:spLocks noChangeArrowheads="1"/>
                </p:cNvSpPr>
                <p:nvPr/>
              </p:nvSpPr>
              <p:spPr bwMode="auto">
                <a:xfrm>
                  <a:off x="582" y="2338"/>
                  <a:ext cx="253" cy="286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0487" tIns="44450" rIns="90487" bIns="44450">
                  <a:prstTxWarp prst="textNoShape">
                    <a:avLst/>
                  </a:prstTxWarp>
                  <a:spAutoFit/>
                </a:bodyPr>
                <a:lstStyle/>
                <a:p>
                  <a:pPr algn="ctr"/>
                  <a:r>
                    <a:rPr lang="en-US" sz="2400" b="1">
                      <a:solidFill>
                        <a:schemeClr val="bg1"/>
                      </a:solidFill>
                      <a:latin typeface="FranklinGothic" charset="0"/>
                    </a:rPr>
                    <a:t>C</a:t>
                  </a:r>
                </a:p>
              </p:txBody>
            </p:sp>
          </p:grpSp>
          <p:grpSp>
            <p:nvGrpSpPr>
              <p:cNvPr id="6" name="Group 19"/>
              <p:cNvGrpSpPr>
                <a:grpSpLocks/>
              </p:cNvGrpSpPr>
              <p:nvPr/>
            </p:nvGrpSpPr>
            <p:grpSpPr bwMode="auto">
              <a:xfrm>
                <a:off x="580" y="2662"/>
                <a:ext cx="254" cy="286"/>
                <a:chOff x="580" y="2662"/>
                <a:chExt cx="254" cy="286"/>
              </a:xfrm>
            </p:grpSpPr>
            <p:sp>
              <p:nvSpPr>
                <p:cNvPr id="2722836" name="Freeform 20"/>
                <p:cNvSpPr>
                  <a:spLocks/>
                </p:cNvSpPr>
                <p:nvPr/>
              </p:nvSpPr>
              <p:spPr bwMode="auto">
                <a:xfrm>
                  <a:off x="580" y="2706"/>
                  <a:ext cx="237" cy="212"/>
                </a:xfrm>
                <a:custGeom>
                  <a:avLst/>
                  <a:gdLst/>
                  <a:ahLst/>
                  <a:cxnLst>
                    <a:cxn ang="0">
                      <a:pos x="67" y="10"/>
                    </a:cxn>
                    <a:cxn ang="0">
                      <a:pos x="112" y="11"/>
                    </a:cxn>
                    <a:cxn ang="0">
                      <a:pos x="161" y="0"/>
                    </a:cxn>
                    <a:cxn ang="0">
                      <a:pos x="219" y="0"/>
                    </a:cxn>
                    <a:cxn ang="0">
                      <a:pos x="155" y="60"/>
                    </a:cxn>
                    <a:cxn ang="0">
                      <a:pos x="172" y="64"/>
                    </a:cxn>
                    <a:cxn ang="0">
                      <a:pos x="189" y="71"/>
                    </a:cxn>
                    <a:cxn ang="0">
                      <a:pos x="205" y="80"/>
                    </a:cxn>
                    <a:cxn ang="0">
                      <a:pos x="217" y="90"/>
                    </a:cxn>
                    <a:cxn ang="0">
                      <a:pos x="227" y="103"/>
                    </a:cxn>
                    <a:cxn ang="0">
                      <a:pos x="234" y="118"/>
                    </a:cxn>
                    <a:cxn ang="0">
                      <a:pos x="236" y="134"/>
                    </a:cxn>
                    <a:cxn ang="0">
                      <a:pos x="233" y="151"/>
                    </a:cxn>
                    <a:cxn ang="0">
                      <a:pos x="228" y="164"/>
                    </a:cxn>
                    <a:cxn ang="0">
                      <a:pos x="218" y="177"/>
                    </a:cxn>
                    <a:cxn ang="0">
                      <a:pos x="201" y="192"/>
                    </a:cxn>
                    <a:cxn ang="0">
                      <a:pos x="185" y="200"/>
                    </a:cxn>
                    <a:cxn ang="0">
                      <a:pos x="170" y="206"/>
                    </a:cxn>
                    <a:cxn ang="0">
                      <a:pos x="155" y="210"/>
                    </a:cxn>
                    <a:cxn ang="0">
                      <a:pos x="136" y="211"/>
                    </a:cxn>
                    <a:cxn ang="0">
                      <a:pos x="88" y="210"/>
                    </a:cxn>
                    <a:cxn ang="0">
                      <a:pos x="65" y="206"/>
                    </a:cxn>
                    <a:cxn ang="0">
                      <a:pos x="40" y="195"/>
                    </a:cxn>
                    <a:cxn ang="0">
                      <a:pos x="22" y="182"/>
                    </a:cxn>
                    <a:cxn ang="0">
                      <a:pos x="9" y="167"/>
                    </a:cxn>
                    <a:cxn ang="0">
                      <a:pos x="3" y="151"/>
                    </a:cxn>
                    <a:cxn ang="0">
                      <a:pos x="0" y="137"/>
                    </a:cxn>
                    <a:cxn ang="0">
                      <a:pos x="2" y="121"/>
                    </a:cxn>
                    <a:cxn ang="0">
                      <a:pos x="10" y="101"/>
                    </a:cxn>
                    <a:cxn ang="0">
                      <a:pos x="25" y="85"/>
                    </a:cxn>
                    <a:cxn ang="0">
                      <a:pos x="45" y="71"/>
                    </a:cxn>
                    <a:cxn ang="0">
                      <a:pos x="73" y="62"/>
                    </a:cxn>
                    <a:cxn ang="0">
                      <a:pos x="29" y="3"/>
                    </a:cxn>
                  </a:cxnLst>
                  <a:rect l="0" t="0" r="r" b="b"/>
                  <a:pathLst>
                    <a:path w="237" h="212">
                      <a:moveTo>
                        <a:pt x="29" y="3"/>
                      </a:moveTo>
                      <a:lnTo>
                        <a:pt x="67" y="10"/>
                      </a:lnTo>
                      <a:lnTo>
                        <a:pt x="66" y="0"/>
                      </a:lnTo>
                      <a:lnTo>
                        <a:pt x="112" y="11"/>
                      </a:lnTo>
                      <a:lnTo>
                        <a:pt x="112" y="0"/>
                      </a:lnTo>
                      <a:lnTo>
                        <a:pt x="161" y="0"/>
                      </a:lnTo>
                      <a:lnTo>
                        <a:pt x="160" y="11"/>
                      </a:lnTo>
                      <a:lnTo>
                        <a:pt x="219" y="0"/>
                      </a:lnTo>
                      <a:lnTo>
                        <a:pt x="148" y="60"/>
                      </a:lnTo>
                      <a:lnTo>
                        <a:pt x="155" y="60"/>
                      </a:lnTo>
                      <a:lnTo>
                        <a:pt x="163" y="62"/>
                      </a:lnTo>
                      <a:lnTo>
                        <a:pt x="172" y="64"/>
                      </a:lnTo>
                      <a:lnTo>
                        <a:pt x="180" y="67"/>
                      </a:lnTo>
                      <a:lnTo>
                        <a:pt x="189" y="71"/>
                      </a:lnTo>
                      <a:lnTo>
                        <a:pt x="197" y="75"/>
                      </a:lnTo>
                      <a:lnTo>
                        <a:pt x="205" y="80"/>
                      </a:lnTo>
                      <a:lnTo>
                        <a:pt x="212" y="85"/>
                      </a:lnTo>
                      <a:lnTo>
                        <a:pt x="217" y="90"/>
                      </a:lnTo>
                      <a:lnTo>
                        <a:pt x="222" y="97"/>
                      </a:lnTo>
                      <a:lnTo>
                        <a:pt x="227" y="103"/>
                      </a:lnTo>
                      <a:lnTo>
                        <a:pt x="231" y="111"/>
                      </a:lnTo>
                      <a:lnTo>
                        <a:pt x="234" y="118"/>
                      </a:lnTo>
                      <a:lnTo>
                        <a:pt x="235" y="125"/>
                      </a:lnTo>
                      <a:lnTo>
                        <a:pt x="236" y="134"/>
                      </a:lnTo>
                      <a:lnTo>
                        <a:pt x="235" y="144"/>
                      </a:lnTo>
                      <a:lnTo>
                        <a:pt x="233" y="151"/>
                      </a:lnTo>
                      <a:lnTo>
                        <a:pt x="231" y="158"/>
                      </a:lnTo>
                      <a:lnTo>
                        <a:pt x="228" y="164"/>
                      </a:lnTo>
                      <a:lnTo>
                        <a:pt x="224" y="170"/>
                      </a:lnTo>
                      <a:lnTo>
                        <a:pt x="218" y="177"/>
                      </a:lnTo>
                      <a:lnTo>
                        <a:pt x="210" y="185"/>
                      </a:lnTo>
                      <a:lnTo>
                        <a:pt x="201" y="192"/>
                      </a:lnTo>
                      <a:lnTo>
                        <a:pt x="193" y="197"/>
                      </a:lnTo>
                      <a:lnTo>
                        <a:pt x="185" y="200"/>
                      </a:lnTo>
                      <a:lnTo>
                        <a:pt x="177" y="204"/>
                      </a:lnTo>
                      <a:lnTo>
                        <a:pt x="170" y="206"/>
                      </a:lnTo>
                      <a:lnTo>
                        <a:pt x="161" y="208"/>
                      </a:lnTo>
                      <a:lnTo>
                        <a:pt x="155" y="210"/>
                      </a:lnTo>
                      <a:lnTo>
                        <a:pt x="145" y="210"/>
                      </a:lnTo>
                      <a:lnTo>
                        <a:pt x="136" y="211"/>
                      </a:lnTo>
                      <a:lnTo>
                        <a:pt x="96" y="211"/>
                      </a:lnTo>
                      <a:lnTo>
                        <a:pt x="88" y="210"/>
                      </a:lnTo>
                      <a:lnTo>
                        <a:pt x="78" y="209"/>
                      </a:lnTo>
                      <a:lnTo>
                        <a:pt x="65" y="206"/>
                      </a:lnTo>
                      <a:lnTo>
                        <a:pt x="53" y="201"/>
                      </a:lnTo>
                      <a:lnTo>
                        <a:pt x="40" y="195"/>
                      </a:lnTo>
                      <a:lnTo>
                        <a:pt x="30" y="188"/>
                      </a:lnTo>
                      <a:lnTo>
                        <a:pt x="22" y="182"/>
                      </a:lnTo>
                      <a:lnTo>
                        <a:pt x="15" y="175"/>
                      </a:lnTo>
                      <a:lnTo>
                        <a:pt x="9" y="167"/>
                      </a:lnTo>
                      <a:lnTo>
                        <a:pt x="5" y="157"/>
                      </a:lnTo>
                      <a:lnTo>
                        <a:pt x="3" y="151"/>
                      </a:lnTo>
                      <a:lnTo>
                        <a:pt x="1" y="144"/>
                      </a:lnTo>
                      <a:lnTo>
                        <a:pt x="0" y="137"/>
                      </a:lnTo>
                      <a:lnTo>
                        <a:pt x="1" y="131"/>
                      </a:lnTo>
                      <a:lnTo>
                        <a:pt x="2" y="121"/>
                      </a:lnTo>
                      <a:lnTo>
                        <a:pt x="5" y="112"/>
                      </a:lnTo>
                      <a:lnTo>
                        <a:pt x="10" y="101"/>
                      </a:lnTo>
                      <a:lnTo>
                        <a:pt x="17" y="93"/>
                      </a:lnTo>
                      <a:lnTo>
                        <a:pt x="25" y="85"/>
                      </a:lnTo>
                      <a:lnTo>
                        <a:pt x="35" y="77"/>
                      </a:lnTo>
                      <a:lnTo>
                        <a:pt x="45" y="71"/>
                      </a:lnTo>
                      <a:lnTo>
                        <a:pt x="59" y="65"/>
                      </a:lnTo>
                      <a:lnTo>
                        <a:pt x="73" y="62"/>
                      </a:lnTo>
                      <a:lnTo>
                        <a:pt x="83" y="60"/>
                      </a:lnTo>
                      <a:lnTo>
                        <a:pt x="29" y="3"/>
                      </a:lnTo>
                    </a:path>
                  </a:pathLst>
                </a:custGeom>
                <a:solidFill>
                  <a:schemeClr val="bg2"/>
                </a:solidFill>
                <a:ln w="254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22837" name="Rectangle 21"/>
                <p:cNvSpPr>
                  <a:spLocks noChangeArrowheads="1"/>
                </p:cNvSpPr>
                <p:nvPr/>
              </p:nvSpPr>
              <p:spPr bwMode="auto">
                <a:xfrm>
                  <a:off x="581" y="2662"/>
                  <a:ext cx="253" cy="286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0487" tIns="44450" rIns="90487" bIns="44450">
                  <a:prstTxWarp prst="textNoShape">
                    <a:avLst/>
                  </a:prstTxWarp>
                  <a:spAutoFit/>
                </a:bodyPr>
                <a:lstStyle/>
                <a:p>
                  <a:pPr algn="ctr"/>
                  <a:r>
                    <a:rPr lang="en-US" sz="2400" b="1">
                      <a:solidFill>
                        <a:schemeClr val="bg1"/>
                      </a:solidFill>
                      <a:latin typeface="FranklinGothic" charset="0"/>
                    </a:rPr>
                    <a:t>D</a:t>
                  </a:r>
                </a:p>
              </p:txBody>
            </p:sp>
          </p:grpSp>
          <p:grpSp>
            <p:nvGrpSpPr>
              <p:cNvPr id="7" name="Group 22"/>
              <p:cNvGrpSpPr>
                <a:grpSpLocks/>
              </p:cNvGrpSpPr>
              <p:nvPr/>
            </p:nvGrpSpPr>
            <p:grpSpPr bwMode="auto">
              <a:xfrm>
                <a:off x="574" y="1633"/>
                <a:ext cx="255" cy="286"/>
                <a:chOff x="574" y="1633"/>
                <a:chExt cx="255" cy="286"/>
              </a:xfrm>
            </p:grpSpPr>
            <p:sp>
              <p:nvSpPr>
                <p:cNvPr id="2722839" name="Freeform 23"/>
                <p:cNvSpPr>
                  <a:spLocks/>
                </p:cNvSpPr>
                <p:nvPr/>
              </p:nvSpPr>
              <p:spPr bwMode="auto">
                <a:xfrm>
                  <a:off x="574" y="1677"/>
                  <a:ext cx="237" cy="211"/>
                </a:xfrm>
                <a:custGeom>
                  <a:avLst/>
                  <a:gdLst/>
                  <a:ahLst/>
                  <a:cxnLst>
                    <a:cxn ang="0">
                      <a:pos x="67" y="10"/>
                    </a:cxn>
                    <a:cxn ang="0">
                      <a:pos x="112" y="11"/>
                    </a:cxn>
                    <a:cxn ang="0">
                      <a:pos x="161" y="0"/>
                    </a:cxn>
                    <a:cxn ang="0">
                      <a:pos x="219" y="0"/>
                    </a:cxn>
                    <a:cxn ang="0">
                      <a:pos x="155" y="60"/>
                    </a:cxn>
                    <a:cxn ang="0">
                      <a:pos x="172" y="64"/>
                    </a:cxn>
                    <a:cxn ang="0">
                      <a:pos x="189" y="71"/>
                    </a:cxn>
                    <a:cxn ang="0">
                      <a:pos x="205" y="79"/>
                    </a:cxn>
                    <a:cxn ang="0">
                      <a:pos x="217" y="90"/>
                    </a:cxn>
                    <a:cxn ang="0">
                      <a:pos x="227" y="103"/>
                    </a:cxn>
                    <a:cxn ang="0">
                      <a:pos x="234" y="118"/>
                    </a:cxn>
                    <a:cxn ang="0">
                      <a:pos x="236" y="134"/>
                    </a:cxn>
                    <a:cxn ang="0">
                      <a:pos x="233" y="150"/>
                    </a:cxn>
                    <a:cxn ang="0">
                      <a:pos x="228" y="163"/>
                    </a:cxn>
                    <a:cxn ang="0">
                      <a:pos x="218" y="176"/>
                    </a:cxn>
                    <a:cxn ang="0">
                      <a:pos x="201" y="191"/>
                    </a:cxn>
                    <a:cxn ang="0">
                      <a:pos x="185" y="199"/>
                    </a:cxn>
                    <a:cxn ang="0">
                      <a:pos x="170" y="205"/>
                    </a:cxn>
                    <a:cxn ang="0">
                      <a:pos x="155" y="209"/>
                    </a:cxn>
                    <a:cxn ang="0">
                      <a:pos x="136" y="210"/>
                    </a:cxn>
                    <a:cxn ang="0">
                      <a:pos x="88" y="209"/>
                    </a:cxn>
                    <a:cxn ang="0">
                      <a:pos x="65" y="205"/>
                    </a:cxn>
                    <a:cxn ang="0">
                      <a:pos x="40" y="194"/>
                    </a:cxn>
                    <a:cxn ang="0">
                      <a:pos x="22" y="181"/>
                    </a:cxn>
                    <a:cxn ang="0">
                      <a:pos x="9" y="166"/>
                    </a:cxn>
                    <a:cxn ang="0">
                      <a:pos x="3" y="150"/>
                    </a:cxn>
                    <a:cxn ang="0">
                      <a:pos x="0" y="136"/>
                    </a:cxn>
                    <a:cxn ang="0">
                      <a:pos x="2" y="121"/>
                    </a:cxn>
                    <a:cxn ang="0">
                      <a:pos x="10" y="101"/>
                    </a:cxn>
                    <a:cxn ang="0">
                      <a:pos x="25" y="84"/>
                    </a:cxn>
                    <a:cxn ang="0">
                      <a:pos x="45" y="71"/>
                    </a:cxn>
                    <a:cxn ang="0">
                      <a:pos x="73" y="61"/>
                    </a:cxn>
                    <a:cxn ang="0">
                      <a:pos x="29" y="3"/>
                    </a:cxn>
                  </a:cxnLst>
                  <a:rect l="0" t="0" r="r" b="b"/>
                  <a:pathLst>
                    <a:path w="237" h="211">
                      <a:moveTo>
                        <a:pt x="29" y="3"/>
                      </a:moveTo>
                      <a:lnTo>
                        <a:pt x="67" y="10"/>
                      </a:lnTo>
                      <a:lnTo>
                        <a:pt x="66" y="0"/>
                      </a:lnTo>
                      <a:lnTo>
                        <a:pt x="112" y="11"/>
                      </a:lnTo>
                      <a:lnTo>
                        <a:pt x="112" y="0"/>
                      </a:lnTo>
                      <a:lnTo>
                        <a:pt x="161" y="0"/>
                      </a:lnTo>
                      <a:lnTo>
                        <a:pt x="160" y="11"/>
                      </a:lnTo>
                      <a:lnTo>
                        <a:pt x="219" y="0"/>
                      </a:lnTo>
                      <a:lnTo>
                        <a:pt x="148" y="59"/>
                      </a:lnTo>
                      <a:lnTo>
                        <a:pt x="155" y="60"/>
                      </a:lnTo>
                      <a:lnTo>
                        <a:pt x="163" y="61"/>
                      </a:lnTo>
                      <a:lnTo>
                        <a:pt x="172" y="64"/>
                      </a:lnTo>
                      <a:lnTo>
                        <a:pt x="180" y="66"/>
                      </a:lnTo>
                      <a:lnTo>
                        <a:pt x="189" y="71"/>
                      </a:lnTo>
                      <a:lnTo>
                        <a:pt x="197" y="74"/>
                      </a:lnTo>
                      <a:lnTo>
                        <a:pt x="205" y="79"/>
                      </a:lnTo>
                      <a:lnTo>
                        <a:pt x="212" y="85"/>
                      </a:lnTo>
                      <a:lnTo>
                        <a:pt x="217" y="90"/>
                      </a:lnTo>
                      <a:lnTo>
                        <a:pt x="222" y="96"/>
                      </a:lnTo>
                      <a:lnTo>
                        <a:pt x="227" y="103"/>
                      </a:lnTo>
                      <a:lnTo>
                        <a:pt x="231" y="111"/>
                      </a:lnTo>
                      <a:lnTo>
                        <a:pt x="234" y="118"/>
                      </a:lnTo>
                      <a:lnTo>
                        <a:pt x="235" y="124"/>
                      </a:lnTo>
                      <a:lnTo>
                        <a:pt x="236" y="134"/>
                      </a:lnTo>
                      <a:lnTo>
                        <a:pt x="235" y="143"/>
                      </a:lnTo>
                      <a:lnTo>
                        <a:pt x="233" y="150"/>
                      </a:lnTo>
                      <a:lnTo>
                        <a:pt x="231" y="157"/>
                      </a:lnTo>
                      <a:lnTo>
                        <a:pt x="228" y="163"/>
                      </a:lnTo>
                      <a:lnTo>
                        <a:pt x="224" y="169"/>
                      </a:lnTo>
                      <a:lnTo>
                        <a:pt x="218" y="176"/>
                      </a:lnTo>
                      <a:lnTo>
                        <a:pt x="210" y="184"/>
                      </a:lnTo>
                      <a:lnTo>
                        <a:pt x="201" y="191"/>
                      </a:lnTo>
                      <a:lnTo>
                        <a:pt x="193" y="196"/>
                      </a:lnTo>
                      <a:lnTo>
                        <a:pt x="185" y="199"/>
                      </a:lnTo>
                      <a:lnTo>
                        <a:pt x="177" y="203"/>
                      </a:lnTo>
                      <a:lnTo>
                        <a:pt x="170" y="205"/>
                      </a:lnTo>
                      <a:lnTo>
                        <a:pt x="161" y="207"/>
                      </a:lnTo>
                      <a:lnTo>
                        <a:pt x="155" y="209"/>
                      </a:lnTo>
                      <a:lnTo>
                        <a:pt x="145" y="209"/>
                      </a:lnTo>
                      <a:lnTo>
                        <a:pt x="136" y="210"/>
                      </a:lnTo>
                      <a:lnTo>
                        <a:pt x="96" y="210"/>
                      </a:lnTo>
                      <a:lnTo>
                        <a:pt x="88" y="209"/>
                      </a:lnTo>
                      <a:lnTo>
                        <a:pt x="78" y="208"/>
                      </a:lnTo>
                      <a:lnTo>
                        <a:pt x="65" y="205"/>
                      </a:lnTo>
                      <a:lnTo>
                        <a:pt x="53" y="200"/>
                      </a:lnTo>
                      <a:lnTo>
                        <a:pt x="40" y="194"/>
                      </a:lnTo>
                      <a:lnTo>
                        <a:pt x="30" y="187"/>
                      </a:lnTo>
                      <a:lnTo>
                        <a:pt x="22" y="181"/>
                      </a:lnTo>
                      <a:lnTo>
                        <a:pt x="15" y="174"/>
                      </a:lnTo>
                      <a:lnTo>
                        <a:pt x="9" y="166"/>
                      </a:lnTo>
                      <a:lnTo>
                        <a:pt x="5" y="156"/>
                      </a:lnTo>
                      <a:lnTo>
                        <a:pt x="3" y="150"/>
                      </a:lnTo>
                      <a:lnTo>
                        <a:pt x="1" y="144"/>
                      </a:lnTo>
                      <a:lnTo>
                        <a:pt x="0" y="136"/>
                      </a:lnTo>
                      <a:lnTo>
                        <a:pt x="1" y="131"/>
                      </a:lnTo>
                      <a:lnTo>
                        <a:pt x="2" y="121"/>
                      </a:lnTo>
                      <a:lnTo>
                        <a:pt x="5" y="111"/>
                      </a:lnTo>
                      <a:lnTo>
                        <a:pt x="10" y="101"/>
                      </a:lnTo>
                      <a:lnTo>
                        <a:pt x="17" y="92"/>
                      </a:lnTo>
                      <a:lnTo>
                        <a:pt x="25" y="84"/>
                      </a:lnTo>
                      <a:lnTo>
                        <a:pt x="35" y="76"/>
                      </a:lnTo>
                      <a:lnTo>
                        <a:pt x="45" y="71"/>
                      </a:lnTo>
                      <a:lnTo>
                        <a:pt x="59" y="65"/>
                      </a:lnTo>
                      <a:lnTo>
                        <a:pt x="73" y="61"/>
                      </a:lnTo>
                      <a:lnTo>
                        <a:pt x="83" y="59"/>
                      </a:lnTo>
                      <a:lnTo>
                        <a:pt x="29" y="3"/>
                      </a:lnTo>
                    </a:path>
                  </a:pathLst>
                </a:custGeom>
                <a:solidFill>
                  <a:schemeClr val="bg2"/>
                </a:solidFill>
                <a:ln w="254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22840" name="Rectangle 24"/>
                <p:cNvSpPr>
                  <a:spLocks noChangeArrowheads="1"/>
                </p:cNvSpPr>
                <p:nvPr/>
              </p:nvSpPr>
              <p:spPr bwMode="auto">
                <a:xfrm>
                  <a:off x="576" y="1633"/>
                  <a:ext cx="253" cy="286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0487" tIns="44450" rIns="90487" bIns="44450">
                  <a:prstTxWarp prst="textNoShape">
                    <a:avLst/>
                  </a:prstTxWarp>
                  <a:spAutoFit/>
                </a:bodyPr>
                <a:lstStyle/>
                <a:p>
                  <a:pPr algn="ctr"/>
                  <a:r>
                    <a:rPr lang="en-US" sz="2400" b="1" dirty="0">
                      <a:solidFill>
                        <a:schemeClr val="bg1"/>
                      </a:solidFill>
                      <a:latin typeface="FranklinGothic" charset="0"/>
                    </a:rPr>
                    <a:t>A</a:t>
                  </a:r>
                </a:p>
              </p:txBody>
            </p:sp>
          </p:grpSp>
          <p:sp>
            <p:nvSpPr>
              <p:cNvPr id="2722841" name="Line 25"/>
              <p:cNvSpPr>
                <a:spLocks noChangeShapeType="1"/>
              </p:cNvSpPr>
              <p:nvPr/>
            </p:nvSpPr>
            <p:spPr bwMode="auto">
              <a:xfrm flipH="1">
                <a:off x="1424" y="1241"/>
                <a:ext cx="3" cy="17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22842" name="Line 26"/>
              <p:cNvSpPr>
                <a:spLocks noChangeShapeType="1"/>
              </p:cNvSpPr>
              <p:nvPr/>
            </p:nvSpPr>
            <p:spPr bwMode="auto">
              <a:xfrm flipH="1">
                <a:off x="1709" y="1241"/>
                <a:ext cx="3" cy="17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22843" name="Line 27"/>
              <p:cNvSpPr>
                <a:spLocks noChangeShapeType="1"/>
              </p:cNvSpPr>
              <p:nvPr/>
            </p:nvSpPr>
            <p:spPr bwMode="auto">
              <a:xfrm flipH="1">
                <a:off x="1993" y="1241"/>
                <a:ext cx="3" cy="17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22844" name="AutoShape 28"/>
              <p:cNvSpPr>
                <a:spLocks noChangeArrowheads="1"/>
              </p:cNvSpPr>
              <p:nvPr/>
            </p:nvSpPr>
            <p:spPr bwMode="auto">
              <a:xfrm>
                <a:off x="1199" y="2015"/>
                <a:ext cx="208" cy="259"/>
              </a:xfrm>
              <a:prstGeom prst="cube">
                <a:avLst>
                  <a:gd name="adj" fmla="val 24995"/>
                </a:avLst>
              </a:prstGeom>
              <a:solidFill>
                <a:srgbClr val="DC008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22845" name="AutoShape 29"/>
              <p:cNvSpPr>
                <a:spLocks noChangeArrowheads="1"/>
              </p:cNvSpPr>
              <p:nvPr/>
            </p:nvSpPr>
            <p:spPr bwMode="auto">
              <a:xfrm>
                <a:off x="1250" y="1963"/>
                <a:ext cx="157" cy="46"/>
              </a:xfrm>
              <a:prstGeom prst="cube">
                <a:avLst>
                  <a:gd name="adj" fmla="val 24995"/>
                </a:avLst>
              </a:prstGeom>
              <a:solidFill>
                <a:srgbClr val="DC008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22846" name="AutoShape 30"/>
              <p:cNvSpPr>
                <a:spLocks noChangeArrowheads="1"/>
              </p:cNvSpPr>
              <p:nvPr/>
            </p:nvSpPr>
            <p:spPr bwMode="auto">
              <a:xfrm>
                <a:off x="1241" y="2035"/>
                <a:ext cx="107" cy="15"/>
              </a:xfrm>
              <a:prstGeom prst="parallelogram">
                <a:avLst>
                  <a:gd name="adj" fmla="val 178300"/>
                </a:avLst>
              </a:prstGeom>
              <a:solidFill>
                <a:srgbClr val="DC008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8" name="Group 31"/>
              <p:cNvGrpSpPr>
                <a:grpSpLocks/>
              </p:cNvGrpSpPr>
              <p:nvPr/>
            </p:nvGrpSpPr>
            <p:grpSpPr bwMode="auto">
              <a:xfrm>
                <a:off x="1715" y="1998"/>
                <a:ext cx="201" cy="257"/>
                <a:chOff x="1715" y="1998"/>
                <a:chExt cx="201" cy="257"/>
              </a:xfrm>
            </p:grpSpPr>
            <p:sp>
              <p:nvSpPr>
                <p:cNvPr id="2722848" name="Freeform 32"/>
                <p:cNvSpPr>
                  <a:spLocks/>
                </p:cNvSpPr>
                <p:nvPr/>
              </p:nvSpPr>
              <p:spPr bwMode="auto">
                <a:xfrm>
                  <a:off x="1844" y="2117"/>
                  <a:ext cx="60" cy="138"/>
                </a:xfrm>
                <a:custGeom>
                  <a:avLst/>
                  <a:gdLst/>
                  <a:ahLst/>
                  <a:cxnLst>
                    <a:cxn ang="0">
                      <a:pos x="43" y="0"/>
                    </a:cxn>
                    <a:cxn ang="0">
                      <a:pos x="59" y="0"/>
                    </a:cxn>
                    <a:cxn ang="0">
                      <a:pos x="16" y="137"/>
                    </a:cxn>
                    <a:cxn ang="0">
                      <a:pos x="0" y="137"/>
                    </a:cxn>
                    <a:cxn ang="0">
                      <a:pos x="43" y="0"/>
                    </a:cxn>
                  </a:cxnLst>
                  <a:rect l="0" t="0" r="r" b="b"/>
                  <a:pathLst>
                    <a:path w="60" h="138">
                      <a:moveTo>
                        <a:pt x="43" y="0"/>
                      </a:moveTo>
                      <a:lnTo>
                        <a:pt x="59" y="0"/>
                      </a:lnTo>
                      <a:lnTo>
                        <a:pt x="16" y="137"/>
                      </a:lnTo>
                      <a:lnTo>
                        <a:pt x="0" y="137"/>
                      </a:lnTo>
                      <a:lnTo>
                        <a:pt x="43" y="0"/>
                      </a:lnTo>
                    </a:path>
                  </a:pathLst>
                </a:custGeom>
                <a:solidFill>
                  <a:srgbClr val="F39FD1"/>
                </a:solidFill>
                <a:ln w="12700" cap="rnd" cmpd="sng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22849" name="Rectangle 33"/>
                <p:cNvSpPr>
                  <a:spLocks noChangeArrowheads="1"/>
                </p:cNvSpPr>
                <p:nvPr/>
              </p:nvSpPr>
              <p:spPr bwMode="auto">
                <a:xfrm>
                  <a:off x="1840" y="2117"/>
                  <a:ext cx="76" cy="12"/>
                </a:xfrm>
                <a:prstGeom prst="rect">
                  <a:avLst/>
                </a:prstGeom>
                <a:solidFill>
                  <a:srgbClr val="F39FD1"/>
                </a:solidFill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22850" name="Rectangle 34"/>
                <p:cNvSpPr>
                  <a:spLocks noChangeArrowheads="1"/>
                </p:cNvSpPr>
                <p:nvPr/>
              </p:nvSpPr>
              <p:spPr bwMode="auto">
                <a:xfrm>
                  <a:off x="1846" y="2175"/>
                  <a:ext cx="57" cy="11"/>
                </a:xfrm>
                <a:prstGeom prst="rect">
                  <a:avLst/>
                </a:prstGeom>
                <a:solidFill>
                  <a:srgbClr val="F39FD1"/>
                </a:solidFill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22851" name="Rectangle 35"/>
                <p:cNvSpPr>
                  <a:spLocks noChangeArrowheads="1"/>
                </p:cNvSpPr>
                <p:nvPr/>
              </p:nvSpPr>
              <p:spPr bwMode="auto">
                <a:xfrm>
                  <a:off x="1715" y="2175"/>
                  <a:ext cx="75" cy="7"/>
                </a:xfrm>
                <a:prstGeom prst="rect">
                  <a:avLst/>
                </a:prstGeom>
                <a:solidFill>
                  <a:srgbClr val="F39FD1"/>
                </a:solidFill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22852" name="Oval 36"/>
                <p:cNvSpPr>
                  <a:spLocks noChangeArrowheads="1"/>
                </p:cNvSpPr>
                <p:nvPr/>
              </p:nvSpPr>
              <p:spPr bwMode="auto">
                <a:xfrm>
                  <a:off x="1774" y="1998"/>
                  <a:ext cx="22" cy="26"/>
                </a:xfrm>
                <a:prstGeom prst="ellipse">
                  <a:avLst/>
                </a:prstGeom>
                <a:solidFill>
                  <a:srgbClr val="F39FD1"/>
                </a:solidFill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22853" name="Freeform 37"/>
                <p:cNvSpPr>
                  <a:spLocks/>
                </p:cNvSpPr>
                <p:nvPr/>
              </p:nvSpPr>
              <p:spPr bwMode="auto">
                <a:xfrm>
                  <a:off x="1715" y="2043"/>
                  <a:ext cx="138" cy="212"/>
                </a:xfrm>
                <a:custGeom>
                  <a:avLst/>
                  <a:gdLst/>
                  <a:ahLst/>
                  <a:cxnLst>
                    <a:cxn ang="0">
                      <a:pos x="1" y="98"/>
                    </a:cxn>
                    <a:cxn ang="0">
                      <a:pos x="1" y="100"/>
                    </a:cxn>
                    <a:cxn ang="0">
                      <a:pos x="0" y="104"/>
                    </a:cxn>
                    <a:cxn ang="0">
                      <a:pos x="0" y="107"/>
                    </a:cxn>
                    <a:cxn ang="0">
                      <a:pos x="1" y="111"/>
                    </a:cxn>
                    <a:cxn ang="0">
                      <a:pos x="3" y="114"/>
                    </a:cxn>
                    <a:cxn ang="0">
                      <a:pos x="6" y="116"/>
                    </a:cxn>
                    <a:cxn ang="0">
                      <a:pos x="9" y="118"/>
                    </a:cxn>
                    <a:cxn ang="0">
                      <a:pos x="11" y="119"/>
                    </a:cxn>
                    <a:cxn ang="0">
                      <a:pos x="15" y="119"/>
                    </a:cxn>
                    <a:cxn ang="0">
                      <a:pos x="89" y="211"/>
                    </a:cxn>
                    <a:cxn ang="0">
                      <a:pos x="113" y="101"/>
                    </a:cxn>
                    <a:cxn ang="0">
                      <a:pos x="113" y="99"/>
                    </a:cxn>
                    <a:cxn ang="0">
                      <a:pos x="111" y="97"/>
                    </a:cxn>
                    <a:cxn ang="0">
                      <a:pos x="109" y="95"/>
                    </a:cxn>
                    <a:cxn ang="0">
                      <a:pos x="108" y="94"/>
                    </a:cxn>
                    <a:cxn ang="0">
                      <a:pos x="105" y="93"/>
                    </a:cxn>
                    <a:cxn ang="0">
                      <a:pos x="102" y="92"/>
                    </a:cxn>
                    <a:cxn ang="0">
                      <a:pos x="100" y="92"/>
                    </a:cxn>
                    <a:cxn ang="0">
                      <a:pos x="97" y="92"/>
                    </a:cxn>
                    <a:cxn ang="0">
                      <a:pos x="66" y="54"/>
                    </a:cxn>
                    <a:cxn ang="0">
                      <a:pos x="127" y="67"/>
                    </a:cxn>
                    <a:cxn ang="0">
                      <a:pos x="130" y="66"/>
                    </a:cxn>
                    <a:cxn ang="0">
                      <a:pos x="131" y="65"/>
                    </a:cxn>
                    <a:cxn ang="0">
                      <a:pos x="134" y="63"/>
                    </a:cxn>
                    <a:cxn ang="0">
                      <a:pos x="136" y="62"/>
                    </a:cxn>
                    <a:cxn ang="0">
                      <a:pos x="136" y="59"/>
                    </a:cxn>
                    <a:cxn ang="0">
                      <a:pos x="137" y="56"/>
                    </a:cxn>
                    <a:cxn ang="0">
                      <a:pos x="136" y="53"/>
                    </a:cxn>
                    <a:cxn ang="0">
                      <a:pos x="135" y="50"/>
                    </a:cxn>
                    <a:cxn ang="0">
                      <a:pos x="133" y="49"/>
                    </a:cxn>
                    <a:cxn ang="0">
                      <a:pos x="131" y="47"/>
                    </a:cxn>
                    <a:cxn ang="0">
                      <a:pos x="128" y="46"/>
                    </a:cxn>
                    <a:cxn ang="0">
                      <a:pos x="87" y="46"/>
                    </a:cxn>
                    <a:cxn ang="0">
                      <a:pos x="80" y="30"/>
                    </a:cxn>
                    <a:cxn ang="0">
                      <a:pos x="80" y="26"/>
                    </a:cxn>
                    <a:cxn ang="0">
                      <a:pos x="81" y="22"/>
                    </a:cxn>
                    <a:cxn ang="0">
                      <a:pos x="81" y="17"/>
                    </a:cxn>
                    <a:cxn ang="0">
                      <a:pos x="80" y="14"/>
                    </a:cxn>
                    <a:cxn ang="0">
                      <a:pos x="78" y="11"/>
                    </a:cxn>
                    <a:cxn ang="0">
                      <a:pos x="76" y="7"/>
                    </a:cxn>
                    <a:cxn ang="0">
                      <a:pos x="73" y="5"/>
                    </a:cxn>
                    <a:cxn ang="0">
                      <a:pos x="70" y="2"/>
                    </a:cxn>
                    <a:cxn ang="0">
                      <a:pos x="66" y="1"/>
                    </a:cxn>
                    <a:cxn ang="0">
                      <a:pos x="62" y="0"/>
                    </a:cxn>
                    <a:cxn ang="0">
                      <a:pos x="57" y="0"/>
                    </a:cxn>
                    <a:cxn ang="0">
                      <a:pos x="53" y="1"/>
                    </a:cxn>
                    <a:cxn ang="0">
                      <a:pos x="49" y="2"/>
                    </a:cxn>
                    <a:cxn ang="0">
                      <a:pos x="45" y="4"/>
                    </a:cxn>
                    <a:cxn ang="0">
                      <a:pos x="42" y="8"/>
                    </a:cxn>
                    <a:cxn ang="0">
                      <a:pos x="39" y="12"/>
                    </a:cxn>
                    <a:cxn ang="0">
                      <a:pos x="37" y="16"/>
                    </a:cxn>
                  </a:cxnLst>
                  <a:rect l="0" t="0" r="r" b="b"/>
                  <a:pathLst>
                    <a:path w="138" h="212">
                      <a:moveTo>
                        <a:pt x="37" y="16"/>
                      </a:moveTo>
                      <a:lnTo>
                        <a:pt x="1" y="98"/>
                      </a:lnTo>
                      <a:lnTo>
                        <a:pt x="1" y="99"/>
                      </a:lnTo>
                      <a:lnTo>
                        <a:pt x="1" y="100"/>
                      </a:lnTo>
                      <a:lnTo>
                        <a:pt x="0" y="101"/>
                      </a:lnTo>
                      <a:lnTo>
                        <a:pt x="0" y="104"/>
                      </a:lnTo>
                      <a:lnTo>
                        <a:pt x="0" y="105"/>
                      </a:lnTo>
                      <a:lnTo>
                        <a:pt x="0" y="107"/>
                      </a:lnTo>
                      <a:lnTo>
                        <a:pt x="1" y="109"/>
                      </a:lnTo>
                      <a:lnTo>
                        <a:pt x="1" y="111"/>
                      </a:lnTo>
                      <a:lnTo>
                        <a:pt x="2" y="112"/>
                      </a:lnTo>
                      <a:lnTo>
                        <a:pt x="3" y="114"/>
                      </a:lnTo>
                      <a:lnTo>
                        <a:pt x="4" y="115"/>
                      </a:lnTo>
                      <a:lnTo>
                        <a:pt x="6" y="116"/>
                      </a:lnTo>
                      <a:lnTo>
                        <a:pt x="7" y="117"/>
                      </a:lnTo>
                      <a:lnTo>
                        <a:pt x="9" y="118"/>
                      </a:lnTo>
                      <a:lnTo>
                        <a:pt x="10" y="118"/>
                      </a:lnTo>
                      <a:lnTo>
                        <a:pt x="11" y="119"/>
                      </a:lnTo>
                      <a:lnTo>
                        <a:pt x="13" y="119"/>
                      </a:lnTo>
                      <a:lnTo>
                        <a:pt x="15" y="119"/>
                      </a:lnTo>
                      <a:lnTo>
                        <a:pt x="89" y="119"/>
                      </a:lnTo>
                      <a:lnTo>
                        <a:pt x="89" y="211"/>
                      </a:lnTo>
                      <a:lnTo>
                        <a:pt x="113" y="211"/>
                      </a:lnTo>
                      <a:lnTo>
                        <a:pt x="113" y="101"/>
                      </a:lnTo>
                      <a:lnTo>
                        <a:pt x="113" y="100"/>
                      </a:lnTo>
                      <a:lnTo>
                        <a:pt x="113" y="99"/>
                      </a:lnTo>
                      <a:lnTo>
                        <a:pt x="112" y="98"/>
                      </a:lnTo>
                      <a:lnTo>
                        <a:pt x="111" y="97"/>
                      </a:lnTo>
                      <a:lnTo>
                        <a:pt x="111" y="96"/>
                      </a:lnTo>
                      <a:lnTo>
                        <a:pt x="109" y="95"/>
                      </a:lnTo>
                      <a:lnTo>
                        <a:pt x="109" y="95"/>
                      </a:lnTo>
                      <a:lnTo>
                        <a:pt x="108" y="94"/>
                      </a:lnTo>
                      <a:lnTo>
                        <a:pt x="106" y="93"/>
                      </a:lnTo>
                      <a:lnTo>
                        <a:pt x="105" y="93"/>
                      </a:lnTo>
                      <a:lnTo>
                        <a:pt x="104" y="93"/>
                      </a:lnTo>
                      <a:lnTo>
                        <a:pt x="102" y="92"/>
                      </a:lnTo>
                      <a:lnTo>
                        <a:pt x="101" y="92"/>
                      </a:lnTo>
                      <a:lnTo>
                        <a:pt x="100" y="92"/>
                      </a:lnTo>
                      <a:lnTo>
                        <a:pt x="98" y="92"/>
                      </a:lnTo>
                      <a:lnTo>
                        <a:pt x="97" y="92"/>
                      </a:lnTo>
                      <a:lnTo>
                        <a:pt x="54" y="90"/>
                      </a:lnTo>
                      <a:lnTo>
                        <a:pt x="66" y="54"/>
                      </a:lnTo>
                      <a:lnTo>
                        <a:pt x="75" y="67"/>
                      </a:lnTo>
                      <a:lnTo>
                        <a:pt x="127" y="67"/>
                      </a:lnTo>
                      <a:lnTo>
                        <a:pt x="128" y="66"/>
                      </a:lnTo>
                      <a:lnTo>
                        <a:pt x="130" y="66"/>
                      </a:lnTo>
                      <a:lnTo>
                        <a:pt x="131" y="65"/>
                      </a:lnTo>
                      <a:lnTo>
                        <a:pt x="131" y="65"/>
                      </a:lnTo>
                      <a:lnTo>
                        <a:pt x="133" y="64"/>
                      </a:lnTo>
                      <a:lnTo>
                        <a:pt x="134" y="63"/>
                      </a:lnTo>
                      <a:lnTo>
                        <a:pt x="135" y="62"/>
                      </a:lnTo>
                      <a:lnTo>
                        <a:pt x="136" y="62"/>
                      </a:lnTo>
                      <a:lnTo>
                        <a:pt x="136" y="60"/>
                      </a:lnTo>
                      <a:lnTo>
                        <a:pt x="136" y="59"/>
                      </a:lnTo>
                      <a:lnTo>
                        <a:pt x="137" y="58"/>
                      </a:lnTo>
                      <a:lnTo>
                        <a:pt x="137" y="56"/>
                      </a:lnTo>
                      <a:lnTo>
                        <a:pt x="137" y="54"/>
                      </a:lnTo>
                      <a:lnTo>
                        <a:pt x="136" y="53"/>
                      </a:lnTo>
                      <a:lnTo>
                        <a:pt x="136" y="52"/>
                      </a:lnTo>
                      <a:lnTo>
                        <a:pt x="135" y="50"/>
                      </a:lnTo>
                      <a:lnTo>
                        <a:pt x="134" y="49"/>
                      </a:lnTo>
                      <a:lnTo>
                        <a:pt x="133" y="49"/>
                      </a:lnTo>
                      <a:lnTo>
                        <a:pt x="132" y="47"/>
                      </a:lnTo>
                      <a:lnTo>
                        <a:pt x="131" y="47"/>
                      </a:lnTo>
                      <a:lnTo>
                        <a:pt x="130" y="46"/>
                      </a:lnTo>
                      <a:lnTo>
                        <a:pt x="128" y="46"/>
                      </a:lnTo>
                      <a:lnTo>
                        <a:pt x="127" y="46"/>
                      </a:lnTo>
                      <a:lnTo>
                        <a:pt x="87" y="46"/>
                      </a:lnTo>
                      <a:lnTo>
                        <a:pt x="78" y="31"/>
                      </a:lnTo>
                      <a:lnTo>
                        <a:pt x="80" y="30"/>
                      </a:lnTo>
                      <a:lnTo>
                        <a:pt x="80" y="28"/>
                      </a:lnTo>
                      <a:lnTo>
                        <a:pt x="80" y="26"/>
                      </a:lnTo>
                      <a:lnTo>
                        <a:pt x="81" y="24"/>
                      </a:lnTo>
                      <a:lnTo>
                        <a:pt x="81" y="22"/>
                      </a:lnTo>
                      <a:lnTo>
                        <a:pt x="81" y="20"/>
                      </a:lnTo>
                      <a:lnTo>
                        <a:pt x="81" y="17"/>
                      </a:lnTo>
                      <a:lnTo>
                        <a:pt x="80" y="16"/>
                      </a:lnTo>
                      <a:lnTo>
                        <a:pt x="80" y="14"/>
                      </a:lnTo>
                      <a:lnTo>
                        <a:pt x="79" y="12"/>
                      </a:lnTo>
                      <a:lnTo>
                        <a:pt x="78" y="11"/>
                      </a:lnTo>
                      <a:lnTo>
                        <a:pt x="77" y="9"/>
                      </a:lnTo>
                      <a:lnTo>
                        <a:pt x="76" y="7"/>
                      </a:lnTo>
                      <a:lnTo>
                        <a:pt x="75" y="6"/>
                      </a:lnTo>
                      <a:lnTo>
                        <a:pt x="73" y="5"/>
                      </a:lnTo>
                      <a:lnTo>
                        <a:pt x="72" y="4"/>
                      </a:lnTo>
                      <a:lnTo>
                        <a:pt x="70" y="2"/>
                      </a:lnTo>
                      <a:lnTo>
                        <a:pt x="68" y="2"/>
                      </a:lnTo>
                      <a:lnTo>
                        <a:pt x="66" y="1"/>
                      </a:lnTo>
                      <a:lnTo>
                        <a:pt x="64" y="1"/>
                      </a:lnTo>
                      <a:lnTo>
                        <a:pt x="62" y="0"/>
                      </a:lnTo>
                      <a:lnTo>
                        <a:pt x="60" y="0"/>
                      </a:lnTo>
                      <a:lnTo>
                        <a:pt x="57" y="0"/>
                      </a:lnTo>
                      <a:lnTo>
                        <a:pt x="56" y="0"/>
                      </a:lnTo>
                      <a:lnTo>
                        <a:pt x="53" y="1"/>
                      </a:lnTo>
                      <a:lnTo>
                        <a:pt x="51" y="1"/>
                      </a:lnTo>
                      <a:lnTo>
                        <a:pt x="49" y="2"/>
                      </a:lnTo>
                      <a:lnTo>
                        <a:pt x="47" y="3"/>
                      </a:lnTo>
                      <a:lnTo>
                        <a:pt x="45" y="4"/>
                      </a:lnTo>
                      <a:lnTo>
                        <a:pt x="43" y="6"/>
                      </a:lnTo>
                      <a:lnTo>
                        <a:pt x="42" y="8"/>
                      </a:lnTo>
                      <a:lnTo>
                        <a:pt x="40" y="9"/>
                      </a:lnTo>
                      <a:lnTo>
                        <a:pt x="39" y="12"/>
                      </a:lnTo>
                      <a:lnTo>
                        <a:pt x="38" y="14"/>
                      </a:lnTo>
                      <a:lnTo>
                        <a:pt x="37" y="16"/>
                      </a:lnTo>
                    </a:path>
                  </a:pathLst>
                </a:custGeom>
                <a:solidFill>
                  <a:srgbClr val="F39FD1"/>
                </a:solidFill>
                <a:ln w="127000" cap="rnd" cmpd="sng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2722854" name="Freeform 38"/>
              <p:cNvSpPr>
                <a:spLocks/>
              </p:cNvSpPr>
              <p:nvPr/>
            </p:nvSpPr>
            <p:spPr bwMode="auto">
              <a:xfrm>
                <a:off x="1977" y="1973"/>
                <a:ext cx="200" cy="292"/>
              </a:xfrm>
              <a:custGeom>
                <a:avLst/>
                <a:gdLst/>
                <a:ahLst/>
                <a:cxnLst>
                  <a:cxn ang="0">
                    <a:pos x="199" y="263"/>
                  </a:cxn>
                  <a:cxn ang="0">
                    <a:pos x="184" y="263"/>
                  </a:cxn>
                  <a:cxn ang="0">
                    <a:pos x="158" y="230"/>
                  </a:cxn>
                  <a:cxn ang="0">
                    <a:pos x="121" y="169"/>
                  </a:cxn>
                  <a:cxn ang="0">
                    <a:pos x="111" y="142"/>
                  </a:cxn>
                  <a:cxn ang="0">
                    <a:pos x="114" y="123"/>
                  </a:cxn>
                  <a:cxn ang="0">
                    <a:pos x="123" y="119"/>
                  </a:cxn>
                  <a:cxn ang="0">
                    <a:pos x="136" y="129"/>
                  </a:cxn>
                  <a:cxn ang="0">
                    <a:pos x="155" y="140"/>
                  </a:cxn>
                  <a:cxn ang="0">
                    <a:pos x="164" y="140"/>
                  </a:cxn>
                  <a:cxn ang="0">
                    <a:pos x="165" y="134"/>
                  </a:cxn>
                  <a:cxn ang="0">
                    <a:pos x="156" y="123"/>
                  </a:cxn>
                  <a:cxn ang="0">
                    <a:pos x="135" y="108"/>
                  </a:cxn>
                  <a:cxn ang="0">
                    <a:pos x="126" y="87"/>
                  </a:cxn>
                  <a:cxn ang="0">
                    <a:pos x="123" y="69"/>
                  </a:cxn>
                  <a:cxn ang="0">
                    <a:pos x="113" y="56"/>
                  </a:cxn>
                  <a:cxn ang="0">
                    <a:pos x="109" y="48"/>
                  </a:cxn>
                  <a:cxn ang="0">
                    <a:pos x="114" y="36"/>
                  </a:cxn>
                  <a:cxn ang="0">
                    <a:pos x="119" y="24"/>
                  </a:cxn>
                  <a:cxn ang="0">
                    <a:pos x="115" y="9"/>
                  </a:cxn>
                  <a:cxn ang="0">
                    <a:pos x="105" y="1"/>
                  </a:cxn>
                  <a:cxn ang="0">
                    <a:pos x="90" y="3"/>
                  </a:cxn>
                  <a:cxn ang="0">
                    <a:pos x="84" y="13"/>
                  </a:cxn>
                  <a:cxn ang="0">
                    <a:pos x="84" y="23"/>
                  </a:cxn>
                  <a:cxn ang="0">
                    <a:pos x="88" y="35"/>
                  </a:cxn>
                  <a:cxn ang="0">
                    <a:pos x="88" y="46"/>
                  </a:cxn>
                  <a:cxn ang="0">
                    <a:pos x="78" y="56"/>
                  </a:cxn>
                  <a:cxn ang="0">
                    <a:pos x="65" y="64"/>
                  </a:cxn>
                  <a:cxn ang="0">
                    <a:pos x="55" y="75"/>
                  </a:cxn>
                  <a:cxn ang="0">
                    <a:pos x="46" y="99"/>
                  </a:cxn>
                  <a:cxn ang="0">
                    <a:pos x="41" y="122"/>
                  </a:cxn>
                  <a:cxn ang="0">
                    <a:pos x="40" y="146"/>
                  </a:cxn>
                  <a:cxn ang="0">
                    <a:pos x="41" y="158"/>
                  </a:cxn>
                  <a:cxn ang="0">
                    <a:pos x="49" y="162"/>
                  </a:cxn>
                  <a:cxn ang="0">
                    <a:pos x="53" y="158"/>
                  </a:cxn>
                  <a:cxn ang="0">
                    <a:pos x="53" y="133"/>
                  </a:cxn>
                  <a:cxn ang="0">
                    <a:pos x="55" y="117"/>
                  </a:cxn>
                  <a:cxn ang="0">
                    <a:pos x="64" y="109"/>
                  </a:cxn>
                  <a:cxn ang="0">
                    <a:pos x="70" y="114"/>
                  </a:cxn>
                  <a:cxn ang="0">
                    <a:pos x="68" y="140"/>
                  </a:cxn>
                  <a:cxn ang="0">
                    <a:pos x="61" y="167"/>
                  </a:cxn>
                  <a:cxn ang="0">
                    <a:pos x="53" y="197"/>
                  </a:cxn>
                  <a:cxn ang="0">
                    <a:pos x="33" y="226"/>
                  </a:cxn>
                  <a:cxn ang="0">
                    <a:pos x="8" y="256"/>
                  </a:cxn>
                  <a:cxn ang="0">
                    <a:pos x="0" y="272"/>
                  </a:cxn>
                  <a:cxn ang="0">
                    <a:pos x="19" y="291"/>
                  </a:cxn>
                  <a:cxn ang="0">
                    <a:pos x="33" y="288"/>
                  </a:cxn>
                  <a:cxn ang="0">
                    <a:pos x="23" y="276"/>
                  </a:cxn>
                  <a:cxn ang="0">
                    <a:pos x="30" y="260"/>
                  </a:cxn>
                  <a:cxn ang="0">
                    <a:pos x="61" y="223"/>
                  </a:cxn>
                  <a:cxn ang="0">
                    <a:pos x="84" y="197"/>
                  </a:cxn>
                  <a:cxn ang="0">
                    <a:pos x="95" y="191"/>
                  </a:cxn>
                  <a:cxn ang="0">
                    <a:pos x="109" y="199"/>
                  </a:cxn>
                  <a:cxn ang="0">
                    <a:pos x="141" y="243"/>
                  </a:cxn>
                  <a:cxn ang="0">
                    <a:pos x="168" y="281"/>
                  </a:cxn>
                  <a:cxn ang="0">
                    <a:pos x="178" y="283"/>
                  </a:cxn>
                  <a:cxn ang="0">
                    <a:pos x="191" y="273"/>
                  </a:cxn>
                </a:cxnLst>
                <a:rect l="0" t="0" r="r" b="b"/>
                <a:pathLst>
                  <a:path w="200" h="292">
                    <a:moveTo>
                      <a:pt x="198" y="268"/>
                    </a:moveTo>
                    <a:lnTo>
                      <a:pt x="199" y="263"/>
                    </a:lnTo>
                    <a:lnTo>
                      <a:pt x="191" y="265"/>
                    </a:lnTo>
                    <a:lnTo>
                      <a:pt x="184" y="263"/>
                    </a:lnTo>
                    <a:lnTo>
                      <a:pt x="174" y="256"/>
                    </a:lnTo>
                    <a:lnTo>
                      <a:pt x="158" y="230"/>
                    </a:lnTo>
                    <a:lnTo>
                      <a:pt x="134" y="191"/>
                    </a:lnTo>
                    <a:lnTo>
                      <a:pt x="121" y="169"/>
                    </a:lnTo>
                    <a:lnTo>
                      <a:pt x="113" y="152"/>
                    </a:lnTo>
                    <a:lnTo>
                      <a:pt x="111" y="142"/>
                    </a:lnTo>
                    <a:lnTo>
                      <a:pt x="111" y="130"/>
                    </a:lnTo>
                    <a:lnTo>
                      <a:pt x="114" y="123"/>
                    </a:lnTo>
                    <a:lnTo>
                      <a:pt x="119" y="119"/>
                    </a:lnTo>
                    <a:lnTo>
                      <a:pt x="123" y="119"/>
                    </a:lnTo>
                    <a:lnTo>
                      <a:pt x="128" y="122"/>
                    </a:lnTo>
                    <a:lnTo>
                      <a:pt x="136" y="129"/>
                    </a:lnTo>
                    <a:lnTo>
                      <a:pt x="148" y="137"/>
                    </a:lnTo>
                    <a:lnTo>
                      <a:pt x="155" y="140"/>
                    </a:lnTo>
                    <a:lnTo>
                      <a:pt x="160" y="142"/>
                    </a:lnTo>
                    <a:lnTo>
                      <a:pt x="164" y="140"/>
                    </a:lnTo>
                    <a:lnTo>
                      <a:pt x="166" y="137"/>
                    </a:lnTo>
                    <a:lnTo>
                      <a:pt x="165" y="134"/>
                    </a:lnTo>
                    <a:lnTo>
                      <a:pt x="164" y="130"/>
                    </a:lnTo>
                    <a:lnTo>
                      <a:pt x="156" y="123"/>
                    </a:lnTo>
                    <a:lnTo>
                      <a:pt x="143" y="114"/>
                    </a:lnTo>
                    <a:lnTo>
                      <a:pt x="135" y="108"/>
                    </a:lnTo>
                    <a:lnTo>
                      <a:pt x="130" y="99"/>
                    </a:lnTo>
                    <a:lnTo>
                      <a:pt x="126" y="87"/>
                    </a:lnTo>
                    <a:lnTo>
                      <a:pt x="125" y="74"/>
                    </a:lnTo>
                    <a:lnTo>
                      <a:pt x="123" y="69"/>
                    </a:lnTo>
                    <a:lnTo>
                      <a:pt x="119" y="63"/>
                    </a:lnTo>
                    <a:lnTo>
                      <a:pt x="113" y="56"/>
                    </a:lnTo>
                    <a:lnTo>
                      <a:pt x="109" y="53"/>
                    </a:lnTo>
                    <a:lnTo>
                      <a:pt x="109" y="48"/>
                    </a:lnTo>
                    <a:lnTo>
                      <a:pt x="111" y="40"/>
                    </a:lnTo>
                    <a:lnTo>
                      <a:pt x="114" y="36"/>
                    </a:lnTo>
                    <a:lnTo>
                      <a:pt x="116" y="31"/>
                    </a:lnTo>
                    <a:lnTo>
                      <a:pt x="119" y="24"/>
                    </a:lnTo>
                    <a:lnTo>
                      <a:pt x="116" y="15"/>
                    </a:lnTo>
                    <a:lnTo>
                      <a:pt x="115" y="9"/>
                    </a:lnTo>
                    <a:lnTo>
                      <a:pt x="111" y="4"/>
                    </a:lnTo>
                    <a:lnTo>
                      <a:pt x="105" y="1"/>
                    </a:lnTo>
                    <a:lnTo>
                      <a:pt x="96" y="0"/>
                    </a:lnTo>
                    <a:lnTo>
                      <a:pt x="90" y="3"/>
                    </a:lnTo>
                    <a:lnTo>
                      <a:pt x="86" y="6"/>
                    </a:lnTo>
                    <a:lnTo>
                      <a:pt x="84" y="13"/>
                    </a:lnTo>
                    <a:lnTo>
                      <a:pt x="83" y="18"/>
                    </a:lnTo>
                    <a:lnTo>
                      <a:pt x="84" y="23"/>
                    </a:lnTo>
                    <a:lnTo>
                      <a:pt x="86" y="30"/>
                    </a:lnTo>
                    <a:lnTo>
                      <a:pt x="88" y="35"/>
                    </a:lnTo>
                    <a:lnTo>
                      <a:pt x="89" y="40"/>
                    </a:lnTo>
                    <a:lnTo>
                      <a:pt x="88" y="46"/>
                    </a:lnTo>
                    <a:lnTo>
                      <a:pt x="84" y="51"/>
                    </a:lnTo>
                    <a:lnTo>
                      <a:pt x="78" y="56"/>
                    </a:lnTo>
                    <a:lnTo>
                      <a:pt x="70" y="60"/>
                    </a:lnTo>
                    <a:lnTo>
                      <a:pt x="65" y="64"/>
                    </a:lnTo>
                    <a:lnTo>
                      <a:pt x="60" y="69"/>
                    </a:lnTo>
                    <a:lnTo>
                      <a:pt x="55" y="75"/>
                    </a:lnTo>
                    <a:lnTo>
                      <a:pt x="50" y="87"/>
                    </a:lnTo>
                    <a:lnTo>
                      <a:pt x="46" y="99"/>
                    </a:lnTo>
                    <a:lnTo>
                      <a:pt x="43" y="109"/>
                    </a:lnTo>
                    <a:lnTo>
                      <a:pt x="41" y="122"/>
                    </a:lnTo>
                    <a:lnTo>
                      <a:pt x="40" y="137"/>
                    </a:lnTo>
                    <a:lnTo>
                      <a:pt x="40" y="146"/>
                    </a:lnTo>
                    <a:lnTo>
                      <a:pt x="40" y="153"/>
                    </a:lnTo>
                    <a:lnTo>
                      <a:pt x="41" y="158"/>
                    </a:lnTo>
                    <a:lnTo>
                      <a:pt x="44" y="161"/>
                    </a:lnTo>
                    <a:lnTo>
                      <a:pt x="49" y="162"/>
                    </a:lnTo>
                    <a:lnTo>
                      <a:pt x="51" y="161"/>
                    </a:lnTo>
                    <a:lnTo>
                      <a:pt x="53" y="158"/>
                    </a:lnTo>
                    <a:lnTo>
                      <a:pt x="53" y="148"/>
                    </a:lnTo>
                    <a:lnTo>
                      <a:pt x="53" y="133"/>
                    </a:lnTo>
                    <a:lnTo>
                      <a:pt x="54" y="123"/>
                    </a:lnTo>
                    <a:lnTo>
                      <a:pt x="55" y="117"/>
                    </a:lnTo>
                    <a:lnTo>
                      <a:pt x="59" y="110"/>
                    </a:lnTo>
                    <a:lnTo>
                      <a:pt x="64" y="109"/>
                    </a:lnTo>
                    <a:lnTo>
                      <a:pt x="69" y="110"/>
                    </a:lnTo>
                    <a:lnTo>
                      <a:pt x="70" y="114"/>
                    </a:lnTo>
                    <a:lnTo>
                      <a:pt x="69" y="125"/>
                    </a:lnTo>
                    <a:lnTo>
                      <a:pt x="68" y="140"/>
                    </a:lnTo>
                    <a:lnTo>
                      <a:pt x="65" y="154"/>
                    </a:lnTo>
                    <a:lnTo>
                      <a:pt x="61" y="167"/>
                    </a:lnTo>
                    <a:lnTo>
                      <a:pt x="58" y="183"/>
                    </a:lnTo>
                    <a:lnTo>
                      <a:pt x="53" y="197"/>
                    </a:lnTo>
                    <a:lnTo>
                      <a:pt x="41" y="214"/>
                    </a:lnTo>
                    <a:lnTo>
                      <a:pt x="33" y="226"/>
                    </a:lnTo>
                    <a:lnTo>
                      <a:pt x="18" y="243"/>
                    </a:lnTo>
                    <a:lnTo>
                      <a:pt x="8" y="256"/>
                    </a:lnTo>
                    <a:lnTo>
                      <a:pt x="0" y="267"/>
                    </a:lnTo>
                    <a:lnTo>
                      <a:pt x="0" y="272"/>
                    </a:lnTo>
                    <a:lnTo>
                      <a:pt x="8" y="281"/>
                    </a:lnTo>
                    <a:lnTo>
                      <a:pt x="19" y="291"/>
                    </a:lnTo>
                    <a:lnTo>
                      <a:pt x="30" y="291"/>
                    </a:lnTo>
                    <a:lnTo>
                      <a:pt x="33" y="288"/>
                    </a:lnTo>
                    <a:lnTo>
                      <a:pt x="28" y="282"/>
                    </a:lnTo>
                    <a:lnTo>
                      <a:pt x="23" y="276"/>
                    </a:lnTo>
                    <a:lnTo>
                      <a:pt x="23" y="271"/>
                    </a:lnTo>
                    <a:lnTo>
                      <a:pt x="30" y="260"/>
                    </a:lnTo>
                    <a:lnTo>
                      <a:pt x="43" y="247"/>
                    </a:lnTo>
                    <a:lnTo>
                      <a:pt x="61" y="223"/>
                    </a:lnTo>
                    <a:lnTo>
                      <a:pt x="78" y="203"/>
                    </a:lnTo>
                    <a:lnTo>
                      <a:pt x="84" y="197"/>
                    </a:lnTo>
                    <a:lnTo>
                      <a:pt x="88" y="192"/>
                    </a:lnTo>
                    <a:lnTo>
                      <a:pt x="95" y="191"/>
                    </a:lnTo>
                    <a:lnTo>
                      <a:pt x="101" y="194"/>
                    </a:lnTo>
                    <a:lnTo>
                      <a:pt x="109" y="199"/>
                    </a:lnTo>
                    <a:lnTo>
                      <a:pt x="124" y="220"/>
                    </a:lnTo>
                    <a:lnTo>
                      <a:pt x="141" y="243"/>
                    </a:lnTo>
                    <a:lnTo>
                      <a:pt x="158" y="267"/>
                    </a:lnTo>
                    <a:lnTo>
                      <a:pt x="168" y="281"/>
                    </a:lnTo>
                    <a:lnTo>
                      <a:pt x="171" y="283"/>
                    </a:lnTo>
                    <a:lnTo>
                      <a:pt x="178" y="283"/>
                    </a:lnTo>
                    <a:lnTo>
                      <a:pt x="184" y="278"/>
                    </a:lnTo>
                    <a:lnTo>
                      <a:pt x="191" y="273"/>
                    </a:lnTo>
                    <a:lnTo>
                      <a:pt x="198" y="268"/>
                    </a:lnTo>
                  </a:path>
                </a:pathLst>
              </a:custGeom>
              <a:solidFill>
                <a:srgbClr val="CECECE"/>
              </a:solidFill>
              <a:ln w="25400" cap="rnd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9" name="Group 39"/>
              <p:cNvGrpSpPr>
                <a:grpSpLocks/>
              </p:cNvGrpSpPr>
              <p:nvPr/>
            </p:nvGrpSpPr>
            <p:grpSpPr bwMode="auto">
              <a:xfrm>
                <a:off x="1413" y="1963"/>
                <a:ext cx="260" cy="311"/>
                <a:chOff x="1413" y="1963"/>
                <a:chExt cx="260" cy="311"/>
              </a:xfrm>
            </p:grpSpPr>
            <p:grpSp>
              <p:nvGrpSpPr>
                <p:cNvPr id="10" name="Group 40"/>
                <p:cNvGrpSpPr>
                  <a:grpSpLocks/>
                </p:cNvGrpSpPr>
                <p:nvPr/>
              </p:nvGrpSpPr>
              <p:grpSpPr bwMode="auto">
                <a:xfrm>
                  <a:off x="1413" y="1963"/>
                  <a:ext cx="260" cy="311"/>
                  <a:chOff x="1413" y="1963"/>
                  <a:chExt cx="260" cy="311"/>
                </a:xfrm>
              </p:grpSpPr>
              <p:sp>
                <p:nvSpPr>
                  <p:cNvPr id="2722857" name="AutoShape 41"/>
                  <p:cNvSpPr>
                    <a:spLocks noChangeArrowheads="1"/>
                  </p:cNvSpPr>
                  <p:nvPr/>
                </p:nvSpPr>
                <p:spPr bwMode="auto">
                  <a:xfrm>
                    <a:off x="1413" y="2015"/>
                    <a:ext cx="260" cy="259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722858" name="AutoShape 42"/>
                  <p:cNvSpPr>
                    <a:spLocks noChangeArrowheads="1"/>
                  </p:cNvSpPr>
                  <p:nvPr/>
                </p:nvSpPr>
                <p:spPr bwMode="auto">
                  <a:xfrm>
                    <a:off x="1476" y="1963"/>
                    <a:ext cx="197" cy="46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2722859" name="Oval 43"/>
                <p:cNvSpPr>
                  <a:spLocks noChangeArrowheads="1"/>
                </p:cNvSpPr>
                <p:nvPr/>
              </p:nvSpPr>
              <p:spPr bwMode="auto">
                <a:xfrm>
                  <a:off x="1496" y="1990"/>
                  <a:ext cx="25" cy="9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22860" name="AutoShape 44"/>
                <p:cNvSpPr>
                  <a:spLocks noChangeArrowheads="1"/>
                </p:cNvSpPr>
                <p:nvPr/>
              </p:nvSpPr>
              <p:spPr bwMode="auto">
                <a:xfrm>
                  <a:off x="1444" y="2137"/>
                  <a:ext cx="137" cy="55"/>
                </a:xfrm>
                <a:prstGeom prst="octagon">
                  <a:avLst>
                    <a:gd name="adj" fmla="val 29282"/>
                  </a:avLst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2722861" name="Line 45"/>
              <p:cNvSpPr>
                <a:spLocks noChangeShapeType="1"/>
              </p:cNvSpPr>
              <p:nvPr/>
            </p:nvSpPr>
            <p:spPr bwMode="auto">
              <a:xfrm>
                <a:off x="1434" y="1313"/>
                <a:ext cx="26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22862" name="Line 46"/>
              <p:cNvSpPr>
                <a:spLocks noChangeShapeType="1"/>
              </p:cNvSpPr>
              <p:nvPr/>
            </p:nvSpPr>
            <p:spPr bwMode="auto">
              <a:xfrm flipH="1">
                <a:off x="1709" y="1241"/>
                <a:ext cx="3" cy="17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22863" name="Line 47"/>
              <p:cNvSpPr>
                <a:spLocks noChangeShapeType="1"/>
              </p:cNvSpPr>
              <p:nvPr/>
            </p:nvSpPr>
            <p:spPr bwMode="auto">
              <a:xfrm flipH="1">
                <a:off x="1993" y="1241"/>
                <a:ext cx="3" cy="17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22864" name="Rectangle 48"/>
              <p:cNvSpPr>
                <a:spLocks noChangeArrowheads="1"/>
              </p:cNvSpPr>
              <p:nvPr/>
            </p:nvSpPr>
            <p:spPr bwMode="auto">
              <a:xfrm>
                <a:off x="1981" y="1348"/>
                <a:ext cx="328" cy="28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7" tIns="44450" rIns="90487" bIns="44450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2400" b="1">
                    <a:solidFill>
                      <a:schemeClr val="tx1"/>
                    </a:solidFill>
                    <a:latin typeface="FranklinGothic" charset="0"/>
                  </a:rPr>
                  <a:t>30</a:t>
                </a:r>
              </a:p>
            </p:txBody>
          </p:sp>
          <p:sp>
            <p:nvSpPr>
              <p:cNvPr id="2722865" name="Line 49"/>
              <p:cNvSpPr>
                <a:spLocks noChangeShapeType="1"/>
              </p:cNvSpPr>
              <p:nvPr/>
            </p:nvSpPr>
            <p:spPr bwMode="auto">
              <a:xfrm flipH="1">
                <a:off x="2276" y="1241"/>
                <a:ext cx="3" cy="17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22866" name="AutoShape 50"/>
              <p:cNvSpPr>
                <a:spLocks noChangeArrowheads="1"/>
              </p:cNvSpPr>
              <p:nvPr/>
            </p:nvSpPr>
            <p:spPr bwMode="auto">
              <a:xfrm>
                <a:off x="1484" y="2348"/>
                <a:ext cx="206" cy="259"/>
              </a:xfrm>
              <a:prstGeom prst="cube">
                <a:avLst>
                  <a:gd name="adj" fmla="val 24995"/>
                </a:avLst>
              </a:prstGeom>
              <a:solidFill>
                <a:srgbClr val="DC008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22867" name="AutoShape 51"/>
              <p:cNvSpPr>
                <a:spLocks noChangeArrowheads="1"/>
              </p:cNvSpPr>
              <p:nvPr/>
            </p:nvSpPr>
            <p:spPr bwMode="auto">
              <a:xfrm>
                <a:off x="1534" y="2297"/>
                <a:ext cx="156" cy="45"/>
              </a:xfrm>
              <a:prstGeom prst="cube">
                <a:avLst>
                  <a:gd name="adj" fmla="val 24995"/>
                </a:avLst>
              </a:prstGeom>
              <a:solidFill>
                <a:srgbClr val="DC008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22868" name="AutoShape 52"/>
              <p:cNvSpPr>
                <a:spLocks noChangeArrowheads="1"/>
              </p:cNvSpPr>
              <p:nvPr/>
            </p:nvSpPr>
            <p:spPr bwMode="auto">
              <a:xfrm>
                <a:off x="1525" y="2368"/>
                <a:ext cx="106" cy="15"/>
              </a:xfrm>
              <a:prstGeom prst="parallelogram">
                <a:avLst>
                  <a:gd name="adj" fmla="val 176634"/>
                </a:avLst>
              </a:prstGeom>
              <a:solidFill>
                <a:srgbClr val="DC008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11" name="Group 53"/>
              <p:cNvGrpSpPr>
                <a:grpSpLocks/>
              </p:cNvGrpSpPr>
              <p:nvPr/>
            </p:nvGrpSpPr>
            <p:grpSpPr bwMode="auto">
              <a:xfrm>
                <a:off x="2009" y="2337"/>
                <a:ext cx="202" cy="257"/>
                <a:chOff x="2009" y="2337"/>
                <a:chExt cx="202" cy="257"/>
              </a:xfrm>
            </p:grpSpPr>
            <p:sp>
              <p:nvSpPr>
                <p:cNvPr id="2722870" name="Freeform 54"/>
                <p:cNvSpPr>
                  <a:spLocks/>
                </p:cNvSpPr>
                <p:nvPr/>
              </p:nvSpPr>
              <p:spPr bwMode="auto">
                <a:xfrm>
                  <a:off x="2139" y="2456"/>
                  <a:ext cx="61" cy="138"/>
                </a:xfrm>
                <a:custGeom>
                  <a:avLst/>
                  <a:gdLst/>
                  <a:ahLst/>
                  <a:cxnLst>
                    <a:cxn ang="0">
                      <a:pos x="44" y="0"/>
                    </a:cxn>
                    <a:cxn ang="0">
                      <a:pos x="60" y="0"/>
                    </a:cxn>
                    <a:cxn ang="0">
                      <a:pos x="16" y="137"/>
                    </a:cxn>
                    <a:cxn ang="0">
                      <a:pos x="0" y="137"/>
                    </a:cxn>
                    <a:cxn ang="0">
                      <a:pos x="44" y="0"/>
                    </a:cxn>
                  </a:cxnLst>
                  <a:rect l="0" t="0" r="r" b="b"/>
                  <a:pathLst>
                    <a:path w="61" h="138">
                      <a:moveTo>
                        <a:pt x="44" y="0"/>
                      </a:moveTo>
                      <a:lnTo>
                        <a:pt x="60" y="0"/>
                      </a:lnTo>
                      <a:lnTo>
                        <a:pt x="16" y="137"/>
                      </a:lnTo>
                      <a:lnTo>
                        <a:pt x="0" y="137"/>
                      </a:lnTo>
                      <a:lnTo>
                        <a:pt x="44" y="0"/>
                      </a:lnTo>
                    </a:path>
                  </a:pathLst>
                </a:custGeom>
                <a:solidFill>
                  <a:srgbClr val="F39FD1"/>
                </a:solidFill>
                <a:ln w="12700" cap="rnd" cmpd="sng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22871" name="Rectangle 55"/>
                <p:cNvSpPr>
                  <a:spLocks noChangeArrowheads="1"/>
                </p:cNvSpPr>
                <p:nvPr/>
              </p:nvSpPr>
              <p:spPr bwMode="auto">
                <a:xfrm>
                  <a:off x="2134" y="2456"/>
                  <a:ext cx="77" cy="12"/>
                </a:xfrm>
                <a:prstGeom prst="rect">
                  <a:avLst/>
                </a:prstGeom>
                <a:solidFill>
                  <a:srgbClr val="F39FD1"/>
                </a:solidFill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22872" name="Rectangle 56"/>
                <p:cNvSpPr>
                  <a:spLocks noChangeArrowheads="1"/>
                </p:cNvSpPr>
                <p:nvPr/>
              </p:nvSpPr>
              <p:spPr bwMode="auto">
                <a:xfrm>
                  <a:off x="2142" y="2513"/>
                  <a:ext cx="57" cy="12"/>
                </a:xfrm>
                <a:prstGeom prst="rect">
                  <a:avLst/>
                </a:prstGeom>
                <a:solidFill>
                  <a:srgbClr val="F39FD1"/>
                </a:solidFill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22873" name="Rectangle 57"/>
                <p:cNvSpPr>
                  <a:spLocks noChangeArrowheads="1"/>
                </p:cNvSpPr>
                <p:nvPr/>
              </p:nvSpPr>
              <p:spPr bwMode="auto">
                <a:xfrm>
                  <a:off x="2011" y="2513"/>
                  <a:ext cx="73" cy="8"/>
                </a:xfrm>
                <a:prstGeom prst="rect">
                  <a:avLst/>
                </a:prstGeom>
                <a:solidFill>
                  <a:srgbClr val="F39FD1"/>
                </a:solidFill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22874" name="Oval 58"/>
                <p:cNvSpPr>
                  <a:spLocks noChangeArrowheads="1"/>
                </p:cNvSpPr>
                <p:nvPr/>
              </p:nvSpPr>
              <p:spPr bwMode="auto">
                <a:xfrm>
                  <a:off x="2069" y="2337"/>
                  <a:ext cx="22" cy="26"/>
                </a:xfrm>
                <a:prstGeom prst="ellipse">
                  <a:avLst/>
                </a:prstGeom>
                <a:solidFill>
                  <a:srgbClr val="F39FD1"/>
                </a:solidFill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22875" name="Freeform 59"/>
                <p:cNvSpPr>
                  <a:spLocks/>
                </p:cNvSpPr>
                <p:nvPr/>
              </p:nvSpPr>
              <p:spPr bwMode="auto">
                <a:xfrm>
                  <a:off x="2009" y="2382"/>
                  <a:ext cx="138" cy="212"/>
                </a:xfrm>
                <a:custGeom>
                  <a:avLst/>
                  <a:gdLst/>
                  <a:ahLst/>
                  <a:cxnLst>
                    <a:cxn ang="0">
                      <a:pos x="1" y="98"/>
                    </a:cxn>
                    <a:cxn ang="0">
                      <a:pos x="1" y="100"/>
                    </a:cxn>
                    <a:cxn ang="0">
                      <a:pos x="0" y="104"/>
                    </a:cxn>
                    <a:cxn ang="0">
                      <a:pos x="0" y="107"/>
                    </a:cxn>
                    <a:cxn ang="0">
                      <a:pos x="1" y="111"/>
                    </a:cxn>
                    <a:cxn ang="0">
                      <a:pos x="3" y="114"/>
                    </a:cxn>
                    <a:cxn ang="0">
                      <a:pos x="6" y="116"/>
                    </a:cxn>
                    <a:cxn ang="0">
                      <a:pos x="9" y="118"/>
                    </a:cxn>
                    <a:cxn ang="0">
                      <a:pos x="11" y="119"/>
                    </a:cxn>
                    <a:cxn ang="0">
                      <a:pos x="15" y="119"/>
                    </a:cxn>
                    <a:cxn ang="0">
                      <a:pos x="89" y="211"/>
                    </a:cxn>
                    <a:cxn ang="0">
                      <a:pos x="113" y="101"/>
                    </a:cxn>
                    <a:cxn ang="0">
                      <a:pos x="113" y="99"/>
                    </a:cxn>
                    <a:cxn ang="0">
                      <a:pos x="111" y="97"/>
                    </a:cxn>
                    <a:cxn ang="0">
                      <a:pos x="109" y="95"/>
                    </a:cxn>
                    <a:cxn ang="0">
                      <a:pos x="108" y="94"/>
                    </a:cxn>
                    <a:cxn ang="0">
                      <a:pos x="105" y="93"/>
                    </a:cxn>
                    <a:cxn ang="0">
                      <a:pos x="102" y="92"/>
                    </a:cxn>
                    <a:cxn ang="0">
                      <a:pos x="100" y="92"/>
                    </a:cxn>
                    <a:cxn ang="0">
                      <a:pos x="97" y="92"/>
                    </a:cxn>
                    <a:cxn ang="0">
                      <a:pos x="66" y="54"/>
                    </a:cxn>
                    <a:cxn ang="0">
                      <a:pos x="127" y="67"/>
                    </a:cxn>
                    <a:cxn ang="0">
                      <a:pos x="130" y="66"/>
                    </a:cxn>
                    <a:cxn ang="0">
                      <a:pos x="131" y="65"/>
                    </a:cxn>
                    <a:cxn ang="0">
                      <a:pos x="134" y="63"/>
                    </a:cxn>
                    <a:cxn ang="0">
                      <a:pos x="136" y="62"/>
                    </a:cxn>
                    <a:cxn ang="0">
                      <a:pos x="136" y="59"/>
                    </a:cxn>
                    <a:cxn ang="0">
                      <a:pos x="137" y="56"/>
                    </a:cxn>
                    <a:cxn ang="0">
                      <a:pos x="136" y="53"/>
                    </a:cxn>
                    <a:cxn ang="0">
                      <a:pos x="135" y="50"/>
                    </a:cxn>
                    <a:cxn ang="0">
                      <a:pos x="133" y="49"/>
                    </a:cxn>
                    <a:cxn ang="0">
                      <a:pos x="131" y="47"/>
                    </a:cxn>
                    <a:cxn ang="0">
                      <a:pos x="128" y="46"/>
                    </a:cxn>
                    <a:cxn ang="0">
                      <a:pos x="87" y="46"/>
                    </a:cxn>
                    <a:cxn ang="0">
                      <a:pos x="80" y="30"/>
                    </a:cxn>
                    <a:cxn ang="0">
                      <a:pos x="80" y="26"/>
                    </a:cxn>
                    <a:cxn ang="0">
                      <a:pos x="81" y="22"/>
                    </a:cxn>
                    <a:cxn ang="0">
                      <a:pos x="81" y="17"/>
                    </a:cxn>
                    <a:cxn ang="0">
                      <a:pos x="80" y="14"/>
                    </a:cxn>
                    <a:cxn ang="0">
                      <a:pos x="78" y="11"/>
                    </a:cxn>
                    <a:cxn ang="0">
                      <a:pos x="76" y="7"/>
                    </a:cxn>
                    <a:cxn ang="0">
                      <a:pos x="73" y="5"/>
                    </a:cxn>
                    <a:cxn ang="0">
                      <a:pos x="70" y="2"/>
                    </a:cxn>
                    <a:cxn ang="0">
                      <a:pos x="66" y="1"/>
                    </a:cxn>
                    <a:cxn ang="0">
                      <a:pos x="62" y="0"/>
                    </a:cxn>
                    <a:cxn ang="0">
                      <a:pos x="57" y="0"/>
                    </a:cxn>
                    <a:cxn ang="0">
                      <a:pos x="53" y="1"/>
                    </a:cxn>
                    <a:cxn ang="0">
                      <a:pos x="49" y="2"/>
                    </a:cxn>
                    <a:cxn ang="0">
                      <a:pos x="45" y="4"/>
                    </a:cxn>
                    <a:cxn ang="0">
                      <a:pos x="42" y="8"/>
                    </a:cxn>
                    <a:cxn ang="0">
                      <a:pos x="39" y="12"/>
                    </a:cxn>
                    <a:cxn ang="0">
                      <a:pos x="37" y="16"/>
                    </a:cxn>
                  </a:cxnLst>
                  <a:rect l="0" t="0" r="r" b="b"/>
                  <a:pathLst>
                    <a:path w="138" h="212">
                      <a:moveTo>
                        <a:pt x="37" y="16"/>
                      </a:moveTo>
                      <a:lnTo>
                        <a:pt x="1" y="98"/>
                      </a:lnTo>
                      <a:lnTo>
                        <a:pt x="1" y="99"/>
                      </a:lnTo>
                      <a:lnTo>
                        <a:pt x="1" y="100"/>
                      </a:lnTo>
                      <a:lnTo>
                        <a:pt x="0" y="101"/>
                      </a:lnTo>
                      <a:lnTo>
                        <a:pt x="0" y="104"/>
                      </a:lnTo>
                      <a:lnTo>
                        <a:pt x="0" y="105"/>
                      </a:lnTo>
                      <a:lnTo>
                        <a:pt x="0" y="107"/>
                      </a:lnTo>
                      <a:lnTo>
                        <a:pt x="1" y="109"/>
                      </a:lnTo>
                      <a:lnTo>
                        <a:pt x="1" y="111"/>
                      </a:lnTo>
                      <a:lnTo>
                        <a:pt x="2" y="112"/>
                      </a:lnTo>
                      <a:lnTo>
                        <a:pt x="3" y="114"/>
                      </a:lnTo>
                      <a:lnTo>
                        <a:pt x="4" y="115"/>
                      </a:lnTo>
                      <a:lnTo>
                        <a:pt x="6" y="116"/>
                      </a:lnTo>
                      <a:lnTo>
                        <a:pt x="7" y="117"/>
                      </a:lnTo>
                      <a:lnTo>
                        <a:pt x="9" y="118"/>
                      </a:lnTo>
                      <a:lnTo>
                        <a:pt x="10" y="118"/>
                      </a:lnTo>
                      <a:lnTo>
                        <a:pt x="11" y="119"/>
                      </a:lnTo>
                      <a:lnTo>
                        <a:pt x="13" y="119"/>
                      </a:lnTo>
                      <a:lnTo>
                        <a:pt x="15" y="119"/>
                      </a:lnTo>
                      <a:lnTo>
                        <a:pt x="89" y="119"/>
                      </a:lnTo>
                      <a:lnTo>
                        <a:pt x="89" y="211"/>
                      </a:lnTo>
                      <a:lnTo>
                        <a:pt x="113" y="211"/>
                      </a:lnTo>
                      <a:lnTo>
                        <a:pt x="113" y="101"/>
                      </a:lnTo>
                      <a:lnTo>
                        <a:pt x="113" y="100"/>
                      </a:lnTo>
                      <a:lnTo>
                        <a:pt x="113" y="99"/>
                      </a:lnTo>
                      <a:lnTo>
                        <a:pt x="112" y="98"/>
                      </a:lnTo>
                      <a:lnTo>
                        <a:pt x="111" y="97"/>
                      </a:lnTo>
                      <a:lnTo>
                        <a:pt x="111" y="96"/>
                      </a:lnTo>
                      <a:lnTo>
                        <a:pt x="109" y="95"/>
                      </a:lnTo>
                      <a:lnTo>
                        <a:pt x="109" y="95"/>
                      </a:lnTo>
                      <a:lnTo>
                        <a:pt x="108" y="94"/>
                      </a:lnTo>
                      <a:lnTo>
                        <a:pt x="106" y="93"/>
                      </a:lnTo>
                      <a:lnTo>
                        <a:pt x="105" y="93"/>
                      </a:lnTo>
                      <a:lnTo>
                        <a:pt x="104" y="93"/>
                      </a:lnTo>
                      <a:lnTo>
                        <a:pt x="102" y="92"/>
                      </a:lnTo>
                      <a:lnTo>
                        <a:pt x="101" y="92"/>
                      </a:lnTo>
                      <a:lnTo>
                        <a:pt x="100" y="92"/>
                      </a:lnTo>
                      <a:lnTo>
                        <a:pt x="98" y="92"/>
                      </a:lnTo>
                      <a:lnTo>
                        <a:pt x="97" y="92"/>
                      </a:lnTo>
                      <a:lnTo>
                        <a:pt x="54" y="90"/>
                      </a:lnTo>
                      <a:lnTo>
                        <a:pt x="66" y="54"/>
                      </a:lnTo>
                      <a:lnTo>
                        <a:pt x="75" y="67"/>
                      </a:lnTo>
                      <a:lnTo>
                        <a:pt x="127" y="67"/>
                      </a:lnTo>
                      <a:lnTo>
                        <a:pt x="128" y="66"/>
                      </a:lnTo>
                      <a:lnTo>
                        <a:pt x="130" y="66"/>
                      </a:lnTo>
                      <a:lnTo>
                        <a:pt x="131" y="65"/>
                      </a:lnTo>
                      <a:lnTo>
                        <a:pt x="131" y="65"/>
                      </a:lnTo>
                      <a:lnTo>
                        <a:pt x="133" y="64"/>
                      </a:lnTo>
                      <a:lnTo>
                        <a:pt x="134" y="63"/>
                      </a:lnTo>
                      <a:lnTo>
                        <a:pt x="135" y="62"/>
                      </a:lnTo>
                      <a:lnTo>
                        <a:pt x="136" y="62"/>
                      </a:lnTo>
                      <a:lnTo>
                        <a:pt x="136" y="60"/>
                      </a:lnTo>
                      <a:lnTo>
                        <a:pt x="136" y="59"/>
                      </a:lnTo>
                      <a:lnTo>
                        <a:pt x="137" y="58"/>
                      </a:lnTo>
                      <a:lnTo>
                        <a:pt x="137" y="56"/>
                      </a:lnTo>
                      <a:lnTo>
                        <a:pt x="137" y="54"/>
                      </a:lnTo>
                      <a:lnTo>
                        <a:pt x="136" y="53"/>
                      </a:lnTo>
                      <a:lnTo>
                        <a:pt x="136" y="52"/>
                      </a:lnTo>
                      <a:lnTo>
                        <a:pt x="135" y="50"/>
                      </a:lnTo>
                      <a:lnTo>
                        <a:pt x="134" y="49"/>
                      </a:lnTo>
                      <a:lnTo>
                        <a:pt x="133" y="49"/>
                      </a:lnTo>
                      <a:lnTo>
                        <a:pt x="132" y="47"/>
                      </a:lnTo>
                      <a:lnTo>
                        <a:pt x="131" y="47"/>
                      </a:lnTo>
                      <a:lnTo>
                        <a:pt x="130" y="46"/>
                      </a:lnTo>
                      <a:lnTo>
                        <a:pt x="128" y="46"/>
                      </a:lnTo>
                      <a:lnTo>
                        <a:pt x="127" y="46"/>
                      </a:lnTo>
                      <a:lnTo>
                        <a:pt x="87" y="46"/>
                      </a:lnTo>
                      <a:lnTo>
                        <a:pt x="78" y="31"/>
                      </a:lnTo>
                      <a:lnTo>
                        <a:pt x="80" y="30"/>
                      </a:lnTo>
                      <a:lnTo>
                        <a:pt x="80" y="28"/>
                      </a:lnTo>
                      <a:lnTo>
                        <a:pt x="80" y="26"/>
                      </a:lnTo>
                      <a:lnTo>
                        <a:pt x="81" y="24"/>
                      </a:lnTo>
                      <a:lnTo>
                        <a:pt x="81" y="22"/>
                      </a:lnTo>
                      <a:lnTo>
                        <a:pt x="81" y="20"/>
                      </a:lnTo>
                      <a:lnTo>
                        <a:pt x="81" y="17"/>
                      </a:lnTo>
                      <a:lnTo>
                        <a:pt x="80" y="16"/>
                      </a:lnTo>
                      <a:lnTo>
                        <a:pt x="80" y="14"/>
                      </a:lnTo>
                      <a:lnTo>
                        <a:pt x="79" y="12"/>
                      </a:lnTo>
                      <a:lnTo>
                        <a:pt x="78" y="11"/>
                      </a:lnTo>
                      <a:lnTo>
                        <a:pt x="77" y="9"/>
                      </a:lnTo>
                      <a:lnTo>
                        <a:pt x="76" y="7"/>
                      </a:lnTo>
                      <a:lnTo>
                        <a:pt x="75" y="6"/>
                      </a:lnTo>
                      <a:lnTo>
                        <a:pt x="73" y="5"/>
                      </a:lnTo>
                      <a:lnTo>
                        <a:pt x="72" y="4"/>
                      </a:lnTo>
                      <a:lnTo>
                        <a:pt x="70" y="2"/>
                      </a:lnTo>
                      <a:lnTo>
                        <a:pt x="68" y="2"/>
                      </a:lnTo>
                      <a:lnTo>
                        <a:pt x="66" y="1"/>
                      </a:lnTo>
                      <a:lnTo>
                        <a:pt x="64" y="1"/>
                      </a:lnTo>
                      <a:lnTo>
                        <a:pt x="62" y="0"/>
                      </a:lnTo>
                      <a:lnTo>
                        <a:pt x="60" y="0"/>
                      </a:lnTo>
                      <a:lnTo>
                        <a:pt x="57" y="0"/>
                      </a:lnTo>
                      <a:lnTo>
                        <a:pt x="56" y="0"/>
                      </a:lnTo>
                      <a:lnTo>
                        <a:pt x="53" y="1"/>
                      </a:lnTo>
                      <a:lnTo>
                        <a:pt x="51" y="1"/>
                      </a:lnTo>
                      <a:lnTo>
                        <a:pt x="49" y="2"/>
                      </a:lnTo>
                      <a:lnTo>
                        <a:pt x="47" y="3"/>
                      </a:lnTo>
                      <a:lnTo>
                        <a:pt x="45" y="4"/>
                      </a:lnTo>
                      <a:lnTo>
                        <a:pt x="43" y="6"/>
                      </a:lnTo>
                      <a:lnTo>
                        <a:pt x="42" y="8"/>
                      </a:lnTo>
                      <a:lnTo>
                        <a:pt x="40" y="9"/>
                      </a:lnTo>
                      <a:lnTo>
                        <a:pt x="39" y="12"/>
                      </a:lnTo>
                      <a:lnTo>
                        <a:pt x="38" y="14"/>
                      </a:lnTo>
                      <a:lnTo>
                        <a:pt x="37" y="16"/>
                      </a:lnTo>
                    </a:path>
                  </a:pathLst>
                </a:custGeom>
                <a:solidFill>
                  <a:srgbClr val="F39FD1"/>
                </a:solidFill>
                <a:ln w="127000" cap="rnd" cmpd="sng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2722876" name="Freeform 60"/>
              <p:cNvSpPr>
                <a:spLocks/>
              </p:cNvSpPr>
              <p:nvPr/>
            </p:nvSpPr>
            <p:spPr bwMode="auto">
              <a:xfrm>
                <a:off x="2260" y="2307"/>
                <a:ext cx="201" cy="291"/>
              </a:xfrm>
              <a:custGeom>
                <a:avLst/>
                <a:gdLst/>
                <a:ahLst/>
                <a:cxnLst>
                  <a:cxn ang="0">
                    <a:pos x="200" y="263"/>
                  </a:cxn>
                  <a:cxn ang="0">
                    <a:pos x="185" y="263"/>
                  </a:cxn>
                  <a:cxn ang="0">
                    <a:pos x="158" y="229"/>
                  </a:cxn>
                  <a:cxn ang="0">
                    <a:pos x="122" y="169"/>
                  </a:cxn>
                  <a:cxn ang="0">
                    <a:pos x="112" y="141"/>
                  </a:cxn>
                  <a:cxn ang="0">
                    <a:pos x="114" y="123"/>
                  </a:cxn>
                  <a:cxn ang="0">
                    <a:pos x="123" y="119"/>
                  </a:cxn>
                  <a:cxn ang="0">
                    <a:pos x="137" y="129"/>
                  </a:cxn>
                  <a:cxn ang="0">
                    <a:pos x="156" y="140"/>
                  </a:cxn>
                  <a:cxn ang="0">
                    <a:pos x="165" y="140"/>
                  </a:cxn>
                  <a:cxn ang="0">
                    <a:pos x="166" y="134"/>
                  </a:cxn>
                  <a:cxn ang="0">
                    <a:pos x="157" y="123"/>
                  </a:cxn>
                  <a:cxn ang="0">
                    <a:pos x="136" y="108"/>
                  </a:cxn>
                  <a:cxn ang="0">
                    <a:pos x="127" y="86"/>
                  </a:cxn>
                  <a:cxn ang="0">
                    <a:pos x="123" y="69"/>
                  </a:cxn>
                  <a:cxn ang="0">
                    <a:pos x="113" y="56"/>
                  </a:cxn>
                  <a:cxn ang="0">
                    <a:pos x="109" y="48"/>
                  </a:cxn>
                  <a:cxn ang="0">
                    <a:pos x="114" y="36"/>
                  </a:cxn>
                  <a:cxn ang="0">
                    <a:pos x="119" y="24"/>
                  </a:cxn>
                  <a:cxn ang="0">
                    <a:pos x="116" y="9"/>
                  </a:cxn>
                  <a:cxn ang="0">
                    <a:pos x="106" y="1"/>
                  </a:cxn>
                  <a:cxn ang="0">
                    <a:pos x="91" y="3"/>
                  </a:cxn>
                  <a:cxn ang="0">
                    <a:pos x="84" y="13"/>
                  </a:cxn>
                  <a:cxn ang="0">
                    <a:pos x="84" y="23"/>
                  </a:cxn>
                  <a:cxn ang="0">
                    <a:pos x="88" y="35"/>
                  </a:cxn>
                  <a:cxn ang="0">
                    <a:pos x="88" y="46"/>
                  </a:cxn>
                  <a:cxn ang="0">
                    <a:pos x="78" y="56"/>
                  </a:cxn>
                  <a:cxn ang="0">
                    <a:pos x="65" y="64"/>
                  </a:cxn>
                  <a:cxn ang="0">
                    <a:pos x="55" y="75"/>
                  </a:cxn>
                  <a:cxn ang="0">
                    <a:pos x="47" y="99"/>
                  </a:cxn>
                  <a:cxn ang="0">
                    <a:pos x="42" y="121"/>
                  </a:cxn>
                  <a:cxn ang="0">
                    <a:pos x="40" y="145"/>
                  </a:cxn>
                  <a:cxn ang="0">
                    <a:pos x="42" y="158"/>
                  </a:cxn>
                  <a:cxn ang="0">
                    <a:pos x="49" y="161"/>
                  </a:cxn>
                  <a:cxn ang="0">
                    <a:pos x="53" y="158"/>
                  </a:cxn>
                  <a:cxn ang="0">
                    <a:pos x="53" y="133"/>
                  </a:cxn>
                  <a:cxn ang="0">
                    <a:pos x="55" y="116"/>
                  </a:cxn>
                  <a:cxn ang="0">
                    <a:pos x="64" y="109"/>
                  </a:cxn>
                  <a:cxn ang="0">
                    <a:pos x="70" y="114"/>
                  </a:cxn>
                  <a:cxn ang="0">
                    <a:pos x="68" y="140"/>
                  </a:cxn>
                  <a:cxn ang="0">
                    <a:pos x="62" y="166"/>
                  </a:cxn>
                  <a:cxn ang="0">
                    <a:pos x="53" y="196"/>
                  </a:cxn>
                  <a:cxn ang="0">
                    <a:pos x="33" y="225"/>
                  </a:cxn>
                  <a:cxn ang="0">
                    <a:pos x="8" y="255"/>
                  </a:cxn>
                  <a:cxn ang="0">
                    <a:pos x="0" y="271"/>
                  </a:cxn>
                  <a:cxn ang="0">
                    <a:pos x="19" y="290"/>
                  </a:cxn>
                  <a:cxn ang="0">
                    <a:pos x="33" y="288"/>
                  </a:cxn>
                  <a:cxn ang="0">
                    <a:pos x="23" y="275"/>
                  </a:cxn>
                  <a:cxn ang="0">
                    <a:pos x="30" y="259"/>
                  </a:cxn>
                  <a:cxn ang="0">
                    <a:pos x="62" y="223"/>
                  </a:cxn>
                  <a:cxn ang="0">
                    <a:pos x="84" y="196"/>
                  </a:cxn>
                  <a:cxn ang="0">
                    <a:pos x="96" y="190"/>
                  </a:cxn>
                  <a:cxn ang="0">
                    <a:pos x="109" y="199"/>
                  </a:cxn>
                  <a:cxn ang="0">
                    <a:pos x="142" y="243"/>
                  </a:cxn>
                  <a:cxn ang="0">
                    <a:pos x="169" y="280"/>
                  </a:cxn>
                  <a:cxn ang="0">
                    <a:pos x="179" y="283"/>
                  </a:cxn>
                  <a:cxn ang="0">
                    <a:pos x="192" y="273"/>
                  </a:cxn>
                </a:cxnLst>
                <a:rect l="0" t="0" r="r" b="b"/>
                <a:pathLst>
                  <a:path w="201" h="291">
                    <a:moveTo>
                      <a:pt x="199" y="268"/>
                    </a:moveTo>
                    <a:lnTo>
                      <a:pt x="200" y="263"/>
                    </a:lnTo>
                    <a:lnTo>
                      <a:pt x="192" y="264"/>
                    </a:lnTo>
                    <a:lnTo>
                      <a:pt x="185" y="263"/>
                    </a:lnTo>
                    <a:lnTo>
                      <a:pt x="175" y="255"/>
                    </a:lnTo>
                    <a:lnTo>
                      <a:pt x="158" y="229"/>
                    </a:lnTo>
                    <a:lnTo>
                      <a:pt x="135" y="190"/>
                    </a:lnTo>
                    <a:lnTo>
                      <a:pt x="122" y="169"/>
                    </a:lnTo>
                    <a:lnTo>
                      <a:pt x="113" y="151"/>
                    </a:lnTo>
                    <a:lnTo>
                      <a:pt x="112" y="141"/>
                    </a:lnTo>
                    <a:lnTo>
                      <a:pt x="112" y="130"/>
                    </a:lnTo>
                    <a:lnTo>
                      <a:pt x="114" y="123"/>
                    </a:lnTo>
                    <a:lnTo>
                      <a:pt x="119" y="119"/>
                    </a:lnTo>
                    <a:lnTo>
                      <a:pt x="123" y="119"/>
                    </a:lnTo>
                    <a:lnTo>
                      <a:pt x="128" y="121"/>
                    </a:lnTo>
                    <a:lnTo>
                      <a:pt x="137" y="129"/>
                    </a:lnTo>
                    <a:lnTo>
                      <a:pt x="148" y="136"/>
                    </a:lnTo>
                    <a:lnTo>
                      <a:pt x="156" y="140"/>
                    </a:lnTo>
                    <a:lnTo>
                      <a:pt x="161" y="141"/>
                    </a:lnTo>
                    <a:lnTo>
                      <a:pt x="165" y="140"/>
                    </a:lnTo>
                    <a:lnTo>
                      <a:pt x="167" y="136"/>
                    </a:lnTo>
                    <a:lnTo>
                      <a:pt x="166" y="134"/>
                    </a:lnTo>
                    <a:lnTo>
                      <a:pt x="165" y="130"/>
                    </a:lnTo>
                    <a:lnTo>
                      <a:pt x="157" y="123"/>
                    </a:lnTo>
                    <a:lnTo>
                      <a:pt x="143" y="114"/>
                    </a:lnTo>
                    <a:lnTo>
                      <a:pt x="136" y="108"/>
                    </a:lnTo>
                    <a:lnTo>
                      <a:pt x="131" y="99"/>
                    </a:lnTo>
                    <a:lnTo>
                      <a:pt x="127" y="86"/>
                    </a:lnTo>
                    <a:lnTo>
                      <a:pt x="126" y="74"/>
                    </a:lnTo>
                    <a:lnTo>
                      <a:pt x="123" y="69"/>
                    </a:lnTo>
                    <a:lnTo>
                      <a:pt x="119" y="63"/>
                    </a:lnTo>
                    <a:lnTo>
                      <a:pt x="113" y="56"/>
                    </a:lnTo>
                    <a:lnTo>
                      <a:pt x="109" y="53"/>
                    </a:lnTo>
                    <a:lnTo>
                      <a:pt x="109" y="48"/>
                    </a:lnTo>
                    <a:lnTo>
                      <a:pt x="112" y="40"/>
                    </a:lnTo>
                    <a:lnTo>
                      <a:pt x="114" y="36"/>
                    </a:lnTo>
                    <a:lnTo>
                      <a:pt x="117" y="31"/>
                    </a:lnTo>
                    <a:lnTo>
                      <a:pt x="119" y="24"/>
                    </a:lnTo>
                    <a:lnTo>
                      <a:pt x="117" y="15"/>
                    </a:lnTo>
                    <a:lnTo>
                      <a:pt x="116" y="9"/>
                    </a:lnTo>
                    <a:lnTo>
                      <a:pt x="112" y="4"/>
                    </a:lnTo>
                    <a:lnTo>
                      <a:pt x="106" y="1"/>
                    </a:lnTo>
                    <a:lnTo>
                      <a:pt x="97" y="0"/>
                    </a:lnTo>
                    <a:lnTo>
                      <a:pt x="91" y="3"/>
                    </a:lnTo>
                    <a:lnTo>
                      <a:pt x="87" y="6"/>
                    </a:lnTo>
                    <a:lnTo>
                      <a:pt x="84" y="13"/>
                    </a:lnTo>
                    <a:lnTo>
                      <a:pt x="83" y="18"/>
                    </a:lnTo>
                    <a:lnTo>
                      <a:pt x="84" y="23"/>
                    </a:lnTo>
                    <a:lnTo>
                      <a:pt x="87" y="30"/>
                    </a:lnTo>
                    <a:lnTo>
                      <a:pt x="88" y="35"/>
                    </a:lnTo>
                    <a:lnTo>
                      <a:pt x="89" y="40"/>
                    </a:lnTo>
                    <a:lnTo>
                      <a:pt x="88" y="46"/>
                    </a:lnTo>
                    <a:lnTo>
                      <a:pt x="84" y="51"/>
                    </a:lnTo>
                    <a:lnTo>
                      <a:pt x="78" y="56"/>
                    </a:lnTo>
                    <a:lnTo>
                      <a:pt x="70" y="60"/>
                    </a:lnTo>
                    <a:lnTo>
                      <a:pt x="65" y="64"/>
                    </a:lnTo>
                    <a:lnTo>
                      <a:pt x="60" y="69"/>
                    </a:lnTo>
                    <a:lnTo>
                      <a:pt x="55" y="75"/>
                    </a:lnTo>
                    <a:lnTo>
                      <a:pt x="50" y="86"/>
                    </a:lnTo>
                    <a:lnTo>
                      <a:pt x="47" y="99"/>
                    </a:lnTo>
                    <a:lnTo>
                      <a:pt x="43" y="109"/>
                    </a:lnTo>
                    <a:lnTo>
                      <a:pt x="42" y="121"/>
                    </a:lnTo>
                    <a:lnTo>
                      <a:pt x="40" y="136"/>
                    </a:lnTo>
                    <a:lnTo>
                      <a:pt x="40" y="145"/>
                    </a:lnTo>
                    <a:lnTo>
                      <a:pt x="40" y="153"/>
                    </a:lnTo>
                    <a:lnTo>
                      <a:pt x="42" y="158"/>
                    </a:lnTo>
                    <a:lnTo>
                      <a:pt x="44" y="160"/>
                    </a:lnTo>
                    <a:lnTo>
                      <a:pt x="49" y="161"/>
                    </a:lnTo>
                    <a:lnTo>
                      <a:pt x="52" y="160"/>
                    </a:lnTo>
                    <a:lnTo>
                      <a:pt x="53" y="158"/>
                    </a:lnTo>
                    <a:lnTo>
                      <a:pt x="53" y="148"/>
                    </a:lnTo>
                    <a:lnTo>
                      <a:pt x="53" y="133"/>
                    </a:lnTo>
                    <a:lnTo>
                      <a:pt x="54" y="123"/>
                    </a:lnTo>
                    <a:lnTo>
                      <a:pt x="55" y="116"/>
                    </a:lnTo>
                    <a:lnTo>
                      <a:pt x="59" y="110"/>
                    </a:lnTo>
                    <a:lnTo>
                      <a:pt x="64" y="109"/>
                    </a:lnTo>
                    <a:lnTo>
                      <a:pt x="69" y="110"/>
                    </a:lnTo>
                    <a:lnTo>
                      <a:pt x="70" y="114"/>
                    </a:lnTo>
                    <a:lnTo>
                      <a:pt x="69" y="125"/>
                    </a:lnTo>
                    <a:lnTo>
                      <a:pt x="68" y="140"/>
                    </a:lnTo>
                    <a:lnTo>
                      <a:pt x="65" y="154"/>
                    </a:lnTo>
                    <a:lnTo>
                      <a:pt x="62" y="166"/>
                    </a:lnTo>
                    <a:lnTo>
                      <a:pt x="58" y="183"/>
                    </a:lnTo>
                    <a:lnTo>
                      <a:pt x="53" y="196"/>
                    </a:lnTo>
                    <a:lnTo>
                      <a:pt x="42" y="214"/>
                    </a:lnTo>
                    <a:lnTo>
                      <a:pt x="33" y="225"/>
                    </a:lnTo>
                    <a:lnTo>
                      <a:pt x="18" y="243"/>
                    </a:lnTo>
                    <a:lnTo>
                      <a:pt x="8" y="255"/>
                    </a:lnTo>
                    <a:lnTo>
                      <a:pt x="0" y="266"/>
                    </a:lnTo>
                    <a:lnTo>
                      <a:pt x="0" y="271"/>
                    </a:lnTo>
                    <a:lnTo>
                      <a:pt x="8" y="280"/>
                    </a:lnTo>
                    <a:lnTo>
                      <a:pt x="19" y="290"/>
                    </a:lnTo>
                    <a:lnTo>
                      <a:pt x="30" y="290"/>
                    </a:lnTo>
                    <a:lnTo>
                      <a:pt x="33" y="288"/>
                    </a:lnTo>
                    <a:lnTo>
                      <a:pt x="28" y="281"/>
                    </a:lnTo>
                    <a:lnTo>
                      <a:pt x="23" y="275"/>
                    </a:lnTo>
                    <a:lnTo>
                      <a:pt x="23" y="270"/>
                    </a:lnTo>
                    <a:lnTo>
                      <a:pt x="30" y="259"/>
                    </a:lnTo>
                    <a:lnTo>
                      <a:pt x="43" y="246"/>
                    </a:lnTo>
                    <a:lnTo>
                      <a:pt x="62" y="223"/>
                    </a:lnTo>
                    <a:lnTo>
                      <a:pt x="78" y="203"/>
                    </a:lnTo>
                    <a:lnTo>
                      <a:pt x="84" y="196"/>
                    </a:lnTo>
                    <a:lnTo>
                      <a:pt x="88" y="191"/>
                    </a:lnTo>
                    <a:lnTo>
                      <a:pt x="96" y="190"/>
                    </a:lnTo>
                    <a:lnTo>
                      <a:pt x="102" y="194"/>
                    </a:lnTo>
                    <a:lnTo>
                      <a:pt x="109" y="199"/>
                    </a:lnTo>
                    <a:lnTo>
                      <a:pt x="125" y="219"/>
                    </a:lnTo>
                    <a:lnTo>
                      <a:pt x="142" y="243"/>
                    </a:lnTo>
                    <a:lnTo>
                      <a:pt x="158" y="266"/>
                    </a:lnTo>
                    <a:lnTo>
                      <a:pt x="169" y="280"/>
                    </a:lnTo>
                    <a:lnTo>
                      <a:pt x="172" y="283"/>
                    </a:lnTo>
                    <a:lnTo>
                      <a:pt x="179" y="283"/>
                    </a:lnTo>
                    <a:lnTo>
                      <a:pt x="185" y="278"/>
                    </a:lnTo>
                    <a:lnTo>
                      <a:pt x="192" y="273"/>
                    </a:lnTo>
                    <a:lnTo>
                      <a:pt x="199" y="268"/>
                    </a:lnTo>
                  </a:path>
                </a:pathLst>
              </a:custGeom>
              <a:solidFill>
                <a:srgbClr val="CECECE"/>
              </a:solidFill>
              <a:ln w="25400" cap="rnd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12" name="Group 61"/>
              <p:cNvGrpSpPr>
                <a:grpSpLocks/>
              </p:cNvGrpSpPr>
              <p:nvPr/>
            </p:nvGrpSpPr>
            <p:grpSpPr bwMode="auto">
              <a:xfrm>
                <a:off x="1697" y="2297"/>
                <a:ext cx="260" cy="310"/>
                <a:chOff x="1697" y="2297"/>
                <a:chExt cx="260" cy="310"/>
              </a:xfrm>
            </p:grpSpPr>
            <p:grpSp>
              <p:nvGrpSpPr>
                <p:cNvPr id="13" name="Group 62"/>
                <p:cNvGrpSpPr>
                  <a:grpSpLocks/>
                </p:cNvGrpSpPr>
                <p:nvPr/>
              </p:nvGrpSpPr>
              <p:grpSpPr bwMode="auto">
                <a:xfrm>
                  <a:off x="1697" y="2297"/>
                  <a:ext cx="260" cy="310"/>
                  <a:chOff x="1697" y="2297"/>
                  <a:chExt cx="260" cy="310"/>
                </a:xfrm>
              </p:grpSpPr>
              <p:sp>
                <p:nvSpPr>
                  <p:cNvPr id="2722879" name="AutoShape 63"/>
                  <p:cNvSpPr>
                    <a:spLocks noChangeArrowheads="1"/>
                  </p:cNvSpPr>
                  <p:nvPr/>
                </p:nvSpPr>
                <p:spPr bwMode="auto">
                  <a:xfrm>
                    <a:off x="1697" y="2348"/>
                    <a:ext cx="260" cy="259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722880" name="AutoShape 64"/>
                  <p:cNvSpPr>
                    <a:spLocks noChangeArrowheads="1"/>
                  </p:cNvSpPr>
                  <p:nvPr/>
                </p:nvSpPr>
                <p:spPr bwMode="auto">
                  <a:xfrm>
                    <a:off x="1759" y="2297"/>
                    <a:ext cx="198" cy="45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2722881" name="Oval 65"/>
                <p:cNvSpPr>
                  <a:spLocks noChangeArrowheads="1"/>
                </p:cNvSpPr>
                <p:nvPr/>
              </p:nvSpPr>
              <p:spPr bwMode="auto">
                <a:xfrm>
                  <a:off x="1778" y="2323"/>
                  <a:ext cx="27" cy="9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22882" name="AutoShape 66"/>
                <p:cNvSpPr>
                  <a:spLocks noChangeArrowheads="1"/>
                </p:cNvSpPr>
                <p:nvPr/>
              </p:nvSpPr>
              <p:spPr bwMode="auto">
                <a:xfrm>
                  <a:off x="1728" y="2470"/>
                  <a:ext cx="138" cy="55"/>
                </a:xfrm>
                <a:prstGeom prst="octagon">
                  <a:avLst>
                    <a:gd name="adj" fmla="val 29282"/>
                  </a:avLst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2722883" name="Line 67"/>
              <p:cNvSpPr>
                <a:spLocks noChangeShapeType="1"/>
              </p:cNvSpPr>
              <p:nvPr/>
            </p:nvSpPr>
            <p:spPr bwMode="auto">
              <a:xfrm>
                <a:off x="1717" y="1313"/>
                <a:ext cx="26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22884" name="Line 68"/>
              <p:cNvSpPr>
                <a:spLocks noChangeShapeType="1"/>
              </p:cNvSpPr>
              <p:nvPr/>
            </p:nvSpPr>
            <p:spPr bwMode="auto">
              <a:xfrm flipH="1">
                <a:off x="1993" y="1241"/>
                <a:ext cx="3" cy="17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22885" name="Line 69"/>
              <p:cNvSpPr>
                <a:spLocks noChangeShapeType="1"/>
              </p:cNvSpPr>
              <p:nvPr/>
            </p:nvSpPr>
            <p:spPr bwMode="auto">
              <a:xfrm flipH="1">
                <a:off x="2276" y="1241"/>
                <a:ext cx="3" cy="17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22886" name="AutoShape 70"/>
              <p:cNvSpPr>
                <a:spLocks noChangeArrowheads="1"/>
              </p:cNvSpPr>
              <p:nvPr/>
            </p:nvSpPr>
            <p:spPr bwMode="auto">
              <a:xfrm>
                <a:off x="1774" y="2686"/>
                <a:ext cx="207" cy="260"/>
              </a:xfrm>
              <a:prstGeom prst="cube">
                <a:avLst>
                  <a:gd name="adj" fmla="val 24995"/>
                </a:avLst>
              </a:prstGeom>
              <a:solidFill>
                <a:srgbClr val="DC008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22887" name="AutoShape 71"/>
              <p:cNvSpPr>
                <a:spLocks noChangeArrowheads="1"/>
              </p:cNvSpPr>
              <p:nvPr/>
            </p:nvSpPr>
            <p:spPr bwMode="auto">
              <a:xfrm>
                <a:off x="1823" y="2635"/>
                <a:ext cx="158" cy="46"/>
              </a:xfrm>
              <a:prstGeom prst="cube">
                <a:avLst>
                  <a:gd name="adj" fmla="val 24995"/>
                </a:avLst>
              </a:prstGeom>
              <a:solidFill>
                <a:srgbClr val="DC008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22888" name="AutoShape 72"/>
              <p:cNvSpPr>
                <a:spLocks noChangeArrowheads="1"/>
              </p:cNvSpPr>
              <p:nvPr/>
            </p:nvSpPr>
            <p:spPr bwMode="auto">
              <a:xfrm>
                <a:off x="1815" y="2707"/>
                <a:ext cx="107" cy="15"/>
              </a:xfrm>
              <a:prstGeom prst="parallelogram">
                <a:avLst>
                  <a:gd name="adj" fmla="val 178300"/>
                </a:avLst>
              </a:prstGeom>
              <a:solidFill>
                <a:srgbClr val="DC008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14" name="Group 73"/>
              <p:cNvGrpSpPr>
                <a:grpSpLocks/>
              </p:cNvGrpSpPr>
              <p:nvPr/>
            </p:nvGrpSpPr>
            <p:grpSpPr bwMode="auto">
              <a:xfrm>
                <a:off x="2320" y="2676"/>
                <a:ext cx="202" cy="257"/>
                <a:chOff x="2320" y="2676"/>
                <a:chExt cx="202" cy="257"/>
              </a:xfrm>
            </p:grpSpPr>
            <p:sp>
              <p:nvSpPr>
                <p:cNvPr id="2722890" name="Freeform 74"/>
                <p:cNvSpPr>
                  <a:spLocks/>
                </p:cNvSpPr>
                <p:nvPr/>
              </p:nvSpPr>
              <p:spPr bwMode="auto">
                <a:xfrm>
                  <a:off x="2450" y="2795"/>
                  <a:ext cx="61" cy="138"/>
                </a:xfrm>
                <a:custGeom>
                  <a:avLst/>
                  <a:gdLst/>
                  <a:ahLst/>
                  <a:cxnLst>
                    <a:cxn ang="0">
                      <a:pos x="44" y="0"/>
                    </a:cxn>
                    <a:cxn ang="0">
                      <a:pos x="60" y="0"/>
                    </a:cxn>
                    <a:cxn ang="0">
                      <a:pos x="16" y="137"/>
                    </a:cxn>
                    <a:cxn ang="0">
                      <a:pos x="0" y="137"/>
                    </a:cxn>
                    <a:cxn ang="0">
                      <a:pos x="44" y="0"/>
                    </a:cxn>
                  </a:cxnLst>
                  <a:rect l="0" t="0" r="r" b="b"/>
                  <a:pathLst>
                    <a:path w="61" h="138">
                      <a:moveTo>
                        <a:pt x="44" y="0"/>
                      </a:moveTo>
                      <a:lnTo>
                        <a:pt x="60" y="0"/>
                      </a:lnTo>
                      <a:lnTo>
                        <a:pt x="16" y="137"/>
                      </a:lnTo>
                      <a:lnTo>
                        <a:pt x="0" y="137"/>
                      </a:lnTo>
                      <a:lnTo>
                        <a:pt x="44" y="0"/>
                      </a:lnTo>
                    </a:path>
                  </a:pathLst>
                </a:custGeom>
                <a:solidFill>
                  <a:srgbClr val="F39FD1"/>
                </a:solidFill>
                <a:ln w="12700" cap="rnd" cmpd="sng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22891" name="Rectangle 75"/>
                <p:cNvSpPr>
                  <a:spLocks noChangeArrowheads="1"/>
                </p:cNvSpPr>
                <p:nvPr/>
              </p:nvSpPr>
              <p:spPr bwMode="auto">
                <a:xfrm>
                  <a:off x="2445" y="2795"/>
                  <a:ext cx="77" cy="12"/>
                </a:xfrm>
                <a:prstGeom prst="rect">
                  <a:avLst/>
                </a:prstGeom>
                <a:solidFill>
                  <a:srgbClr val="F39FD1"/>
                </a:solidFill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22892" name="Rectangle 76"/>
                <p:cNvSpPr>
                  <a:spLocks noChangeArrowheads="1"/>
                </p:cNvSpPr>
                <p:nvPr/>
              </p:nvSpPr>
              <p:spPr bwMode="auto">
                <a:xfrm>
                  <a:off x="2453" y="2851"/>
                  <a:ext cx="57" cy="13"/>
                </a:xfrm>
                <a:prstGeom prst="rect">
                  <a:avLst/>
                </a:prstGeom>
                <a:solidFill>
                  <a:srgbClr val="F39FD1"/>
                </a:solidFill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22893" name="Rectangle 77"/>
                <p:cNvSpPr>
                  <a:spLocks noChangeArrowheads="1"/>
                </p:cNvSpPr>
                <p:nvPr/>
              </p:nvSpPr>
              <p:spPr bwMode="auto">
                <a:xfrm>
                  <a:off x="2322" y="2851"/>
                  <a:ext cx="73" cy="9"/>
                </a:xfrm>
                <a:prstGeom prst="rect">
                  <a:avLst/>
                </a:prstGeom>
                <a:solidFill>
                  <a:srgbClr val="F39FD1"/>
                </a:solidFill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22894" name="Oval 78"/>
                <p:cNvSpPr>
                  <a:spLocks noChangeArrowheads="1"/>
                </p:cNvSpPr>
                <p:nvPr/>
              </p:nvSpPr>
              <p:spPr bwMode="auto">
                <a:xfrm>
                  <a:off x="2380" y="2676"/>
                  <a:ext cx="22" cy="25"/>
                </a:xfrm>
                <a:prstGeom prst="ellipse">
                  <a:avLst/>
                </a:prstGeom>
                <a:solidFill>
                  <a:srgbClr val="F39FD1"/>
                </a:solidFill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22895" name="Freeform 79"/>
                <p:cNvSpPr>
                  <a:spLocks/>
                </p:cNvSpPr>
                <p:nvPr/>
              </p:nvSpPr>
              <p:spPr bwMode="auto">
                <a:xfrm>
                  <a:off x="2320" y="2720"/>
                  <a:ext cx="140" cy="213"/>
                </a:xfrm>
                <a:custGeom>
                  <a:avLst/>
                  <a:gdLst/>
                  <a:ahLst/>
                  <a:cxnLst>
                    <a:cxn ang="0">
                      <a:pos x="1" y="98"/>
                    </a:cxn>
                    <a:cxn ang="0">
                      <a:pos x="1" y="101"/>
                    </a:cxn>
                    <a:cxn ang="0">
                      <a:pos x="0" y="104"/>
                    </a:cxn>
                    <a:cxn ang="0">
                      <a:pos x="0" y="108"/>
                    </a:cxn>
                    <a:cxn ang="0">
                      <a:pos x="1" y="111"/>
                    </a:cxn>
                    <a:cxn ang="0">
                      <a:pos x="3" y="114"/>
                    </a:cxn>
                    <a:cxn ang="0">
                      <a:pos x="6" y="117"/>
                    </a:cxn>
                    <a:cxn ang="0">
                      <a:pos x="9" y="119"/>
                    </a:cxn>
                    <a:cxn ang="0">
                      <a:pos x="11" y="119"/>
                    </a:cxn>
                    <a:cxn ang="0">
                      <a:pos x="15" y="119"/>
                    </a:cxn>
                    <a:cxn ang="0">
                      <a:pos x="91" y="212"/>
                    </a:cxn>
                    <a:cxn ang="0">
                      <a:pos x="115" y="102"/>
                    </a:cxn>
                    <a:cxn ang="0">
                      <a:pos x="114" y="99"/>
                    </a:cxn>
                    <a:cxn ang="0">
                      <a:pos x="113" y="98"/>
                    </a:cxn>
                    <a:cxn ang="0">
                      <a:pos x="111" y="96"/>
                    </a:cxn>
                    <a:cxn ang="0">
                      <a:pos x="109" y="94"/>
                    </a:cxn>
                    <a:cxn ang="0">
                      <a:pos x="107" y="93"/>
                    </a:cxn>
                    <a:cxn ang="0">
                      <a:pos x="104" y="93"/>
                    </a:cxn>
                    <a:cxn ang="0">
                      <a:pos x="101" y="93"/>
                    </a:cxn>
                    <a:cxn ang="0">
                      <a:pos x="99" y="93"/>
                    </a:cxn>
                    <a:cxn ang="0">
                      <a:pos x="67" y="54"/>
                    </a:cxn>
                    <a:cxn ang="0">
                      <a:pos x="129" y="67"/>
                    </a:cxn>
                    <a:cxn ang="0">
                      <a:pos x="132" y="66"/>
                    </a:cxn>
                    <a:cxn ang="0">
                      <a:pos x="133" y="66"/>
                    </a:cxn>
                    <a:cxn ang="0">
                      <a:pos x="136" y="64"/>
                    </a:cxn>
                    <a:cxn ang="0">
                      <a:pos x="138" y="62"/>
                    </a:cxn>
                    <a:cxn ang="0">
                      <a:pos x="138" y="59"/>
                    </a:cxn>
                    <a:cxn ang="0">
                      <a:pos x="139" y="56"/>
                    </a:cxn>
                    <a:cxn ang="0">
                      <a:pos x="138" y="53"/>
                    </a:cxn>
                    <a:cxn ang="0">
                      <a:pos x="137" y="51"/>
                    </a:cxn>
                    <a:cxn ang="0">
                      <a:pos x="135" y="49"/>
                    </a:cxn>
                    <a:cxn ang="0">
                      <a:pos x="133" y="47"/>
                    </a:cxn>
                    <a:cxn ang="0">
                      <a:pos x="130" y="46"/>
                    </a:cxn>
                    <a:cxn ang="0">
                      <a:pos x="88" y="46"/>
                    </a:cxn>
                    <a:cxn ang="0">
                      <a:pos x="81" y="30"/>
                    </a:cxn>
                    <a:cxn ang="0">
                      <a:pos x="81" y="26"/>
                    </a:cxn>
                    <a:cxn ang="0">
                      <a:pos x="82" y="22"/>
                    </a:cxn>
                    <a:cxn ang="0">
                      <a:pos x="82" y="18"/>
                    </a:cxn>
                    <a:cxn ang="0">
                      <a:pos x="81" y="14"/>
                    </a:cxn>
                    <a:cxn ang="0">
                      <a:pos x="79" y="11"/>
                    </a:cxn>
                    <a:cxn ang="0">
                      <a:pos x="77" y="8"/>
                    </a:cxn>
                    <a:cxn ang="0">
                      <a:pos x="74" y="5"/>
                    </a:cxn>
                    <a:cxn ang="0">
                      <a:pos x="71" y="3"/>
                    </a:cxn>
                    <a:cxn ang="0">
                      <a:pos x="67" y="1"/>
                    </a:cxn>
                    <a:cxn ang="0">
                      <a:pos x="63" y="0"/>
                    </a:cxn>
                    <a:cxn ang="0">
                      <a:pos x="58" y="0"/>
                    </a:cxn>
                    <a:cxn ang="0">
                      <a:pos x="54" y="1"/>
                    </a:cxn>
                    <a:cxn ang="0">
                      <a:pos x="50" y="2"/>
                    </a:cxn>
                    <a:cxn ang="0">
                      <a:pos x="45" y="4"/>
                    </a:cxn>
                    <a:cxn ang="0">
                      <a:pos x="42" y="8"/>
                    </a:cxn>
                    <a:cxn ang="0">
                      <a:pos x="40" y="12"/>
                    </a:cxn>
                    <a:cxn ang="0">
                      <a:pos x="38" y="16"/>
                    </a:cxn>
                  </a:cxnLst>
                  <a:rect l="0" t="0" r="r" b="b"/>
                  <a:pathLst>
                    <a:path w="140" h="213">
                      <a:moveTo>
                        <a:pt x="38" y="16"/>
                      </a:moveTo>
                      <a:lnTo>
                        <a:pt x="1" y="98"/>
                      </a:lnTo>
                      <a:lnTo>
                        <a:pt x="1" y="99"/>
                      </a:lnTo>
                      <a:lnTo>
                        <a:pt x="1" y="101"/>
                      </a:lnTo>
                      <a:lnTo>
                        <a:pt x="0" y="102"/>
                      </a:lnTo>
                      <a:lnTo>
                        <a:pt x="0" y="104"/>
                      </a:lnTo>
                      <a:lnTo>
                        <a:pt x="0" y="106"/>
                      </a:lnTo>
                      <a:lnTo>
                        <a:pt x="0" y="108"/>
                      </a:lnTo>
                      <a:lnTo>
                        <a:pt x="1" y="109"/>
                      </a:lnTo>
                      <a:lnTo>
                        <a:pt x="1" y="111"/>
                      </a:lnTo>
                      <a:lnTo>
                        <a:pt x="2" y="113"/>
                      </a:lnTo>
                      <a:lnTo>
                        <a:pt x="3" y="114"/>
                      </a:lnTo>
                      <a:lnTo>
                        <a:pt x="4" y="116"/>
                      </a:lnTo>
                      <a:lnTo>
                        <a:pt x="6" y="117"/>
                      </a:lnTo>
                      <a:lnTo>
                        <a:pt x="7" y="118"/>
                      </a:lnTo>
                      <a:lnTo>
                        <a:pt x="9" y="119"/>
                      </a:lnTo>
                      <a:lnTo>
                        <a:pt x="10" y="119"/>
                      </a:lnTo>
                      <a:lnTo>
                        <a:pt x="11" y="119"/>
                      </a:lnTo>
                      <a:lnTo>
                        <a:pt x="13" y="119"/>
                      </a:lnTo>
                      <a:lnTo>
                        <a:pt x="15" y="119"/>
                      </a:lnTo>
                      <a:lnTo>
                        <a:pt x="91" y="119"/>
                      </a:lnTo>
                      <a:lnTo>
                        <a:pt x="91" y="212"/>
                      </a:lnTo>
                      <a:lnTo>
                        <a:pt x="115" y="212"/>
                      </a:lnTo>
                      <a:lnTo>
                        <a:pt x="115" y="102"/>
                      </a:lnTo>
                      <a:lnTo>
                        <a:pt x="115" y="101"/>
                      </a:lnTo>
                      <a:lnTo>
                        <a:pt x="114" y="99"/>
                      </a:lnTo>
                      <a:lnTo>
                        <a:pt x="114" y="98"/>
                      </a:lnTo>
                      <a:lnTo>
                        <a:pt x="113" y="98"/>
                      </a:lnTo>
                      <a:lnTo>
                        <a:pt x="112" y="97"/>
                      </a:lnTo>
                      <a:lnTo>
                        <a:pt x="111" y="96"/>
                      </a:lnTo>
                      <a:lnTo>
                        <a:pt x="110" y="95"/>
                      </a:lnTo>
                      <a:lnTo>
                        <a:pt x="109" y="94"/>
                      </a:lnTo>
                      <a:lnTo>
                        <a:pt x="108" y="94"/>
                      </a:lnTo>
                      <a:lnTo>
                        <a:pt x="107" y="93"/>
                      </a:lnTo>
                      <a:lnTo>
                        <a:pt x="105" y="93"/>
                      </a:lnTo>
                      <a:lnTo>
                        <a:pt x="104" y="93"/>
                      </a:lnTo>
                      <a:lnTo>
                        <a:pt x="102" y="93"/>
                      </a:lnTo>
                      <a:lnTo>
                        <a:pt x="101" y="93"/>
                      </a:lnTo>
                      <a:lnTo>
                        <a:pt x="100" y="93"/>
                      </a:lnTo>
                      <a:lnTo>
                        <a:pt x="99" y="93"/>
                      </a:lnTo>
                      <a:lnTo>
                        <a:pt x="55" y="90"/>
                      </a:lnTo>
                      <a:lnTo>
                        <a:pt x="67" y="54"/>
                      </a:lnTo>
                      <a:lnTo>
                        <a:pt x="76" y="67"/>
                      </a:lnTo>
                      <a:lnTo>
                        <a:pt x="129" y="67"/>
                      </a:lnTo>
                      <a:lnTo>
                        <a:pt x="130" y="66"/>
                      </a:lnTo>
                      <a:lnTo>
                        <a:pt x="132" y="66"/>
                      </a:lnTo>
                      <a:lnTo>
                        <a:pt x="133" y="66"/>
                      </a:lnTo>
                      <a:lnTo>
                        <a:pt x="133" y="66"/>
                      </a:lnTo>
                      <a:lnTo>
                        <a:pt x="135" y="64"/>
                      </a:lnTo>
                      <a:lnTo>
                        <a:pt x="136" y="64"/>
                      </a:lnTo>
                      <a:lnTo>
                        <a:pt x="137" y="63"/>
                      </a:lnTo>
                      <a:lnTo>
                        <a:pt x="138" y="62"/>
                      </a:lnTo>
                      <a:lnTo>
                        <a:pt x="138" y="61"/>
                      </a:lnTo>
                      <a:lnTo>
                        <a:pt x="138" y="59"/>
                      </a:lnTo>
                      <a:lnTo>
                        <a:pt x="139" y="58"/>
                      </a:lnTo>
                      <a:lnTo>
                        <a:pt x="139" y="56"/>
                      </a:lnTo>
                      <a:lnTo>
                        <a:pt x="139" y="54"/>
                      </a:lnTo>
                      <a:lnTo>
                        <a:pt x="138" y="53"/>
                      </a:lnTo>
                      <a:lnTo>
                        <a:pt x="138" y="52"/>
                      </a:lnTo>
                      <a:lnTo>
                        <a:pt x="137" y="51"/>
                      </a:lnTo>
                      <a:lnTo>
                        <a:pt x="136" y="49"/>
                      </a:lnTo>
                      <a:lnTo>
                        <a:pt x="135" y="49"/>
                      </a:lnTo>
                      <a:lnTo>
                        <a:pt x="134" y="48"/>
                      </a:lnTo>
                      <a:lnTo>
                        <a:pt x="133" y="47"/>
                      </a:lnTo>
                      <a:lnTo>
                        <a:pt x="132" y="46"/>
                      </a:lnTo>
                      <a:lnTo>
                        <a:pt x="130" y="46"/>
                      </a:lnTo>
                      <a:lnTo>
                        <a:pt x="129" y="46"/>
                      </a:lnTo>
                      <a:lnTo>
                        <a:pt x="88" y="46"/>
                      </a:lnTo>
                      <a:lnTo>
                        <a:pt x="79" y="31"/>
                      </a:lnTo>
                      <a:lnTo>
                        <a:pt x="81" y="30"/>
                      </a:lnTo>
                      <a:lnTo>
                        <a:pt x="81" y="28"/>
                      </a:lnTo>
                      <a:lnTo>
                        <a:pt x="81" y="26"/>
                      </a:lnTo>
                      <a:lnTo>
                        <a:pt x="82" y="24"/>
                      </a:lnTo>
                      <a:lnTo>
                        <a:pt x="82" y="22"/>
                      </a:lnTo>
                      <a:lnTo>
                        <a:pt x="82" y="20"/>
                      </a:lnTo>
                      <a:lnTo>
                        <a:pt x="82" y="18"/>
                      </a:lnTo>
                      <a:lnTo>
                        <a:pt x="81" y="16"/>
                      </a:lnTo>
                      <a:lnTo>
                        <a:pt x="81" y="14"/>
                      </a:lnTo>
                      <a:lnTo>
                        <a:pt x="80" y="13"/>
                      </a:lnTo>
                      <a:lnTo>
                        <a:pt x="79" y="11"/>
                      </a:lnTo>
                      <a:lnTo>
                        <a:pt x="78" y="9"/>
                      </a:lnTo>
                      <a:lnTo>
                        <a:pt x="77" y="8"/>
                      </a:lnTo>
                      <a:lnTo>
                        <a:pt x="76" y="6"/>
                      </a:lnTo>
                      <a:lnTo>
                        <a:pt x="74" y="5"/>
                      </a:lnTo>
                      <a:lnTo>
                        <a:pt x="73" y="4"/>
                      </a:lnTo>
                      <a:lnTo>
                        <a:pt x="71" y="3"/>
                      </a:lnTo>
                      <a:lnTo>
                        <a:pt x="69" y="2"/>
                      </a:lnTo>
                      <a:lnTo>
                        <a:pt x="67" y="1"/>
                      </a:lnTo>
                      <a:lnTo>
                        <a:pt x="65" y="1"/>
                      </a:lnTo>
                      <a:lnTo>
                        <a:pt x="63" y="0"/>
                      </a:lnTo>
                      <a:lnTo>
                        <a:pt x="61" y="0"/>
                      </a:lnTo>
                      <a:lnTo>
                        <a:pt x="58" y="0"/>
                      </a:lnTo>
                      <a:lnTo>
                        <a:pt x="56" y="0"/>
                      </a:lnTo>
                      <a:lnTo>
                        <a:pt x="54" y="1"/>
                      </a:lnTo>
                      <a:lnTo>
                        <a:pt x="52" y="1"/>
                      </a:lnTo>
                      <a:lnTo>
                        <a:pt x="50" y="2"/>
                      </a:lnTo>
                      <a:lnTo>
                        <a:pt x="48" y="3"/>
                      </a:lnTo>
                      <a:lnTo>
                        <a:pt x="45" y="4"/>
                      </a:lnTo>
                      <a:lnTo>
                        <a:pt x="44" y="6"/>
                      </a:lnTo>
                      <a:lnTo>
                        <a:pt x="42" y="8"/>
                      </a:lnTo>
                      <a:lnTo>
                        <a:pt x="41" y="9"/>
                      </a:lnTo>
                      <a:lnTo>
                        <a:pt x="40" y="12"/>
                      </a:lnTo>
                      <a:lnTo>
                        <a:pt x="38" y="14"/>
                      </a:lnTo>
                      <a:lnTo>
                        <a:pt x="38" y="16"/>
                      </a:lnTo>
                    </a:path>
                  </a:pathLst>
                </a:custGeom>
                <a:solidFill>
                  <a:srgbClr val="F39FD1"/>
                </a:solidFill>
                <a:ln w="127000" cap="rnd" cmpd="sng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2722896" name="Freeform 80"/>
              <p:cNvSpPr>
                <a:spLocks/>
              </p:cNvSpPr>
              <p:nvPr/>
            </p:nvSpPr>
            <p:spPr bwMode="auto">
              <a:xfrm>
                <a:off x="2560" y="2634"/>
                <a:ext cx="202" cy="293"/>
              </a:xfrm>
              <a:custGeom>
                <a:avLst/>
                <a:gdLst/>
                <a:ahLst/>
                <a:cxnLst>
                  <a:cxn ang="0">
                    <a:pos x="201" y="264"/>
                  </a:cxn>
                  <a:cxn ang="0">
                    <a:pos x="186" y="264"/>
                  </a:cxn>
                  <a:cxn ang="0">
                    <a:pos x="159" y="230"/>
                  </a:cxn>
                  <a:cxn ang="0">
                    <a:pos x="123" y="170"/>
                  </a:cxn>
                  <a:cxn ang="0">
                    <a:pos x="113" y="142"/>
                  </a:cxn>
                  <a:cxn ang="0">
                    <a:pos x="115" y="123"/>
                  </a:cxn>
                  <a:cxn ang="0">
                    <a:pos x="124" y="120"/>
                  </a:cxn>
                  <a:cxn ang="0">
                    <a:pos x="138" y="130"/>
                  </a:cxn>
                  <a:cxn ang="0">
                    <a:pos x="157" y="141"/>
                  </a:cxn>
                  <a:cxn ang="0">
                    <a:pos x="166" y="141"/>
                  </a:cxn>
                  <a:cxn ang="0">
                    <a:pos x="167" y="135"/>
                  </a:cxn>
                  <a:cxn ang="0">
                    <a:pos x="158" y="123"/>
                  </a:cxn>
                  <a:cxn ang="0">
                    <a:pos x="137" y="108"/>
                  </a:cxn>
                  <a:cxn ang="0">
                    <a:pos x="128" y="87"/>
                  </a:cxn>
                  <a:cxn ang="0">
                    <a:pos x="124" y="69"/>
                  </a:cxn>
                  <a:cxn ang="0">
                    <a:pos x="114" y="57"/>
                  </a:cxn>
                  <a:cxn ang="0">
                    <a:pos x="110" y="48"/>
                  </a:cxn>
                  <a:cxn ang="0">
                    <a:pos x="115" y="37"/>
                  </a:cxn>
                  <a:cxn ang="0">
                    <a:pos x="120" y="24"/>
                  </a:cxn>
                  <a:cxn ang="0">
                    <a:pos x="116" y="9"/>
                  </a:cxn>
                  <a:cxn ang="0">
                    <a:pos x="106" y="1"/>
                  </a:cxn>
                  <a:cxn ang="0">
                    <a:pos x="91" y="3"/>
                  </a:cxn>
                  <a:cxn ang="0">
                    <a:pos x="85" y="13"/>
                  </a:cxn>
                  <a:cxn ang="0">
                    <a:pos x="85" y="23"/>
                  </a:cxn>
                  <a:cxn ang="0">
                    <a:pos x="88" y="35"/>
                  </a:cxn>
                  <a:cxn ang="0">
                    <a:pos x="88" y="47"/>
                  </a:cxn>
                  <a:cxn ang="0">
                    <a:pos x="78" y="57"/>
                  </a:cxn>
                  <a:cxn ang="0">
                    <a:pos x="66" y="64"/>
                  </a:cxn>
                  <a:cxn ang="0">
                    <a:pos x="56" y="76"/>
                  </a:cxn>
                  <a:cxn ang="0">
                    <a:pos x="47" y="99"/>
                  </a:cxn>
                  <a:cxn ang="0">
                    <a:pos x="42" y="122"/>
                  </a:cxn>
                  <a:cxn ang="0">
                    <a:pos x="40" y="146"/>
                  </a:cxn>
                  <a:cxn ang="0">
                    <a:pos x="42" y="159"/>
                  </a:cxn>
                  <a:cxn ang="0">
                    <a:pos x="49" y="162"/>
                  </a:cxn>
                  <a:cxn ang="0">
                    <a:pos x="53" y="159"/>
                  </a:cxn>
                  <a:cxn ang="0">
                    <a:pos x="53" y="133"/>
                  </a:cxn>
                  <a:cxn ang="0">
                    <a:pos x="56" y="117"/>
                  </a:cxn>
                  <a:cxn ang="0">
                    <a:pos x="64" y="110"/>
                  </a:cxn>
                  <a:cxn ang="0">
                    <a:pos x="71" y="115"/>
                  </a:cxn>
                  <a:cxn ang="0">
                    <a:pos x="68" y="141"/>
                  </a:cxn>
                  <a:cxn ang="0">
                    <a:pos x="62" y="167"/>
                  </a:cxn>
                  <a:cxn ang="0">
                    <a:pos x="53" y="198"/>
                  </a:cxn>
                  <a:cxn ang="0">
                    <a:pos x="33" y="227"/>
                  </a:cxn>
                  <a:cxn ang="0">
                    <a:pos x="8" y="257"/>
                  </a:cxn>
                  <a:cxn ang="0">
                    <a:pos x="0" y="273"/>
                  </a:cxn>
                  <a:cxn ang="0">
                    <a:pos x="19" y="292"/>
                  </a:cxn>
                  <a:cxn ang="0">
                    <a:pos x="33" y="289"/>
                  </a:cxn>
                  <a:cxn ang="0">
                    <a:pos x="23" y="277"/>
                  </a:cxn>
                  <a:cxn ang="0">
                    <a:pos x="30" y="261"/>
                  </a:cxn>
                  <a:cxn ang="0">
                    <a:pos x="62" y="224"/>
                  </a:cxn>
                  <a:cxn ang="0">
                    <a:pos x="85" y="198"/>
                  </a:cxn>
                  <a:cxn ang="0">
                    <a:pos x="96" y="191"/>
                  </a:cxn>
                  <a:cxn ang="0">
                    <a:pos x="110" y="200"/>
                  </a:cxn>
                  <a:cxn ang="0">
                    <a:pos x="143" y="244"/>
                  </a:cxn>
                  <a:cxn ang="0">
                    <a:pos x="169" y="282"/>
                  </a:cxn>
                  <a:cxn ang="0">
                    <a:pos x="180" y="284"/>
                  </a:cxn>
                  <a:cxn ang="0">
                    <a:pos x="193" y="274"/>
                  </a:cxn>
                </a:cxnLst>
                <a:rect l="0" t="0" r="r" b="b"/>
                <a:pathLst>
                  <a:path w="202" h="293">
                    <a:moveTo>
                      <a:pt x="200" y="269"/>
                    </a:moveTo>
                    <a:lnTo>
                      <a:pt x="201" y="264"/>
                    </a:lnTo>
                    <a:lnTo>
                      <a:pt x="193" y="266"/>
                    </a:lnTo>
                    <a:lnTo>
                      <a:pt x="186" y="264"/>
                    </a:lnTo>
                    <a:lnTo>
                      <a:pt x="176" y="257"/>
                    </a:lnTo>
                    <a:lnTo>
                      <a:pt x="159" y="230"/>
                    </a:lnTo>
                    <a:lnTo>
                      <a:pt x="135" y="191"/>
                    </a:lnTo>
                    <a:lnTo>
                      <a:pt x="123" y="170"/>
                    </a:lnTo>
                    <a:lnTo>
                      <a:pt x="114" y="152"/>
                    </a:lnTo>
                    <a:lnTo>
                      <a:pt x="113" y="142"/>
                    </a:lnTo>
                    <a:lnTo>
                      <a:pt x="113" y="131"/>
                    </a:lnTo>
                    <a:lnTo>
                      <a:pt x="115" y="123"/>
                    </a:lnTo>
                    <a:lnTo>
                      <a:pt x="120" y="120"/>
                    </a:lnTo>
                    <a:lnTo>
                      <a:pt x="124" y="120"/>
                    </a:lnTo>
                    <a:lnTo>
                      <a:pt x="129" y="122"/>
                    </a:lnTo>
                    <a:lnTo>
                      <a:pt x="138" y="130"/>
                    </a:lnTo>
                    <a:lnTo>
                      <a:pt x="149" y="137"/>
                    </a:lnTo>
                    <a:lnTo>
                      <a:pt x="157" y="141"/>
                    </a:lnTo>
                    <a:lnTo>
                      <a:pt x="162" y="142"/>
                    </a:lnTo>
                    <a:lnTo>
                      <a:pt x="166" y="141"/>
                    </a:lnTo>
                    <a:lnTo>
                      <a:pt x="168" y="137"/>
                    </a:lnTo>
                    <a:lnTo>
                      <a:pt x="167" y="135"/>
                    </a:lnTo>
                    <a:lnTo>
                      <a:pt x="166" y="131"/>
                    </a:lnTo>
                    <a:lnTo>
                      <a:pt x="158" y="123"/>
                    </a:lnTo>
                    <a:lnTo>
                      <a:pt x="144" y="115"/>
                    </a:lnTo>
                    <a:lnTo>
                      <a:pt x="137" y="108"/>
                    </a:lnTo>
                    <a:lnTo>
                      <a:pt x="131" y="99"/>
                    </a:lnTo>
                    <a:lnTo>
                      <a:pt x="128" y="87"/>
                    </a:lnTo>
                    <a:lnTo>
                      <a:pt x="126" y="74"/>
                    </a:lnTo>
                    <a:lnTo>
                      <a:pt x="124" y="69"/>
                    </a:lnTo>
                    <a:lnTo>
                      <a:pt x="120" y="63"/>
                    </a:lnTo>
                    <a:lnTo>
                      <a:pt x="114" y="57"/>
                    </a:lnTo>
                    <a:lnTo>
                      <a:pt x="110" y="53"/>
                    </a:lnTo>
                    <a:lnTo>
                      <a:pt x="110" y="48"/>
                    </a:lnTo>
                    <a:lnTo>
                      <a:pt x="113" y="40"/>
                    </a:lnTo>
                    <a:lnTo>
                      <a:pt x="115" y="37"/>
                    </a:lnTo>
                    <a:lnTo>
                      <a:pt x="118" y="31"/>
                    </a:lnTo>
                    <a:lnTo>
                      <a:pt x="120" y="24"/>
                    </a:lnTo>
                    <a:lnTo>
                      <a:pt x="118" y="15"/>
                    </a:lnTo>
                    <a:lnTo>
                      <a:pt x="116" y="9"/>
                    </a:lnTo>
                    <a:lnTo>
                      <a:pt x="113" y="4"/>
                    </a:lnTo>
                    <a:lnTo>
                      <a:pt x="106" y="1"/>
                    </a:lnTo>
                    <a:lnTo>
                      <a:pt x="97" y="0"/>
                    </a:lnTo>
                    <a:lnTo>
                      <a:pt x="91" y="3"/>
                    </a:lnTo>
                    <a:lnTo>
                      <a:pt x="87" y="6"/>
                    </a:lnTo>
                    <a:lnTo>
                      <a:pt x="85" y="13"/>
                    </a:lnTo>
                    <a:lnTo>
                      <a:pt x="83" y="18"/>
                    </a:lnTo>
                    <a:lnTo>
                      <a:pt x="85" y="23"/>
                    </a:lnTo>
                    <a:lnTo>
                      <a:pt x="87" y="30"/>
                    </a:lnTo>
                    <a:lnTo>
                      <a:pt x="88" y="35"/>
                    </a:lnTo>
                    <a:lnTo>
                      <a:pt x="90" y="40"/>
                    </a:lnTo>
                    <a:lnTo>
                      <a:pt x="88" y="47"/>
                    </a:lnTo>
                    <a:lnTo>
                      <a:pt x="85" y="52"/>
                    </a:lnTo>
                    <a:lnTo>
                      <a:pt x="78" y="57"/>
                    </a:lnTo>
                    <a:lnTo>
                      <a:pt x="71" y="60"/>
                    </a:lnTo>
                    <a:lnTo>
                      <a:pt x="66" y="64"/>
                    </a:lnTo>
                    <a:lnTo>
                      <a:pt x="61" y="69"/>
                    </a:lnTo>
                    <a:lnTo>
                      <a:pt x="56" y="76"/>
                    </a:lnTo>
                    <a:lnTo>
                      <a:pt x="51" y="87"/>
                    </a:lnTo>
                    <a:lnTo>
                      <a:pt x="47" y="99"/>
                    </a:lnTo>
                    <a:lnTo>
                      <a:pt x="43" y="110"/>
                    </a:lnTo>
                    <a:lnTo>
                      <a:pt x="42" y="122"/>
                    </a:lnTo>
                    <a:lnTo>
                      <a:pt x="40" y="137"/>
                    </a:lnTo>
                    <a:lnTo>
                      <a:pt x="40" y="146"/>
                    </a:lnTo>
                    <a:lnTo>
                      <a:pt x="40" y="154"/>
                    </a:lnTo>
                    <a:lnTo>
                      <a:pt x="42" y="159"/>
                    </a:lnTo>
                    <a:lnTo>
                      <a:pt x="44" y="161"/>
                    </a:lnTo>
                    <a:lnTo>
                      <a:pt x="49" y="162"/>
                    </a:lnTo>
                    <a:lnTo>
                      <a:pt x="52" y="161"/>
                    </a:lnTo>
                    <a:lnTo>
                      <a:pt x="53" y="159"/>
                    </a:lnTo>
                    <a:lnTo>
                      <a:pt x="53" y="149"/>
                    </a:lnTo>
                    <a:lnTo>
                      <a:pt x="53" y="133"/>
                    </a:lnTo>
                    <a:lnTo>
                      <a:pt x="54" y="123"/>
                    </a:lnTo>
                    <a:lnTo>
                      <a:pt x="56" y="117"/>
                    </a:lnTo>
                    <a:lnTo>
                      <a:pt x="59" y="111"/>
                    </a:lnTo>
                    <a:lnTo>
                      <a:pt x="64" y="110"/>
                    </a:lnTo>
                    <a:lnTo>
                      <a:pt x="70" y="111"/>
                    </a:lnTo>
                    <a:lnTo>
                      <a:pt x="71" y="115"/>
                    </a:lnTo>
                    <a:lnTo>
                      <a:pt x="70" y="126"/>
                    </a:lnTo>
                    <a:lnTo>
                      <a:pt x="68" y="141"/>
                    </a:lnTo>
                    <a:lnTo>
                      <a:pt x="66" y="155"/>
                    </a:lnTo>
                    <a:lnTo>
                      <a:pt x="62" y="167"/>
                    </a:lnTo>
                    <a:lnTo>
                      <a:pt x="58" y="184"/>
                    </a:lnTo>
                    <a:lnTo>
                      <a:pt x="53" y="198"/>
                    </a:lnTo>
                    <a:lnTo>
                      <a:pt x="42" y="215"/>
                    </a:lnTo>
                    <a:lnTo>
                      <a:pt x="33" y="227"/>
                    </a:lnTo>
                    <a:lnTo>
                      <a:pt x="18" y="244"/>
                    </a:lnTo>
                    <a:lnTo>
                      <a:pt x="8" y="257"/>
                    </a:lnTo>
                    <a:lnTo>
                      <a:pt x="0" y="268"/>
                    </a:lnTo>
                    <a:lnTo>
                      <a:pt x="0" y="273"/>
                    </a:lnTo>
                    <a:lnTo>
                      <a:pt x="8" y="282"/>
                    </a:lnTo>
                    <a:lnTo>
                      <a:pt x="19" y="292"/>
                    </a:lnTo>
                    <a:lnTo>
                      <a:pt x="30" y="292"/>
                    </a:lnTo>
                    <a:lnTo>
                      <a:pt x="33" y="289"/>
                    </a:lnTo>
                    <a:lnTo>
                      <a:pt x="28" y="283"/>
                    </a:lnTo>
                    <a:lnTo>
                      <a:pt x="23" y="277"/>
                    </a:lnTo>
                    <a:lnTo>
                      <a:pt x="23" y="272"/>
                    </a:lnTo>
                    <a:lnTo>
                      <a:pt x="30" y="261"/>
                    </a:lnTo>
                    <a:lnTo>
                      <a:pt x="43" y="248"/>
                    </a:lnTo>
                    <a:lnTo>
                      <a:pt x="62" y="224"/>
                    </a:lnTo>
                    <a:lnTo>
                      <a:pt x="78" y="204"/>
                    </a:lnTo>
                    <a:lnTo>
                      <a:pt x="85" y="198"/>
                    </a:lnTo>
                    <a:lnTo>
                      <a:pt x="88" y="193"/>
                    </a:lnTo>
                    <a:lnTo>
                      <a:pt x="96" y="191"/>
                    </a:lnTo>
                    <a:lnTo>
                      <a:pt x="102" y="195"/>
                    </a:lnTo>
                    <a:lnTo>
                      <a:pt x="110" y="200"/>
                    </a:lnTo>
                    <a:lnTo>
                      <a:pt x="125" y="220"/>
                    </a:lnTo>
                    <a:lnTo>
                      <a:pt x="143" y="244"/>
                    </a:lnTo>
                    <a:lnTo>
                      <a:pt x="159" y="268"/>
                    </a:lnTo>
                    <a:lnTo>
                      <a:pt x="169" y="282"/>
                    </a:lnTo>
                    <a:lnTo>
                      <a:pt x="173" y="284"/>
                    </a:lnTo>
                    <a:lnTo>
                      <a:pt x="180" y="284"/>
                    </a:lnTo>
                    <a:lnTo>
                      <a:pt x="186" y="279"/>
                    </a:lnTo>
                    <a:lnTo>
                      <a:pt x="193" y="274"/>
                    </a:lnTo>
                    <a:lnTo>
                      <a:pt x="200" y="269"/>
                    </a:lnTo>
                  </a:path>
                </a:pathLst>
              </a:custGeom>
              <a:solidFill>
                <a:srgbClr val="CECECE"/>
              </a:solidFill>
              <a:ln w="25400" cap="rnd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15" name="Group 81"/>
              <p:cNvGrpSpPr>
                <a:grpSpLocks/>
              </p:cNvGrpSpPr>
              <p:nvPr/>
            </p:nvGrpSpPr>
            <p:grpSpPr bwMode="auto">
              <a:xfrm>
                <a:off x="1986" y="2635"/>
                <a:ext cx="261" cy="311"/>
                <a:chOff x="1986" y="2635"/>
                <a:chExt cx="261" cy="311"/>
              </a:xfrm>
            </p:grpSpPr>
            <p:grpSp>
              <p:nvGrpSpPr>
                <p:cNvPr id="16" name="Group 82"/>
                <p:cNvGrpSpPr>
                  <a:grpSpLocks/>
                </p:cNvGrpSpPr>
                <p:nvPr/>
              </p:nvGrpSpPr>
              <p:grpSpPr bwMode="auto">
                <a:xfrm>
                  <a:off x="1986" y="2635"/>
                  <a:ext cx="261" cy="311"/>
                  <a:chOff x="1986" y="2635"/>
                  <a:chExt cx="261" cy="311"/>
                </a:xfrm>
              </p:grpSpPr>
              <p:sp>
                <p:nvSpPr>
                  <p:cNvPr id="2722899" name="AutoShape 83"/>
                  <p:cNvSpPr>
                    <a:spLocks noChangeArrowheads="1"/>
                  </p:cNvSpPr>
                  <p:nvPr/>
                </p:nvSpPr>
                <p:spPr bwMode="auto">
                  <a:xfrm>
                    <a:off x="1986" y="2686"/>
                    <a:ext cx="261" cy="260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722900" name="AutoShape 84"/>
                  <p:cNvSpPr>
                    <a:spLocks noChangeArrowheads="1"/>
                  </p:cNvSpPr>
                  <p:nvPr/>
                </p:nvSpPr>
                <p:spPr bwMode="auto">
                  <a:xfrm>
                    <a:off x="2050" y="2635"/>
                    <a:ext cx="197" cy="46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2722901" name="Oval 85"/>
                <p:cNvSpPr>
                  <a:spLocks noChangeArrowheads="1"/>
                </p:cNvSpPr>
                <p:nvPr/>
              </p:nvSpPr>
              <p:spPr bwMode="auto">
                <a:xfrm>
                  <a:off x="2069" y="2661"/>
                  <a:ext cx="26" cy="9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22902" name="AutoShape 86"/>
                <p:cNvSpPr>
                  <a:spLocks noChangeArrowheads="1"/>
                </p:cNvSpPr>
                <p:nvPr/>
              </p:nvSpPr>
              <p:spPr bwMode="auto">
                <a:xfrm>
                  <a:off x="2019" y="2809"/>
                  <a:ext cx="137" cy="54"/>
                </a:xfrm>
                <a:prstGeom prst="octagon">
                  <a:avLst>
                    <a:gd name="adj" fmla="val 29282"/>
                  </a:avLst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2722903" name="Line 87"/>
              <p:cNvSpPr>
                <a:spLocks noChangeShapeType="1"/>
              </p:cNvSpPr>
              <p:nvPr/>
            </p:nvSpPr>
            <p:spPr bwMode="auto">
              <a:xfrm>
                <a:off x="2001" y="1313"/>
                <a:ext cx="26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22904" name="Line 88"/>
              <p:cNvSpPr>
                <a:spLocks noChangeShapeType="1"/>
              </p:cNvSpPr>
              <p:nvPr/>
            </p:nvSpPr>
            <p:spPr bwMode="auto">
              <a:xfrm>
                <a:off x="1438" y="1268"/>
                <a:ext cx="252" cy="0"/>
              </a:xfrm>
              <a:prstGeom prst="line">
                <a:avLst/>
              </a:prstGeom>
              <a:noFill/>
              <a:ln w="25400">
                <a:solidFill>
                  <a:srgbClr val="DC008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22905" name="Line 89"/>
              <p:cNvSpPr>
                <a:spLocks noChangeShapeType="1"/>
              </p:cNvSpPr>
              <p:nvPr/>
            </p:nvSpPr>
            <p:spPr bwMode="auto">
              <a:xfrm>
                <a:off x="1723" y="1268"/>
                <a:ext cx="252" cy="0"/>
              </a:xfrm>
              <a:prstGeom prst="line">
                <a:avLst/>
              </a:prstGeom>
              <a:noFill/>
              <a:ln w="25400">
                <a:solidFill>
                  <a:srgbClr val="DC008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17" name="Group 90"/>
              <p:cNvGrpSpPr>
                <a:grpSpLocks/>
              </p:cNvGrpSpPr>
              <p:nvPr/>
            </p:nvGrpSpPr>
            <p:grpSpPr bwMode="auto">
              <a:xfrm>
                <a:off x="917" y="1636"/>
                <a:ext cx="975" cy="310"/>
                <a:chOff x="917" y="1636"/>
                <a:chExt cx="975" cy="310"/>
              </a:xfrm>
            </p:grpSpPr>
            <p:grpSp>
              <p:nvGrpSpPr>
                <p:cNvPr id="18" name="Group 91"/>
                <p:cNvGrpSpPr>
                  <a:grpSpLocks/>
                </p:cNvGrpSpPr>
                <p:nvPr/>
              </p:nvGrpSpPr>
              <p:grpSpPr bwMode="auto">
                <a:xfrm>
                  <a:off x="917" y="1636"/>
                  <a:ext cx="206" cy="310"/>
                  <a:chOff x="917" y="1636"/>
                  <a:chExt cx="206" cy="310"/>
                </a:xfrm>
              </p:grpSpPr>
              <p:sp>
                <p:nvSpPr>
                  <p:cNvPr id="2722908" name="AutoShape 92"/>
                  <p:cNvSpPr>
                    <a:spLocks noChangeArrowheads="1"/>
                  </p:cNvSpPr>
                  <p:nvPr/>
                </p:nvSpPr>
                <p:spPr bwMode="auto">
                  <a:xfrm>
                    <a:off x="917" y="1686"/>
                    <a:ext cx="206" cy="260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DC008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722909" name="AutoShape 93"/>
                  <p:cNvSpPr>
                    <a:spLocks noChangeArrowheads="1"/>
                  </p:cNvSpPr>
                  <p:nvPr/>
                </p:nvSpPr>
                <p:spPr bwMode="auto">
                  <a:xfrm>
                    <a:off x="965" y="1636"/>
                    <a:ext cx="158" cy="46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DC008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722910" name="AutoShape 94"/>
                  <p:cNvSpPr>
                    <a:spLocks noChangeArrowheads="1"/>
                  </p:cNvSpPr>
                  <p:nvPr/>
                </p:nvSpPr>
                <p:spPr bwMode="auto">
                  <a:xfrm>
                    <a:off x="956" y="1707"/>
                    <a:ext cx="108" cy="15"/>
                  </a:xfrm>
                  <a:prstGeom prst="parallelogram">
                    <a:avLst>
                      <a:gd name="adj" fmla="val 179967"/>
                    </a:avLst>
                  </a:prstGeom>
                  <a:solidFill>
                    <a:srgbClr val="DC008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9" name="Group 95"/>
                <p:cNvGrpSpPr>
                  <a:grpSpLocks/>
                </p:cNvGrpSpPr>
                <p:nvPr/>
              </p:nvGrpSpPr>
              <p:grpSpPr bwMode="auto">
                <a:xfrm>
                  <a:off x="1435" y="1677"/>
                  <a:ext cx="203" cy="257"/>
                  <a:chOff x="1435" y="1677"/>
                  <a:chExt cx="203" cy="257"/>
                </a:xfrm>
              </p:grpSpPr>
              <p:sp>
                <p:nvSpPr>
                  <p:cNvPr id="2722912" name="Freeform 96"/>
                  <p:cNvSpPr>
                    <a:spLocks/>
                  </p:cNvSpPr>
                  <p:nvPr/>
                </p:nvSpPr>
                <p:spPr bwMode="auto">
                  <a:xfrm>
                    <a:off x="1564" y="1794"/>
                    <a:ext cx="62" cy="140"/>
                  </a:xfrm>
                  <a:custGeom>
                    <a:avLst/>
                    <a:gdLst/>
                    <a:ahLst/>
                    <a:cxnLst>
                      <a:cxn ang="0">
                        <a:pos x="44" y="0"/>
                      </a:cxn>
                      <a:cxn ang="0">
                        <a:pos x="61" y="0"/>
                      </a:cxn>
                      <a:cxn ang="0">
                        <a:pos x="17" y="139"/>
                      </a:cxn>
                      <a:cxn ang="0">
                        <a:pos x="0" y="139"/>
                      </a:cxn>
                      <a:cxn ang="0">
                        <a:pos x="44" y="0"/>
                      </a:cxn>
                    </a:cxnLst>
                    <a:rect l="0" t="0" r="r" b="b"/>
                    <a:pathLst>
                      <a:path w="62" h="140">
                        <a:moveTo>
                          <a:pt x="44" y="0"/>
                        </a:moveTo>
                        <a:lnTo>
                          <a:pt x="61" y="0"/>
                        </a:lnTo>
                        <a:lnTo>
                          <a:pt x="17" y="139"/>
                        </a:lnTo>
                        <a:lnTo>
                          <a:pt x="0" y="139"/>
                        </a:lnTo>
                        <a:lnTo>
                          <a:pt x="44" y="0"/>
                        </a:lnTo>
                      </a:path>
                    </a:pathLst>
                  </a:custGeom>
                  <a:solidFill>
                    <a:srgbClr val="F39FD1"/>
                  </a:solidFill>
                  <a:ln w="12700" cap="rnd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722913" name="Rectangle 97"/>
                  <p:cNvSpPr>
                    <a:spLocks noChangeArrowheads="1"/>
                  </p:cNvSpPr>
                  <p:nvPr/>
                </p:nvSpPr>
                <p:spPr bwMode="auto">
                  <a:xfrm>
                    <a:off x="1561" y="1794"/>
                    <a:ext cx="77" cy="12"/>
                  </a:xfrm>
                  <a:prstGeom prst="rect">
                    <a:avLst/>
                  </a:prstGeom>
                  <a:solidFill>
                    <a:srgbClr val="F39FD1"/>
                  </a:solidFill>
                  <a:ln w="12700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722914" name="Rectangle 98"/>
                  <p:cNvSpPr>
                    <a:spLocks noChangeArrowheads="1"/>
                  </p:cNvSpPr>
                  <p:nvPr/>
                </p:nvSpPr>
                <p:spPr bwMode="auto">
                  <a:xfrm>
                    <a:off x="1567" y="1852"/>
                    <a:ext cx="58" cy="12"/>
                  </a:xfrm>
                  <a:prstGeom prst="rect">
                    <a:avLst/>
                  </a:prstGeom>
                  <a:solidFill>
                    <a:srgbClr val="F39FD1"/>
                  </a:solidFill>
                  <a:ln w="12700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722915" name="Rectangle 99"/>
                  <p:cNvSpPr>
                    <a:spLocks noChangeArrowheads="1"/>
                  </p:cNvSpPr>
                  <p:nvPr/>
                </p:nvSpPr>
                <p:spPr bwMode="auto">
                  <a:xfrm>
                    <a:off x="1436" y="1852"/>
                    <a:ext cx="74" cy="7"/>
                  </a:xfrm>
                  <a:prstGeom prst="rect">
                    <a:avLst/>
                  </a:prstGeom>
                  <a:solidFill>
                    <a:srgbClr val="F39FD1"/>
                  </a:solidFill>
                  <a:ln w="12700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722916" name="Oval 100"/>
                  <p:cNvSpPr>
                    <a:spLocks noChangeArrowheads="1"/>
                  </p:cNvSpPr>
                  <p:nvPr/>
                </p:nvSpPr>
                <p:spPr bwMode="auto">
                  <a:xfrm>
                    <a:off x="1496" y="1677"/>
                    <a:ext cx="22" cy="25"/>
                  </a:xfrm>
                  <a:prstGeom prst="ellipse">
                    <a:avLst/>
                  </a:prstGeom>
                  <a:solidFill>
                    <a:srgbClr val="F39FD1"/>
                  </a:solidFill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722917" name="Freeform 101"/>
                  <p:cNvSpPr>
                    <a:spLocks/>
                  </p:cNvSpPr>
                  <p:nvPr/>
                </p:nvSpPr>
                <p:spPr bwMode="auto">
                  <a:xfrm>
                    <a:off x="1435" y="1721"/>
                    <a:ext cx="139" cy="213"/>
                  </a:xfrm>
                  <a:custGeom>
                    <a:avLst/>
                    <a:gdLst/>
                    <a:ahLst/>
                    <a:cxnLst>
                      <a:cxn ang="0">
                        <a:pos x="1" y="98"/>
                      </a:cxn>
                      <a:cxn ang="0">
                        <a:pos x="1" y="101"/>
                      </a:cxn>
                      <a:cxn ang="0">
                        <a:pos x="0" y="104"/>
                      </a:cxn>
                      <a:cxn ang="0">
                        <a:pos x="0" y="108"/>
                      </a:cxn>
                      <a:cxn ang="0">
                        <a:pos x="1" y="111"/>
                      </a:cxn>
                      <a:cxn ang="0">
                        <a:pos x="3" y="114"/>
                      </a:cxn>
                      <a:cxn ang="0">
                        <a:pos x="6" y="117"/>
                      </a:cxn>
                      <a:cxn ang="0">
                        <a:pos x="9" y="119"/>
                      </a:cxn>
                      <a:cxn ang="0">
                        <a:pos x="11" y="119"/>
                      </a:cxn>
                      <a:cxn ang="0">
                        <a:pos x="15" y="119"/>
                      </a:cxn>
                      <a:cxn ang="0">
                        <a:pos x="90" y="212"/>
                      </a:cxn>
                      <a:cxn ang="0">
                        <a:pos x="114" y="102"/>
                      </a:cxn>
                      <a:cxn ang="0">
                        <a:pos x="113" y="99"/>
                      </a:cxn>
                      <a:cxn ang="0">
                        <a:pos x="112" y="98"/>
                      </a:cxn>
                      <a:cxn ang="0">
                        <a:pos x="110" y="96"/>
                      </a:cxn>
                      <a:cxn ang="0">
                        <a:pos x="108" y="94"/>
                      </a:cxn>
                      <a:cxn ang="0">
                        <a:pos x="106" y="93"/>
                      </a:cxn>
                      <a:cxn ang="0">
                        <a:pos x="103" y="93"/>
                      </a:cxn>
                      <a:cxn ang="0">
                        <a:pos x="100" y="93"/>
                      </a:cxn>
                      <a:cxn ang="0">
                        <a:pos x="98" y="93"/>
                      </a:cxn>
                      <a:cxn ang="0">
                        <a:pos x="67" y="54"/>
                      </a:cxn>
                      <a:cxn ang="0">
                        <a:pos x="128" y="67"/>
                      </a:cxn>
                      <a:cxn ang="0">
                        <a:pos x="131" y="66"/>
                      </a:cxn>
                      <a:cxn ang="0">
                        <a:pos x="132" y="66"/>
                      </a:cxn>
                      <a:cxn ang="0">
                        <a:pos x="135" y="64"/>
                      </a:cxn>
                      <a:cxn ang="0">
                        <a:pos x="137" y="62"/>
                      </a:cxn>
                      <a:cxn ang="0">
                        <a:pos x="137" y="59"/>
                      </a:cxn>
                      <a:cxn ang="0">
                        <a:pos x="138" y="56"/>
                      </a:cxn>
                      <a:cxn ang="0">
                        <a:pos x="137" y="53"/>
                      </a:cxn>
                      <a:cxn ang="0">
                        <a:pos x="136" y="51"/>
                      </a:cxn>
                      <a:cxn ang="0">
                        <a:pos x="134" y="49"/>
                      </a:cxn>
                      <a:cxn ang="0">
                        <a:pos x="132" y="47"/>
                      </a:cxn>
                      <a:cxn ang="0">
                        <a:pos x="129" y="46"/>
                      </a:cxn>
                      <a:cxn ang="0">
                        <a:pos x="87" y="46"/>
                      </a:cxn>
                      <a:cxn ang="0">
                        <a:pos x="80" y="30"/>
                      </a:cxn>
                      <a:cxn ang="0">
                        <a:pos x="81" y="26"/>
                      </a:cxn>
                      <a:cxn ang="0">
                        <a:pos x="81" y="22"/>
                      </a:cxn>
                      <a:cxn ang="0">
                        <a:pos x="81" y="18"/>
                      </a:cxn>
                      <a:cxn ang="0">
                        <a:pos x="80" y="14"/>
                      </a:cxn>
                      <a:cxn ang="0">
                        <a:pos x="79" y="11"/>
                      </a:cxn>
                      <a:cxn ang="0">
                        <a:pos x="76" y="8"/>
                      </a:cxn>
                      <a:cxn ang="0">
                        <a:pos x="73" y="5"/>
                      </a:cxn>
                      <a:cxn ang="0">
                        <a:pos x="70" y="3"/>
                      </a:cxn>
                      <a:cxn ang="0">
                        <a:pos x="67" y="1"/>
                      </a:cxn>
                      <a:cxn ang="0">
                        <a:pos x="62" y="0"/>
                      </a:cxn>
                      <a:cxn ang="0">
                        <a:pos x="58" y="0"/>
                      </a:cxn>
                      <a:cxn ang="0">
                        <a:pos x="54" y="1"/>
                      </a:cxn>
                      <a:cxn ang="0">
                        <a:pos x="49" y="2"/>
                      </a:cxn>
                      <a:cxn ang="0">
                        <a:pos x="45" y="4"/>
                      </a:cxn>
                      <a:cxn ang="0">
                        <a:pos x="42" y="8"/>
                      </a:cxn>
                      <a:cxn ang="0">
                        <a:pos x="39" y="12"/>
                      </a:cxn>
                      <a:cxn ang="0">
                        <a:pos x="38" y="16"/>
                      </a:cxn>
                    </a:cxnLst>
                    <a:rect l="0" t="0" r="r" b="b"/>
                    <a:pathLst>
                      <a:path w="139" h="213">
                        <a:moveTo>
                          <a:pt x="38" y="16"/>
                        </a:moveTo>
                        <a:lnTo>
                          <a:pt x="1" y="98"/>
                        </a:lnTo>
                        <a:lnTo>
                          <a:pt x="1" y="99"/>
                        </a:lnTo>
                        <a:lnTo>
                          <a:pt x="1" y="101"/>
                        </a:lnTo>
                        <a:lnTo>
                          <a:pt x="0" y="102"/>
                        </a:lnTo>
                        <a:lnTo>
                          <a:pt x="0" y="104"/>
                        </a:lnTo>
                        <a:lnTo>
                          <a:pt x="0" y="106"/>
                        </a:lnTo>
                        <a:lnTo>
                          <a:pt x="0" y="108"/>
                        </a:lnTo>
                        <a:lnTo>
                          <a:pt x="1" y="109"/>
                        </a:lnTo>
                        <a:lnTo>
                          <a:pt x="1" y="111"/>
                        </a:lnTo>
                        <a:lnTo>
                          <a:pt x="2" y="113"/>
                        </a:lnTo>
                        <a:lnTo>
                          <a:pt x="3" y="114"/>
                        </a:lnTo>
                        <a:lnTo>
                          <a:pt x="4" y="116"/>
                        </a:lnTo>
                        <a:lnTo>
                          <a:pt x="6" y="117"/>
                        </a:lnTo>
                        <a:lnTo>
                          <a:pt x="7" y="118"/>
                        </a:lnTo>
                        <a:lnTo>
                          <a:pt x="9" y="119"/>
                        </a:lnTo>
                        <a:lnTo>
                          <a:pt x="10" y="119"/>
                        </a:lnTo>
                        <a:lnTo>
                          <a:pt x="11" y="119"/>
                        </a:lnTo>
                        <a:lnTo>
                          <a:pt x="13" y="119"/>
                        </a:lnTo>
                        <a:lnTo>
                          <a:pt x="15" y="119"/>
                        </a:lnTo>
                        <a:lnTo>
                          <a:pt x="90" y="119"/>
                        </a:lnTo>
                        <a:lnTo>
                          <a:pt x="90" y="212"/>
                        </a:lnTo>
                        <a:lnTo>
                          <a:pt x="114" y="212"/>
                        </a:lnTo>
                        <a:lnTo>
                          <a:pt x="114" y="102"/>
                        </a:lnTo>
                        <a:lnTo>
                          <a:pt x="114" y="101"/>
                        </a:lnTo>
                        <a:lnTo>
                          <a:pt x="113" y="99"/>
                        </a:lnTo>
                        <a:lnTo>
                          <a:pt x="113" y="98"/>
                        </a:lnTo>
                        <a:lnTo>
                          <a:pt x="112" y="98"/>
                        </a:lnTo>
                        <a:lnTo>
                          <a:pt x="112" y="97"/>
                        </a:lnTo>
                        <a:lnTo>
                          <a:pt x="110" y="96"/>
                        </a:lnTo>
                        <a:lnTo>
                          <a:pt x="110" y="95"/>
                        </a:lnTo>
                        <a:lnTo>
                          <a:pt x="108" y="94"/>
                        </a:lnTo>
                        <a:lnTo>
                          <a:pt x="107" y="94"/>
                        </a:lnTo>
                        <a:lnTo>
                          <a:pt x="106" y="93"/>
                        </a:lnTo>
                        <a:lnTo>
                          <a:pt x="105" y="93"/>
                        </a:lnTo>
                        <a:lnTo>
                          <a:pt x="103" y="93"/>
                        </a:lnTo>
                        <a:lnTo>
                          <a:pt x="102" y="93"/>
                        </a:lnTo>
                        <a:lnTo>
                          <a:pt x="100" y="93"/>
                        </a:lnTo>
                        <a:lnTo>
                          <a:pt x="99" y="93"/>
                        </a:lnTo>
                        <a:lnTo>
                          <a:pt x="98" y="93"/>
                        </a:lnTo>
                        <a:lnTo>
                          <a:pt x="54" y="90"/>
                        </a:lnTo>
                        <a:lnTo>
                          <a:pt x="67" y="54"/>
                        </a:lnTo>
                        <a:lnTo>
                          <a:pt x="75" y="67"/>
                        </a:lnTo>
                        <a:lnTo>
                          <a:pt x="128" y="67"/>
                        </a:lnTo>
                        <a:lnTo>
                          <a:pt x="129" y="66"/>
                        </a:lnTo>
                        <a:lnTo>
                          <a:pt x="131" y="66"/>
                        </a:lnTo>
                        <a:lnTo>
                          <a:pt x="132" y="66"/>
                        </a:lnTo>
                        <a:lnTo>
                          <a:pt x="132" y="66"/>
                        </a:lnTo>
                        <a:lnTo>
                          <a:pt x="134" y="64"/>
                        </a:lnTo>
                        <a:lnTo>
                          <a:pt x="135" y="64"/>
                        </a:lnTo>
                        <a:lnTo>
                          <a:pt x="136" y="63"/>
                        </a:lnTo>
                        <a:lnTo>
                          <a:pt x="137" y="62"/>
                        </a:lnTo>
                        <a:lnTo>
                          <a:pt x="137" y="61"/>
                        </a:lnTo>
                        <a:lnTo>
                          <a:pt x="137" y="59"/>
                        </a:lnTo>
                        <a:lnTo>
                          <a:pt x="138" y="58"/>
                        </a:lnTo>
                        <a:lnTo>
                          <a:pt x="138" y="56"/>
                        </a:lnTo>
                        <a:lnTo>
                          <a:pt x="138" y="54"/>
                        </a:lnTo>
                        <a:lnTo>
                          <a:pt x="137" y="53"/>
                        </a:lnTo>
                        <a:lnTo>
                          <a:pt x="137" y="52"/>
                        </a:lnTo>
                        <a:lnTo>
                          <a:pt x="136" y="51"/>
                        </a:lnTo>
                        <a:lnTo>
                          <a:pt x="135" y="49"/>
                        </a:lnTo>
                        <a:lnTo>
                          <a:pt x="134" y="49"/>
                        </a:lnTo>
                        <a:lnTo>
                          <a:pt x="133" y="48"/>
                        </a:lnTo>
                        <a:lnTo>
                          <a:pt x="132" y="47"/>
                        </a:lnTo>
                        <a:lnTo>
                          <a:pt x="131" y="46"/>
                        </a:lnTo>
                        <a:lnTo>
                          <a:pt x="129" y="46"/>
                        </a:lnTo>
                        <a:lnTo>
                          <a:pt x="128" y="46"/>
                        </a:lnTo>
                        <a:lnTo>
                          <a:pt x="87" y="46"/>
                        </a:lnTo>
                        <a:lnTo>
                          <a:pt x="79" y="31"/>
                        </a:lnTo>
                        <a:lnTo>
                          <a:pt x="80" y="30"/>
                        </a:lnTo>
                        <a:lnTo>
                          <a:pt x="81" y="28"/>
                        </a:lnTo>
                        <a:lnTo>
                          <a:pt x="81" y="26"/>
                        </a:lnTo>
                        <a:lnTo>
                          <a:pt x="81" y="24"/>
                        </a:lnTo>
                        <a:lnTo>
                          <a:pt x="81" y="22"/>
                        </a:lnTo>
                        <a:lnTo>
                          <a:pt x="81" y="20"/>
                        </a:lnTo>
                        <a:lnTo>
                          <a:pt x="81" y="18"/>
                        </a:lnTo>
                        <a:lnTo>
                          <a:pt x="81" y="16"/>
                        </a:lnTo>
                        <a:lnTo>
                          <a:pt x="80" y="14"/>
                        </a:lnTo>
                        <a:lnTo>
                          <a:pt x="79" y="13"/>
                        </a:lnTo>
                        <a:lnTo>
                          <a:pt x="79" y="11"/>
                        </a:lnTo>
                        <a:lnTo>
                          <a:pt x="78" y="9"/>
                        </a:lnTo>
                        <a:lnTo>
                          <a:pt x="76" y="8"/>
                        </a:lnTo>
                        <a:lnTo>
                          <a:pt x="75" y="6"/>
                        </a:lnTo>
                        <a:lnTo>
                          <a:pt x="73" y="5"/>
                        </a:lnTo>
                        <a:lnTo>
                          <a:pt x="72" y="4"/>
                        </a:lnTo>
                        <a:lnTo>
                          <a:pt x="70" y="3"/>
                        </a:lnTo>
                        <a:lnTo>
                          <a:pt x="68" y="2"/>
                        </a:lnTo>
                        <a:lnTo>
                          <a:pt x="67" y="1"/>
                        </a:lnTo>
                        <a:lnTo>
                          <a:pt x="64" y="1"/>
                        </a:lnTo>
                        <a:lnTo>
                          <a:pt x="62" y="0"/>
                        </a:lnTo>
                        <a:lnTo>
                          <a:pt x="60" y="0"/>
                        </a:lnTo>
                        <a:lnTo>
                          <a:pt x="58" y="0"/>
                        </a:lnTo>
                        <a:lnTo>
                          <a:pt x="56" y="0"/>
                        </a:lnTo>
                        <a:lnTo>
                          <a:pt x="54" y="1"/>
                        </a:lnTo>
                        <a:lnTo>
                          <a:pt x="52" y="1"/>
                        </a:lnTo>
                        <a:lnTo>
                          <a:pt x="49" y="2"/>
                        </a:lnTo>
                        <a:lnTo>
                          <a:pt x="47" y="3"/>
                        </a:lnTo>
                        <a:lnTo>
                          <a:pt x="45" y="4"/>
                        </a:lnTo>
                        <a:lnTo>
                          <a:pt x="44" y="6"/>
                        </a:lnTo>
                        <a:lnTo>
                          <a:pt x="42" y="8"/>
                        </a:lnTo>
                        <a:lnTo>
                          <a:pt x="41" y="9"/>
                        </a:lnTo>
                        <a:lnTo>
                          <a:pt x="39" y="12"/>
                        </a:lnTo>
                        <a:lnTo>
                          <a:pt x="38" y="14"/>
                        </a:lnTo>
                        <a:lnTo>
                          <a:pt x="38" y="16"/>
                        </a:lnTo>
                      </a:path>
                    </a:pathLst>
                  </a:custGeom>
                  <a:solidFill>
                    <a:srgbClr val="F39FD1"/>
                  </a:solidFill>
                  <a:ln w="127000" cap="rnd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2722918" name="Freeform 102"/>
                <p:cNvSpPr>
                  <a:spLocks/>
                </p:cNvSpPr>
                <p:nvPr/>
              </p:nvSpPr>
              <p:spPr bwMode="auto">
                <a:xfrm>
                  <a:off x="1692" y="1646"/>
                  <a:ext cx="200" cy="291"/>
                </a:xfrm>
                <a:custGeom>
                  <a:avLst/>
                  <a:gdLst/>
                  <a:ahLst/>
                  <a:cxnLst>
                    <a:cxn ang="0">
                      <a:pos x="199" y="263"/>
                    </a:cxn>
                    <a:cxn ang="0">
                      <a:pos x="184" y="263"/>
                    </a:cxn>
                    <a:cxn ang="0">
                      <a:pos x="158" y="229"/>
                    </a:cxn>
                    <a:cxn ang="0">
                      <a:pos x="121" y="169"/>
                    </a:cxn>
                    <a:cxn ang="0">
                      <a:pos x="111" y="141"/>
                    </a:cxn>
                    <a:cxn ang="0">
                      <a:pos x="114" y="123"/>
                    </a:cxn>
                    <a:cxn ang="0">
                      <a:pos x="123" y="119"/>
                    </a:cxn>
                    <a:cxn ang="0">
                      <a:pos x="136" y="129"/>
                    </a:cxn>
                    <a:cxn ang="0">
                      <a:pos x="155" y="140"/>
                    </a:cxn>
                    <a:cxn ang="0">
                      <a:pos x="164" y="140"/>
                    </a:cxn>
                    <a:cxn ang="0">
                      <a:pos x="165" y="134"/>
                    </a:cxn>
                    <a:cxn ang="0">
                      <a:pos x="156" y="123"/>
                    </a:cxn>
                    <a:cxn ang="0">
                      <a:pos x="135" y="108"/>
                    </a:cxn>
                    <a:cxn ang="0">
                      <a:pos x="126" y="86"/>
                    </a:cxn>
                    <a:cxn ang="0">
                      <a:pos x="123" y="69"/>
                    </a:cxn>
                    <a:cxn ang="0">
                      <a:pos x="113" y="56"/>
                    </a:cxn>
                    <a:cxn ang="0">
                      <a:pos x="109" y="48"/>
                    </a:cxn>
                    <a:cxn ang="0">
                      <a:pos x="114" y="36"/>
                    </a:cxn>
                    <a:cxn ang="0">
                      <a:pos x="119" y="24"/>
                    </a:cxn>
                    <a:cxn ang="0">
                      <a:pos x="115" y="9"/>
                    </a:cxn>
                    <a:cxn ang="0">
                      <a:pos x="105" y="1"/>
                    </a:cxn>
                    <a:cxn ang="0">
                      <a:pos x="90" y="3"/>
                    </a:cxn>
                    <a:cxn ang="0">
                      <a:pos x="84" y="13"/>
                    </a:cxn>
                    <a:cxn ang="0">
                      <a:pos x="84" y="23"/>
                    </a:cxn>
                    <a:cxn ang="0">
                      <a:pos x="88" y="35"/>
                    </a:cxn>
                    <a:cxn ang="0">
                      <a:pos x="88" y="46"/>
                    </a:cxn>
                    <a:cxn ang="0">
                      <a:pos x="78" y="56"/>
                    </a:cxn>
                    <a:cxn ang="0">
                      <a:pos x="65" y="64"/>
                    </a:cxn>
                    <a:cxn ang="0">
                      <a:pos x="55" y="75"/>
                    </a:cxn>
                    <a:cxn ang="0">
                      <a:pos x="46" y="99"/>
                    </a:cxn>
                    <a:cxn ang="0">
                      <a:pos x="41" y="121"/>
                    </a:cxn>
                    <a:cxn ang="0">
                      <a:pos x="40" y="145"/>
                    </a:cxn>
                    <a:cxn ang="0">
                      <a:pos x="41" y="158"/>
                    </a:cxn>
                    <a:cxn ang="0">
                      <a:pos x="49" y="161"/>
                    </a:cxn>
                    <a:cxn ang="0">
                      <a:pos x="53" y="158"/>
                    </a:cxn>
                    <a:cxn ang="0">
                      <a:pos x="53" y="133"/>
                    </a:cxn>
                    <a:cxn ang="0">
                      <a:pos x="55" y="116"/>
                    </a:cxn>
                    <a:cxn ang="0">
                      <a:pos x="64" y="109"/>
                    </a:cxn>
                    <a:cxn ang="0">
                      <a:pos x="70" y="114"/>
                    </a:cxn>
                    <a:cxn ang="0">
                      <a:pos x="68" y="140"/>
                    </a:cxn>
                    <a:cxn ang="0">
                      <a:pos x="61" y="166"/>
                    </a:cxn>
                    <a:cxn ang="0">
                      <a:pos x="53" y="196"/>
                    </a:cxn>
                    <a:cxn ang="0">
                      <a:pos x="33" y="225"/>
                    </a:cxn>
                    <a:cxn ang="0">
                      <a:pos x="8" y="255"/>
                    </a:cxn>
                    <a:cxn ang="0">
                      <a:pos x="0" y="271"/>
                    </a:cxn>
                    <a:cxn ang="0">
                      <a:pos x="19" y="290"/>
                    </a:cxn>
                    <a:cxn ang="0">
                      <a:pos x="33" y="288"/>
                    </a:cxn>
                    <a:cxn ang="0">
                      <a:pos x="23" y="275"/>
                    </a:cxn>
                    <a:cxn ang="0">
                      <a:pos x="30" y="259"/>
                    </a:cxn>
                    <a:cxn ang="0">
                      <a:pos x="61" y="223"/>
                    </a:cxn>
                    <a:cxn ang="0">
                      <a:pos x="84" y="196"/>
                    </a:cxn>
                    <a:cxn ang="0">
                      <a:pos x="95" y="190"/>
                    </a:cxn>
                    <a:cxn ang="0">
                      <a:pos x="109" y="199"/>
                    </a:cxn>
                    <a:cxn ang="0">
                      <a:pos x="141" y="243"/>
                    </a:cxn>
                    <a:cxn ang="0">
                      <a:pos x="168" y="280"/>
                    </a:cxn>
                    <a:cxn ang="0">
                      <a:pos x="178" y="283"/>
                    </a:cxn>
                    <a:cxn ang="0">
                      <a:pos x="191" y="273"/>
                    </a:cxn>
                  </a:cxnLst>
                  <a:rect l="0" t="0" r="r" b="b"/>
                  <a:pathLst>
                    <a:path w="200" h="291">
                      <a:moveTo>
                        <a:pt x="198" y="268"/>
                      </a:moveTo>
                      <a:lnTo>
                        <a:pt x="199" y="263"/>
                      </a:lnTo>
                      <a:lnTo>
                        <a:pt x="191" y="264"/>
                      </a:lnTo>
                      <a:lnTo>
                        <a:pt x="184" y="263"/>
                      </a:lnTo>
                      <a:lnTo>
                        <a:pt x="174" y="255"/>
                      </a:lnTo>
                      <a:lnTo>
                        <a:pt x="158" y="229"/>
                      </a:lnTo>
                      <a:lnTo>
                        <a:pt x="134" y="190"/>
                      </a:lnTo>
                      <a:lnTo>
                        <a:pt x="121" y="169"/>
                      </a:lnTo>
                      <a:lnTo>
                        <a:pt x="113" y="151"/>
                      </a:lnTo>
                      <a:lnTo>
                        <a:pt x="111" y="141"/>
                      </a:lnTo>
                      <a:lnTo>
                        <a:pt x="111" y="130"/>
                      </a:lnTo>
                      <a:lnTo>
                        <a:pt x="114" y="123"/>
                      </a:lnTo>
                      <a:lnTo>
                        <a:pt x="119" y="119"/>
                      </a:lnTo>
                      <a:lnTo>
                        <a:pt x="123" y="119"/>
                      </a:lnTo>
                      <a:lnTo>
                        <a:pt x="128" y="121"/>
                      </a:lnTo>
                      <a:lnTo>
                        <a:pt x="136" y="129"/>
                      </a:lnTo>
                      <a:lnTo>
                        <a:pt x="148" y="136"/>
                      </a:lnTo>
                      <a:lnTo>
                        <a:pt x="155" y="140"/>
                      </a:lnTo>
                      <a:lnTo>
                        <a:pt x="160" y="141"/>
                      </a:lnTo>
                      <a:lnTo>
                        <a:pt x="164" y="140"/>
                      </a:lnTo>
                      <a:lnTo>
                        <a:pt x="166" y="136"/>
                      </a:lnTo>
                      <a:lnTo>
                        <a:pt x="165" y="134"/>
                      </a:lnTo>
                      <a:lnTo>
                        <a:pt x="164" y="130"/>
                      </a:lnTo>
                      <a:lnTo>
                        <a:pt x="156" y="123"/>
                      </a:lnTo>
                      <a:lnTo>
                        <a:pt x="143" y="114"/>
                      </a:lnTo>
                      <a:lnTo>
                        <a:pt x="135" y="108"/>
                      </a:lnTo>
                      <a:lnTo>
                        <a:pt x="130" y="99"/>
                      </a:lnTo>
                      <a:lnTo>
                        <a:pt x="126" y="86"/>
                      </a:lnTo>
                      <a:lnTo>
                        <a:pt x="125" y="74"/>
                      </a:lnTo>
                      <a:lnTo>
                        <a:pt x="123" y="69"/>
                      </a:lnTo>
                      <a:lnTo>
                        <a:pt x="119" y="63"/>
                      </a:lnTo>
                      <a:lnTo>
                        <a:pt x="113" y="56"/>
                      </a:lnTo>
                      <a:lnTo>
                        <a:pt x="109" y="53"/>
                      </a:lnTo>
                      <a:lnTo>
                        <a:pt x="109" y="48"/>
                      </a:lnTo>
                      <a:lnTo>
                        <a:pt x="111" y="40"/>
                      </a:lnTo>
                      <a:lnTo>
                        <a:pt x="114" y="36"/>
                      </a:lnTo>
                      <a:lnTo>
                        <a:pt x="116" y="31"/>
                      </a:lnTo>
                      <a:lnTo>
                        <a:pt x="119" y="24"/>
                      </a:lnTo>
                      <a:lnTo>
                        <a:pt x="116" y="15"/>
                      </a:lnTo>
                      <a:lnTo>
                        <a:pt x="115" y="9"/>
                      </a:lnTo>
                      <a:lnTo>
                        <a:pt x="111" y="4"/>
                      </a:lnTo>
                      <a:lnTo>
                        <a:pt x="105" y="1"/>
                      </a:lnTo>
                      <a:lnTo>
                        <a:pt x="96" y="0"/>
                      </a:lnTo>
                      <a:lnTo>
                        <a:pt x="90" y="3"/>
                      </a:lnTo>
                      <a:lnTo>
                        <a:pt x="86" y="6"/>
                      </a:lnTo>
                      <a:lnTo>
                        <a:pt x="84" y="13"/>
                      </a:lnTo>
                      <a:lnTo>
                        <a:pt x="83" y="18"/>
                      </a:lnTo>
                      <a:lnTo>
                        <a:pt x="84" y="23"/>
                      </a:lnTo>
                      <a:lnTo>
                        <a:pt x="86" y="30"/>
                      </a:lnTo>
                      <a:lnTo>
                        <a:pt x="88" y="35"/>
                      </a:lnTo>
                      <a:lnTo>
                        <a:pt x="89" y="40"/>
                      </a:lnTo>
                      <a:lnTo>
                        <a:pt x="88" y="46"/>
                      </a:lnTo>
                      <a:lnTo>
                        <a:pt x="84" y="51"/>
                      </a:lnTo>
                      <a:lnTo>
                        <a:pt x="78" y="56"/>
                      </a:lnTo>
                      <a:lnTo>
                        <a:pt x="70" y="60"/>
                      </a:lnTo>
                      <a:lnTo>
                        <a:pt x="65" y="64"/>
                      </a:lnTo>
                      <a:lnTo>
                        <a:pt x="60" y="69"/>
                      </a:lnTo>
                      <a:lnTo>
                        <a:pt x="55" y="75"/>
                      </a:lnTo>
                      <a:lnTo>
                        <a:pt x="50" y="86"/>
                      </a:lnTo>
                      <a:lnTo>
                        <a:pt x="46" y="99"/>
                      </a:lnTo>
                      <a:lnTo>
                        <a:pt x="43" y="109"/>
                      </a:lnTo>
                      <a:lnTo>
                        <a:pt x="41" y="121"/>
                      </a:lnTo>
                      <a:lnTo>
                        <a:pt x="40" y="136"/>
                      </a:lnTo>
                      <a:lnTo>
                        <a:pt x="40" y="145"/>
                      </a:lnTo>
                      <a:lnTo>
                        <a:pt x="40" y="153"/>
                      </a:lnTo>
                      <a:lnTo>
                        <a:pt x="41" y="158"/>
                      </a:lnTo>
                      <a:lnTo>
                        <a:pt x="44" y="160"/>
                      </a:lnTo>
                      <a:lnTo>
                        <a:pt x="49" y="161"/>
                      </a:lnTo>
                      <a:lnTo>
                        <a:pt x="51" y="160"/>
                      </a:lnTo>
                      <a:lnTo>
                        <a:pt x="53" y="158"/>
                      </a:lnTo>
                      <a:lnTo>
                        <a:pt x="53" y="148"/>
                      </a:lnTo>
                      <a:lnTo>
                        <a:pt x="53" y="133"/>
                      </a:lnTo>
                      <a:lnTo>
                        <a:pt x="54" y="123"/>
                      </a:lnTo>
                      <a:lnTo>
                        <a:pt x="55" y="116"/>
                      </a:lnTo>
                      <a:lnTo>
                        <a:pt x="59" y="110"/>
                      </a:lnTo>
                      <a:lnTo>
                        <a:pt x="64" y="109"/>
                      </a:lnTo>
                      <a:lnTo>
                        <a:pt x="69" y="110"/>
                      </a:lnTo>
                      <a:lnTo>
                        <a:pt x="70" y="114"/>
                      </a:lnTo>
                      <a:lnTo>
                        <a:pt x="69" y="125"/>
                      </a:lnTo>
                      <a:lnTo>
                        <a:pt x="68" y="140"/>
                      </a:lnTo>
                      <a:lnTo>
                        <a:pt x="65" y="154"/>
                      </a:lnTo>
                      <a:lnTo>
                        <a:pt x="61" y="166"/>
                      </a:lnTo>
                      <a:lnTo>
                        <a:pt x="58" y="183"/>
                      </a:lnTo>
                      <a:lnTo>
                        <a:pt x="53" y="196"/>
                      </a:lnTo>
                      <a:lnTo>
                        <a:pt x="41" y="214"/>
                      </a:lnTo>
                      <a:lnTo>
                        <a:pt x="33" y="225"/>
                      </a:lnTo>
                      <a:lnTo>
                        <a:pt x="18" y="243"/>
                      </a:lnTo>
                      <a:lnTo>
                        <a:pt x="8" y="255"/>
                      </a:lnTo>
                      <a:lnTo>
                        <a:pt x="0" y="266"/>
                      </a:lnTo>
                      <a:lnTo>
                        <a:pt x="0" y="271"/>
                      </a:lnTo>
                      <a:lnTo>
                        <a:pt x="8" y="280"/>
                      </a:lnTo>
                      <a:lnTo>
                        <a:pt x="19" y="290"/>
                      </a:lnTo>
                      <a:lnTo>
                        <a:pt x="30" y="290"/>
                      </a:lnTo>
                      <a:lnTo>
                        <a:pt x="33" y="288"/>
                      </a:lnTo>
                      <a:lnTo>
                        <a:pt x="28" y="281"/>
                      </a:lnTo>
                      <a:lnTo>
                        <a:pt x="23" y="275"/>
                      </a:lnTo>
                      <a:lnTo>
                        <a:pt x="23" y="270"/>
                      </a:lnTo>
                      <a:lnTo>
                        <a:pt x="30" y="259"/>
                      </a:lnTo>
                      <a:lnTo>
                        <a:pt x="43" y="246"/>
                      </a:lnTo>
                      <a:lnTo>
                        <a:pt x="61" y="223"/>
                      </a:lnTo>
                      <a:lnTo>
                        <a:pt x="78" y="203"/>
                      </a:lnTo>
                      <a:lnTo>
                        <a:pt x="84" y="196"/>
                      </a:lnTo>
                      <a:lnTo>
                        <a:pt x="88" y="191"/>
                      </a:lnTo>
                      <a:lnTo>
                        <a:pt x="95" y="190"/>
                      </a:lnTo>
                      <a:lnTo>
                        <a:pt x="101" y="194"/>
                      </a:lnTo>
                      <a:lnTo>
                        <a:pt x="109" y="199"/>
                      </a:lnTo>
                      <a:lnTo>
                        <a:pt x="124" y="219"/>
                      </a:lnTo>
                      <a:lnTo>
                        <a:pt x="141" y="243"/>
                      </a:lnTo>
                      <a:lnTo>
                        <a:pt x="158" y="266"/>
                      </a:lnTo>
                      <a:lnTo>
                        <a:pt x="168" y="280"/>
                      </a:lnTo>
                      <a:lnTo>
                        <a:pt x="171" y="283"/>
                      </a:lnTo>
                      <a:lnTo>
                        <a:pt x="178" y="283"/>
                      </a:lnTo>
                      <a:lnTo>
                        <a:pt x="184" y="278"/>
                      </a:lnTo>
                      <a:lnTo>
                        <a:pt x="191" y="273"/>
                      </a:lnTo>
                      <a:lnTo>
                        <a:pt x="198" y="268"/>
                      </a:lnTo>
                    </a:path>
                  </a:pathLst>
                </a:custGeom>
                <a:solidFill>
                  <a:srgbClr val="CECECE"/>
                </a:solidFill>
                <a:ln w="25400" cap="rnd" cmpd="sng">
                  <a:solidFill>
                    <a:schemeClr val="tx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grpSp>
              <p:nvGrpSpPr>
                <p:cNvPr id="20" name="Group 103"/>
                <p:cNvGrpSpPr>
                  <a:grpSpLocks/>
                </p:cNvGrpSpPr>
                <p:nvPr/>
              </p:nvGrpSpPr>
              <p:grpSpPr bwMode="auto">
                <a:xfrm>
                  <a:off x="1129" y="1636"/>
                  <a:ext cx="259" cy="310"/>
                  <a:chOff x="1129" y="1636"/>
                  <a:chExt cx="259" cy="310"/>
                </a:xfrm>
              </p:grpSpPr>
              <p:grpSp>
                <p:nvGrpSpPr>
                  <p:cNvPr id="21" name="Group 104"/>
                  <p:cNvGrpSpPr>
                    <a:grpSpLocks/>
                  </p:cNvGrpSpPr>
                  <p:nvPr/>
                </p:nvGrpSpPr>
                <p:grpSpPr bwMode="auto">
                  <a:xfrm>
                    <a:off x="1129" y="1636"/>
                    <a:ext cx="259" cy="310"/>
                    <a:chOff x="1129" y="1636"/>
                    <a:chExt cx="259" cy="310"/>
                  </a:xfrm>
                </p:grpSpPr>
                <p:sp>
                  <p:nvSpPr>
                    <p:cNvPr id="2722921" name="AutoShape 10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129" y="1686"/>
                      <a:ext cx="259" cy="260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chemeClr val="bg1"/>
                    </a:solidFill>
                    <a:ln w="254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722922" name="AutoShape 10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192" y="1636"/>
                      <a:ext cx="196" cy="46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chemeClr val="bg1"/>
                    </a:solidFill>
                    <a:ln w="254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2722923" name="Oval 107"/>
                  <p:cNvSpPr>
                    <a:spLocks noChangeArrowheads="1"/>
                  </p:cNvSpPr>
                  <p:nvPr/>
                </p:nvSpPr>
                <p:spPr bwMode="auto">
                  <a:xfrm>
                    <a:off x="1211" y="1662"/>
                    <a:ext cx="27" cy="8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722924" name="AutoShape 108"/>
                  <p:cNvSpPr>
                    <a:spLocks noChangeArrowheads="1"/>
                  </p:cNvSpPr>
                  <p:nvPr/>
                </p:nvSpPr>
                <p:spPr bwMode="auto">
                  <a:xfrm>
                    <a:off x="1160" y="1810"/>
                    <a:ext cx="137" cy="55"/>
                  </a:xfrm>
                  <a:prstGeom prst="octagon">
                    <a:avLst>
                      <a:gd name="adj" fmla="val 29282"/>
                    </a:avLst>
                  </a:prstGeom>
                  <a:noFill/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2722925" name="Line 109"/>
              <p:cNvSpPr>
                <a:spLocks noChangeShapeType="1"/>
              </p:cNvSpPr>
              <p:nvPr/>
            </p:nvSpPr>
            <p:spPr bwMode="auto">
              <a:xfrm>
                <a:off x="869" y="1268"/>
                <a:ext cx="254" cy="0"/>
              </a:xfrm>
              <a:prstGeom prst="line">
                <a:avLst/>
              </a:prstGeom>
              <a:noFill/>
              <a:ln w="25400">
                <a:solidFill>
                  <a:srgbClr val="DC008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22926" name="Rectangle 110"/>
              <p:cNvSpPr>
                <a:spLocks noChangeArrowheads="1"/>
              </p:cNvSpPr>
              <p:nvPr/>
            </p:nvSpPr>
            <p:spPr bwMode="auto">
              <a:xfrm>
                <a:off x="857" y="1348"/>
                <a:ext cx="328" cy="28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7" tIns="44450" rIns="90487" bIns="44450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2400" b="1">
                    <a:solidFill>
                      <a:schemeClr val="tx1"/>
                    </a:solidFill>
                    <a:latin typeface="FranklinGothic" charset="0"/>
                  </a:rPr>
                  <a:t>30</a:t>
                </a:r>
              </a:p>
            </p:txBody>
          </p:sp>
          <p:sp>
            <p:nvSpPr>
              <p:cNvPr id="2722927" name="Rectangle 111"/>
              <p:cNvSpPr>
                <a:spLocks noChangeArrowheads="1"/>
              </p:cNvSpPr>
              <p:nvPr/>
            </p:nvSpPr>
            <p:spPr bwMode="auto">
              <a:xfrm>
                <a:off x="1113" y="1348"/>
                <a:ext cx="328" cy="28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7" tIns="44450" rIns="90487" bIns="44450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2400" b="1">
                    <a:solidFill>
                      <a:schemeClr val="tx1"/>
                    </a:solidFill>
                    <a:latin typeface="FranklinGothic" charset="0"/>
                  </a:rPr>
                  <a:t>30</a:t>
                </a:r>
              </a:p>
            </p:txBody>
          </p:sp>
          <p:sp>
            <p:nvSpPr>
              <p:cNvPr id="2722928" name="Line 112"/>
              <p:cNvSpPr>
                <a:spLocks noChangeShapeType="1"/>
              </p:cNvSpPr>
              <p:nvPr/>
            </p:nvSpPr>
            <p:spPr bwMode="auto">
              <a:xfrm>
                <a:off x="1149" y="1313"/>
                <a:ext cx="263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22929" name="Rectangle 113"/>
              <p:cNvSpPr>
                <a:spLocks noChangeArrowheads="1"/>
              </p:cNvSpPr>
              <p:nvPr/>
            </p:nvSpPr>
            <p:spPr bwMode="auto">
              <a:xfrm>
                <a:off x="1698" y="1348"/>
                <a:ext cx="328" cy="28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7" tIns="44450" rIns="90487" bIns="44450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2400" b="1">
                    <a:solidFill>
                      <a:schemeClr val="tx1"/>
                    </a:solidFill>
                    <a:latin typeface="FranklinGothic" charset="0"/>
                  </a:rPr>
                  <a:t>30</a:t>
                </a:r>
              </a:p>
            </p:txBody>
          </p:sp>
          <p:sp>
            <p:nvSpPr>
              <p:cNvPr id="2722930" name="Rectangle 114"/>
              <p:cNvSpPr>
                <a:spLocks noChangeArrowheads="1"/>
              </p:cNvSpPr>
              <p:nvPr/>
            </p:nvSpPr>
            <p:spPr bwMode="auto">
              <a:xfrm>
                <a:off x="1408" y="1348"/>
                <a:ext cx="328" cy="28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7" tIns="44450" rIns="90487" bIns="44450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2400" b="1">
                    <a:solidFill>
                      <a:schemeClr val="tx1"/>
                    </a:solidFill>
                    <a:latin typeface="FranklinGothic" charset="0"/>
                  </a:rPr>
                  <a:t>30</a:t>
                </a:r>
              </a:p>
            </p:txBody>
          </p:sp>
          <p:sp>
            <p:nvSpPr>
              <p:cNvPr id="2722931" name="Line 115"/>
              <p:cNvSpPr>
                <a:spLocks noChangeShapeType="1"/>
              </p:cNvSpPr>
              <p:nvPr/>
            </p:nvSpPr>
            <p:spPr bwMode="auto">
              <a:xfrm>
                <a:off x="1441" y="1363"/>
                <a:ext cx="248" cy="0"/>
              </a:xfrm>
              <a:prstGeom prst="line">
                <a:avLst/>
              </a:prstGeom>
              <a:noFill/>
              <a:ln w="25400">
                <a:solidFill>
                  <a:srgbClr val="F39FD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22932" name="Line 116"/>
              <p:cNvSpPr>
                <a:spLocks noChangeShapeType="1"/>
              </p:cNvSpPr>
              <p:nvPr/>
            </p:nvSpPr>
            <p:spPr bwMode="auto">
              <a:xfrm>
                <a:off x="1723" y="1407"/>
                <a:ext cx="250" cy="1"/>
              </a:xfrm>
              <a:prstGeom prst="line">
                <a:avLst/>
              </a:prstGeom>
              <a:noFill/>
              <a:ln w="25400">
                <a:solidFill>
                  <a:srgbClr val="91919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22933" name="Line 117"/>
              <p:cNvSpPr>
                <a:spLocks noChangeShapeType="1"/>
              </p:cNvSpPr>
              <p:nvPr/>
            </p:nvSpPr>
            <p:spPr bwMode="auto">
              <a:xfrm>
                <a:off x="1723" y="1364"/>
                <a:ext cx="250" cy="0"/>
              </a:xfrm>
              <a:prstGeom prst="line">
                <a:avLst/>
              </a:prstGeom>
              <a:noFill/>
              <a:ln w="25400">
                <a:solidFill>
                  <a:srgbClr val="F39FD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22934" name="Line 118"/>
              <p:cNvSpPr>
                <a:spLocks noChangeShapeType="1"/>
              </p:cNvSpPr>
              <p:nvPr/>
            </p:nvSpPr>
            <p:spPr bwMode="auto">
              <a:xfrm>
                <a:off x="2008" y="1363"/>
                <a:ext cx="250" cy="0"/>
              </a:xfrm>
              <a:prstGeom prst="line">
                <a:avLst/>
              </a:prstGeom>
              <a:noFill/>
              <a:ln w="25400">
                <a:solidFill>
                  <a:srgbClr val="F39FD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22935" name="Line 119"/>
              <p:cNvSpPr>
                <a:spLocks noChangeShapeType="1"/>
              </p:cNvSpPr>
              <p:nvPr/>
            </p:nvSpPr>
            <p:spPr bwMode="auto">
              <a:xfrm>
                <a:off x="2007" y="1407"/>
                <a:ext cx="251" cy="1"/>
              </a:xfrm>
              <a:prstGeom prst="line">
                <a:avLst/>
              </a:prstGeom>
              <a:noFill/>
              <a:ln w="25400">
                <a:solidFill>
                  <a:srgbClr val="91919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22936" name="Line 120"/>
              <p:cNvSpPr>
                <a:spLocks noChangeShapeType="1"/>
              </p:cNvSpPr>
              <p:nvPr/>
            </p:nvSpPr>
            <p:spPr bwMode="auto">
              <a:xfrm>
                <a:off x="2293" y="1363"/>
                <a:ext cx="249" cy="0"/>
              </a:xfrm>
              <a:prstGeom prst="line">
                <a:avLst/>
              </a:prstGeom>
              <a:noFill/>
              <a:ln w="25400">
                <a:solidFill>
                  <a:srgbClr val="F39FD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22937" name="Line 121"/>
              <p:cNvSpPr>
                <a:spLocks noChangeShapeType="1"/>
              </p:cNvSpPr>
              <p:nvPr/>
            </p:nvSpPr>
            <p:spPr bwMode="auto">
              <a:xfrm>
                <a:off x="2291" y="1407"/>
                <a:ext cx="251" cy="1"/>
              </a:xfrm>
              <a:prstGeom prst="line">
                <a:avLst/>
              </a:prstGeom>
              <a:noFill/>
              <a:ln w="25400">
                <a:solidFill>
                  <a:srgbClr val="91919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22938" name="Line 122"/>
              <p:cNvSpPr>
                <a:spLocks noChangeShapeType="1"/>
              </p:cNvSpPr>
              <p:nvPr/>
            </p:nvSpPr>
            <p:spPr bwMode="auto">
              <a:xfrm>
                <a:off x="2576" y="1407"/>
                <a:ext cx="250" cy="1"/>
              </a:xfrm>
              <a:prstGeom prst="line">
                <a:avLst/>
              </a:prstGeom>
              <a:noFill/>
              <a:ln w="25400">
                <a:solidFill>
                  <a:srgbClr val="91919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22939" name="Line 123"/>
              <p:cNvSpPr>
                <a:spLocks noChangeShapeType="1"/>
              </p:cNvSpPr>
              <p:nvPr/>
            </p:nvSpPr>
            <p:spPr bwMode="auto">
              <a:xfrm>
                <a:off x="1154" y="1268"/>
                <a:ext cx="253" cy="0"/>
              </a:xfrm>
              <a:prstGeom prst="line">
                <a:avLst/>
              </a:prstGeom>
              <a:noFill/>
              <a:ln w="25400">
                <a:solidFill>
                  <a:srgbClr val="DC008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22940" name="Rectangle 124"/>
              <p:cNvSpPr>
                <a:spLocks noChangeArrowheads="1"/>
              </p:cNvSpPr>
              <p:nvPr/>
            </p:nvSpPr>
            <p:spPr bwMode="auto">
              <a:xfrm>
                <a:off x="2255" y="1354"/>
                <a:ext cx="328" cy="28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7" tIns="44450" rIns="90487" bIns="44450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2400" b="1">
                    <a:solidFill>
                      <a:schemeClr val="tx1"/>
                    </a:solidFill>
                    <a:latin typeface="FranklinGothic" charset="0"/>
                  </a:rPr>
                  <a:t>30</a:t>
                </a:r>
              </a:p>
            </p:txBody>
          </p:sp>
          <p:sp>
            <p:nvSpPr>
              <p:cNvPr id="2722941" name="Rectangle 125"/>
              <p:cNvSpPr>
                <a:spLocks noChangeArrowheads="1"/>
              </p:cNvSpPr>
              <p:nvPr/>
            </p:nvSpPr>
            <p:spPr bwMode="auto">
              <a:xfrm>
                <a:off x="2539" y="1354"/>
                <a:ext cx="328" cy="28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7" tIns="44450" rIns="90487" bIns="44450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2400" b="1">
                    <a:solidFill>
                      <a:schemeClr val="tx1"/>
                    </a:solidFill>
                    <a:latin typeface="FranklinGothic" charset="0"/>
                  </a:rPr>
                  <a:t>30</a:t>
                </a:r>
              </a:p>
            </p:txBody>
          </p:sp>
          <p:sp>
            <p:nvSpPr>
              <p:cNvPr id="2722942" name="Line 126"/>
              <p:cNvSpPr>
                <a:spLocks noChangeShapeType="1"/>
              </p:cNvSpPr>
              <p:nvPr/>
            </p:nvSpPr>
            <p:spPr bwMode="auto">
              <a:xfrm flipH="1">
                <a:off x="2276" y="1241"/>
                <a:ext cx="3" cy="17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22943" name="Line 127"/>
              <p:cNvSpPr>
                <a:spLocks noChangeShapeType="1"/>
              </p:cNvSpPr>
              <p:nvPr/>
            </p:nvSpPr>
            <p:spPr bwMode="auto">
              <a:xfrm>
                <a:off x="1141" y="1241"/>
                <a:ext cx="0" cy="18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22944" name="Line 128"/>
              <p:cNvSpPr>
                <a:spLocks noChangeShapeType="1"/>
              </p:cNvSpPr>
              <p:nvPr/>
            </p:nvSpPr>
            <p:spPr bwMode="auto">
              <a:xfrm>
                <a:off x="1426" y="1241"/>
                <a:ext cx="0" cy="18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22945" name="Line 129"/>
              <p:cNvSpPr>
                <a:spLocks noChangeShapeType="1"/>
              </p:cNvSpPr>
              <p:nvPr/>
            </p:nvSpPr>
            <p:spPr bwMode="auto">
              <a:xfrm>
                <a:off x="1710" y="1241"/>
                <a:ext cx="0" cy="18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22946" name="Line 130"/>
              <p:cNvSpPr>
                <a:spLocks noChangeShapeType="1"/>
              </p:cNvSpPr>
              <p:nvPr/>
            </p:nvSpPr>
            <p:spPr bwMode="auto">
              <a:xfrm>
                <a:off x="1994" y="1241"/>
                <a:ext cx="0" cy="18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22947" name="Line 131"/>
              <p:cNvSpPr>
                <a:spLocks noChangeShapeType="1"/>
              </p:cNvSpPr>
              <p:nvPr/>
            </p:nvSpPr>
            <p:spPr bwMode="auto">
              <a:xfrm flipH="1">
                <a:off x="2560" y="1241"/>
                <a:ext cx="3" cy="17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22948" name="Line 132"/>
              <p:cNvSpPr>
                <a:spLocks noChangeShapeType="1"/>
              </p:cNvSpPr>
              <p:nvPr/>
            </p:nvSpPr>
            <p:spPr bwMode="auto">
              <a:xfrm flipH="1">
                <a:off x="2845" y="1241"/>
                <a:ext cx="3" cy="17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722949" name="Rectangle 133"/>
            <p:cNvSpPr>
              <a:spLocks noChangeArrowheads="1"/>
            </p:cNvSpPr>
            <p:nvPr/>
          </p:nvSpPr>
          <p:spPr bwMode="auto">
            <a:xfrm>
              <a:off x="209" y="1104"/>
              <a:ext cx="263" cy="235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400" i="1">
                  <a:solidFill>
                    <a:schemeClr val="tx1"/>
                  </a:solidFill>
                  <a:latin typeface="FranklinGothic" charset="0"/>
                </a:rPr>
                <a:t>T</a:t>
              </a:r>
            </a:p>
            <a:p>
              <a:pPr algn="ctr"/>
              <a:r>
                <a:rPr lang="en-US" sz="2400" i="1">
                  <a:solidFill>
                    <a:schemeClr val="tx1"/>
                  </a:solidFill>
                  <a:latin typeface="FranklinGothic" charset="0"/>
                </a:rPr>
                <a:t>a</a:t>
              </a:r>
            </a:p>
            <a:p>
              <a:pPr algn="ctr"/>
              <a:r>
                <a:rPr lang="en-US" sz="2400" i="1">
                  <a:solidFill>
                    <a:schemeClr val="tx1"/>
                  </a:solidFill>
                  <a:latin typeface="FranklinGothic" charset="0"/>
                </a:rPr>
                <a:t>s</a:t>
              </a:r>
            </a:p>
            <a:p>
              <a:pPr algn="ctr"/>
              <a:r>
                <a:rPr lang="en-US" sz="2400" i="1">
                  <a:solidFill>
                    <a:schemeClr val="tx1"/>
                  </a:solidFill>
                  <a:latin typeface="FranklinGothic" charset="0"/>
                </a:rPr>
                <a:t>k</a:t>
              </a:r>
            </a:p>
            <a:p>
              <a:pPr algn="ctr"/>
              <a:endParaRPr lang="en-US" sz="2400" i="1">
                <a:solidFill>
                  <a:schemeClr val="tx1"/>
                </a:solidFill>
                <a:latin typeface="FranklinGothic" charset="0"/>
              </a:endParaRPr>
            </a:p>
            <a:p>
              <a:pPr algn="ctr"/>
              <a:r>
                <a:rPr lang="en-US" sz="2400" i="1">
                  <a:solidFill>
                    <a:schemeClr val="tx1"/>
                  </a:solidFill>
                  <a:latin typeface="FranklinGothic" charset="0"/>
                </a:rPr>
                <a:t>O</a:t>
              </a:r>
            </a:p>
            <a:p>
              <a:pPr algn="ctr"/>
              <a:r>
                <a:rPr lang="en-US" sz="2400" i="1">
                  <a:solidFill>
                    <a:schemeClr val="tx1"/>
                  </a:solidFill>
                  <a:latin typeface="FranklinGothic" charset="0"/>
                </a:rPr>
                <a:t>r</a:t>
              </a:r>
            </a:p>
            <a:p>
              <a:pPr algn="ctr"/>
              <a:r>
                <a:rPr lang="en-US" sz="2400" i="1">
                  <a:solidFill>
                    <a:schemeClr val="tx1"/>
                  </a:solidFill>
                  <a:latin typeface="FranklinGothic" charset="0"/>
                </a:rPr>
                <a:t>d</a:t>
              </a:r>
            </a:p>
            <a:p>
              <a:pPr algn="ctr"/>
              <a:r>
                <a:rPr lang="en-US" sz="2400" i="1">
                  <a:solidFill>
                    <a:schemeClr val="tx1"/>
                  </a:solidFill>
                  <a:latin typeface="FranklinGothic" charset="0"/>
                </a:rPr>
                <a:t>e</a:t>
              </a:r>
            </a:p>
            <a:p>
              <a:pPr algn="ctr"/>
              <a:r>
                <a:rPr lang="en-US" sz="2400" i="1">
                  <a:solidFill>
                    <a:schemeClr val="tx1"/>
                  </a:solidFill>
                  <a:latin typeface="FranklinGothic" charset="0"/>
                </a:rPr>
                <a:t>r</a:t>
              </a:r>
            </a:p>
          </p:txBody>
        </p:sp>
        <p:sp>
          <p:nvSpPr>
            <p:cNvPr id="2722950" name="Line 134"/>
            <p:cNvSpPr>
              <a:spLocks noChangeShapeType="1"/>
            </p:cNvSpPr>
            <p:nvPr/>
          </p:nvSpPr>
          <p:spPr bwMode="auto">
            <a:xfrm flipH="1">
              <a:off x="478" y="1295"/>
              <a:ext cx="3" cy="129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35" name="Title 134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880872"/>
          </a:xfrm>
        </p:spPr>
        <p:txBody>
          <a:bodyPr/>
          <a:lstStyle/>
          <a:p>
            <a:r>
              <a:rPr lang="en-US" dirty="0" smtClean="0"/>
              <a:t>Pipelining (1/2)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6730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4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29200" y="1143000"/>
            <a:ext cx="3949700" cy="5410200"/>
          </a:xfrm>
          <a:noFill/>
          <a:ln/>
        </p:spPr>
        <p:txBody>
          <a:bodyPr/>
          <a:lstStyle/>
          <a:p>
            <a:pPr>
              <a:buClrTx/>
            </a:pPr>
            <a:r>
              <a:rPr lang="en-US" sz="2800" dirty="0"/>
              <a:t>Suppose new </a:t>
            </a:r>
            <a:r>
              <a:rPr lang="en-US" sz="2800" b="1" dirty="0">
                <a:solidFill>
                  <a:srgbClr val="FF0000"/>
                </a:solidFill>
              </a:rPr>
              <a:t>Washer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/>
              <a:t>takes </a:t>
            </a:r>
            <a:r>
              <a:rPr lang="en-US" sz="2800" b="1" dirty="0">
                <a:solidFill>
                  <a:srgbClr val="FF0000"/>
                </a:solidFill>
              </a:rPr>
              <a:t>20</a:t>
            </a:r>
            <a:r>
              <a:rPr lang="en-US" sz="2800" dirty="0"/>
              <a:t> minutes, new </a:t>
            </a:r>
            <a:r>
              <a:rPr lang="en-US" sz="2800" b="1" dirty="0">
                <a:solidFill>
                  <a:srgbClr val="FF0000"/>
                </a:solidFill>
              </a:rPr>
              <a:t>Stasher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/>
              <a:t>takes </a:t>
            </a:r>
            <a:r>
              <a:rPr lang="en-US" sz="2800" b="1" dirty="0">
                <a:solidFill>
                  <a:srgbClr val="FF0000"/>
                </a:solidFill>
              </a:rPr>
              <a:t>20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/>
              <a:t>minutes. How much faster is pipeline?</a:t>
            </a:r>
          </a:p>
          <a:p>
            <a:pPr>
              <a:buClrTx/>
            </a:pPr>
            <a:r>
              <a:rPr lang="en-US" sz="2800" dirty="0"/>
              <a:t>Pipeline rate limited by </a:t>
            </a:r>
            <a:r>
              <a:rPr lang="en-US" sz="2800" u="sng" dirty="0">
                <a:solidFill>
                  <a:srgbClr val="FF0000"/>
                </a:solidFill>
              </a:rPr>
              <a:t>slowest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/>
              <a:t>pipeline stage</a:t>
            </a:r>
          </a:p>
          <a:p>
            <a:pPr>
              <a:buClrTx/>
            </a:pPr>
            <a:r>
              <a:rPr lang="en-US" sz="2800" dirty="0"/>
              <a:t>Unbalanced lengths of pipe stages reduces speedup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31788" y="1122363"/>
            <a:ext cx="4633912" cy="4370387"/>
            <a:chOff x="209" y="707"/>
            <a:chExt cx="2919" cy="2753"/>
          </a:xfrm>
        </p:grpSpPr>
        <p:sp>
          <p:nvSpPr>
            <p:cNvPr id="2724869" name="Rectangle 5"/>
            <p:cNvSpPr>
              <a:spLocks noChangeArrowheads="1"/>
            </p:cNvSpPr>
            <p:nvPr/>
          </p:nvSpPr>
          <p:spPr bwMode="auto">
            <a:xfrm>
              <a:off x="576" y="707"/>
              <a:ext cx="562" cy="2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 sz="2400" b="1">
                  <a:solidFill>
                    <a:schemeClr val="tx1"/>
                  </a:solidFill>
                  <a:latin typeface="Arial" pitchFamily="-65" charset="0"/>
                </a:rPr>
                <a:t>6 PM</a:t>
              </a:r>
            </a:p>
          </p:txBody>
        </p:sp>
        <p:sp>
          <p:nvSpPr>
            <p:cNvPr id="2724870" name="Line 6"/>
            <p:cNvSpPr>
              <a:spLocks noChangeShapeType="1"/>
            </p:cNvSpPr>
            <p:nvPr/>
          </p:nvSpPr>
          <p:spPr bwMode="auto">
            <a:xfrm>
              <a:off x="936" y="1080"/>
              <a:ext cx="2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24871" name="Line 7"/>
            <p:cNvSpPr>
              <a:spLocks noChangeShapeType="1"/>
            </p:cNvSpPr>
            <p:nvPr/>
          </p:nvSpPr>
          <p:spPr bwMode="auto">
            <a:xfrm>
              <a:off x="928" y="1000"/>
              <a:ext cx="0" cy="18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24872" name="Rectangle 8"/>
            <p:cNvSpPr>
              <a:spLocks noChangeArrowheads="1"/>
            </p:cNvSpPr>
            <p:nvPr/>
          </p:nvSpPr>
          <p:spPr bwMode="auto">
            <a:xfrm>
              <a:off x="1344" y="715"/>
              <a:ext cx="221" cy="2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 sz="2400" b="1">
                  <a:solidFill>
                    <a:schemeClr val="tx1"/>
                  </a:solidFill>
                  <a:latin typeface="Arial" pitchFamily="-65" charset="0"/>
                </a:rPr>
                <a:t>7</a:t>
              </a:r>
            </a:p>
          </p:txBody>
        </p:sp>
        <p:sp>
          <p:nvSpPr>
            <p:cNvPr id="2724873" name="Rectangle 9"/>
            <p:cNvSpPr>
              <a:spLocks noChangeArrowheads="1"/>
            </p:cNvSpPr>
            <p:nvPr/>
          </p:nvSpPr>
          <p:spPr bwMode="auto">
            <a:xfrm>
              <a:off x="1891" y="715"/>
              <a:ext cx="221" cy="2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 sz="2400" b="1">
                  <a:solidFill>
                    <a:schemeClr val="tx1"/>
                  </a:solidFill>
                  <a:latin typeface="Arial" pitchFamily="-65" charset="0"/>
                </a:rPr>
                <a:t>8</a:t>
              </a:r>
            </a:p>
          </p:txBody>
        </p:sp>
        <p:sp>
          <p:nvSpPr>
            <p:cNvPr id="2724874" name="Rectangle 10"/>
            <p:cNvSpPr>
              <a:spLocks noChangeArrowheads="1"/>
            </p:cNvSpPr>
            <p:nvPr/>
          </p:nvSpPr>
          <p:spPr bwMode="auto">
            <a:xfrm>
              <a:off x="2448" y="715"/>
              <a:ext cx="221" cy="2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 sz="2400" b="1">
                  <a:solidFill>
                    <a:schemeClr val="tx1"/>
                  </a:solidFill>
                  <a:latin typeface="Arial" pitchFamily="-65" charset="0"/>
                </a:rPr>
                <a:t>9</a:t>
              </a:r>
            </a:p>
          </p:txBody>
        </p:sp>
        <p:sp>
          <p:nvSpPr>
            <p:cNvPr id="2724875" name="Rectangle 11"/>
            <p:cNvSpPr>
              <a:spLocks noChangeArrowheads="1"/>
            </p:cNvSpPr>
            <p:nvPr/>
          </p:nvSpPr>
          <p:spPr bwMode="auto">
            <a:xfrm>
              <a:off x="2595" y="1054"/>
              <a:ext cx="434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 sz="1800" i="1">
                  <a:solidFill>
                    <a:schemeClr val="tx1"/>
                  </a:solidFill>
                  <a:latin typeface="Arial" pitchFamily="-65" charset="0"/>
                </a:rPr>
                <a:t>Time</a:t>
              </a:r>
            </a:p>
          </p:txBody>
        </p:sp>
        <p:grpSp>
          <p:nvGrpSpPr>
            <p:cNvPr id="3" name="Group 12"/>
            <p:cNvGrpSpPr>
              <a:grpSpLocks/>
            </p:cNvGrpSpPr>
            <p:nvPr/>
          </p:nvGrpSpPr>
          <p:grpSpPr bwMode="auto">
            <a:xfrm>
              <a:off x="574" y="1241"/>
              <a:ext cx="2293" cy="1707"/>
              <a:chOff x="574" y="1241"/>
              <a:chExt cx="2293" cy="1707"/>
            </a:xfrm>
          </p:grpSpPr>
          <p:grpSp>
            <p:nvGrpSpPr>
              <p:cNvPr id="4" name="Group 13"/>
              <p:cNvGrpSpPr>
                <a:grpSpLocks/>
              </p:cNvGrpSpPr>
              <p:nvPr/>
            </p:nvGrpSpPr>
            <p:grpSpPr bwMode="auto">
              <a:xfrm>
                <a:off x="574" y="2028"/>
                <a:ext cx="254" cy="286"/>
                <a:chOff x="574" y="2028"/>
                <a:chExt cx="254" cy="286"/>
              </a:xfrm>
            </p:grpSpPr>
            <p:sp>
              <p:nvSpPr>
                <p:cNvPr id="2724878" name="Freeform 14"/>
                <p:cNvSpPr>
                  <a:spLocks/>
                </p:cNvSpPr>
                <p:nvPr/>
              </p:nvSpPr>
              <p:spPr bwMode="auto">
                <a:xfrm>
                  <a:off x="574" y="2071"/>
                  <a:ext cx="237" cy="212"/>
                </a:xfrm>
                <a:custGeom>
                  <a:avLst/>
                  <a:gdLst/>
                  <a:ahLst/>
                  <a:cxnLst>
                    <a:cxn ang="0">
                      <a:pos x="67" y="10"/>
                    </a:cxn>
                    <a:cxn ang="0">
                      <a:pos x="112" y="11"/>
                    </a:cxn>
                    <a:cxn ang="0">
                      <a:pos x="161" y="0"/>
                    </a:cxn>
                    <a:cxn ang="0">
                      <a:pos x="219" y="0"/>
                    </a:cxn>
                    <a:cxn ang="0">
                      <a:pos x="155" y="60"/>
                    </a:cxn>
                    <a:cxn ang="0">
                      <a:pos x="172" y="64"/>
                    </a:cxn>
                    <a:cxn ang="0">
                      <a:pos x="189" y="71"/>
                    </a:cxn>
                    <a:cxn ang="0">
                      <a:pos x="205" y="80"/>
                    </a:cxn>
                    <a:cxn ang="0">
                      <a:pos x="217" y="90"/>
                    </a:cxn>
                    <a:cxn ang="0">
                      <a:pos x="227" y="103"/>
                    </a:cxn>
                    <a:cxn ang="0">
                      <a:pos x="234" y="118"/>
                    </a:cxn>
                    <a:cxn ang="0">
                      <a:pos x="236" y="134"/>
                    </a:cxn>
                    <a:cxn ang="0">
                      <a:pos x="233" y="151"/>
                    </a:cxn>
                    <a:cxn ang="0">
                      <a:pos x="228" y="164"/>
                    </a:cxn>
                    <a:cxn ang="0">
                      <a:pos x="218" y="177"/>
                    </a:cxn>
                    <a:cxn ang="0">
                      <a:pos x="201" y="192"/>
                    </a:cxn>
                    <a:cxn ang="0">
                      <a:pos x="185" y="200"/>
                    </a:cxn>
                    <a:cxn ang="0">
                      <a:pos x="170" y="206"/>
                    </a:cxn>
                    <a:cxn ang="0">
                      <a:pos x="155" y="210"/>
                    </a:cxn>
                    <a:cxn ang="0">
                      <a:pos x="136" y="211"/>
                    </a:cxn>
                    <a:cxn ang="0">
                      <a:pos x="88" y="210"/>
                    </a:cxn>
                    <a:cxn ang="0">
                      <a:pos x="65" y="206"/>
                    </a:cxn>
                    <a:cxn ang="0">
                      <a:pos x="40" y="195"/>
                    </a:cxn>
                    <a:cxn ang="0">
                      <a:pos x="22" y="182"/>
                    </a:cxn>
                    <a:cxn ang="0">
                      <a:pos x="9" y="167"/>
                    </a:cxn>
                    <a:cxn ang="0">
                      <a:pos x="3" y="151"/>
                    </a:cxn>
                    <a:cxn ang="0">
                      <a:pos x="0" y="137"/>
                    </a:cxn>
                    <a:cxn ang="0">
                      <a:pos x="2" y="121"/>
                    </a:cxn>
                    <a:cxn ang="0">
                      <a:pos x="10" y="101"/>
                    </a:cxn>
                    <a:cxn ang="0">
                      <a:pos x="25" y="85"/>
                    </a:cxn>
                    <a:cxn ang="0">
                      <a:pos x="45" y="71"/>
                    </a:cxn>
                    <a:cxn ang="0">
                      <a:pos x="73" y="62"/>
                    </a:cxn>
                    <a:cxn ang="0">
                      <a:pos x="29" y="3"/>
                    </a:cxn>
                  </a:cxnLst>
                  <a:rect l="0" t="0" r="r" b="b"/>
                  <a:pathLst>
                    <a:path w="237" h="212">
                      <a:moveTo>
                        <a:pt x="29" y="3"/>
                      </a:moveTo>
                      <a:lnTo>
                        <a:pt x="67" y="10"/>
                      </a:lnTo>
                      <a:lnTo>
                        <a:pt x="66" y="0"/>
                      </a:lnTo>
                      <a:lnTo>
                        <a:pt x="112" y="11"/>
                      </a:lnTo>
                      <a:lnTo>
                        <a:pt x="112" y="0"/>
                      </a:lnTo>
                      <a:lnTo>
                        <a:pt x="161" y="0"/>
                      </a:lnTo>
                      <a:lnTo>
                        <a:pt x="160" y="11"/>
                      </a:lnTo>
                      <a:lnTo>
                        <a:pt x="219" y="0"/>
                      </a:lnTo>
                      <a:lnTo>
                        <a:pt x="148" y="60"/>
                      </a:lnTo>
                      <a:lnTo>
                        <a:pt x="155" y="60"/>
                      </a:lnTo>
                      <a:lnTo>
                        <a:pt x="163" y="62"/>
                      </a:lnTo>
                      <a:lnTo>
                        <a:pt x="172" y="64"/>
                      </a:lnTo>
                      <a:lnTo>
                        <a:pt x="180" y="67"/>
                      </a:lnTo>
                      <a:lnTo>
                        <a:pt x="189" y="71"/>
                      </a:lnTo>
                      <a:lnTo>
                        <a:pt x="197" y="75"/>
                      </a:lnTo>
                      <a:lnTo>
                        <a:pt x="205" y="80"/>
                      </a:lnTo>
                      <a:lnTo>
                        <a:pt x="212" y="85"/>
                      </a:lnTo>
                      <a:lnTo>
                        <a:pt x="217" y="90"/>
                      </a:lnTo>
                      <a:lnTo>
                        <a:pt x="222" y="97"/>
                      </a:lnTo>
                      <a:lnTo>
                        <a:pt x="227" y="103"/>
                      </a:lnTo>
                      <a:lnTo>
                        <a:pt x="231" y="111"/>
                      </a:lnTo>
                      <a:lnTo>
                        <a:pt x="234" y="118"/>
                      </a:lnTo>
                      <a:lnTo>
                        <a:pt x="235" y="125"/>
                      </a:lnTo>
                      <a:lnTo>
                        <a:pt x="236" y="134"/>
                      </a:lnTo>
                      <a:lnTo>
                        <a:pt x="235" y="144"/>
                      </a:lnTo>
                      <a:lnTo>
                        <a:pt x="233" y="151"/>
                      </a:lnTo>
                      <a:lnTo>
                        <a:pt x="231" y="158"/>
                      </a:lnTo>
                      <a:lnTo>
                        <a:pt x="228" y="164"/>
                      </a:lnTo>
                      <a:lnTo>
                        <a:pt x="224" y="170"/>
                      </a:lnTo>
                      <a:lnTo>
                        <a:pt x="218" y="177"/>
                      </a:lnTo>
                      <a:lnTo>
                        <a:pt x="210" y="185"/>
                      </a:lnTo>
                      <a:lnTo>
                        <a:pt x="201" y="192"/>
                      </a:lnTo>
                      <a:lnTo>
                        <a:pt x="193" y="197"/>
                      </a:lnTo>
                      <a:lnTo>
                        <a:pt x="185" y="200"/>
                      </a:lnTo>
                      <a:lnTo>
                        <a:pt x="177" y="204"/>
                      </a:lnTo>
                      <a:lnTo>
                        <a:pt x="170" y="206"/>
                      </a:lnTo>
                      <a:lnTo>
                        <a:pt x="161" y="208"/>
                      </a:lnTo>
                      <a:lnTo>
                        <a:pt x="155" y="210"/>
                      </a:lnTo>
                      <a:lnTo>
                        <a:pt x="145" y="210"/>
                      </a:lnTo>
                      <a:lnTo>
                        <a:pt x="136" y="211"/>
                      </a:lnTo>
                      <a:lnTo>
                        <a:pt x="96" y="211"/>
                      </a:lnTo>
                      <a:lnTo>
                        <a:pt x="88" y="210"/>
                      </a:lnTo>
                      <a:lnTo>
                        <a:pt x="78" y="209"/>
                      </a:lnTo>
                      <a:lnTo>
                        <a:pt x="65" y="206"/>
                      </a:lnTo>
                      <a:lnTo>
                        <a:pt x="53" y="201"/>
                      </a:lnTo>
                      <a:lnTo>
                        <a:pt x="40" y="195"/>
                      </a:lnTo>
                      <a:lnTo>
                        <a:pt x="30" y="188"/>
                      </a:lnTo>
                      <a:lnTo>
                        <a:pt x="22" y="182"/>
                      </a:lnTo>
                      <a:lnTo>
                        <a:pt x="15" y="175"/>
                      </a:lnTo>
                      <a:lnTo>
                        <a:pt x="9" y="167"/>
                      </a:lnTo>
                      <a:lnTo>
                        <a:pt x="5" y="157"/>
                      </a:lnTo>
                      <a:lnTo>
                        <a:pt x="3" y="151"/>
                      </a:lnTo>
                      <a:lnTo>
                        <a:pt x="1" y="144"/>
                      </a:lnTo>
                      <a:lnTo>
                        <a:pt x="0" y="137"/>
                      </a:lnTo>
                      <a:lnTo>
                        <a:pt x="1" y="131"/>
                      </a:lnTo>
                      <a:lnTo>
                        <a:pt x="2" y="121"/>
                      </a:lnTo>
                      <a:lnTo>
                        <a:pt x="5" y="112"/>
                      </a:lnTo>
                      <a:lnTo>
                        <a:pt x="10" y="101"/>
                      </a:lnTo>
                      <a:lnTo>
                        <a:pt x="17" y="93"/>
                      </a:lnTo>
                      <a:lnTo>
                        <a:pt x="25" y="85"/>
                      </a:lnTo>
                      <a:lnTo>
                        <a:pt x="35" y="77"/>
                      </a:lnTo>
                      <a:lnTo>
                        <a:pt x="45" y="71"/>
                      </a:lnTo>
                      <a:lnTo>
                        <a:pt x="59" y="65"/>
                      </a:lnTo>
                      <a:lnTo>
                        <a:pt x="73" y="62"/>
                      </a:lnTo>
                      <a:lnTo>
                        <a:pt x="83" y="60"/>
                      </a:lnTo>
                      <a:lnTo>
                        <a:pt x="29" y="3"/>
                      </a:lnTo>
                    </a:path>
                  </a:pathLst>
                </a:custGeom>
                <a:solidFill>
                  <a:schemeClr val="bg2"/>
                </a:solidFill>
                <a:ln w="254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24879" name="Rectangle 15"/>
                <p:cNvSpPr>
                  <a:spLocks noChangeArrowheads="1"/>
                </p:cNvSpPr>
                <p:nvPr/>
              </p:nvSpPr>
              <p:spPr bwMode="auto">
                <a:xfrm>
                  <a:off x="575" y="2028"/>
                  <a:ext cx="253" cy="286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0487" tIns="44450" rIns="90487" bIns="44450">
                  <a:prstTxWarp prst="textNoShape">
                    <a:avLst/>
                  </a:prstTxWarp>
                  <a:spAutoFit/>
                </a:bodyPr>
                <a:lstStyle/>
                <a:p>
                  <a:pPr algn="ctr"/>
                  <a:r>
                    <a:rPr lang="en-US" sz="2400" b="1">
                      <a:solidFill>
                        <a:schemeClr val="bg1"/>
                      </a:solidFill>
                      <a:latin typeface="FranklinGothic" charset="0"/>
                    </a:rPr>
                    <a:t>B</a:t>
                  </a:r>
                </a:p>
              </p:txBody>
            </p:sp>
          </p:grpSp>
          <p:grpSp>
            <p:nvGrpSpPr>
              <p:cNvPr id="5" name="Group 16"/>
              <p:cNvGrpSpPr>
                <a:grpSpLocks/>
              </p:cNvGrpSpPr>
              <p:nvPr/>
            </p:nvGrpSpPr>
            <p:grpSpPr bwMode="auto">
              <a:xfrm>
                <a:off x="580" y="2338"/>
                <a:ext cx="255" cy="286"/>
                <a:chOff x="580" y="2338"/>
                <a:chExt cx="255" cy="286"/>
              </a:xfrm>
            </p:grpSpPr>
            <p:sp>
              <p:nvSpPr>
                <p:cNvPr id="2724881" name="Freeform 17"/>
                <p:cNvSpPr>
                  <a:spLocks/>
                </p:cNvSpPr>
                <p:nvPr/>
              </p:nvSpPr>
              <p:spPr bwMode="auto">
                <a:xfrm>
                  <a:off x="580" y="2382"/>
                  <a:ext cx="237" cy="211"/>
                </a:xfrm>
                <a:custGeom>
                  <a:avLst/>
                  <a:gdLst/>
                  <a:ahLst/>
                  <a:cxnLst>
                    <a:cxn ang="0">
                      <a:pos x="67" y="10"/>
                    </a:cxn>
                    <a:cxn ang="0">
                      <a:pos x="112" y="11"/>
                    </a:cxn>
                    <a:cxn ang="0">
                      <a:pos x="161" y="0"/>
                    </a:cxn>
                    <a:cxn ang="0">
                      <a:pos x="219" y="0"/>
                    </a:cxn>
                    <a:cxn ang="0">
                      <a:pos x="155" y="60"/>
                    </a:cxn>
                    <a:cxn ang="0">
                      <a:pos x="172" y="64"/>
                    </a:cxn>
                    <a:cxn ang="0">
                      <a:pos x="189" y="71"/>
                    </a:cxn>
                    <a:cxn ang="0">
                      <a:pos x="205" y="79"/>
                    </a:cxn>
                    <a:cxn ang="0">
                      <a:pos x="217" y="90"/>
                    </a:cxn>
                    <a:cxn ang="0">
                      <a:pos x="227" y="103"/>
                    </a:cxn>
                    <a:cxn ang="0">
                      <a:pos x="234" y="118"/>
                    </a:cxn>
                    <a:cxn ang="0">
                      <a:pos x="236" y="134"/>
                    </a:cxn>
                    <a:cxn ang="0">
                      <a:pos x="233" y="150"/>
                    </a:cxn>
                    <a:cxn ang="0">
                      <a:pos x="228" y="163"/>
                    </a:cxn>
                    <a:cxn ang="0">
                      <a:pos x="218" y="176"/>
                    </a:cxn>
                    <a:cxn ang="0">
                      <a:pos x="201" y="191"/>
                    </a:cxn>
                    <a:cxn ang="0">
                      <a:pos x="185" y="199"/>
                    </a:cxn>
                    <a:cxn ang="0">
                      <a:pos x="170" y="205"/>
                    </a:cxn>
                    <a:cxn ang="0">
                      <a:pos x="155" y="209"/>
                    </a:cxn>
                    <a:cxn ang="0">
                      <a:pos x="136" y="210"/>
                    </a:cxn>
                    <a:cxn ang="0">
                      <a:pos x="88" y="209"/>
                    </a:cxn>
                    <a:cxn ang="0">
                      <a:pos x="65" y="205"/>
                    </a:cxn>
                    <a:cxn ang="0">
                      <a:pos x="40" y="194"/>
                    </a:cxn>
                    <a:cxn ang="0">
                      <a:pos x="22" y="181"/>
                    </a:cxn>
                    <a:cxn ang="0">
                      <a:pos x="9" y="166"/>
                    </a:cxn>
                    <a:cxn ang="0">
                      <a:pos x="3" y="150"/>
                    </a:cxn>
                    <a:cxn ang="0">
                      <a:pos x="0" y="136"/>
                    </a:cxn>
                    <a:cxn ang="0">
                      <a:pos x="2" y="121"/>
                    </a:cxn>
                    <a:cxn ang="0">
                      <a:pos x="10" y="101"/>
                    </a:cxn>
                    <a:cxn ang="0">
                      <a:pos x="25" y="84"/>
                    </a:cxn>
                    <a:cxn ang="0">
                      <a:pos x="45" y="71"/>
                    </a:cxn>
                    <a:cxn ang="0">
                      <a:pos x="73" y="61"/>
                    </a:cxn>
                    <a:cxn ang="0">
                      <a:pos x="29" y="3"/>
                    </a:cxn>
                  </a:cxnLst>
                  <a:rect l="0" t="0" r="r" b="b"/>
                  <a:pathLst>
                    <a:path w="237" h="211">
                      <a:moveTo>
                        <a:pt x="29" y="3"/>
                      </a:moveTo>
                      <a:lnTo>
                        <a:pt x="67" y="10"/>
                      </a:lnTo>
                      <a:lnTo>
                        <a:pt x="66" y="0"/>
                      </a:lnTo>
                      <a:lnTo>
                        <a:pt x="112" y="11"/>
                      </a:lnTo>
                      <a:lnTo>
                        <a:pt x="112" y="0"/>
                      </a:lnTo>
                      <a:lnTo>
                        <a:pt x="161" y="0"/>
                      </a:lnTo>
                      <a:lnTo>
                        <a:pt x="160" y="11"/>
                      </a:lnTo>
                      <a:lnTo>
                        <a:pt x="219" y="0"/>
                      </a:lnTo>
                      <a:lnTo>
                        <a:pt x="148" y="59"/>
                      </a:lnTo>
                      <a:lnTo>
                        <a:pt x="155" y="60"/>
                      </a:lnTo>
                      <a:lnTo>
                        <a:pt x="163" y="61"/>
                      </a:lnTo>
                      <a:lnTo>
                        <a:pt x="172" y="64"/>
                      </a:lnTo>
                      <a:lnTo>
                        <a:pt x="180" y="66"/>
                      </a:lnTo>
                      <a:lnTo>
                        <a:pt x="189" y="71"/>
                      </a:lnTo>
                      <a:lnTo>
                        <a:pt x="197" y="74"/>
                      </a:lnTo>
                      <a:lnTo>
                        <a:pt x="205" y="79"/>
                      </a:lnTo>
                      <a:lnTo>
                        <a:pt x="212" y="85"/>
                      </a:lnTo>
                      <a:lnTo>
                        <a:pt x="217" y="90"/>
                      </a:lnTo>
                      <a:lnTo>
                        <a:pt x="222" y="96"/>
                      </a:lnTo>
                      <a:lnTo>
                        <a:pt x="227" y="103"/>
                      </a:lnTo>
                      <a:lnTo>
                        <a:pt x="231" y="111"/>
                      </a:lnTo>
                      <a:lnTo>
                        <a:pt x="234" y="118"/>
                      </a:lnTo>
                      <a:lnTo>
                        <a:pt x="235" y="124"/>
                      </a:lnTo>
                      <a:lnTo>
                        <a:pt x="236" y="134"/>
                      </a:lnTo>
                      <a:lnTo>
                        <a:pt x="235" y="143"/>
                      </a:lnTo>
                      <a:lnTo>
                        <a:pt x="233" y="150"/>
                      </a:lnTo>
                      <a:lnTo>
                        <a:pt x="231" y="157"/>
                      </a:lnTo>
                      <a:lnTo>
                        <a:pt x="228" y="163"/>
                      </a:lnTo>
                      <a:lnTo>
                        <a:pt x="224" y="169"/>
                      </a:lnTo>
                      <a:lnTo>
                        <a:pt x="218" y="176"/>
                      </a:lnTo>
                      <a:lnTo>
                        <a:pt x="210" y="184"/>
                      </a:lnTo>
                      <a:lnTo>
                        <a:pt x="201" y="191"/>
                      </a:lnTo>
                      <a:lnTo>
                        <a:pt x="193" y="196"/>
                      </a:lnTo>
                      <a:lnTo>
                        <a:pt x="185" y="199"/>
                      </a:lnTo>
                      <a:lnTo>
                        <a:pt x="177" y="203"/>
                      </a:lnTo>
                      <a:lnTo>
                        <a:pt x="170" y="205"/>
                      </a:lnTo>
                      <a:lnTo>
                        <a:pt x="161" y="207"/>
                      </a:lnTo>
                      <a:lnTo>
                        <a:pt x="155" y="209"/>
                      </a:lnTo>
                      <a:lnTo>
                        <a:pt x="145" y="209"/>
                      </a:lnTo>
                      <a:lnTo>
                        <a:pt x="136" y="210"/>
                      </a:lnTo>
                      <a:lnTo>
                        <a:pt x="96" y="210"/>
                      </a:lnTo>
                      <a:lnTo>
                        <a:pt x="88" y="209"/>
                      </a:lnTo>
                      <a:lnTo>
                        <a:pt x="78" y="208"/>
                      </a:lnTo>
                      <a:lnTo>
                        <a:pt x="65" y="205"/>
                      </a:lnTo>
                      <a:lnTo>
                        <a:pt x="53" y="200"/>
                      </a:lnTo>
                      <a:lnTo>
                        <a:pt x="40" y="194"/>
                      </a:lnTo>
                      <a:lnTo>
                        <a:pt x="30" y="187"/>
                      </a:lnTo>
                      <a:lnTo>
                        <a:pt x="22" y="181"/>
                      </a:lnTo>
                      <a:lnTo>
                        <a:pt x="15" y="174"/>
                      </a:lnTo>
                      <a:lnTo>
                        <a:pt x="9" y="166"/>
                      </a:lnTo>
                      <a:lnTo>
                        <a:pt x="5" y="156"/>
                      </a:lnTo>
                      <a:lnTo>
                        <a:pt x="3" y="150"/>
                      </a:lnTo>
                      <a:lnTo>
                        <a:pt x="1" y="144"/>
                      </a:lnTo>
                      <a:lnTo>
                        <a:pt x="0" y="136"/>
                      </a:lnTo>
                      <a:lnTo>
                        <a:pt x="1" y="131"/>
                      </a:lnTo>
                      <a:lnTo>
                        <a:pt x="2" y="121"/>
                      </a:lnTo>
                      <a:lnTo>
                        <a:pt x="5" y="111"/>
                      </a:lnTo>
                      <a:lnTo>
                        <a:pt x="10" y="101"/>
                      </a:lnTo>
                      <a:lnTo>
                        <a:pt x="17" y="92"/>
                      </a:lnTo>
                      <a:lnTo>
                        <a:pt x="25" y="84"/>
                      </a:lnTo>
                      <a:lnTo>
                        <a:pt x="35" y="76"/>
                      </a:lnTo>
                      <a:lnTo>
                        <a:pt x="45" y="71"/>
                      </a:lnTo>
                      <a:lnTo>
                        <a:pt x="59" y="65"/>
                      </a:lnTo>
                      <a:lnTo>
                        <a:pt x="73" y="61"/>
                      </a:lnTo>
                      <a:lnTo>
                        <a:pt x="83" y="59"/>
                      </a:lnTo>
                      <a:lnTo>
                        <a:pt x="29" y="3"/>
                      </a:lnTo>
                    </a:path>
                  </a:pathLst>
                </a:custGeom>
                <a:solidFill>
                  <a:schemeClr val="bg2"/>
                </a:solidFill>
                <a:ln w="254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24882" name="Rectangle 18"/>
                <p:cNvSpPr>
                  <a:spLocks noChangeArrowheads="1"/>
                </p:cNvSpPr>
                <p:nvPr/>
              </p:nvSpPr>
              <p:spPr bwMode="auto">
                <a:xfrm>
                  <a:off x="582" y="2338"/>
                  <a:ext cx="253" cy="286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0487" tIns="44450" rIns="90487" bIns="44450">
                  <a:prstTxWarp prst="textNoShape">
                    <a:avLst/>
                  </a:prstTxWarp>
                  <a:spAutoFit/>
                </a:bodyPr>
                <a:lstStyle/>
                <a:p>
                  <a:pPr algn="ctr"/>
                  <a:r>
                    <a:rPr lang="en-US" sz="2400" b="1">
                      <a:solidFill>
                        <a:schemeClr val="bg1"/>
                      </a:solidFill>
                      <a:latin typeface="FranklinGothic" charset="0"/>
                    </a:rPr>
                    <a:t>C</a:t>
                  </a:r>
                </a:p>
              </p:txBody>
            </p:sp>
          </p:grpSp>
          <p:grpSp>
            <p:nvGrpSpPr>
              <p:cNvPr id="6" name="Group 19"/>
              <p:cNvGrpSpPr>
                <a:grpSpLocks/>
              </p:cNvGrpSpPr>
              <p:nvPr/>
            </p:nvGrpSpPr>
            <p:grpSpPr bwMode="auto">
              <a:xfrm>
                <a:off x="580" y="2662"/>
                <a:ext cx="254" cy="286"/>
                <a:chOff x="580" y="2662"/>
                <a:chExt cx="254" cy="286"/>
              </a:xfrm>
            </p:grpSpPr>
            <p:sp>
              <p:nvSpPr>
                <p:cNvPr id="2724884" name="Freeform 20"/>
                <p:cNvSpPr>
                  <a:spLocks/>
                </p:cNvSpPr>
                <p:nvPr/>
              </p:nvSpPr>
              <p:spPr bwMode="auto">
                <a:xfrm>
                  <a:off x="580" y="2706"/>
                  <a:ext cx="237" cy="212"/>
                </a:xfrm>
                <a:custGeom>
                  <a:avLst/>
                  <a:gdLst/>
                  <a:ahLst/>
                  <a:cxnLst>
                    <a:cxn ang="0">
                      <a:pos x="67" y="10"/>
                    </a:cxn>
                    <a:cxn ang="0">
                      <a:pos x="112" y="11"/>
                    </a:cxn>
                    <a:cxn ang="0">
                      <a:pos x="161" y="0"/>
                    </a:cxn>
                    <a:cxn ang="0">
                      <a:pos x="219" y="0"/>
                    </a:cxn>
                    <a:cxn ang="0">
                      <a:pos x="155" y="60"/>
                    </a:cxn>
                    <a:cxn ang="0">
                      <a:pos x="172" y="64"/>
                    </a:cxn>
                    <a:cxn ang="0">
                      <a:pos x="189" y="71"/>
                    </a:cxn>
                    <a:cxn ang="0">
                      <a:pos x="205" y="80"/>
                    </a:cxn>
                    <a:cxn ang="0">
                      <a:pos x="217" y="90"/>
                    </a:cxn>
                    <a:cxn ang="0">
                      <a:pos x="227" y="103"/>
                    </a:cxn>
                    <a:cxn ang="0">
                      <a:pos x="234" y="118"/>
                    </a:cxn>
                    <a:cxn ang="0">
                      <a:pos x="236" y="134"/>
                    </a:cxn>
                    <a:cxn ang="0">
                      <a:pos x="233" y="151"/>
                    </a:cxn>
                    <a:cxn ang="0">
                      <a:pos x="228" y="164"/>
                    </a:cxn>
                    <a:cxn ang="0">
                      <a:pos x="218" y="177"/>
                    </a:cxn>
                    <a:cxn ang="0">
                      <a:pos x="201" y="192"/>
                    </a:cxn>
                    <a:cxn ang="0">
                      <a:pos x="185" y="200"/>
                    </a:cxn>
                    <a:cxn ang="0">
                      <a:pos x="170" y="206"/>
                    </a:cxn>
                    <a:cxn ang="0">
                      <a:pos x="155" y="210"/>
                    </a:cxn>
                    <a:cxn ang="0">
                      <a:pos x="136" y="211"/>
                    </a:cxn>
                    <a:cxn ang="0">
                      <a:pos x="88" y="210"/>
                    </a:cxn>
                    <a:cxn ang="0">
                      <a:pos x="65" y="206"/>
                    </a:cxn>
                    <a:cxn ang="0">
                      <a:pos x="40" y="195"/>
                    </a:cxn>
                    <a:cxn ang="0">
                      <a:pos x="22" y="182"/>
                    </a:cxn>
                    <a:cxn ang="0">
                      <a:pos x="9" y="167"/>
                    </a:cxn>
                    <a:cxn ang="0">
                      <a:pos x="3" y="151"/>
                    </a:cxn>
                    <a:cxn ang="0">
                      <a:pos x="0" y="137"/>
                    </a:cxn>
                    <a:cxn ang="0">
                      <a:pos x="2" y="121"/>
                    </a:cxn>
                    <a:cxn ang="0">
                      <a:pos x="10" y="101"/>
                    </a:cxn>
                    <a:cxn ang="0">
                      <a:pos x="25" y="85"/>
                    </a:cxn>
                    <a:cxn ang="0">
                      <a:pos x="45" y="71"/>
                    </a:cxn>
                    <a:cxn ang="0">
                      <a:pos x="73" y="62"/>
                    </a:cxn>
                    <a:cxn ang="0">
                      <a:pos x="29" y="3"/>
                    </a:cxn>
                  </a:cxnLst>
                  <a:rect l="0" t="0" r="r" b="b"/>
                  <a:pathLst>
                    <a:path w="237" h="212">
                      <a:moveTo>
                        <a:pt x="29" y="3"/>
                      </a:moveTo>
                      <a:lnTo>
                        <a:pt x="67" y="10"/>
                      </a:lnTo>
                      <a:lnTo>
                        <a:pt x="66" y="0"/>
                      </a:lnTo>
                      <a:lnTo>
                        <a:pt x="112" y="11"/>
                      </a:lnTo>
                      <a:lnTo>
                        <a:pt x="112" y="0"/>
                      </a:lnTo>
                      <a:lnTo>
                        <a:pt x="161" y="0"/>
                      </a:lnTo>
                      <a:lnTo>
                        <a:pt x="160" y="11"/>
                      </a:lnTo>
                      <a:lnTo>
                        <a:pt x="219" y="0"/>
                      </a:lnTo>
                      <a:lnTo>
                        <a:pt x="148" y="60"/>
                      </a:lnTo>
                      <a:lnTo>
                        <a:pt x="155" y="60"/>
                      </a:lnTo>
                      <a:lnTo>
                        <a:pt x="163" y="62"/>
                      </a:lnTo>
                      <a:lnTo>
                        <a:pt x="172" y="64"/>
                      </a:lnTo>
                      <a:lnTo>
                        <a:pt x="180" y="67"/>
                      </a:lnTo>
                      <a:lnTo>
                        <a:pt x="189" y="71"/>
                      </a:lnTo>
                      <a:lnTo>
                        <a:pt x="197" y="75"/>
                      </a:lnTo>
                      <a:lnTo>
                        <a:pt x="205" y="80"/>
                      </a:lnTo>
                      <a:lnTo>
                        <a:pt x="212" y="85"/>
                      </a:lnTo>
                      <a:lnTo>
                        <a:pt x="217" y="90"/>
                      </a:lnTo>
                      <a:lnTo>
                        <a:pt x="222" y="97"/>
                      </a:lnTo>
                      <a:lnTo>
                        <a:pt x="227" y="103"/>
                      </a:lnTo>
                      <a:lnTo>
                        <a:pt x="231" y="111"/>
                      </a:lnTo>
                      <a:lnTo>
                        <a:pt x="234" y="118"/>
                      </a:lnTo>
                      <a:lnTo>
                        <a:pt x="235" y="125"/>
                      </a:lnTo>
                      <a:lnTo>
                        <a:pt x="236" y="134"/>
                      </a:lnTo>
                      <a:lnTo>
                        <a:pt x="235" y="144"/>
                      </a:lnTo>
                      <a:lnTo>
                        <a:pt x="233" y="151"/>
                      </a:lnTo>
                      <a:lnTo>
                        <a:pt x="231" y="158"/>
                      </a:lnTo>
                      <a:lnTo>
                        <a:pt x="228" y="164"/>
                      </a:lnTo>
                      <a:lnTo>
                        <a:pt x="224" y="170"/>
                      </a:lnTo>
                      <a:lnTo>
                        <a:pt x="218" y="177"/>
                      </a:lnTo>
                      <a:lnTo>
                        <a:pt x="210" y="185"/>
                      </a:lnTo>
                      <a:lnTo>
                        <a:pt x="201" y="192"/>
                      </a:lnTo>
                      <a:lnTo>
                        <a:pt x="193" y="197"/>
                      </a:lnTo>
                      <a:lnTo>
                        <a:pt x="185" y="200"/>
                      </a:lnTo>
                      <a:lnTo>
                        <a:pt x="177" y="204"/>
                      </a:lnTo>
                      <a:lnTo>
                        <a:pt x="170" y="206"/>
                      </a:lnTo>
                      <a:lnTo>
                        <a:pt x="161" y="208"/>
                      </a:lnTo>
                      <a:lnTo>
                        <a:pt x="155" y="210"/>
                      </a:lnTo>
                      <a:lnTo>
                        <a:pt x="145" y="210"/>
                      </a:lnTo>
                      <a:lnTo>
                        <a:pt x="136" y="211"/>
                      </a:lnTo>
                      <a:lnTo>
                        <a:pt x="96" y="211"/>
                      </a:lnTo>
                      <a:lnTo>
                        <a:pt x="88" y="210"/>
                      </a:lnTo>
                      <a:lnTo>
                        <a:pt x="78" y="209"/>
                      </a:lnTo>
                      <a:lnTo>
                        <a:pt x="65" y="206"/>
                      </a:lnTo>
                      <a:lnTo>
                        <a:pt x="53" y="201"/>
                      </a:lnTo>
                      <a:lnTo>
                        <a:pt x="40" y="195"/>
                      </a:lnTo>
                      <a:lnTo>
                        <a:pt x="30" y="188"/>
                      </a:lnTo>
                      <a:lnTo>
                        <a:pt x="22" y="182"/>
                      </a:lnTo>
                      <a:lnTo>
                        <a:pt x="15" y="175"/>
                      </a:lnTo>
                      <a:lnTo>
                        <a:pt x="9" y="167"/>
                      </a:lnTo>
                      <a:lnTo>
                        <a:pt x="5" y="157"/>
                      </a:lnTo>
                      <a:lnTo>
                        <a:pt x="3" y="151"/>
                      </a:lnTo>
                      <a:lnTo>
                        <a:pt x="1" y="144"/>
                      </a:lnTo>
                      <a:lnTo>
                        <a:pt x="0" y="137"/>
                      </a:lnTo>
                      <a:lnTo>
                        <a:pt x="1" y="131"/>
                      </a:lnTo>
                      <a:lnTo>
                        <a:pt x="2" y="121"/>
                      </a:lnTo>
                      <a:lnTo>
                        <a:pt x="5" y="112"/>
                      </a:lnTo>
                      <a:lnTo>
                        <a:pt x="10" y="101"/>
                      </a:lnTo>
                      <a:lnTo>
                        <a:pt x="17" y="93"/>
                      </a:lnTo>
                      <a:lnTo>
                        <a:pt x="25" y="85"/>
                      </a:lnTo>
                      <a:lnTo>
                        <a:pt x="35" y="77"/>
                      </a:lnTo>
                      <a:lnTo>
                        <a:pt x="45" y="71"/>
                      </a:lnTo>
                      <a:lnTo>
                        <a:pt x="59" y="65"/>
                      </a:lnTo>
                      <a:lnTo>
                        <a:pt x="73" y="62"/>
                      </a:lnTo>
                      <a:lnTo>
                        <a:pt x="83" y="60"/>
                      </a:lnTo>
                      <a:lnTo>
                        <a:pt x="29" y="3"/>
                      </a:lnTo>
                    </a:path>
                  </a:pathLst>
                </a:custGeom>
                <a:solidFill>
                  <a:schemeClr val="bg2"/>
                </a:solidFill>
                <a:ln w="254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24885" name="Rectangle 21"/>
                <p:cNvSpPr>
                  <a:spLocks noChangeArrowheads="1"/>
                </p:cNvSpPr>
                <p:nvPr/>
              </p:nvSpPr>
              <p:spPr bwMode="auto">
                <a:xfrm>
                  <a:off x="581" y="2662"/>
                  <a:ext cx="253" cy="286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0487" tIns="44450" rIns="90487" bIns="44450">
                  <a:prstTxWarp prst="textNoShape">
                    <a:avLst/>
                  </a:prstTxWarp>
                  <a:spAutoFit/>
                </a:bodyPr>
                <a:lstStyle/>
                <a:p>
                  <a:pPr algn="ctr"/>
                  <a:r>
                    <a:rPr lang="en-US" sz="2400" b="1">
                      <a:solidFill>
                        <a:schemeClr val="bg1"/>
                      </a:solidFill>
                      <a:latin typeface="FranklinGothic" charset="0"/>
                    </a:rPr>
                    <a:t>D</a:t>
                  </a:r>
                </a:p>
              </p:txBody>
            </p:sp>
          </p:grpSp>
          <p:grpSp>
            <p:nvGrpSpPr>
              <p:cNvPr id="7" name="Group 22"/>
              <p:cNvGrpSpPr>
                <a:grpSpLocks/>
              </p:cNvGrpSpPr>
              <p:nvPr/>
            </p:nvGrpSpPr>
            <p:grpSpPr bwMode="auto">
              <a:xfrm>
                <a:off x="574" y="1633"/>
                <a:ext cx="255" cy="286"/>
                <a:chOff x="574" y="1633"/>
                <a:chExt cx="255" cy="286"/>
              </a:xfrm>
            </p:grpSpPr>
            <p:sp>
              <p:nvSpPr>
                <p:cNvPr id="2724887" name="Freeform 23"/>
                <p:cNvSpPr>
                  <a:spLocks/>
                </p:cNvSpPr>
                <p:nvPr/>
              </p:nvSpPr>
              <p:spPr bwMode="auto">
                <a:xfrm>
                  <a:off x="574" y="1677"/>
                  <a:ext cx="237" cy="211"/>
                </a:xfrm>
                <a:custGeom>
                  <a:avLst/>
                  <a:gdLst/>
                  <a:ahLst/>
                  <a:cxnLst>
                    <a:cxn ang="0">
                      <a:pos x="67" y="10"/>
                    </a:cxn>
                    <a:cxn ang="0">
                      <a:pos x="112" y="11"/>
                    </a:cxn>
                    <a:cxn ang="0">
                      <a:pos x="161" y="0"/>
                    </a:cxn>
                    <a:cxn ang="0">
                      <a:pos x="219" y="0"/>
                    </a:cxn>
                    <a:cxn ang="0">
                      <a:pos x="155" y="60"/>
                    </a:cxn>
                    <a:cxn ang="0">
                      <a:pos x="172" y="64"/>
                    </a:cxn>
                    <a:cxn ang="0">
                      <a:pos x="189" y="71"/>
                    </a:cxn>
                    <a:cxn ang="0">
                      <a:pos x="205" y="79"/>
                    </a:cxn>
                    <a:cxn ang="0">
                      <a:pos x="217" y="90"/>
                    </a:cxn>
                    <a:cxn ang="0">
                      <a:pos x="227" y="103"/>
                    </a:cxn>
                    <a:cxn ang="0">
                      <a:pos x="234" y="118"/>
                    </a:cxn>
                    <a:cxn ang="0">
                      <a:pos x="236" y="134"/>
                    </a:cxn>
                    <a:cxn ang="0">
                      <a:pos x="233" y="150"/>
                    </a:cxn>
                    <a:cxn ang="0">
                      <a:pos x="228" y="163"/>
                    </a:cxn>
                    <a:cxn ang="0">
                      <a:pos x="218" y="176"/>
                    </a:cxn>
                    <a:cxn ang="0">
                      <a:pos x="201" y="191"/>
                    </a:cxn>
                    <a:cxn ang="0">
                      <a:pos x="185" y="199"/>
                    </a:cxn>
                    <a:cxn ang="0">
                      <a:pos x="170" y="205"/>
                    </a:cxn>
                    <a:cxn ang="0">
                      <a:pos x="155" y="209"/>
                    </a:cxn>
                    <a:cxn ang="0">
                      <a:pos x="136" y="210"/>
                    </a:cxn>
                    <a:cxn ang="0">
                      <a:pos x="88" y="209"/>
                    </a:cxn>
                    <a:cxn ang="0">
                      <a:pos x="65" y="205"/>
                    </a:cxn>
                    <a:cxn ang="0">
                      <a:pos x="40" y="194"/>
                    </a:cxn>
                    <a:cxn ang="0">
                      <a:pos x="22" y="181"/>
                    </a:cxn>
                    <a:cxn ang="0">
                      <a:pos x="9" y="166"/>
                    </a:cxn>
                    <a:cxn ang="0">
                      <a:pos x="3" y="150"/>
                    </a:cxn>
                    <a:cxn ang="0">
                      <a:pos x="0" y="136"/>
                    </a:cxn>
                    <a:cxn ang="0">
                      <a:pos x="2" y="121"/>
                    </a:cxn>
                    <a:cxn ang="0">
                      <a:pos x="10" y="101"/>
                    </a:cxn>
                    <a:cxn ang="0">
                      <a:pos x="25" y="84"/>
                    </a:cxn>
                    <a:cxn ang="0">
                      <a:pos x="45" y="71"/>
                    </a:cxn>
                    <a:cxn ang="0">
                      <a:pos x="73" y="61"/>
                    </a:cxn>
                    <a:cxn ang="0">
                      <a:pos x="29" y="3"/>
                    </a:cxn>
                  </a:cxnLst>
                  <a:rect l="0" t="0" r="r" b="b"/>
                  <a:pathLst>
                    <a:path w="237" h="211">
                      <a:moveTo>
                        <a:pt x="29" y="3"/>
                      </a:moveTo>
                      <a:lnTo>
                        <a:pt x="67" y="10"/>
                      </a:lnTo>
                      <a:lnTo>
                        <a:pt x="66" y="0"/>
                      </a:lnTo>
                      <a:lnTo>
                        <a:pt x="112" y="11"/>
                      </a:lnTo>
                      <a:lnTo>
                        <a:pt x="112" y="0"/>
                      </a:lnTo>
                      <a:lnTo>
                        <a:pt x="161" y="0"/>
                      </a:lnTo>
                      <a:lnTo>
                        <a:pt x="160" y="11"/>
                      </a:lnTo>
                      <a:lnTo>
                        <a:pt x="219" y="0"/>
                      </a:lnTo>
                      <a:lnTo>
                        <a:pt x="148" y="59"/>
                      </a:lnTo>
                      <a:lnTo>
                        <a:pt x="155" y="60"/>
                      </a:lnTo>
                      <a:lnTo>
                        <a:pt x="163" y="61"/>
                      </a:lnTo>
                      <a:lnTo>
                        <a:pt x="172" y="64"/>
                      </a:lnTo>
                      <a:lnTo>
                        <a:pt x="180" y="66"/>
                      </a:lnTo>
                      <a:lnTo>
                        <a:pt x="189" y="71"/>
                      </a:lnTo>
                      <a:lnTo>
                        <a:pt x="197" y="74"/>
                      </a:lnTo>
                      <a:lnTo>
                        <a:pt x="205" y="79"/>
                      </a:lnTo>
                      <a:lnTo>
                        <a:pt x="212" y="85"/>
                      </a:lnTo>
                      <a:lnTo>
                        <a:pt x="217" y="90"/>
                      </a:lnTo>
                      <a:lnTo>
                        <a:pt x="222" y="96"/>
                      </a:lnTo>
                      <a:lnTo>
                        <a:pt x="227" y="103"/>
                      </a:lnTo>
                      <a:lnTo>
                        <a:pt x="231" y="111"/>
                      </a:lnTo>
                      <a:lnTo>
                        <a:pt x="234" y="118"/>
                      </a:lnTo>
                      <a:lnTo>
                        <a:pt x="235" y="124"/>
                      </a:lnTo>
                      <a:lnTo>
                        <a:pt x="236" y="134"/>
                      </a:lnTo>
                      <a:lnTo>
                        <a:pt x="235" y="143"/>
                      </a:lnTo>
                      <a:lnTo>
                        <a:pt x="233" y="150"/>
                      </a:lnTo>
                      <a:lnTo>
                        <a:pt x="231" y="157"/>
                      </a:lnTo>
                      <a:lnTo>
                        <a:pt x="228" y="163"/>
                      </a:lnTo>
                      <a:lnTo>
                        <a:pt x="224" y="169"/>
                      </a:lnTo>
                      <a:lnTo>
                        <a:pt x="218" y="176"/>
                      </a:lnTo>
                      <a:lnTo>
                        <a:pt x="210" y="184"/>
                      </a:lnTo>
                      <a:lnTo>
                        <a:pt x="201" y="191"/>
                      </a:lnTo>
                      <a:lnTo>
                        <a:pt x="193" y="196"/>
                      </a:lnTo>
                      <a:lnTo>
                        <a:pt x="185" y="199"/>
                      </a:lnTo>
                      <a:lnTo>
                        <a:pt x="177" y="203"/>
                      </a:lnTo>
                      <a:lnTo>
                        <a:pt x="170" y="205"/>
                      </a:lnTo>
                      <a:lnTo>
                        <a:pt x="161" y="207"/>
                      </a:lnTo>
                      <a:lnTo>
                        <a:pt x="155" y="209"/>
                      </a:lnTo>
                      <a:lnTo>
                        <a:pt x="145" y="209"/>
                      </a:lnTo>
                      <a:lnTo>
                        <a:pt x="136" y="210"/>
                      </a:lnTo>
                      <a:lnTo>
                        <a:pt x="96" y="210"/>
                      </a:lnTo>
                      <a:lnTo>
                        <a:pt x="88" y="209"/>
                      </a:lnTo>
                      <a:lnTo>
                        <a:pt x="78" y="208"/>
                      </a:lnTo>
                      <a:lnTo>
                        <a:pt x="65" y="205"/>
                      </a:lnTo>
                      <a:lnTo>
                        <a:pt x="53" y="200"/>
                      </a:lnTo>
                      <a:lnTo>
                        <a:pt x="40" y="194"/>
                      </a:lnTo>
                      <a:lnTo>
                        <a:pt x="30" y="187"/>
                      </a:lnTo>
                      <a:lnTo>
                        <a:pt x="22" y="181"/>
                      </a:lnTo>
                      <a:lnTo>
                        <a:pt x="15" y="174"/>
                      </a:lnTo>
                      <a:lnTo>
                        <a:pt x="9" y="166"/>
                      </a:lnTo>
                      <a:lnTo>
                        <a:pt x="5" y="156"/>
                      </a:lnTo>
                      <a:lnTo>
                        <a:pt x="3" y="150"/>
                      </a:lnTo>
                      <a:lnTo>
                        <a:pt x="1" y="144"/>
                      </a:lnTo>
                      <a:lnTo>
                        <a:pt x="0" y="136"/>
                      </a:lnTo>
                      <a:lnTo>
                        <a:pt x="1" y="131"/>
                      </a:lnTo>
                      <a:lnTo>
                        <a:pt x="2" y="121"/>
                      </a:lnTo>
                      <a:lnTo>
                        <a:pt x="5" y="111"/>
                      </a:lnTo>
                      <a:lnTo>
                        <a:pt x="10" y="101"/>
                      </a:lnTo>
                      <a:lnTo>
                        <a:pt x="17" y="92"/>
                      </a:lnTo>
                      <a:lnTo>
                        <a:pt x="25" y="84"/>
                      </a:lnTo>
                      <a:lnTo>
                        <a:pt x="35" y="76"/>
                      </a:lnTo>
                      <a:lnTo>
                        <a:pt x="45" y="71"/>
                      </a:lnTo>
                      <a:lnTo>
                        <a:pt x="59" y="65"/>
                      </a:lnTo>
                      <a:lnTo>
                        <a:pt x="73" y="61"/>
                      </a:lnTo>
                      <a:lnTo>
                        <a:pt x="83" y="59"/>
                      </a:lnTo>
                      <a:lnTo>
                        <a:pt x="29" y="3"/>
                      </a:lnTo>
                    </a:path>
                  </a:pathLst>
                </a:custGeom>
                <a:solidFill>
                  <a:schemeClr val="bg2"/>
                </a:solidFill>
                <a:ln w="254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24888" name="Rectangle 24"/>
                <p:cNvSpPr>
                  <a:spLocks noChangeArrowheads="1"/>
                </p:cNvSpPr>
                <p:nvPr/>
              </p:nvSpPr>
              <p:spPr bwMode="auto">
                <a:xfrm>
                  <a:off x="576" y="1633"/>
                  <a:ext cx="253" cy="286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0487" tIns="44450" rIns="90487" bIns="44450">
                  <a:prstTxWarp prst="textNoShape">
                    <a:avLst/>
                  </a:prstTxWarp>
                  <a:spAutoFit/>
                </a:bodyPr>
                <a:lstStyle/>
                <a:p>
                  <a:pPr algn="ctr"/>
                  <a:r>
                    <a:rPr lang="en-US" sz="2400" b="1">
                      <a:solidFill>
                        <a:schemeClr val="bg1"/>
                      </a:solidFill>
                      <a:latin typeface="FranklinGothic" charset="0"/>
                    </a:rPr>
                    <a:t>A</a:t>
                  </a:r>
                </a:p>
              </p:txBody>
            </p:sp>
          </p:grpSp>
          <p:sp>
            <p:nvSpPr>
              <p:cNvPr id="2724889" name="Line 25"/>
              <p:cNvSpPr>
                <a:spLocks noChangeShapeType="1"/>
              </p:cNvSpPr>
              <p:nvPr/>
            </p:nvSpPr>
            <p:spPr bwMode="auto">
              <a:xfrm flipH="1">
                <a:off x="1424" y="1241"/>
                <a:ext cx="3" cy="17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24890" name="Line 26"/>
              <p:cNvSpPr>
                <a:spLocks noChangeShapeType="1"/>
              </p:cNvSpPr>
              <p:nvPr/>
            </p:nvSpPr>
            <p:spPr bwMode="auto">
              <a:xfrm flipH="1">
                <a:off x="1709" y="1241"/>
                <a:ext cx="3" cy="17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24891" name="Line 27"/>
              <p:cNvSpPr>
                <a:spLocks noChangeShapeType="1"/>
              </p:cNvSpPr>
              <p:nvPr/>
            </p:nvSpPr>
            <p:spPr bwMode="auto">
              <a:xfrm flipH="1">
                <a:off x="1993" y="1241"/>
                <a:ext cx="3" cy="17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24892" name="AutoShape 28"/>
              <p:cNvSpPr>
                <a:spLocks noChangeArrowheads="1"/>
              </p:cNvSpPr>
              <p:nvPr/>
            </p:nvSpPr>
            <p:spPr bwMode="auto">
              <a:xfrm>
                <a:off x="1199" y="2015"/>
                <a:ext cx="208" cy="259"/>
              </a:xfrm>
              <a:prstGeom prst="cube">
                <a:avLst>
                  <a:gd name="adj" fmla="val 24995"/>
                </a:avLst>
              </a:prstGeom>
              <a:solidFill>
                <a:srgbClr val="DC008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24893" name="AutoShape 29"/>
              <p:cNvSpPr>
                <a:spLocks noChangeArrowheads="1"/>
              </p:cNvSpPr>
              <p:nvPr/>
            </p:nvSpPr>
            <p:spPr bwMode="auto">
              <a:xfrm>
                <a:off x="1250" y="1963"/>
                <a:ext cx="157" cy="46"/>
              </a:xfrm>
              <a:prstGeom prst="cube">
                <a:avLst>
                  <a:gd name="adj" fmla="val 24995"/>
                </a:avLst>
              </a:prstGeom>
              <a:solidFill>
                <a:srgbClr val="DC008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24894" name="AutoShape 30"/>
              <p:cNvSpPr>
                <a:spLocks noChangeArrowheads="1"/>
              </p:cNvSpPr>
              <p:nvPr/>
            </p:nvSpPr>
            <p:spPr bwMode="auto">
              <a:xfrm>
                <a:off x="1241" y="2035"/>
                <a:ext cx="107" cy="15"/>
              </a:xfrm>
              <a:prstGeom prst="parallelogram">
                <a:avLst>
                  <a:gd name="adj" fmla="val 178300"/>
                </a:avLst>
              </a:prstGeom>
              <a:solidFill>
                <a:srgbClr val="DC008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8" name="Group 31"/>
              <p:cNvGrpSpPr>
                <a:grpSpLocks/>
              </p:cNvGrpSpPr>
              <p:nvPr/>
            </p:nvGrpSpPr>
            <p:grpSpPr bwMode="auto">
              <a:xfrm>
                <a:off x="1715" y="1998"/>
                <a:ext cx="201" cy="257"/>
                <a:chOff x="1715" y="1998"/>
                <a:chExt cx="201" cy="257"/>
              </a:xfrm>
            </p:grpSpPr>
            <p:sp>
              <p:nvSpPr>
                <p:cNvPr id="2724896" name="Freeform 32"/>
                <p:cNvSpPr>
                  <a:spLocks/>
                </p:cNvSpPr>
                <p:nvPr/>
              </p:nvSpPr>
              <p:spPr bwMode="auto">
                <a:xfrm>
                  <a:off x="1844" y="2117"/>
                  <a:ext cx="60" cy="138"/>
                </a:xfrm>
                <a:custGeom>
                  <a:avLst/>
                  <a:gdLst/>
                  <a:ahLst/>
                  <a:cxnLst>
                    <a:cxn ang="0">
                      <a:pos x="43" y="0"/>
                    </a:cxn>
                    <a:cxn ang="0">
                      <a:pos x="59" y="0"/>
                    </a:cxn>
                    <a:cxn ang="0">
                      <a:pos x="16" y="137"/>
                    </a:cxn>
                    <a:cxn ang="0">
                      <a:pos x="0" y="137"/>
                    </a:cxn>
                    <a:cxn ang="0">
                      <a:pos x="43" y="0"/>
                    </a:cxn>
                  </a:cxnLst>
                  <a:rect l="0" t="0" r="r" b="b"/>
                  <a:pathLst>
                    <a:path w="60" h="138">
                      <a:moveTo>
                        <a:pt x="43" y="0"/>
                      </a:moveTo>
                      <a:lnTo>
                        <a:pt x="59" y="0"/>
                      </a:lnTo>
                      <a:lnTo>
                        <a:pt x="16" y="137"/>
                      </a:lnTo>
                      <a:lnTo>
                        <a:pt x="0" y="137"/>
                      </a:lnTo>
                      <a:lnTo>
                        <a:pt x="43" y="0"/>
                      </a:lnTo>
                    </a:path>
                  </a:pathLst>
                </a:custGeom>
                <a:solidFill>
                  <a:srgbClr val="F39FD1"/>
                </a:solidFill>
                <a:ln w="12700" cap="rnd" cmpd="sng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24897" name="Rectangle 33"/>
                <p:cNvSpPr>
                  <a:spLocks noChangeArrowheads="1"/>
                </p:cNvSpPr>
                <p:nvPr/>
              </p:nvSpPr>
              <p:spPr bwMode="auto">
                <a:xfrm>
                  <a:off x="1840" y="2117"/>
                  <a:ext cx="76" cy="12"/>
                </a:xfrm>
                <a:prstGeom prst="rect">
                  <a:avLst/>
                </a:prstGeom>
                <a:solidFill>
                  <a:srgbClr val="F39FD1"/>
                </a:solidFill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24898" name="Rectangle 34"/>
                <p:cNvSpPr>
                  <a:spLocks noChangeArrowheads="1"/>
                </p:cNvSpPr>
                <p:nvPr/>
              </p:nvSpPr>
              <p:spPr bwMode="auto">
                <a:xfrm>
                  <a:off x="1846" y="2175"/>
                  <a:ext cx="57" cy="11"/>
                </a:xfrm>
                <a:prstGeom prst="rect">
                  <a:avLst/>
                </a:prstGeom>
                <a:solidFill>
                  <a:srgbClr val="F39FD1"/>
                </a:solidFill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24899" name="Rectangle 35"/>
                <p:cNvSpPr>
                  <a:spLocks noChangeArrowheads="1"/>
                </p:cNvSpPr>
                <p:nvPr/>
              </p:nvSpPr>
              <p:spPr bwMode="auto">
                <a:xfrm>
                  <a:off x="1715" y="2175"/>
                  <a:ext cx="75" cy="7"/>
                </a:xfrm>
                <a:prstGeom prst="rect">
                  <a:avLst/>
                </a:prstGeom>
                <a:solidFill>
                  <a:srgbClr val="F39FD1"/>
                </a:solidFill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24900" name="Oval 36"/>
                <p:cNvSpPr>
                  <a:spLocks noChangeArrowheads="1"/>
                </p:cNvSpPr>
                <p:nvPr/>
              </p:nvSpPr>
              <p:spPr bwMode="auto">
                <a:xfrm>
                  <a:off x="1774" y="1998"/>
                  <a:ext cx="22" cy="26"/>
                </a:xfrm>
                <a:prstGeom prst="ellipse">
                  <a:avLst/>
                </a:prstGeom>
                <a:solidFill>
                  <a:srgbClr val="F39FD1"/>
                </a:solidFill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24901" name="Freeform 37"/>
                <p:cNvSpPr>
                  <a:spLocks/>
                </p:cNvSpPr>
                <p:nvPr/>
              </p:nvSpPr>
              <p:spPr bwMode="auto">
                <a:xfrm>
                  <a:off x="1715" y="2043"/>
                  <a:ext cx="138" cy="212"/>
                </a:xfrm>
                <a:custGeom>
                  <a:avLst/>
                  <a:gdLst/>
                  <a:ahLst/>
                  <a:cxnLst>
                    <a:cxn ang="0">
                      <a:pos x="1" y="98"/>
                    </a:cxn>
                    <a:cxn ang="0">
                      <a:pos x="1" y="100"/>
                    </a:cxn>
                    <a:cxn ang="0">
                      <a:pos x="0" y="104"/>
                    </a:cxn>
                    <a:cxn ang="0">
                      <a:pos x="0" y="107"/>
                    </a:cxn>
                    <a:cxn ang="0">
                      <a:pos x="1" y="111"/>
                    </a:cxn>
                    <a:cxn ang="0">
                      <a:pos x="3" y="114"/>
                    </a:cxn>
                    <a:cxn ang="0">
                      <a:pos x="6" y="116"/>
                    </a:cxn>
                    <a:cxn ang="0">
                      <a:pos x="9" y="118"/>
                    </a:cxn>
                    <a:cxn ang="0">
                      <a:pos x="11" y="119"/>
                    </a:cxn>
                    <a:cxn ang="0">
                      <a:pos x="15" y="119"/>
                    </a:cxn>
                    <a:cxn ang="0">
                      <a:pos x="89" y="211"/>
                    </a:cxn>
                    <a:cxn ang="0">
                      <a:pos x="113" y="101"/>
                    </a:cxn>
                    <a:cxn ang="0">
                      <a:pos x="113" y="99"/>
                    </a:cxn>
                    <a:cxn ang="0">
                      <a:pos x="111" y="97"/>
                    </a:cxn>
                    <a:cxn ang="0">
                      <a:pos x="109" y="95"/>
                    </a:cxn>
                    <a:cxn ang="0">
                      <a:pos x="108" y="94"/>
                    </a:cxn>
                    <a:cxn ang="0">
                      <a:pos x="105" y="93"/>
                    </a:cxn>
                    <a:cxn ang="0">
                      <a:pos x="102" y="92"/>
                    </a:cxn>
                    <a:cxn ang="0">
                      <a:pos x="100" y="92"/>
                    </a:cxn>
                    <a:cxn ang="0">
                      <a:pos x="97" y="92"/>
                    </a:cxn>
                    <a:cxn ang="0">
                      <a:pos x="66" y="54"/>
                    </a:cxn>
                    <a:cxn ang="0">
                      <a:pos x="127" y="67"/>
                    </a:cxn>
                    <a:cxn ang="0">
                      <a:pos x="130" y="66"/>
                    </a:cxn>
                    <a:cxn ang="0">
                      <a:pos x="131" y="65"/>
                    </a:cxn>
                    <a:cxn ang="0">
                      <a:pos x="134" y="63"/>
                    </a:cxn>
                    <a:cxn ang="0">
                      <a:pos x="136" y="62"/>
                    </a:cxn>
                    <a:cxn ang="0">
                      <a:pos x="136" y="59"/>
                    </a:cxn>
                    <a:cxn ang="0">
                      <a:pos x="137" y="56"/>
                    </a:cxn>
                    <a:cxn ang="0">
                      <a:pos x="136" y="53"/>
                    </a:cxn>
                    <a:cxn ang="0">
                      <a:pos x="135" y="50"/>
                    </a:cxn>
                    <a:cxn ang="0">
                      <a:pos x="133" y="49"/>
                    </a:cxn>
                    <a:cxn ang="0">
                      <a:pos x="131" y="47"/>
                    </a:cxn>
                    <a:cxn ang="0">
                      <a:pos x="128" y="46"/>
                    </a:cxn>
                    <a:cxn ang="0">
                      <a:pos x="87" y="46"/>
                    </a:cxn>
                    <a:cxn ang="0">
                      <a:pos x="80" y="30"/>
                    </a:cxn>
                    <a:cxn ang="0">
                      <a:pos x="80" y="26"/>
                    </a:cxn>
                    <a:cxn ang="0">
                      <a:pos x="81" y="22"/>
                    </a:cxn>
                    <a:cxn ang="0">
                      <a:pos x="81" y="17"/>
                    </a:cxn>
                    <a:cxn ang="0">
                      <a:pos x="80" y="14"/>
                    </a:cxn>
                    <a:cxn ang="0">
                      <a:pos x="78" y="11"/>
                    </a:cxn>
                    <a:cxn ang="0">
                      <a:pos x="76" y="7"/>
                    </a:cxn>
                    <a:cxn ang="0">
                      <a:pos x="73" y="5"/>
                    </a:cxn>
                    <a:cxn ang="0">
                      <a:pos x="70" y="2"/>
                    </a:cxn>
                    <a:cxn ang="0">
                      <a:pos x="66" y="1"/>
                    </a:cxn>
                    <a:cxn ang="0">
                      <a:pos x="62" y="0"/>
                    </a:cxn>
                    <a:cxn ang="0">
                      <a:pos x="57" y="0"/>
                    </a:cxn>
                    <a:cxn ang="0">
                      <a:pos x="53" y="1"/>
                    </a:cxn>
                    <a:cxn ang="0">
                      <a:pos x="49" y="2"/>
                    </a:cxn>
                    <a:cxn ang="0">
                      <a:pos x="45" y="4"/>
                    </a:cxn>
                    <a:cxn ang="0">
                      <a:pos x="42" y="8"/>
                    </a:cxn>
                    <a:cxn ang="0">
                      <a:pos x="39" y="12"/>
                    </a:cxn>
                    <a:cxn ang="0">
                      <a:pos x="37" y="16"/>
                    </a:cxn>
                  </a:cxnLst>
                  <a:rect l="0" t="0" r="r" b="b"/>
                  <a:pathLst>
                    <a:path w="138" h="212">
                      <a:moveTo>
                        <a:pt x="37" y="16"/>
                      </a:moveTo>
                      <a:lnTo>
                        <a:pt x="1" y="98"/>
                      </a:lnTo>
                      <a:lnTo>
                        <a:pt x="1" y="99"/>
                      </a:lnTo>
                      <a:lnTo>
                        <a:pt x="1" y="100"/>
                      </a:lnTo>
                      <a:lnTo>
                        <a:pt x="0" y="101"/>
                      </a:lnTo>
                      <a:lnTo>
                        <a:pt x="0" y="104"/>
                      </a:lnTo>
                      <a:lnTo>
                        <a:pt x="0" y="105"/>
                      </a:lnTo>
                      <a:lnTo>
                        <a:pt x="0" y="107"/>
                      </a:lnTo>
                      <a:lnTo>
                        <a:pt x="1" y="109"/>
                      </a:lnTo>
                      <a:lnTo>
                        <a:pt x="1" y="111"/>
                      </a:lnTo>
                      <a:lnTo>
                        <a:pt x="2" y="112"/>
                      </a:lnTo>
                      <a:lnTo>
                        <a:pt x="3" y="114"/>
                      </a:lnTo>
                      <a:lnTo>
                        <a:pt x="4" y="115"/>
                      </a:lnTo>
                      <a:lnTo>
                        <a:pt x="6" y="116"/>
                      </a:lnTo>
                      <a:lnTo>
                        <a:pt x="7" y="117"/>
                      </a:lnTo>
                      <a:lnTo>
                        <a:pt x="9" y="118"/>
                      </a:lnTo>
                      <a:lnTo>
                        <a:pt x="10" y="118"/>
                      </a:lnTo>
                      <a:lnTo>
                        <a:pt x="11" y="119"/>
                      </a:lnTo>
                      <a:lnTo>
                        <a:pt x="13" y="119"/>
                      </a:lnTo>
                      <a:lnTo>
                        <a:pt x="15" y="119"/>
                      </a:lnTo>
                      <a:lnTo>
                        <a:pt x="89" y="119"/>
                      </a:lnTo>
                      <a:lnTo>
                        <a:pt x="89" y="211"/>
                      </a:lnTo>
                      <a:lnTo>
                        <a:pt x="113" y="211"/>
                      </a:lnTo>
                      <a:lnTo>
                        <a:pt x="113" y="101"/>
                      </a:lnTo>
                      <a:lnTo>
                        <a:pt x="113" y="100"/>
                      </a:lnTo>
                      <a:lnTo>
                        <a:pt x="113" y="99"/>
                      </a:lnTo>
                      <a:lnTo>
                        <a:pt x="112" y="98"/>
                      </a:lnTo>
                      <a:lnTo>
                        <a:pt x="111" y="97"/>
                      </a:lnTo>
                      <a:lnTo>
                        <a:pt x="111" y="96"/>
                      </a:lnTo>
                      <a:lnTo>
                        <a:pt x="109" y="95"/>
                      </a:lnTo>
                      <a:lnTo>
                        <a:pt x="109" y="95"/>
                      </a:lnTo>
                      <a:lnTo>
                        <a:pt x="108" y="94"/>
                      </a:lnTo>
                      <a:lnTo>
                        <a:pt x="106" y="93"/>
                      </a:lnTo>
                      <a:lnTo>
                        <a:pt x="105" y="93"/>
                      </a:lnTo>
                      <a:lnTo>
                        <a:pt x="104" y="93"/>
                      </a:lnTo>
                      <a:lnTo>
                        <a:pt x="102" y="92"/>
                      </a:lnTo>
                      <a:lnTo>
                        <a:pt x="101" y="92"/>
                      </a:lnTo>
                      <a:lnTo>
                        <a:pt x="100" y="92"/>
                      </a:lnTo>
                      <a:lnTo>
                        <a:pt x="98" y="92"/>
                      </a:lnTo>
                      <a:lnTo>
                        <a:pt x="97" y="92"/>
                      </a:lnTo>
                      <a:lnTo>
                        <a:pt x="54" y="90"/>
                      </a:lnTo>
                      <a:lnTo>
                        <a:pt x="66" y="54"/>
                      </a:lnTo>
                      <a:lnTo>
                        <a:pt x="75" y="67"/>
                      </a:lnTo>
                      <a:lnTo>
                        <a:pt x="127" y="67"/>
                      </a:lnTo>
                      <a:lnTo>
                        <a:pt x="128" y="66"/>
                      </a:lnTo>
                      <a:lnTo>
                        <a:pt x="130" y="66"/>
                      </a:lnTo>
                      <a:lnTo>
                        <a:pt x="131" y="65"/>
                      </a:lnTo>
                      <a:lnTo>
                        <a:pt x="131" y="65"/>
                      </a:lnTo>
                      <a:lnTo>
                        <a:pt x="133" y="64"/>
                      </a:lnTo>
                      <a:lnTo>
                        <a:pt x="134" y="63"/>
                      </a:lnTo>
                      <a:lnTo>
                        <a:pt x="135" y="62"/>
                      </a:lnTo>
                      <a:lnTo>
                        <a:pt x="136" y="62"/>
                      </a:lnTo>
                      <a:lnTo>
                        <a:pt x="136" y="60"/>
                      </a:lnTo>
                      <a:lnTo>
                        <a:pt x="136" y="59"/>
                      </a:lnTo>
                      <a:lnTo>
                        <a:pt x="137" y="58"/>
                      </a:lnTo>
                      <a:lnTo>
                        <a:pt x="137" y="56"/>
                      </a:lnTo>
                      <a:lnTo>
                        <a:pt x="137" y="54"/>
                      </a:lnTo>
                      <a:lnTo>
                        <a:pt x="136" y="53"/>
                      </a:lnTo>
                      <a:lnTo>
                        <a:pt x="136" y="52"/>
                      </a:lnTo>
                      <a:lnTo>
                        <a:pt x="135" y="50"/>
                      </a:lnTo>
                      <a:lnTo>
                        <a:pt x="134" y="49"/>
                      </a:lnTo>
                      <a:lnTo>
                        <a:pt x="133" y="49"/>
                      </a:lnTo>
                      <a:lnTo>
                        <a:pt x="132" y="47"/>
                      </a:lnTo>
                      <a:lnTo>
                        <a:pt x="131" y="47"/>
                      </a:lnTo>
                      <a:lnTo>
                        <a:pt x="130" y="46"/>
                      </a:lnTo>
                      <a:lnTo>
                        <a:pt x="128" y="46"/>
                      </a:lnTo>
                      <a:lnTo>
                        <a:pt x="127" y="46"/>
                      </a:lnTo>
                      <a:lnTo>
                        <a:pt x="87" y="46"/>
                      </a:lnTo>
                      <a:lnTo>
                        <a:pt x="78" y="31"/>
                      </a:lnTo>
                      <a:lnTo>
                        <a:pt x="80" y="30"/>
                      </a:lnTo>
                      <a:lnTo>
                        <a:pt x="80" y="28"/>
                      </a:lnTo>
                      <a:lnTo>
                        <a:pt x="80" y="26"/>
                      </a:lnTo>
                      <a:lnTo>
                        <a:pt x="81" y="24"/>
                      </a:lnTo>
                      <a:lnTo>
                        <a:pt x="81" y="22"/>
                      </a:lnTo>
                      <a:lnTo>
                        <a:pt x="81" y="20"/>
                      </a:lnTo>
                      <a:lnTo>
                        <a:pt x="81" y="17"/>
                      </a:lnTo>
                      <a:lnTo>
                        <a:pt x="80" y="16"/>
                      </a:lnTo>
                      <a:lnTo>
                        <a:pt x="80" y="14"/>
                      </a:lnTo>
                      <a:lnTo>
                        <a:pt x="79" y="12"/>
                      </a:lnTo>
                      <a:lnTo>
                        <a:pt x="78" y="11"/>
                      </a:lnTo>
                      <a:lnTo>
                        <a:pt x="77" y="9"/>
                      </a:lnTo>
                      <a:lnTo>
                        <a:pt x="76" y="7"/>
                      </a:lnTo>
                      <a:lnTo>
                        <a:pt x="75" y="6"/>
                      </a:lnTo>
                      <a:lnTo>
                        <a:pt x="73" y="5"/>
                      </a:lnTo>
                      <a:lnTo>
                        <a:pt x="72" y="4"/>
                      </a:lnTo>
                      <a:lnTo>
                        <a:pt x="70" y="2"/>
                      </a:lnTo>
                      <a:lnTo>
                        <a:pt x="68" y="2"/>
                      </a:lnTo>
                      <a:lnTo>
                        <a:pt x="66" y="1"/>
                      </a:lnTo>
                      <a:lnTo>
                        <a:pt x="64" y="1"/>
                      </a:lnTo>
                      <a:lnTo>
                        <a:pt x="62" y="0"/>
                      </a:lnTo>
                      <a:lnTo>
                        <a:pt x="60" y="0"/>
                      </a:lnTo>
                      <a:lnTo>
                        <a:pt x="57" y="0"/>
                      </a:lnTo>
                      <a:lnTo>
                        <a:pt x="56" y="0"/>
                      </a:lnTo>
                      <a:lnTo>
                        <a:pt x="53" y="1"/>
                      </a:lnTo>
                      <a:lnTo>
                        <a:pt x="51" y="1"/>
                      </a:lnTo>
                      <a:lnTo>
                        <a:pt x="49" y="2"/>
                      </a:lnTo>
                      <a:lnTo>
                        <a:pt x="47" y="3"/>
                      </a:lnTo>
                      <a:lnTo>
                        <a:pt x="45" y="4"/>
                      </a:lnTo>
                      <a:lnTo>
                        <a:pt x="43" y="6"/>
                      </a:lnTo>
                      <a:lnTo>
                        <a:pt x="42" y="8"/>
                      </a:lnTo>
                      <a:lnTo>
                        <a:pt x="40" y="9"/>
                      </a:lnTo>
                      <a:lnTo>
                        <a:pt x="39" y="12"/>
                      </a:lnTo>
                      <a:lnTo>
                        <a:pt x="38" y="14"/>
                      </a:lnTo>
                      <a:lnTo>
                        <a:pt x="37" y="16"/>
                      </a:lnTo>
                    </a:path>
                  </a:pathLst>
                </a:custGeom>
                <a:solidFill>
                  <a:srgbClr val="F39FD1"/>
                </a:solidFill>
                <a:ln w="127000" cap="rnd" cmpd="sng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2724902" name="Freeform 38"/>
              <p:cNvSpPr>
                <a:spLocks/>
              </p:cNvSpPr>
              <p:nvPr/>
            </p:nvSpPr>
            <p:spPr bwMode="auto">
              <a:xfrm>
                <a:off x="1977" y="1973"/>
                <a:ext cx="200" cy="292"/>
              </a:xfrm>
              <a:custGeom>
                <a:avLst/>
                <a:gdLst/>
                <a:ahLst/>
                <a:cxnLst>
                  <a:cxn ang="0">
                    <a:pos x="199" y="263"/>
                  </a:cxn>
                  <a:cxn ang="0">
                    <a:pos x="184" y="263"/>
                  </a:cxn>
                  <a:cxn ang="0">
                    <a:pos x="158" y="230"/>
                  </a:cxn>
                  <a:cxn ang="0">
                    <a:pos x="121" y="169"/>
                  </a:cxn>
                  <a:cxn ang="0">
                    <a:pos x="111" y="142"/>
                  </a:cxn>
                  <a:cxn ang="0">
                    <a:pos x="114" y="123"/>
                  </a:cxn>
                  <a:cxn ang="0">
                    <a:pos x="123" y="119"/>
                  </a:cxn>
                  <a:cxn ang="0">
                    <a:pos x="136" y="129"/>
                  </a:cxn>
                  <a:cxn ang="0">
                    <a:pos x="155" y="140"/>
                  </a:cxn>
                  <a:cxn ang="0">
                    <a:pos x="164" y="140"/>
                  </a:cxn>
                  <a:cxn ang="0">
                    <a:pos x="165" y="134"/>
                  </a:cxn>
                  <a:cxn ang="0">
                    <a:pos x="156" y="123"/>
                  </a:cxn>
                  <a:cxn ang="0">
                    <a:pos x="135" y="108"/>
                  </a:cxn>
                  <a:cxn ang="0">
                    <a:pos x="126" y="87"/>
                  </a:cxn>
                  <a:cxn ang="0">
                    <a:pos x="123" y="69"/>
                  </a:cxn>
                  <a:cxn ang="0">
                    <a:pos x="113" y="56"/>
                  </a:cxn>
                  <a:cxn ang="0">
                    <a:pos x="109" y="48"/>
                  </a:cxn>
                  <a:cxn ang="0">
                    <a:pos x="114" y="36"/>
                  </a:cxn>
                  <a:cxn ang="0">
                    <a:pos x="119" y="24"/>
                  </a:cxn>
                  <a:cxn ang="0">
                    <a:pos x="115" y="9"/>
                  </a:cxn>
                  <a:cxn ang="0">
                    <a:pos x="105" y="1"/>
                  </a:cxn>
                  <a:cxn ang="0">
                    <a:pos x="90" y="3"/>
                  </a:cxn>
                  <a:cxn ang="0">
                    <a:pos x="84" y="13"/>
                  </a:cxn>
                  <a:cxn ang="0">
                    <a:pos x="84" y="23"/>
                  </a:cxn>
                  <a:cxn ang="0">
                    <a:pos x="88" y="35"/>
                  </a:cxn>
                  <a:cxn ang="0">
                    <a:pos x="88" y="46"/>
                  </a:cxn>
                  <a:cxn ang="0">
                    <a:pos x="78" y="56"/>
                  </a:cxn>
                  <a:cxn ang="0">
                    <a:pos x="65" y="64"/>
                  </a:cxn>
                  <a:cxn ang="0">
                    <a:pos x="55" y="75"/>
                  </a:cxn>
                  <a:cxn ang="0">
                    <a:pos x="46" y="99"/>
                  </a:cxn>
                  <a:cxn ang="0">
                    <a:pos x="41" y="122"/>
                  </a:cxn>
                  <a:cxn ang="0">
                    <a:pos x="40" y="146"/>
                  </a:cxn>
                  <a:cxn ang="0">
                    <a:pos x="41" y="158"/>
                  </a:cxn>
                  <a:cxn ang="0">
                    <a:pos x="49" y="162"/>
                  </a:cxn>
                  <a:cxn ang="0">
                    <a:pos x="53" y="158"/>
                  </a:cxn>
                  <a:cxn ang="0">
                    <a:pos x="53" y="133"/>
                  </a:cxn>
                  <a:cxn ang="0">
                    <a:pos x="55" y="117"/>
                  </a:cxn>
                  <a:cxn ang="0">
                    <a:pos x="64" y="109"/>
                  </a:cxn>
                  <a:cxn ang="0">
                    <a:pos x="70" y="114"/>
                  </a:cxn>
                  <a:cxn ang="0">
                    <a:pos x="68" y="140"/>
                  </a:cxn>
                  <a:cxn ang="0">
                    <a:pos x="61" y="167"/>
                  </a:cxn>
                  <a:cxn ang="0">
                    <a:pos x="53" y="197"/>
                  </a:cxn>
                  <a:cxn ang="0">
                    <a:pos x="33" y="226"/>
                  </a:cxn>
                  <a:cxn ang="0">
                    <a:pos x="8" y="256"/>
                  </a:cxn>
                  <a:cxn ang="0">
                    <a:pos x="0" y="272"/>
                  </a:cxn>
                  <a:cxn ang="0">
                    <a:pos x="19" y="291"/>
                  </a:cxn>
                  <a:cxn ang="0">
                    <a:pos x="33" y="288"/>
                  </a:cxn>
                  <a:cxn ang="0">
                    <a:pos x="23" y="276"/>
                  </a:cxn>
                  <a:cxn ang="0">
                    <a:pos x="30" y="260"/>
                  </a:cxn>
                  <a:cxn ang="0">
                    <a:pos x="61" y="223"/>
                  </a:cxn>
                  <a:cxn ang="0">
                    <a:pos x="84" y="197"/>
                  </a:cxn>
                  <a:cxn ang="0">
                    <a:pos x="95" y="191"/>
                  </a:cxn>
                  <a:cxn ang="0">
                    <a:pos x="109" y="199"/>
                  </a:cxn>
                  <a:cxn ang="0">
                    <a:pos x="141" y="243"/>
                  </a:cxn>
                  <a:cxn ang="0">
                    <a:pos x="168" y="281"/>
                  </a:cxn>
                  <a:cxn ang="0">
                    <a:pos x="178" y="283"/>
                  </a:cxn>
                  <a:cxn ang="0">
                    <a:pos x="191" y="273"/>
                  </a:cxn>
                </a:cxnLst>
                <a:rect l="0" t="0" r="r" b="b"/>
                <a:pathLst>
                  <a:path w="200" h="292">
                    <a:moveTo>
                      <a:pt x="198" y="268"/>
                    </a:moveTo>
                    <a:lnTo>
                      <a:pt x="199" y="263"/>
                    </a:lnTo>
                    <a:lnTo>
                      <a:pt x="191" y="265"/>
                    </a:lnTo>
                    <a:lnTo>
                      <a:pt x="184" y="263"/>
                    </a:lnTo>
                    <a:lnTo>
                      <a:pt x="174" y="256"/>
                    </a:lnTo>
                    <a:lnTo>
                      <a:pt x="158" y="230"/>
                    </a:lnTo>
                    <a:lnTo>
                      <a:pt x="134" y="191"/>
                    </a:lnTo>
                    <a:lnTo>
                      <a:pt x="121" y="169"/>
                    </a:lnTo>
                    <a:lnTo>
                      <a:pt x="113" y="152"/>
                    </a:lnTo>
                    <a:lnTo>
                      <a:pt x="111" y="142"/>
                    </a:lnTo>
                    <a:lnTo>
                      <a:pt x="111" y="130"/>
                    </a:lnTo>
                    <a:lnTo>
                      <a:pt x="114" y="123"/>
                    </a:lnTo>
                    <a:lnTo>
                      <a:pt x="119" y="119"/>
                    </a:lnTo>
                    <a:lnTo>
                      <a:pt x="123" y="119"/>
                    </a:lnTo>
                    <a:lnTo>
                      <a:pt x="128" y="122"/>
                    </a:lnTo>
                    <a:lnTo>
                      <a:pt x="136" y="129"/>
                    </a:lnTo>
                    <a:lnTo>
                      <a:pt x="148" y="137"/>
                    </a:lnTo>
                    <a:lnTo>
                      <a:pt x="155" y="140"/>
                    </a:lnTo>
                    <a:lnTo>
                      <a:pt x="160" y="142"/>
                    </a:lnTo>
                    <a:lnTo>
                      <a:pt x="164" y="140"/>
                    </a:lnTo>
                    <a:lnTo>
                      <a:pt x="166" y="137"/>
                    </a:lnTo>
                    <a:lnTo>
                      <a:pt x="165" y="134"/>
                    </a:lnTo>
                    <a:lnTo>
                      <a:pt x="164" y="130"/>
                    </a:lnTo>
                    <a:lnTo>
                      <a:pt x="156" y="123"/>
                    </a:lnTo>
                    <a:lnTo>
                      <a:pt x="143" y="114"/>
                    </a:lnTo>
                    <a:lnTo>
                      <a:pt x="135" y="108"/>
                    </a:lnTo>
                    <a:lnTo>
                      <a:pt x="130" y="99"/>
                    </a:lnTo>
                    <a:lnTo>
                      <a:pt x="126" y="87"/>
                    </a:lnTo>
                    <a:lnTo>
                      <a:pt x="125" y="74"/>
                    </a:lnTo>
                    <a:lnTo>
                      <a:pt x="123" y="69"/>
                    </a:lnTo>
                    <a:lnTo>
                      <a:pt x="119" y="63"/>
                    </a:lnTo>
                    <a:lnTo>
                      <a:pt x="113" y="56"/>
                    </a:lnTo>
                    <a:lnTo>
                      <a:pt x="109" y="53"/>
                    </a:lnTo>
                    <a:lnTo>
                      <a:pt x="109" y="48"/>
                    </a:lnTo>
                    <a:lnTo>
                      <a:pt x="111" y="40"/>
                    </a:lnTo>
                    <a:lnTo>
                      <a:pt x="114" y="36"/>
                    </a:lnTo>
                    <a:lnTo>
                      <a:pt x="116" y="31"/>
                    </a:lnTo>
                    <a:lnTo>
                      <a:pt x="119" y="24"/>
                    </a:lnTo>
                    <a:lnTo>
                      <a:pt x="116" y="15"/>
                    </a:lnTo>
                    <a:lnTo>
                      <a:pt x="115" y="9"/>
                    </a:lnTo>
                    <a:lnTo>
                      <a:pt x="111" y="4"/>
                    </a:lnTo>
                    <a:lnTo>
                      <a:pt x="105" y="1"/>
                    </a:lnTo>
                    <a:lnTo>
                      <a:pt x="96" y="0"/>
                    </a:lnTo>
                    <a:lnTo>
                      <a:pt x="90" y="3"/>
                    </a:lnTo>
                    <a:lnTo>
                      <a:pt x="86" y="6"/>
                    </a:lnTo>
                    <a:lnTo>
                      <a:pt x="84" y="13"/>
                    </a:lnTo>
                    <a:lnTo>
                      <a:pt x="83" y="18"/>
                    </a:lnTo>
                    <a:lnTo>
                      <a:pt x="84" y="23"/>
                    </a:lnTo>
                    <a:lnTo>
                      <a:pt x="86" y="30"/>
                    </a:lnTo>
                    <a:lnTo>
                      <a:pt x="88" y="35"/>
                    </a:lnTo>
                    <a:lnTo>
                      <a:pt x="89" y="40"/>
                    </a:lnTo>
                    <a:lnTo>
                      <a:pt x="88" y="46"/>
                    </a:lnTo>
                    <a:lnTo>
                      <a:pt x="84" y="51"/>
                    </a:lnTo>
                    <a:lnTo>
                      <a:pt x="78" y="56"/>
                    </a:lnTo>
                    <a:lnTo>
                      <a:pt x="70" y="60"/>
                    </a:lnTo>
                    <a:lnTo>
                      <a:pt x="65" y="64"/>
                    </a:lnTo>
                    <a:lnTo>
                      <a:pt x="60" y="69"/>
                    </a:lnTo>
                    <a:lnTo>
                      <a:pt x="55" y="75"/>
                    </a:lnTo>
                    <a:lnTo>
                      <a:pt x="50" y="87"/>
                    </a:lnTo>
                    <a:lnTo>
                      <a:pt x="46" y="99"/>
                    </a:lnTo>
                    <a:lnTo>
                      <a:pt x="43" y="109"/>
                    </a:lnTo>
                    <a:lnTo>
                      <a:pt x="41" y="122"/>
                    </a:lnTo>
                    <a:lnTo>
                      <a:pt x="40" y="137"/>
                    </a:lnTo>
                    <a:lnTo>
                      <a:pt x="40" y="146"/>
                    </a:lnTo>
                    <a:lnTo>
                      <a:pt x="40" y="153"/>
                    </a:lnTo>
                    <a:lnTo>
                      <a:pt x="41" y="158"/>
                    </a:lnTo>
                    <a:lnTo>
                      <a:pt x="44" y="161"/>
                    </a:lnTo>
                    <a:lnTo>
                      <a:pt x="49" y="162"/>
                    </a:lnTo>
                    <a:lnTo>
                      <a:pt x="51" y="161"/>
                    </a:lnTo>
                    <a:lnTo>
                      <a:pt x="53" y="158"/>
                    </a:lnTo>
                    <a:lnTo>
                      <a:pt x="53" y="148"/>
                    </a:lnTo>
                    <a:lnTo>
                      <a:pt x="53" y="133"/>
                    </a:lnTo>
                    <a:lnTo>
                      <a:pt x="54" y="123"/>
                    </a:lnTo>
                    <a:lnTo>
                      <a:pt x="55" y="117"/>
                    </a:lnTo>
                    <a:lnTo>
                      <a:pt x="59" y="110"/>
                    </a:lnTo>
                    <a:lnTo>
                      <a:pt x="64" y="109"/>
                    </a:lnTo>
                    <a:lnTo>
                      <a:pt x="69" y="110"/>
                    </a:lnTo>
                    <a:lnTo>
                      <a:pt x="70" y="114"/>
                    </a:lnTo>
                    <a:lnTo>
                      <a:pt x="69" y="125"/>
                    </a:lnTo>
                    <a:lnTo>
                      <a:pt x="68" y="140"/>
                    </a:lnTo>
                    <a:lnTo>
                      <a:pt x="65" y="154"/>
                    </a:lnTo>
                    <a:lnTo>
                      <a:pt x="61" y="167"/>
                    </a:lnTo>
                    <a:lnTo>
                      <a:pt x="58" y="183"/>
                    </a:lnTo>
                    <a:lnTo>
                      <a:pt x="53" y="197"/>
                    </a:lnTo>
                    <a:lnTo>
                      <a:pt x="41" y="214"/>
                    </a:lnTo>
                    <a:lnTo>
                      <a:pt x="33" y="226"/>
                    </a:lnTo>
                    <a:lnTo>
                      <a:pt x="18" y="243"/>
                    </a:lnTo>
                    <a:lnTo>
                      <a:pt x="8" y="256"/>
                    </a:lnTo>
                    <a:lnTo>
                      <a:pt x="0" y="267"/>
                    </a:lnTo>
                    <a:lnTo>
                      <a:pt x="0" y="272"/>
                    </a:lnTo>
                    <a:lnTo>
                      <a:pt x="8" y="281"/>
                    </a:lnTo>
                    <a:lnTo>
                      <a:pt x="19" y="291"/>
                    </a:lnTo>
                    <a:lnTo>
                      <a:pt x="30" y="291"/>
                    </a:lnTo>
                    <a:lnTo>
                      <a:pt x="33" y="288"/>
                    </a:lnTo>
                    <a:lnTo>
                      <a:pt x="28" y="282"/>
                    </a:lnTo>
                    <a:lnTo>
                      <a:pt x="23" y="276"/>
                    </a:lnTo>
                    <a:lnTo>
                      <a:pt x="23" y="271"/>
                    </a:lnTo>
                    <a:lnTo>
                      <a:pt x="30" y="260"/>
                    </a:lnTo>
                    <a:lnTo>
                      <a:pt x="43" y="247"/>
                    </a:lnTo>
                    <a:lnTo>
                      <a:pt x="61" y="223"/>
                    </a:lnTo>
                    <a:lnTo>
                      <a:pt x="78" y="203"/>
                    </a:lnTo>
                    <a:lnTo>
                      <a:pt x="84" y="197"/>
                    </a:lnTo>
                    <a:lnTo>
                      <a:pt x="88" y="192"/>
                    </a:lnTo>
                    <a:lnTo>
                      <a:pt x="95" y="191"/>
                    </a:lnTo>
                    <a:lnTo>
                      <a:pt x="101" y="194"/>
                    </a:lnTo>
                    <a:lnTo>
                      <a:pt x="109" y="199"/>
                    </a:lnTo>
                    <a:lnTo>
                      <a:pt x="124" y="220"/>
                    </a:lnTo>
                    <a:lnTo>
                      <a:pt x="141" y="243"/>
                    </a:lnTo>
                    <a:lnTo>
                      <a:pt x="158" y="267"/>
                    </a:lnTo>
                    <a:lnTo>
                      <a:pt x="168" y="281"/>
                    </a:lnTo>
                    <a:lnTo>
                      <a:pt x="171" y="283"/>
                    </a:lnTo>
                    <a:lnTo>
                      <a:pt x="178" y="283"/>
                    </a:lnTo>
                    <a:lnTo>
                      <a:pt x="184" y="278"/>
                    </a:lnTo>
                    <a:lnTo>
                      <a:pt x="191" y="273"/>
                    </a:lnTo>
                    <a:lnTo>
                      <a:pt x="198" y="268"/>
                    </a:lnTo>
                  </a:path>
                </a:pathLst>
              </a:custGeom>
              <a:solidFill>
                <a:srgbClr val="CECECE"/>
              </a:solidFill>
              <a:ln w="25400" cap="rnd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9" name="Group 39"/>
              <p:cNvGrpSpPr>
                <a:grpSpLocks/>
              </p:cNvGrpSpPr>
              <p:nvPr/>
            </p:nvGrpSpPr>
            <p:grpSpPr bwMode="auto">
              <a:xfrm>
                <a:off x="1413" y="1963"/>
                <a:ext cx="260" cy="311"/>
                <a:chOff x="1413" y="1963"/>
                <a:chExt cx="260" cy="311"/>
              </a:xfrm>
            </p:grpSpPr>
            <p:grpSp>
              <p:nvGrpSpPr>
                <p:cNvPr id="10" name="Group 40"/>
                <p:cNvGrpSpPr>
                  <a:grpSpLocks/>
                </p:cNvGrpSpPr>
                <p:nvPr/>
              </p:nvGrpSpPr>
              <p:grpSpPr bwMode="auto">
                <a:xfrm>
                  <a:off x="1413" y="1963"/>
                  <a:ext cx="260" cy="311"/>
                  <a:chOff x="1413" y="1963"/>
                  <a:chExt cx="260" cy="311"/>
                </a:xfrm>
              </p:grpSpPr>
              <p:sp>
                <p:nvSpPr>
                  <p:cNvPr id="2724905" name="AutoShape 41"/>
                  <p:cNvSpPr>
                    <a:spLocks noChangeArrowheads="1"/>
                  </p:cNvSpPr>
                  <p:nvPr/>
                </p:nvSpPr>
                <p:spPr bwMode="auto">
                  <a:xfrm>
                    <a:off x="1413" y="2015"/>
                    <a:ext cx="260" cy="259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724906" name="AutoShape 42"/>
                  <p:cNvSpPr>
                    <a:spLocks noChangeArrowheads="1"/>
                  </p:cNvSpPr>
                  <p:nvPr/>
                </p:nvSpPr>
                <p:spPr bwMode="auto">
                  <a:xfrm>
                    <a:off x="1476" y="1963"/>
                    <a:ext cx="197" cy="46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2724907" name="Oval 43"/>
                <p:cNvSpPr>
                  <a:spLocks noChangeArrowheads="1"/>
                </p:cNvSpPr>
                <p:nvPr/>
              </p:nvSpPr>
              <p:spPr bwMode="auto">
                <a:xfrm>
                  <a:off x="1496" y="1990"/>
                  <a:ext cx="25" cy="9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24908" name="AutoShape 44"/>
                <p:cNvSpPr>
                  <a:spLocks noChangeArrowheads="1"/>
                </p:cNvSpPr>
                <p:nvPr/>
              </p:nvSpPr>
              <p:spPr bwMode="auto">
                <a:xfrm>
                  <a:off x="1444" y="2137"/>
                  <a:ext cx="137" cy="55"/>
                </a:xfrm>
                <a:prstGeom prst="octagon">
                  <a:avLst>
                    <a:gd name="adj" fmla="val 29282"/>
                  </a:avLst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2724909" name="Line 45"/>
              <p:cNvSpPr>
                <a:spLocks noChangeShapeType="1"/>
              </p:cNvSpPr>
              <p:nvPr/>
            </p:nvSpPr>
            <p:spPr bwMode="auto">
              <a:xfrm>
                <a:off x="1434" y="1313"/>
                <a:ext cx="26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24910" name="Line 46"/>
              <p:cNvSpPr>
                <a:spLocks noChangeShapeType="1"/>
              </p:cNvSpPr>
              <p:nvPr/>
            </p:nvSpPr>
            <p:spPr bwMode="auto">
              <a:xfrm flipH="1">
                <a:off x="1709" y="1241"/>
                <a:ext cx="3" cy="17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24911" name="Line 47"/>
              <p:cNvSpPr>
                <a:spLocks noChangeShapeType="1"/>
              </p:cNvSpPr>
              <p:nvPr/>
            </p:nvSpPr>
            <p:spPr bwMode="auto">
              <a:xfrm flipH="1">
                <a:off x="1993" y="1241"/>
                <a:ext cx="3" cy="17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24912" name="Rectangle 48"/>
              <p:cNvSpPr>
                <a:spLocks noChangeArrowheads="1"/>
              </p:cNvSpPr>
              <p:nvPr/>
            </p:nvSpPr>
            <p:spPr bwMode="auto">
              <a:xfrm>
                <a:off x="1981" y="1348"/>
                <a:ext cx="328" cy="28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7" tIns="44450" rIns="90487" bIns="44450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2400" b="1">
                    <a:solidFill>
                      <a:schemeClr val="tx1"/>
                    </a:solidFill>
                    <a:latin typeface="FranklinGothic" charset="0"/>
                  </a:rPr>
                  <a:t>30</a:t>
                </a:r>
              </a:p>
            </p:txBody>
          </p:sp>
          <p:sp>
            <p:nvSpPr>
              <p:cNvPr id="2724913" name="Line 49"/>
              <p:cNvSpPr>
                <a:spLocks noChangeShapeType="1"/>
              </p:cNvSpPr>
              <p:nvPr/>
            </p:nvSpPr>
            <p:spPr bwMode="auto">
              <a:xfrm flipH="1">
                <a:off x="2276" y="1241"/>
                <a:ext cx="3" cy="17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24914" name="AutoShape 50"/>
              <p:cNvSpPr>
                <a:spLocks noChangeArrowheads="1"/>
              </p:cNvSpPr>
              <p:nvPr/>
            </p:nvSpPr>
            <p:spPr bwMode="auto">
              <a:xfrm>
                <a:off x="1484" y="2348"/>
                <a:ext cx="206" cy="259"/>
              </a:xfrm>
              <a:prstGeom prst="cube">
                <a:avLst>
                  <a:gd name="adj" fmla="val 24995"/>
                </a:avLst>
              </a:prstGeom>
              <a:solidFill>
                <a:srgbClr val="DC008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24915" name="AutoShape 51"/>
              <p:cNvSpPr>
                <a:spLocks noChangeArrowheads="1"/>
              </p:cNvSpPr>
              <p:nvPr/>
            </p:nvSpPr>
            <p:spPr bwMode="auto">
              <a:xfrm>
                <a:off x="1534" y="2297"/>
                <a:ext cx="156" cy="45"/>
              </a:xfrm>
              <a:prstGeom prst="cube">
                <a:avLst>
                  <a:gd name="adj" fmla="val 24995"/>
                </a:avLst>
              </a:prstGeom>
              <a:solidFill>
                <a:srgbClr val="DC008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24916" name="AutoShape 52"/>
              <p:cNvSpPr>
                <a:spLocks noChangeArrowheads="1"/>
              </p:cNvSpPr>
              <p:nvPr/>
            </p:nvSpPr>
            <p:spPr bwMode="auto">
              <a:xfrm>
                <a:off x="1525" y="2368"/>
                <a:ext cx="106" cy="15"/>
              </a:xfrm>
              <a:prstGeom prst="parallelogram">
                <a:avLst>
                  <a:gd name="adj" fmla="val 176634"/>
                </a:avLst>
              </a:prstGeom>
              <a:solidFill>
                <a:srgbClr val="DC008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11" name="Group 53"/>
              <p:cNvGrpSpPr>
                <a:grpSpLocks/>
              </p:cNvGrpSpPr>
              <p:nvPr/>
            </p:nvGrpSpPr>
            <p:grpSpPr bwMode="auto">
              <a:xfrm>
                <a:off x="2009" y="2337"/>
                <a:ext cx="202" cy="257"/>
                <a:chOff x="2009" y="2337"/>
                <a:chExt cx="202" cy="257"/>
              </a:xfrm>
            </p:grpSpPr>
            <p:sp>
              <p:nvSpPr>
                <p:cNvPr id="2724918" name="Freeform 54"/>
                <p:cNvSpPr>
                  <a:spLocks/>
                </p:cNvSpPr>
                <p:nvPr/>
              </p:nvSpPr>
              <p:spPr bwMode="auto">
                <a:xfrm>
                  <a:off x="2139" y="2456"/>
                  <a:ext cx="61" cy="138"/>
                </a:xfrm>
                <a:custGeom>
                  <a:avLst/>
                  <a:gdLst/>
                  <a:ahLst/>
                  <a:cxnLst>
                    <a:cxn ang="0">
                      <a:pos x="44" y="0"/>
                    </a:cxn>
                    <a:cxn ang="0">
                      <a:pos x="60" y="0"/>
                    </a:cxn>
                    <a:cxn ang="0">
                      <a:pos x="16" y="137"/>
                    </a:cxn>
                    <a:cxn ang="0">
                      <a:pos x="0" y="137"/>
                    </a:cxn>
                    <a:cxn ang="0">
                      <a:pos x="44" y="0"/>
                    </a:cxn>
                  </a:cxnLst>
                  <a:rect l="0" t="0" r="r" b="b"/>
                  <a:pathLst>
                    <a:path w="61" h="138">
                      <a:moveTo>
                        <a:pt x="44" y="0"/>
                      </a:moveTo>
                      <a:lnTo>
                        <a:pt x="60" y="0"/>
                      </a:lnTo>
                      <a:lnTo>
                        <a:pt x="16" y="137"/>
                      </a:lnTo>
                      <a:lnTo>
                        <a:pt x="0" y="137"/>
                      </a:lnTo>
                      <a:lnTo>
                        <a:pt x="44" y="0"/>
                      </a:lnTo>
                    </a:path>
                  </a:pathLst>
                </a:custGeom>
                <a:solidFill>
                  <a:srgbClr val="F39FD1"/>
                </a:solidFill>
                <a:ln w="12700" cap="rnd" cmpd="sng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24919" name="Rectangle 55"/>
                <p:cNvSpPr>
                  <a:spLocks noChangeArrowheads="1"/>
                </p:cNvSpPr>
                <p:nvPr/>
              </p:nvSpPr>
              <p:spPr bwMode="auto">
                <a:xfrm>
                  <a:off x="2134" y="2456"/>
                  <a:ext cx="77" cy="12"/>
                </a:xfrm>
                <a:prstGeom prst="rect">
                  <a:avLst/>
                </a:prstGeom>
                <a:solidFill>
                  <a:srgbClr val="F39FD1"/>
                </a:solidFill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24920" name="Rectangle 56"/>
                <p:cNvSpPr>
                  <a:spLocks noChangeArrowheads="1"/>
                </p:cNvSpPr>
                <p:nvPr/>
              </p:nvSpPr>
              <p:spPr bwMode="auto">
                <a:xfrm>
                  <a:off x="2142" y="2513"/>
                  <a:ext cx="57" cy="12"/>
                </a:xfrm>
                <a:prstGeom prst="rect">
                  <a:avLst/>
                </a:prstGeom>
                <a:solidFill>
                  <a:srgbClr val="F39FD1"/>
                </a:solidFill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24921" name="Rectangle 57"/>
                <p:cNvSpPr>
                  <a:spLocks noChangeArrowheads="1"/>
                </p:cNvSpPr>
                <p:nvPr/>
              </p:nvSpPr>
              <p:spPr bwMode="auto">
                <a:xfrm>
                  <a:off x="2011" y="2513"/>
                  <a:ext cx="73" cy="8"/>
                </a:xfrm>
                <a:prstGeom prst="rect">
                  <a:avLst/>
                </a:prstGeom>
                <a:solidFill>
                  <a:srgbClr val="F39FD1"/>
                </a:solidFill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24922" name="Oval 58"/>
                <p:cNvSpPr>
                  <a:spLocks noChangeArrowheads="1"/>
                </p:cNvSpPr>
                <p:nvPr/>
              </p:nvSpPr>
              <p:spPr bwMode="auto">
                <a:xfrm>
                  <a:off x="2069" y="2337"/>
                  <a:ext cx="22" cy="26"/>
                </a:xfrm>
                <a:prstGeom prst="ellipse">
                  <a:avLst/>
                </a:prstGeom>
                <a:solidFill>
                  <a:srgbClr val="F39FD1"/>
                </a:solidFill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24923" name="Freeform 59"/>
                <p:cNvSpPr>
                  <a:spLocks/>
                </p:cNvSpPr>
                <p:nvPr/>
              </p:nvSpPr>
              <p:spPr bwMode="auto">
                <a:xfrm>
                  <a:off x="2009" y="2382"/>
                  <a:ext cx="138" cy="212"/>
                </a:xfrm>
                <a:custGeom>
                  <a:avLst/>
                  <a:gdLst/>
                  <a:ahLst/>
                  <a:cxnLst>
                    <a:cxn ang="0">
                      <a:pos x="1" y="98"/>
                    </a:cxn>
                    <a:cxn ang="0">
                      <a:pos x="1" y="100"/>
                    </a:cxn>
                    <a:cxn ang="0">
                      <a:pos x="0" y="104"/>
                    </a:cxn>
                    <a:cxn ang="0">
                      <a:pos x="0" y="107"/>
                    </a:cxn>
                    <a:cxn ang="0">
                      <a:pos x="1" y="111"/>
                    </a:cxn>
                    <a:cxn ang="0">
                      <a:pos x="3" y="114"/>
                    </a:cxn>
                    <a:cxn ang="0">
                      <a:pos x="6" y="116"/>
                    </a:cxn>
                    <a:cxn ang="0">
                      <a:pos x="9" y="118"/>
                    </a:cxn>
                    <a:cxn ang="0">
                      <a:pos x="11" y="119"/>
                    </a:cxn>
                    <a:cxn ang="0">
                      <a:pos x="15" y="119"/>
                    </a:cxn>
                    <a:cxn ang="0">
                      <a:pos x="89" y="211"/>
                    </a:cxn>
                    <a:cxn ang="0">
                      <a:pos x="113" y="101"/>
                    </a:cxn>
                    <a:cxn ang="0">
                      <a:pos x="113" y="99"/>
                    </a:cxn>
                    <a:cxn ang="0">
                      <a:pos x="111" y="97"/>
                    </a:cxn>
                    <a:cxn ang="0">
                      <a:pos x="109" y="95"/>
                    </a:cxn>
                    <a:cxn ang="0">
                      <a:pos x="108" y="94"/>
                    </a:cxn>
                    <a:cxn ang="0">
                      <a:pos x="105" y="93"/>
                    </a:cxn>
                    <a:cxn ang="0">
                      <a:pos x="102" y="92"/>
                    </a:cxn>
                    <a:cxn ang="0">
                      <a:pos x="100" y="92"/>
                    </a:cxn>
                    <a:cxn ang="0">
                      <a:pos x="97" y="92"/>
                    </a:cxn>
                    <a:cxn ang="0">
                      <a:pos x="66" y="54"/>
                    </a:cxn>
                    <a:cxn ang="0">
                      <a:pos x="127" y="67"/>
                    </a:cxn>
                    <a:cxn ang="0">
                      <a:pos x="130" y="66"/>
                    </a:cxn>
                    <a:cxn ang="0">
                      <a:pos x="131" y="65"/>
                    </a:cxn>
                    <a:cxn ang="0">
                      <a:pos x="134" y="63"/>
                    </a:cxn>
                    <a:cxn ang="0">
                      <a:pos x="136" y="62"/>
                    </a:cxn>
                    <a:cxn ang="0">
                      <a:pos x="136" y="59"/>
                    </a:cxn>
                    <a:cxn ang="0">
                      <a:pos x="137" y="56"/>
                    </a:cxn>
                    <a:cxn ang="0">
                      <a:pos x="136" y="53"/>
                    </a:cxn>
                    <a:cxn ang="0">
                      <a:pos x="135" y="50"/>
                    </a:cxn>
                    <a:cxn ang="0">
                      <a:pos x="133" y="49"/>
                    </a:cxn>
                    <a:cxn ang="0">
                      <a:pos x="131" y="47"/>
                    </a:cxn>
                    <a:cxn ang="0">
                      <a:pos x="128" y="46"/>
                    </a:cxn>
                    <a:cxn ang="0">
                      <a:pos x="87" y="46"/>
                    </a:cxn>
                    <a:cxn ang="0">
                      <a:pos x="80" y="30"/>
                    </a:cxn>
                    <a:cxn ang="0">
                      <a:pos x="80" y="26"/>
                    </a:cxn>
                    <a:cxn ang="0">
                      <a:pos x="81" y="22"/>
                    </a:cxn>
                    <a:cxn ang="0">
                      <a:pos x="81" y="17"/>
                    </a:cxn>
                    <a:cxn ang="0">
                      <a:pos x="80" y="14"/>
                    </a:cxn>
                    <a:cxn ang="0">
                      <a:pos x="78" y="11"/>
                    </a:cxn>
                    <a:cxn ang="0">
                      <a:pos x="76" y="7"/>
                    </a:cxn>
                    <a:cxn ang="0">
                      <a:pos x="73" y="5"/>
                    </a:cxn>
                    <a:cxn ang="0">
                      <a:pos x="70" y="2"/>
                    </a:cxn>
                    <a:cxn ang="0">
                      <a:pos x="66" y="1"/>
                    </a:cxn>
                    <a:cxn ang="0">
                      <a:pos x="62" y="0"/>
                    </a:cxn>
                    <a:cxn ang="0">
                      <a:pos x="57" y="0"/>
                    </a:cxn>
                    <a:cxn ang="0">
                      <a:pos x="53" y="1"/>
                    </a:cxn>
                    <a:cxn ang="0">
                      <a:pos x="49" y="2"/>
                    </a:cxn>
                    <a:cxn ang="0">
                      <a:pos x="45" y="4"/>
                    </a:cxn>
                    <a:cxn ang="0">
                      <a:pos x="42" y="8"/>
                    </a:cxn>
                    <a:cxn ang="0">
                      <a:pos x="39" y="12"/>
                    </a:cxn>
                    <a:cxn ang="0">
                      <a:pos x="37" y="16"/>
                    </a:cxn>
                  </a:cxnLst>
                  <a:rect l="0" t="0" r="r" b="b"/>
                  <a:pathLst>
                    <a:path w="138" h="212">
                      <a:moveTo>
                        <a:pt x="37" y="16"/>
                      </a:moveTo>
                      <a:lnTo>
                        <a:pt x="1" y="98"/>
                      </a:lnTo>
                      <a:lnTo>
                        <a:pt x="1" y="99"/>
                      </a:lnTo>
                      <a:lnTo>
                        <a:pt x="1" y="100"/>
                      </a:lnTo>
                      <a:lnTo>
                        <a:pt x="0" y="101"/>
                      </a:lnTo>
                      <a:lnTo>
                        <a:pt x="0" y="104"/>
                      </a:lnTo>
                      <a:lnTo>
                        <a:pt x="0" y="105"/>
                      </a:lnTo>
                      <a:lnTo>
                        <a:pt x="0" y="107"/>
                      </a:lnTo>
                      <a:lnTo>
                        <a:pt x="1" y="109"/>
                      </a:lnTo>
                      <a:lnTo>
                        <a:pt x="1" y="111"/>
                      </a:lnTo>
                      <a:lnTo>
                        <a:pt x="2" y="112"/>
                      </a:lnTo>
                      <a:lnTo>
                        <a:pt x="3" y="114"/>
                      </a:lnTo>
                      <a:lnTo>
                        <a:pt x="4" y="115"/>
                      </a:lnTo>
                      <a:lnTo>
                        <a:pt x="6" y="116"/>
                      </a:lnTo>
                      <a:lnTo>
                        <a:pt x="7" y="117"/>
                      </a:lnTo>
                      <a:lnTo>
                        <a:pt x="9" y="118"/>
                      </a:lnTo>
                      <a:lnTo>
                        <a:pt x="10" y="118"/>
                      </a:lnTo>
                      <a:lnTo>
                        <a:pt x="11" y="119"/>
                      </a:lnTo>
                      <a:lnTo>
                        <a:pt x="13" y="119"/>
                      </a:lnTo>
                      <a:lnTo>
                        <a:pt x="15" y="119"/>
                      </a:lnTo>
                      <a:lnTo>
                        <a:pt x="89" y="119"/>
                      </a:lnTo>
                      <a:lnTo>
                        <a:pt x="89" y="211"/>
                      </a:lnTo>
                      <a:lnTo>
                        <a:pt x="113" y="211"/>
                      </a:lnTo>
                      <a:lnTo>
                        <a:pt x="113" y="101"/>
                      </a:lnTo>
                      <a:lnTo>
                        <a:pt x="113" y="100"/>
                      </a:lnTo>
                      <a:lnTo>
                        <a:pt x="113" y="99"/>
                      </a:lnTo>
                      <a:lnTo>
                        <a:pt x="112" y="98"/>
                      </a:lnTo>
                      <a:lnTo>
                        <a:pt x="111" y="97"/>
                      </a:lnTo>
                      <a:lnTo>
                        <a:pt x="111" y="96"/>
                      </a:lnTo>
                      <a:lnTo>
                        <a:pt x="109" y="95"/>
                      </a:lnTo>
                      <a:lnTo>
                        <a:pt x="109" y="95"/>
                      </a:lnTo>
                      <a:lnTo>
                        <a:pt x="108" y="94"/>
                      </a:lnTo>
                      <a:lnTo>
                        <a:pt x="106" y="93"/>
                      </a:lnTo>
                      <a:lnTo>
                        <a:pt x="105" y="93"/>
                      </a:lnTo>
                      <a:lnTo>
                        <a:pt x="104" y="93"/>
                      </a:lnTo>
                      <a:lnTo>
                        <a:pt x="102" y="92"/>
                      </a:lnTo>
                      <a:lnTo>
                        <a:pt x="101" y="92"/>
                      </a:lnTo>
                      <a:lnTo>
                        <a:pt x="100" y="92"/>
                      </a:lnTo>
                      <a:lnTo>
                        <a:pt x="98" y="92"/>
                      </a:lnTo>
                      <a:lnTo>
                        <a:pt x="97" y="92"/>
                      </a:lnTo>
                      <a:lnTo>
                        <a:pt x="54" y="90"/>
                      </a:lnTo>
                      <a:lnTo>
                        <a:pt x="66" y="54"/>
                      </a:lnTo>
                      <a:lnTo>
                        <a:pt x="75" y="67"/>
                      </a:lnTo>
                      <a:lnTo>
                        <a:pt x="127" y="67"/>
                      </a:lnTo>
                      <a:lnTo>
                        <a:pt x="128" y="66"/>
                      </a:lnTo>
                      <a:lnTo>
                        <a:pt x="130" y="66"/>
                      </a:lnTo>
                      <a:lnTo>
                        <a:pt x="131" y="65"/>
                      </a:lnTo>
                      <a:lnTo>
                        <a:pt x="131" y="65"/>
                      </a:lnTo>
                      <a:lnTo>
                        <a:pt x="133" y="64"/>
                      </a:lnTo>
                      <a:lnTo>
                        <a:pt x="134" y="63"/>
                      </a:lnTo>
                      <a:lnTo>
                        <a:pt x="135" y="62"/>
                      </a:lnTo>
                      <a:lnTo>
                        <a:pt x="136" y="62"/>
                      </a:lnTo>
                      <a:lnTo>
                        <a:pt x="136" y="60"/>
                      </a:lnTo>
                      <a:lnTo>
                        <a:pt x="136" y="59"/>
                      </a:lnTo>
                      <a:lnTo>
                        <a:pt x="137" y="58"/>
                      </a:lnTo>
                      <a:lnTo>
                        <a:pt x="137" y="56"/>
                      </a:lnTo>
                      <a:lnTo>
                        <a:pt x="137" y="54"/>
                      </a:lnTo>
                      <a:lnTo>
                        <a:pt x="136" y="53"/>
                      </a:lnTo>
                      <a:lnTo>
                        <a:pt x="136" y="52"/>
                      </a:lnTo>
                      <a:lnTo>
                        <a:pt x="135" y="50"/>
                      </a:lnTo>
                      <a:lnTo>
                        <a:pt x="134" y="49"/>
                      </a:lnTo>
                      <a:lnTo>
                        <a:pt x="133" y="49"/>
                      </a:lnTo>
                      <a:lnTo>
                        <a:pt x="132" y="47"/>
                      </a:lnTo>
                      <a:lnTo>
                        <a:pt x="131" y="47"/>
                      </a:lnTo>
                      <a:lnTo>
                        <a:pt x="130" y="46"/>
                      </a:lnTo>
                      <a:lnTo>
                        <a:pt x="128" y="46"/>
                      </a:lnTo>
                      <a:lnTo>
                        <a:pt x="127" y="46"/>
                      </a:lnTo>
                      <a:lnTo>
                        <a:pt x="87" y="46"/>
                      </a:lnTo>
                      <a:lnTo>
                        <a:pt x="78" y="31"/>
                      </a:lnTo>
                      <a:lnTo>
                        <a:pt x="80" y="30"/>
                      </a:lnTo>
                      <a:lnTo>
                        <a:pt x="80" y="28"/>
                      </a:lnTo>
                      <a:lnTo>
                        <a:pt x="80" y="26"/>
                      </a:lnTo>
                      <a:lnTo>
                        <a:pt x="81" y="24"/>
                      </a:lnTo>
                      <a:lnTo>
                        <a:pt x="81" y="22"/>
                      </a:lnTo>
                      <a:lnTo>
                        <a:pt x="81" y="20"/>
                      </a:lnTo>
                      <a:lnTo>
                        <a:pt x="81" y="17"/>
                      </a:lnTo>
                      <a:lnTo>
                        <a:pt x="80" y="16"/>
                      </a:lnTo>
                      <a:lnTo>
                        <a:pt x="80" y="14"/>
                      </a:lnTo>
                      <a:lnTo>
                        <a:pt x="79" y="12"/>
                      </a:lnTo>
                      <a:lnTo>
                        <a:pt x="78" y="11"/>
                      </a:lnTo>
                      <a:lnTo>
                        <a:pt x="77" y="9"/>
                      </a:lnTo>
                      <a:lnTo>
                        <a:pt x="76" y="7"/>
                      </a:lnTo>
                      <a:lnTo>
                        <a:pt x="75" y="6"/>
                      </a:lnTo>
                      <a:lnTo>
                        <a:pt x="73" y="5"/>
                      </a:lnTo>
                      <a:lnTo>
                        <a:pt x="72" y="4"/>
                      </a:lnTo>
                      <a:lnTo>
                        <a:pt x="70" y="2"/>
                      </a:lnTo>
                      <a:lnTo>
                        <a:pt x="68" y="2"/>
                      </a:lnTo>
                      <a:lnTo>
                        <a:pt x="66" y="1"/>
                      </a:lnTo>
                      <a:lnTo>
                        <a:pt x="64" y="1"/>
                      </a:lnTo>
                      <a:lnTo>
                        <a:pt x="62" y="0"/>
                      </a:lnTo>
                      <a:lnTo>
                        <a:pt x="60" y="0"/>
                      </a:lnTo>
                      <a:lnTo>
                        <a:pt x="57" y="0"/>
                      </a:lnTo>
                      <a:lnTo>
                        <a:pt x="56" y="0"/>
                      </a:lnTo>
                      <a:lnTo>
                        <a:pt x="53" y="1"/>
                      </a:lnTo>
                      <a:lnTo>
                        <a:pt x="51" y="1"/>
                      </a:lnTo>
                      <a:lnTo>
                        <a:pt x="49" y="2"/>
                      </a:lnTo>
                      <a:lnTo>
                        <a:pt x="47" y="3"/>
                      </a:lnTo>
                      <a:lnTo>
                        <a:pt x="45" y="4"/>
                      </a:lnTo>
                      <a:lnTo>
                        <a:pt x="43" y="6"/>
                      </a:lnTo>
                      <a:lnTo>
                        <a:pt x="42" y="8"/>
                      </a:lnTo>
                      <a:lnTo>
                        <a:pt x="40" y="9"/>
                      </a:lnTo>
                      <a:lnTo>
                        <a:pt x="39" y="12"/>
                      </a:lnTo>
                      <a:lnTo>
                        <a:pt x="38" y="14"/>
                      </a:lnTo>
                      <a:lnTo>
                        <a:pt x="37" y="16"/>
                      </a:lnTo>
                    </a:path>
                  </a:pathLst>
                </a:custGeom>
                <a:solidFill>
                  <a:srgbClr val="F39FD1"/>
                </a:solidFill>
                <a:ln w="127000" cap="rnd" cmpd="sng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2724924" name="Freeform 60"/>
              <p:cNvSpPr>
                <a:spLocks/>
              </p:cNvSpPr>
              <p:nvPr/>
            </p:nvSpPr>
            <p:spPr bwMode="auto">
              <a:xfrm>
                <a:off x="2260" y="2307"/>
                <a:ext cx="201" cy="291"/>
              </a:xfrm>
              <a:custGeom>
                <a:avLst/>
                <a:gdLst/>
                <a:ahLst/>
                <a:cxnLst>
                  <a:cxn ang="0">
                    <a:pos x="200" y="263"/>
                  </a:cxn>
                  <a:cxn ang="0">
                    <a:pos x="185" y="263"/>
                  </a:cxn>
                  <a:cxn ang="0">
                    <a:pos x="158" y="229"/>
                  </a:cxn>
                  <a:cxn ang="0">
                    <a:pos x="122" y="169"/>
                  </a:cxn>
                  <a:cxn ang="0">
                    <a:pos x="112" y="141"/>
                  </a:cxn>
                  <a:cxn ang="0">
                    <a:pos x="114" y="123"/>
                  </a:cxn>
                  <a:cxn ang="0">
                    <a:pos x="123" y="119"/>
                  </a:cxn>
                  <a:cxn ang="0">
                    <a:pos x="137" y="129"/>
                  </a:cxn>
                  <a:cxn ang="0">
                    <a:pos x="156" y="140"/>
                  </a:cxn>
                  <a:cxn ang="0">
                    <a:pos x="165" y="140"/>
                  </a:cxn>
                  <a:cxn ang="0">
                    <a:pos x="166" y="134"/>
                  </a:cxn>
                  <a:cxn ang="0">
                    <a:pos x="157" y="123"/>
                  </a:cxn>
                  <a:cxn ang="0">
                    <a:pos x="136" y="108"/>
                  </a:cxn>
                  <a:cxn ang="0">
                    <a:pos x="127" y="86"/>
                  </a:cxn>
                  <a:cxn ang="0">
                    <a:pos x="123" y="69"/>
                  </a:cxn>
                  <a:cxn ang="0">
                    <a:pos x="113" y="56"/>
                  </a:cxn>
                  <a:cxn ang="0">
                    <a:pos x="109" y="48"/>
                  </a:cxn>
                  <a:cxn ang="0">
                    <a:pos x="114" y="36"/>
                  </a:cxn>
                  <a:cxn ang="0">
                    <a:pos x="119" y="24"/>
                  </a:cxn>
                  <a:cxn ang="0">
                    <a:pos x="116" y="9"/>
                  </a:cxn>
                  <a:cxn ang="0">
                    <a:pos x="106" y="1"/>
                  </a:cxn>
                  <a:cxn ang="0">
                    <a:pos x="91" y="3"/>
                  </a:cxn>
                  <a:cxn ang="0">
                    <a:pos x="84" y="13"/>
                  </a:cxn>
                  <a:cxn ang="0">
                    <a:pos x="84" y="23"/>
                  </a:cxn>
                  <a:cxn ang="0">
                    <a:pos x="88" y="35"/>
                  </a:cxn>
                  <a:cxn ang="0">
                    <a:pos x="88" y="46"/>
                  </a:cxn>
                  <a:cxn ang="0">
                    <a:pos x="78" y="56"/>
                  </a:cxn>
                  <a:cxn ang="0">
                    <a:pos x="65" y="64"/>
                  </a:cxn>
                  <a:cxn ang="0">
                    <a:pos x="55" y="75"/>
                  </a:cxn>
                  <a:cxn ang="0">
                    <a:pos x="47" y="99"/>
                  </a:cxn>
                  <a:cxn ang="0">
                    <a:pos x="42" y="121"/>
                  </a:cxn>
                  <a:cxn ang="0">
                    <a:pos x="40" y="145"/>
                  </a:cxn>
                  <a:cxn ang="0">
                    <a:pos x="42" y="158"/>
                  </a:cxn>
                  <a:cxn ang="0">
                    <a:pos x="49" y="161"/>
                  </a:cxn>
                  <a:cxn ang="0">
                    <a:pos x="53" y="158"/>
                  </a:cxn>
                  <a:cxn ang="0">
                    <a:pos x="53" y="133"/>
                  </a:cxn>
                  <a:cxn ang="0">
                    <a:pos x="55" y="116"/>
                  </a:cxn>
                  <a:cxn ang="0">
                    <a:pos x="64" y="109"/>
                  </a:cxn>
                  <a:cxn ang="0">
                    <a:pos x="70" y="114"/>
                  </a:cxn>
                  <a:cxn ang="0">
                    <a:pos x="68" y="140"/>
                  </a:cxn>
                  <a:cxn ang="0">
                    <a:pos x="62" y="166"/>
                  </a:cxn>
                  <a:cxn ang="0">
                    <a:pos x="53" y="196"/>
                  </a:cxn>
                  <a:cxn ang="0">
                    <a:pos x="33" y="225"/>
                  </a:cxn>
                  <a:cxn ang="0">
                    <a:pos x="8" y="255"/>
                  </a:cxn>
                  <a:cxn ang="0">
                    <a:pos x="0" y="271"/>
                  </a:cxn>
                  <a:cxn ang="0">
                    <a:pos x="19" y="290"/>
                  </a:cxn>
                  <a:cxn ang="0">
                    <a:pos x="33" y="288"/>
                  </a:cxn>
                  <a:cxn ang="0">
                    <a:pos x="23" y="275"/>
                  </a:cxn>
                  <a:cxn ang="0">
                    <a:pos x="30" y="259"/>
                  </a:cxn>
                  <a:cxn ang="0">
                    <a:pos x="62" y="223"/>
                  </a:cxn>
                  <a:cxn ang="0">
                    <a:pos x="84" y="196"/>
                  </a:cxn>
                  <a:cxn ang="0">
                    <a:pos x="96" y="190"/>
                  </a:cxn>
                  <a:cxn ang="0">
                    <a:pos x="109" y="199"/>
                  </a:cxn>
                  <a:cxn ang="0">
                    <a:pos x="142" y="243"/>
                  </a:cxn>
                  <a:cxn ang="0">
                    <a:pos x="169" y="280"/>
                  </a:cxn>
                  <a:cxn ang="0">
                    <a:pos x="179" y="283"/>
                  </a:cxn>
                  <a:cxn ang="0">
                    <a:pos x="192" y="273"/>
                  </a:cxn>
                </a:cxnLst>
                <a:rect l="0" t="0" r="r" b="b"/>
                <a:pathLst>
                  <a:path w="201" h="291">
                    <a:moveTo>
                      <a:pt x="199" y="268"/>
                    </a:moveTo>
                    <a:lnTo>
                      <a:pt x="200" y="263"/>
                    </a:lnTo>
                    <a:lnTo>
                      <a:pt x="192" y="264"/>
                    </a:lnTo>
                    <a:lnTo>
                      <a:pt x="185" y="263"/>
                    </a:lnTo>
                    <a:lnTo>
                      <a:pt x="175" y="255"/>
                    </a:lnTo>
                    <a:lnTo>
                      <a:pt x="158" y="229"/>
                    </a:lnTo>
                    <a:lnTo>
                      <a:pt x="135" y="190"/>
                    </a:lnTo>
                    <a:lnTo>
                      <a:pt x="122" y="169"/>
                    </a:lnTo>
                    <a:lnTo>
                      <a:pt x="113" y="151"/>
                    </a:lnTo>
                    <a:lnTo>
                      <a:pt x="112" y="141"/>
                    </a:lnTo>
                    <a:lnTo>
                      <a:pt x="112" y="130"/>
                    </a:lnTo>
                    <a:lnTo>
                      <a:pt x="114" y="123"/>
                    </a:lnTo>
                    <a:lnTo>
                      <a:pt x="119" y="119"/>
                    </a:lnTo>
                    <a:lnTo>
                      <a:pt x="123" y="119"/>
                    </a:lnTo>
                    <a:lnTo>
                      <a:pt x="128" y="121"/>
                    </a:lnTo>
                    <a:lnTo>
                      <a:pt x="137" y="129"/>
                    </a:lnTo>
                    <a:lnTo>
                      <a:pt x="148" y="136"/>
                    </a:lnTo>
                    <a:lnTo>
                      <a:pt x="156" y="140"/>
                    </a:lnTo>
                    <a:lnTo>
                      <a:pt x="161" y="141"/>
                    </a:lnTo>
                    <a:lnTo>
                      <a:pt x="165" y="140"/>
                    </a:lnTo>
                    <a:lnTo>
                      <a:pt x="167" y="136"/>
                    </a:lnTo>
                    <a:lnTo>
                      <a:pt x="166" y="134"/>
                    </a:lnTo>
                    <a:lnTo>
                      <a:pt x="165" y="130"/>
                    </a:lnTo>
                    <a:lnTo>
                      <a:pt x="157" y="123"/>
                    </a:lnTo>
                    <a:lnTo>
                      <a:pt x="143" y="114"/>
                    </a:lnTo>
                    <a:lnTo>
                      <a:pt x="136" y="108"/>
                    </a:lnTo>
                    <a:lnTo>
                      <a:pt x="131" y="99"/>
                    </a:lnTo>
                    <a:lnTo>
                      <a:pt x="127" y="86"/>
                    </a:lnTo>
                    <a:lnTo>
                      <a:pt x="126" y="74"/>
                    </a:lnTo>
                    <a:lnTo>
                      <a:pt x="123" y="69"/>
                    </a:lnTo>
                    <a:lnTo>
                      <a:pt x="119" y="63"/>
                    </a:lnTo>
                    <a:lnTo>
                      <a:pt x="113" y="56"/>
                    </a:lnTo>
                    <a:lnTo>
                      <a:pt x="109" y="53"/>
                    </a:lnTo>
                    <a:lnTo>
                      <a:pt x="109" y="48"/>
                    </a:lnTo>
                    <a:lnTo>
                      <a:pt x="112" y="40"/>
                    </a:lnTo>
                    <a:lnTo>
                      <a:pt x="114" y="36"/>
                    </a:lnTo>
                    <a:lnTo>
                      <a:pt x="117" y="31"/>
                    </a:lnTo>
                    <a:lnTo>
                      <a:pt x="119" y="24"/>
                    </a:lnTo>
                    <a:lnTo>
                      <a:pt x="117" y="15"/>
                    </a:lnTo>
                    <a:lnTo>
                      <a:pt x="116" y="9"/>
                    </a:lnTo>
                    <a:lnTo>
                      <a:pt x="112" y="4"/>
                    </a:lnTo>
                    <a:lnTo>
                      <a:pt x="106" y="1"/>
                    </a:lnTo>
                    <a:lnTo>
                      <a:pt x="97" y="0"/>
                    </a:lnTo>
                    <a:lnTo>
                      <a:pt x="91" y="3"/>
                    </a:lnTo>
                    <a:lnTo>
                      <a:pt x="87" y="6"/>
                    </a:lnTo>
                    <a:lnTo>
                      <a:pt x="84" y="13"/>
                    </a:lnTo>
                    <a:lnTo>
                      <a:pt x="83" y="18"/>
                    </a:lnTo>
                    <a:lnTo>
                      <a:pt x="84" y="23"/>
                    </a:lnTo>
                    <a:lnTo>
                      <a:pt x="87" y="30"/>
                    </a:lnTo>
                    <a:lnTo>
                      <a:pt x="88" y="35"/>
                    </a:lnTo>
                    <a:lnTo>
                      <a:pt x="89" y="40"/>
                    </a:lnTo>
                    <a:lnTo>
                      <a:pt x="88" y="46"/>
                    </a:lnTo>
                    <a:lnTo>
                      <a:pt x="84" y="51"/>
                    </a:lnTo>
                    <a:lnTo>
                      <a:pt x="78" y="56"/>
                    </a:lnTo>
                    <a:lnTo>
                      <a:pt x="70" y="60"/>
                    </a:lnTo>
                    <a:lnTo>
                      <a:pt x="65" y="64"/>
                    </a:lnTo>
                    <a:lnTo>
                      <a:pt x="60" y="69"/>
                    </a:lnTo>
                    <a:lnTo>
                      <a:pt x="55" y="75"/>
                    </a:lnTo>
                    <a:lnTo>
                      <a:pt x="50" y="86"/>
                    </a:lnTo>
                    <a:lnTo>
                      <a:pt x="47" y="99"/>
                    </a:lnTo>
                    <a:lnTo>
                      <a:pt x="43" y="109"/>
                    </a:lnTo>
                    <a:lnTo>
                      <a:pt x="42" y="121"/>
                    </a:lnTo>
                    <a:lnTo>
                      <a:pt x="40" y="136"/>
                    </a:lnTo>
                    <a:lnTo>
                      <a:pt x="40" y="145"/>
                    </a:lnTo>
                    <a:lnTo>
                      <a:pt x="40" y="153"/>
                    </a:lnTo>
                    <a:lnTo>
                      <a:pt x="42" y="158"/>
                    </a:lnTo>
                    <a:lnTo>
                      <a:pt x="44" y="160"/>
                    </a:lnTo>
                    <a:lnTo>
                      <a:pt x="49" y="161"/>
                    </a:lnTo>
                    <a:lnTo>
                      <a:pt x="52" y="160"/>
                    </a:lnTo>
                    <a:lnTo>
                      <a:pt x="53" y="158"/>
                    </a:lnTo>
                    <a:lnTo>
                      <a:pt x="53" y="148"/>
                    </a:lnTo>
                    <a:lnTo>
                      <a:pt x="53" y="133"/>
                    </a:lnTo>
                    <a:lnTo>
                      <a:pt x="54" y="123"/>
                    </a:lnTo>
                    <a:lnTo>
                      <a:pt x="55" y="116"/>
                    </a:lnTo>
                    <a:lnTo>
                      <a:pt x="59" y="110"/>
                    </a:lnTo>
                    <a:lnTo>
                      <a:pt x="64" y="109"/>
                    </a:lnTo>
                    <a:lnTo>
                      <a:pt x="69" y="110"/>
                    </a:lnTo>
                    <a:lnTo>
                      <a:pt x="70" y="114"/>
                    </a:lnTo>
                    <a:lnTo>
                      <a:pt x="69" y="125"/>
                    </a:lnTo>
                    <a:lnTo>
                      <a:pt x="68" y="140"/>
                    </a:lnTo>
                    <a:lnTo>
                      <a:pt x="65" y="154"/>
                    </a:lnTo>
                    <a:lnTo>
                      <a:pt x="62" y="166"/>
                    </a:lnTo>
                    <a:lnTo>
                      <a:pt x="58" y="183"/>
                    </a:lnTo>
                    <a:lnTo>
                      <a:pt x="53" y="196"/>
                    </a:lnTo>
                    <a:lnTo>
                      <a:pt x="42" y="214"/>
                    </a:lnTo>
                    <a:lnTo>
                      <a:pt x="33" y="225"/>
                    </a:lnTo>
                    <a:lnTo>
                      <a:pt x="18" y="243"/>
                    </a:lnTo>
                    <a:lnTo>
                      <a:pt x="8" y="255"/>
                    </a:lnTo>
                    <a:lnTo>
                      <a:pt x="0" y="266"/>
                    </a:lnTo>
                    <a:lnTo>
                      <a:pt x="0" y="271"/>
                    </a:lnTo>
                    <a:lnTo>
                      <a:pt x="8" y="280"/>
                    </a:lnTo>
                    <a:lnTo>
                      <a:pt x="19" y="290"/>
                    </a:lnTo>
                    <a:lnTo>
                      <a:pt x="30" y="290"/>
                    </a:lnTo>
                    <a:lnTo>
                      <a:pt x="33" y="288"/>
                    </a:lnTo>
                    <a:lnTo>
                      <a:pt x="28" y="281"/>
                    </a:lnTo>
                    <a:lnTo>
                      <a:pt x="23" y="275"/>
                    </a:lnTo>
                    <a:lnTo>
                      <a:pt x="23" y="270"/>
                    </a:lnTo>
                    <a:lnTo>
                      <a:pt x="30" y="259"/>
                    </a:lnTo>
                    <a:lnTo>
                      <a:pt x="43" y="246"/>
                    </a:lnTo>
                    <a:lnTo>
                      <a:pt x="62" y="223"/>
                    </a:lnTo>
                    <a:lnTo>
                      <a:pt x="78" y="203"/>
                    </a:lnTo>
                    <a:lnTo>
                      <a:pt x="84" y="196"/>
                    </a:lnTo>
                    <a:lnTo>
                      <a:pt x="88" y="191"/>
                    </a:lnTo>
                    <a:lnTo>
                      <a:pt x="96" y="190"/>
                    </a:lnTo>
                    <a:lnTo>
                      <a:pt x="102" y="194"/>
                    </a:lnTo>
                    <a:lnTo>
                      <a:pt x="109" y="199"/>
                    </a:lnTo>
                    <a:lnTo>
                      <a:pt x="125" y="219"/>
                    </a:lnTo>
                    <a:lnTo>
                      <a:pt x="142" y="243"/>
                    </a:lnTo>
                    <a:lnTo>
                      <a:pt x="158" y="266"/>
                    </a:lnTo>
                    <a:lnTo>
                      <a:pt x="169" y="280"/>
                    </a:lnTo>
                    <a:lnTo>
                      <a:pt x="172" y="283"/>
                    </a:lnTo>
                    <a:lnTo>
                      <a:pt x="179" y="283"/>
                    </a:lnTo>
                    <a:lnTo>
                      <a:pt x="185" y="278"/>
                    </a:lnTo>
                    <a:lnTo>
                      <a:pt x="192" y="273"/>
                    </a:lnTo>
                    <a:lnTo>
                      <a:pt x="199" y="268"/>
                    </a:lnTo>
                  </a:path>
                </a:pathLst>
              </a:custGeom>
              <a:solidFill>
                <a:srgbClr val="CECECE"/>
              </a:solidFill>
              <a:ln w="25400" cap="rnd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12" name="Group 61"/>
              <p:cNvGrpSpPr>
                <a:grpSpLocks/>
              </p:cNvGrpSpPr>
              <p:nvPr/>
            </p:nvGrpSpPr>
            <p:grpSpPr bwMode="auto">
              <a:xfrm>
                <a:off x="1697" y="2297"/>
                <a:ext cx="260" cy="310"/>
                <a:chOff x="1697" y="2297"/>
                <a:chExt cx="260" cy="310"/>
              </a:xfrm>
            </p:grpSpPr>
            <p:grpSp>
              <p:nvGrpSpPr>
                <p:cNvPr id="13" name="Group 62"/>
                <p:cNvGrpSpPr>
                  <a:grpSpLocks/>
                </p:cNvGrpSpPr>
                <p:nvPr/>
              </p:nvGrpSpPr>
              <p:grpSpPr bwMode="auto">
                <a:xfrm>
                  <a:off x="1697" y="2297"/>
                  <a:ext cx="260" cy="310"/>
                  <a:chOff x="1697" y="2297"/>
                  <a:chExt cx="260" cy="310"/>
                </a:xfrm>
              </p:grpSpPr>
              <p:sp>
                <p:nvSpPr>
                  <p:cNvPr id="2724927" name="AutoShape 63"/>
                  <p:cNvSpPr>
                    <a:spLocks noChangeArrowheads="1"/>
                  </p:cNvSpPr>
                  <p:nvPr/>
                </p:nvSpPr>
                <p:spPr bwMode="auto">
                  <a:xfrm>
                    <a:off x="1697" y="2348"/>
                    <a:ext cx="260" cy="259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724928" name="AutoShape 64"/>
                  <p:cNvSpPr>
                    <a:spLocks noChangeArrowheads="1"/>
                  </p:cNvSpPr>
                  <p:nvPr/>
                </p:nvSpPr>
                <p:spPr bwMode="auto">
                  <a:xfrm>
                    <a:off x="1759" y="2297"/>
                    <a:ext cx="198" cy="45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2724929" name="Oval 65"/>
                <p:cNvSpPr>
                  <a:spLocks noChangeArrowheads="1"/>
                </p:cNvSpPr>
                <p:nvPr/>
              </p:nvSpPr>
              <p:spPr bwMode="auto">
                <a:xfrm>
                  <a:off x="1778" y="2323"/>
                  <a:ext cx="27" cy="9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24930" name="AutoShape 66"/>
                <p:cNvSpPr>
                  <a:spLocks noChangeArrowheads="1"/>
                </p:cNvSpPr>
                <p:nvPr/>
              </p:nvSpPr>
              <p:spPr bwMode="auto">
                <a:xfrm>
                  <a:off x="1728" y="2470"/>
                  <a:ext cx="138" cy="55"/>
                </a:xfrm>
                <a:prstGeom prst="octagon">
                  <a:avLst>
                    <a:gd name="adj" fmla="val 29282"/>
                  </a:avLst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2724931" name="Line 67"/>
              <p:cNvSpPr>
                <a:spLocks noChangeShapeType="1"/>
              </p:cNvSpPr>
              <p:nvPr/>
            </p:nvSpPr>
            <p:spPr bwMode="auto">
              <a:xfrm>
                <a:off x="1717" y="1313"/>
                <a:ext cx="26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24932" name="Line 68"/>
              <p:cNvSpPr>
                <a:spLocks noChangeShapeType="1"/>
              </p:cNvSpPr>
              <p:nvPr/>
            </p:nvSpPr>
            <p:spPr bwMode="auto">
              <a:xfrm flipH="1">
                <a:off x="1993" y="1241"/>
                <a:ext cx="3" cy="17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24933" name="Line 69"/>
              <p:cNvSpPr>
                <a:spLocks noChangeShapeType="1"/>
              </p:cNvSpPr>
              <p:nvPr/>
            </p:nvSpPr>
            <p:spPr bwMode="auto">
              <a:xfrm flipH="1">
                <a:off x="2276" y="1241"/>
                <a:ext cx="3" cy="17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24934" name="AutoShape 70"/>
              <p:cNvSpPr>
                <a:spLocks noChangeArrowheads="1"/>
              </p:cNvSpPr>
              <p:nvPr/>
            </p:nvSpPr>
            <p:spPr bwMode="auto">
              <a:xfrm>
                <a:off x="1774" y="2686"/>
                <a:ext cx="207" cy="260"/>
              </a:xfrm>
              <a:prstGeom prst="cube">
                <a:avLst>
                  <a:gd name="adj" fmla="val 24995"/>
                </a:avLst>
              </a:prstGeom>
              <a:solidFill>
                <a:srgbClr val="DC008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24935" name="AutoShape 71"/>
              <p:cNvSpPr>
                <a:spLocks noChangeArrowheads="1"/>
              </p:cNvSpPr>
              <p:nvPr/>
            </p:nvSpPr>
            <p:spPr bwMode="auto">
              <a:xfrm>
                <a:off x="1823" y="2635"/>
                <a:ext cx="158" cy="46"/>
              </a:xfrm>
              <a:prstGeom prst="cube">
                <a:avLst>
                  <a:gd name="adj" fmla="val 24995"/>
                </a:avLst>
              </a:prstGeom>
              <a:solidFill>
                <a:srgbClr val="DC008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24936" name="AutoShape 72"/>
              <p:cNvSpPr>
                <a:spLocks noChangeArrowheads="1"/>
              </p:cNvSpPr>
              <p:nvPr/>
            </p:nvSpPr>
            <p:spPr bwMode="auto">
              <a:xfrm>
                <a:off x="1815" y="2707"/>
                <a:ext cx="107" cy="15"/>
              </a:xfrm>
              <a:prstGeom prst="parallelogram">
                <a:avLst>
                  <a:gd name="adj" fmla="val 178300"/>
                </a:avLst>
              </a:prstGeom>
              <a:solidFill>
                <a:srgbClr val="DC008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14" name="Group 73"/>
              <p:cNvGrpSpPr>
                <a:grpSpLocks/>
              </p:cNvGrpSpPr>
              <p:nvPr/>
            </p:nvGrpSpPr>
            <p:grpSpPr bwMode="auto">
              <a:xfrm>
                <a:off x="2320" y="2676"/>
                <a:ext cx="202" cy="257"/>
                <a:chOff x="2320" y="2676"/>
                <a:chExt cx="202" cy="257"/>
              </a:xfrm>
            </p:grpSpPr>
            <p:sp>
              <p:nvSpPr>
                <p:cNvPr id="2724938" name="Freeform 74"/>
                <p:cNvSpPr>
                  <a:spLocks/>
                </p:cNvSpPr>
                <p:nvPr/>
              </p:nvSpPr>
              <p:spPr bwMode="auto">
                <a:xfrm>
                  <a:off x="2450" y="2795"/>
                  <a:ext cx="61" cy="138"/>
                </a:xfrm>
                <a:custGeom>
                  <a:avLst/>
                  <a:gdLst/>
                  <a:ahLst/>
                  <a:cxnLst>
                    <a:cxn ang="0">
                      <a:pos x="44" y="0"/>
                    </a:cxn>
                    <a:cxn ang="0">
                      <a:pos x="60" y="0"/>
                    </a:cxn>
                    <a:cxn ang="0">
                      <a:pos x="16" y="137"/>
                    </a:cxn>
                    <a:cxn ang="0">
                      <a:pos x="0" y="137"/>
                    </a:cxn>
                    <a:cxn ang="0">
                      <a:pos x="44" y="0"/>
                    </a:cxn>
                  </a:cxnLst>
                  <a:rect l="0" t="0" r="r" b="b"/>
                  <a:pathLst>
                    <a:path w="61" h="138">
                      <a:moveTo>
                        <a:pt x="44" y="0"/>
                      </a:moveTo>
                      <a:lnTo>
                        <a:pt x="60" y="0"/>
                      </a:lnTo>
                      <a:lnTo>
                        <a:pt x="16" y="137"/>
                      </a:lnTo>
                      <a:lnTo>
                        <a:pt x="0" y="137"/>
                      </a:lnTo>
                      <a:lnTo>
                        <a:pt x="44" y="0"/>
                      </a:lnTo>
                    </a:path>
                  </a:pathLst>
                </a:custGeom>
                <a:solidFill>
                  <a:srgbClr val="F39FD1"/>
                </a:solidFill>
                <a:ln w="12700" cap="rnd" cmpd="sng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24939" name="Rectangle 75"/>
                <p:cNvSpPr>
                  <a:spLocks noChangeArrowheads="1"/>
                </p:cNvSpPr>
                <p:nvPr/>
              </p:nvSpPr>
              <p:spPr bwMode="auto">
                <a:xfrm>
                  <a:off x="2445" y="2795"/>
                  <a:ext cx="77" cy="12"/>
                </a:xfrm>
                <a:prstGeom prst="rect">
                  <a:avLst/>
                </a:prstGeom>
                <a:solidFill>
                  <a:srgbClr val="F39FD1"/>
                </a:solidFill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24940" name="Rectangle 76"/>
                <p:cNvSpPr>
                  <a:spLocks noChangeArrowheads="1"/>
                </p:cNvSpPr>
                <p:nvPr/>
              </p:nvSpPr>
              <p:spPr bwMode="auto">
                <a:xfrm>
                  <a:off x="2453" y="2851"/>
                  <a:ext cx="57" cy="13"/>
                </a:xfrm>
                <a:prstGeom prst="rect">
                  <a:avLst/>
                </a:prstGeom>
                <a:solidFill>
                  <a:srgbClr val="F39FD1"/>
                </a:solidFill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24941" name="Rectangle 77"/>
                <p:cNvSpPr>
                  <a:spLocks noChangeArrowheads="1"/>
                </p:cNvSpPr>
                <p:nvPr/>
              </p:nvSpPr>
              <p:spPr bwMode="auto">
                <a:xfrm>
                  <a:off x="2322" y="2851"/>
                  <a:ext cx="73" cy="9"/>
                </a:xfrm>
                <a:prstGeom prst="rect">
                  <a:avLst/>
                </a:prstGeom>
                <a:solidFill>
                  <a:srgbClr val="F39FD1"/>
                </a:solidFill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24942" name="Oval 78"/>
                <p:cNvSpPr>
                  <a:spLocks noChangeArrowheads="1"/>
                </p:cNvSpPr>
                <p:nvPr/>
              </p:nvSpPr>
              <p:spPr bwMode="auto">
                <a:xfrm>
                  <a:off x="2380" y="2676"/>
                  <a:ext cx="22" cy="25"/>
                </a:xfrm>
                <a:prstGeom prst="ellipse">
                  <a:avLst/>
                </a:prstGeom>
                <a:solidFill>
                  <a:srgbClr val="F39FD1"/>
                </a:solidFill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24943" name="Freeform 79"/>
                <p:cNvSpPr>
                  <a:spLocks/>
                </p:cNvSpPr>
                <p:nvPr/>
              </p:nvSpPr>
              <p:spPr bwMode="auto">
                <a:xfrm>
                  <a:off x="2320" y="2720"/>
                  <a:ext cx="140" cy="213"/>
                </a:xfrm>
                <a:custGeom>
                  <a:avLst/>
                  <a:gdLst/>
                  <a:ahLst/>
                  <a:cxnLst>
                    <a:cxn ang="0">
                      <a:pos x="1" y="98"/>
                    </a:cxn>
                    <a:cxn ang="0">
                      <a:pos x="1" y="101"/>
                    </a:cxn>
                    <a:cxn ang="0">
                      <a:pos x="0" y="104"/>
                    </a:cxn>
                    <a:cxn ang="0">
                      <a:pos x="0" y="108"/>
                    </a:cxn>
                    <a:cxn ang="0">
                      <a:pos x="1" y="111"/>
                    </a:cxn>
                    <a:cxn ang="0">
                      <a:pos x="3" y="114"/>
                    </a:cxn>
                    <a:cxn ang="0">
                      <a:pos x="6" y="117"/>
                    </a:cxn>
                    <a:cxn ang="0">
                      <a:pos x="9" y="119"/>
                    </a:cxn>
                    <a:cxn ang="0">
                      <a:pos x="11" y="119"/>
                    </a:cxn>
                    <a:cxn ang="0">
                      <a:pos x="15" y="119"/>
                    </a:cxn>
                    <a:cxn ang="0">
                      <a:pos x="91" y="212"/>
                    </a:cxn>
                    <a:cxn ang="0">
                      <a:pos x="115" y="102"/>
                    </a:cxn>
                    <a:cxn ang="0">
                      <a:pos x="114" y="99"/>
                    </a:cxn>
                    <a:cxn ang="0">
                      <a:pos x="113" y="98"/>
                    </a:cxn>
                    <a:cxn ang="0">
                      <a:pos x="111" y="96"/>
                    </a:cxn>
                    <a:cxn ang="0">
                      <a:pos x="109" y="94"/>
                    </a:cxn>
                    <a:cxn ang="0">
                      <a:pos x="107" y="93"/>
                    </a:cxn>
                    <a:cxn ang="0">
                      <a:pos x="104" y="93"/>
                    </a:cxn>
                    <a:cxn ang="0">
                      <a:pos x="101" y="93"/>
                    </a:cxn>
                    <a:cxn ang="0">
                      <a:pos x="99" y="93"/>
                    </a:cxn>
                    <a:cxn ang="0">
                      <a:pos x="67" y="54"/>
                    </a:cxn>
                    <a:cxn ang="0">
                      <a:pos x="129" y="67"/>
                    </a:cxn>
                    <a:cxn ang="0">
                      <a:pos x="132" y="66"/>
                    </a:cxn>
                    <a:cxn ang="0">
                      <a:pos x="133" y="66"/>
                    </a:cxn>
                    <a:cxn ang="0">
                      <a:pos x="136" y="64"/>
                    </a:cxn>
                    <a:cxn ang="0">
                      <a:pos x="138" y="62"/>
                    </a:cxn>
                    <a:cxn ang="0">
                      <a:pos x="138" y="59"/>
                    </a:cxn>
                    <a:cxn ang="0">
                      <a:pos x="139" y="56"/>
                    </a:cxn>
                    <a:cxn ang="0">
                      <a:pos x="138" y="53"/>
                    </a:cxn>
                    <a:cxn ang="0">
                      <a:pos x="137" y="51"/>
                    </a:cxn>
                    <a:cxn ang="0">
                      <a:pos x="135" y="49"/>
                    </a:cxn>
                    <a:cxn ang="0">
                      <a:pos x="133" y="47"/>
                    </a:cxn>
                    <a:cxn ang="0">
                      <a:pos x="130" y="46"/>
                    </a:cxn>
                    <a:cxn ang="0">
                      <a:pos x="88" y="46"/>
                    </a:cxn>
                    <a:cxn ang="0">
                      <a:pos x="81" y="30"/>
                    </a:cxn>
                    <a:cxn ang="0">
                      <a:pos x="81" y="26"/>
                    </a:cxn>
                    <a:cxn ang="0">
                      <a:pos x="82" y="22"/>
                    </a:cxn>
                    <a:cxn ang="0">
                      <a:pos x="82" y="18"/>
                    </a:cxn>
                    <a:cxn ang="0">
                      <a:pos x="81" y="14"/>
                    </a:cxn>
                    <a:cxn ang="0">
                      <a:pos x="79" y="11"/>
                    </a:cxn>
                    <a:cxn ang="0">
                      <a:pos x="77" y="8"/>
                    </a:cxn>
                    <a:cxn ang="0">
                      <a:pos x="74" y="5"/>
                    </a:cxn>
                    <a:cxn ang="0">
                      <a:pos x="71" y="3"/>
                    </a:cxn>
                    <a:cxn ang="0">
                      <a:pos x="67" y="1"/>
                    </a:cxn>
                    <a:cxn ang="0">
                      <a:pos x="63" y="0"/>
                    </a:cxn>
                    <a:cxn ang="0">
                      <a:pos x="58" y="0"/>
                    </a:cxn>
                    <a:cxn ang="0">
                      <a:pos x="54" y="1"/>
                    </a:cxn>
                    <a:cxn ang="0">
                      <a:pos x="50" y="2"/>
                    </a:cxn>
                    <a:cxn ang="0">
                      <a:pos x="45" y="4"/>
                    </a:cxn>
                    <a:cxn ang="0">
                      <a:pos x="42" y="8"/>
                    </a:cxn>
                    <a:cxn ang="0">
                      <a:pos x="40" y="12"/>
                    </a:cxn>
                    <a:cxn ang="0">
                      <a:pos x="38" y="16"/>
                    </a:cxn>
                  </a:cxnLst>
                  <a:rect l="0" t="0" r="r" b="b"/>
                  <a:pathLst>
                    <a:path w="140" h="213">
                      <a:moveTo>
                        <a:pt x="38" y="16"/>
                      </a:moveTo>
                      <a:lnTo>
                        <a:pt x="1" y="98"/>
                      </a:lnTo>
                      <a:lnTo>
                        <a:pt x="1" y="99"/>
                      </a:lnTo>
                      <a:lnTo>
                        <a:pt x="1" y="101"/>
                      </a:lnTo>
                      <a:lnTo>
                        <a:pt x="0" y="102"/>
                      </a:lnTo>
                      <a:lnTo>
                        <a:pt x="0" y="104"/>
                      </a:lnTo>
                      <a:lnTo>
                        <a:pt x="0" y="106"/>
                      </a:lnTo>
                      <a:lnTo>
                        <a:pt x="0" y="108"/>
                      </a:lnTo>
                      <a:lnTo>
                        <a:pt x="1" y="109"/>
                      </a:lnTo>
                      <a:lnTo>
                        <a:pt x="1" y="111"/>
                      </a:lnTo>
                      <a:lnTo>
                        <a:pt x="2" y="113"/>
                      </a:lnTo>
                      <a:lnTo>
                        <a:pt x="3" y="114"/>
                      </a:lnTo>
                      <a:lnTo>
                        <a:pt x="4" y="116"/>
                      </a:lnTo>
                      <a:lnTo>
                        <a:pt x="6" y="117"/>
                      </a:lnTo>
                      <a:lnTo>
                        <a:pt x="7" y="118"/>
                      </a:lnTo>
                      <a:lnTo>
                        <a:pt x="9" y="119"/>
                      </a:lnTo>
                      <a:lnTo>
                        <a:pt x="10" y="119"/>
                      </a:lnTo>
                      <a:lnTo>
                        <a:pt x="11" y="119"/>
                      </a:lnTo>
                      <a:lnTo>
                        <a:pt x="13" y="119"/>
                      </a:lnTo>
                      <a:lnTo>
                        <a:pt x="15" y="119"/>
                      </a:lnTo>
                      <a:lnTo>
                        <a:pt x="91" y="119"/>
                      </a:lnTo>
                      <a:lnTo>
                        <a:pt x="91" y="212"/>
                      </a:lnTo>
                      <a:lnTo>
                        <a:pt x="115" y="212"/>
                      </a:lnTo>
                      <a:lnTo>
                        <a:pt x="115" y="102"/>
                      </a:lnTo>
                      <a:lnTo>
                        <a:pt x="115" y="101"/>
                      </a:lnTo>
                      <a:lnTo>
                        <a:pt x="114" y="99"/>
                      </a:lnTo>
                      <a:lnTo>
                        <a:pt x="114" y="98"/>
                      </a:lnTo>
                      <a:lnTo>
                        <a:pt x="113" y="98"/>
                      </a:lnTo>
                      <a:lnTo>
                        <a:pt x="112" y="97"/>
                      </a:lnTo>
                      <a:lnTo>
                        <a:pt x="111" y="96"/>
                      </a:lnTo>
                      <a:lnTo>
                        <a:pt x="110" y="95"/>
                      </a:lnTo>
                      <a:lnTo>
                        <a:pt x="109" y="94"/>
                      </a:lnTo>
                      <a:lnTo>
                        <a:pt x="108" y="94"/>
                      </a:lnTo>
                      <a:lnTo>
                        <a:pt x="107" y="93"/>
                      </a:lnTo>
                      <a:lnTo>
                        <a:pt x="105" y="93"/>
                      </a:lnTo>
                      <a:lnTo>
                        <a:pt x="104" y="93"/>
                      </a:lnTo>
                      <a:lnTo>
                        <a:pt x="102" y="93"/>
                      </a:lnTo>
                      <a:lnTo>
                        <a:pt x="101" y="93"/>
                      </a:lnTo>
                      <a:lnTo>
                        <a:pt x="100" y="93"/>
                      </a:lnTo>
                      <a:lnTo>
                        <a:pt x="99" y="93"/>
                      </a:lnTo>
                      <a:lnTo>
                        <a:pt x="55" y="90"/>
                      </a:lnTo>
                      <a:lnTo>
                        <a:pt x="67" y="54"/>
                      </a:lnTo>
                      <a:lnTo>
                        <a:pt x="76" y="67"/>
                      </a:lnTo>
                      <a:lnTo>
                        <a:pt x="129" y="67"/>
                      </a:lnTo>
                      <a:lnTo>
                        <a:pt x="130" y="66"/>
                      </a:lnTo>
                      <a:lnTo>
                        <a:pt x="132" y="66"/>
                      </a:lnTo>
                      <a:lnTo>
                        <a:pt x="133" y="66"/>
                      </a:lnTo>
                      <a:lnTo>
                        <a:pt x="133" y="66"/>
                      </a:lnTo>
                      <a:lnTo>
                        <a:pt x="135" y="64"/>
                      </a:lnTo>
                      <a:lnTo>
                        <a:pt x="136" y="64"/>
                      </a:lnTo>
                      <a:lnTo>
                        <a:pt x="137" y="63"/>
                      </a:lnTo>
                      <a:lnTo>
                        <a:pt x="138" y="62"/>
                      </a:lnTo>
                      <a:lnTo>
                        <a:pt x="138" y="61"/>
                      </a:lnTo>
                      <a:lnTo>
                        <a:pt x="138" y="59"/>
                      </a:lnTo>
                      <a:lnTo>
                        <a:pt x="139" y="58"/>
                      </a:lnTo>
                      <a:lnTo>
                        <a:pt x="139" y="56"/>
                      </a:lnTo>
                      <a:lnTo>
                        <a:pt x="139" y="54"/>
                      </a:lnTo>
                      <a:lnTo>
                        <a:pt x="138" y="53"/>
                      </a:lnTo>
                      <a:lnTo>
                        <a:pt x="138" y="52"/>
                      </a:lnTo>
                      <a:lnTo>
                        <a:pt x="137" y="51"/>
                      </a:lnTo>
                      <a:lnTo>
                        <a:pt x="136" y="49"/>
                      </a:lnTo>
                      <a:lnTo>
                        <a:pt x="135" y="49"/>
                      </a:lnTo>
                      <a:lnTo>
                        <a:pt x="134" y="48"/>
                      </a:lnTo>
                      <a:lnTo>
                        <a:pt x="133" y="47"/>
                      </a:lnTo>
                      <a:lnTo>
                        <a:pt x="132" y="46"/>
                      </a:lnTo>
                      <a:lnTo>
                        <a:pt x="130" y="46"/>
                      </a:lnTo>
                      <a:lnTo>
                        <a:pt x="129" y="46"/>
                      </a:lnTo>
                      <a:lnTo>
                        <a:pt x="88" y="46"/>
                      </a:lnTo>
                      <a:lnTo>
                        <a:pt x="79" y="31"/>
                      </a:lnTo>
                      <a:lnTo>
                        <a:pt x="81" y="30"/>
                      </a:lnTo>
                      <a:lnTo>
                        <a:pt x="81" y="28"/>
                      </a:lnTo>
                      <a:lnTo>
                        <a:pt x="81" y="26"/>
                      </a:lnTo>
                      <a:lnTo>
                        <a:pt x="82" y="24"/>
                      </a:lnTo>
                      <a:lnTo>
                        <a:pt x="82" y="22"/>
                      </a:lnTo>
                      <a:lnTo>
                        <a:pt x="82" y="20"/>
                      </a:lnTo>
                      <a:lnTo>
                        <a:pt x="82" y="18"/>
                      </a:lnTo>
                      <a:lnTo>
                        <a:pt x="81" y="16"/>
                      </a:lnTo>
                      <a:lnTo>
                        <a:pt x="81" y="14"/>
                      </a:lnTo>
                      <a:lnTo>
                        <a:pt x="80" y="13"/>
                      </a:lnTo>
                      <a:lnTo>
                        <a:pt x="79" y="11"/>
                      </a:lnTo>
                      <a:lnTo>
                        <a:pt x="78" y="9"/>
                      </a:lnTo>
                      <a:lnTo>
                        <a:pt x="77" y="8"/>
                      </a:lnTo>
                      <a:lnTo>
                        <a:pt x="76" y="6"/>
                      </a:lnTo>
                      <a:lnTo>
                        <a:pt x="74" y="5"/>
                      </a:lnTo>
                      <a:lnTo>
                        <a:pt x="73" y="4"/>
                      </a:lnTo>
                      <a:lnTo>
                        <a:pt x="71" y="3"/>
                      </a:lnTo>
                      <a:lnTo>
                        <a:pt x="69" y="2"/>
                      </a:lnTo>
                      <a:lnTo>
                        <a:pt x="67" y="1"/>
                      </a:lnTo>
                      <a:lnTo>
                        <a:pt x="65" y="1"/>
                      </a:lnTo>
                      <a:lnTo>
                        <a:pt x="63" y="0"/>
                      </a:lnTo>
                      <a:lnTo>
                        <a:pt x="61" y="0"/>
                      </a:lnTo>
                      <a:lnTo>
                        <a:pt x="58" y="0"/>
                      </a:lnTo>
                      <a:lnTo>
                        <a:pt x="56" y="0"/>
                      </a:lnTo>
                      <a:lnTo>
                        <a:pt x="54" y="1"/>
                      </a:lnTo>
                      <a:lnTo>
                        <a:pt x="52" y="1"/>
                      </a:lnTo>
                      <a:lnTo>
                        <a:pt x="50" y="2"/>
                      </a:lnTo>
                      <a:lnTo>
                        <a:pt x="48" y="3"/>
                      </a:lnTo>
                      <a:lnTo>
                        <a:pt x="45" y="4"/>
                      </a:lnTo>
                      <a:lnTo>
                        <a:pt x="44" y="6"/>
                      </a:lnTo>
                      <a:lnTo>
                        <a:pt x="42" y="8"/>
                      </a:lnTo>
                      <a:lnTo>
                        <a:pt x="41" y="9"/>
                      </a:lnTo>
                      <a:lnTo>
                        <a:pt x="40" y="12"/>
                      </a:lnTo>
                      <a:lnTo>
                        <a:pt x="38" y="14"/>
                      </a:lnTo>
                      <a:lnTo>
                        <a:pt x="38" y="16"/>
                      </a:lnTo>
                    </a:path>
                  </a:pathLst>
                </a:custGeom>
                <a:solidFill>
                  <a:srgbClr val="F39FD1"/>
                </a:solidFill>
                <a:ln w="127000" cap="rnd" cmpd="sng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2724944" name="Freeform 80"/>
              <p:cNvSpPr>
                <a:spLocks/>
              </p:cNvSpPr>
              <p:nvPr/>
            </p:nvSpPr>
            <p:spPr bwMode="auto">
              <a:xfrm>
                <a:off x="2560" y="2634"/>
                <a:ext cx="202" cy="293"/>
              </a:xfrm>
              <a:custGeom>
                <a:avLst/>
                <a:gdLst/>
                <a:ahLst/>
                <a:cxnLst>
                  <a:cxn ang="0">
                    <a:pos x="201" y="264"/>
                  </a:cxn>
                  <a:cxn ang="0">
                    <a:pos x="186" y="264"/>
                  </a:cxn>
                  <a:cxn ang="0">
                    <a:pos x="159" y="230"/>
                  </a:cxn>
                  <a:cxn ang="0">
                    <a:pos x="123" y="170"/>
                  </a:cxn>
                  <a:cxn ang="0">
                    <a:pos x="113" y="142"/>
                  </a:cxn>
                  <a:cxn ang="0">
                    <a:pos x="115" y="123"/>
                  </a:cxn>
                  <a:cxn ang="0">
                    <a:pos x="124" y="120"/>
                  </a:cxn>
                  <a:cxn ang="0">
                    <a:pos x="138" y="130"/>
                  </a:cxn>
                  <a:cxn ang="0">
                    <a:pos x="157" y="141"/>
                  </a:cxn>
                  <a:cxn ang="0">
                    <a:pos x="166" y="141"/>
                  </a:cxn>
                  <a:cxn ang="0">
                    <a:pos x="167" y="135"/>
                  </a:cxn>
                  <a:cxn ang="0">
                    <a:pos x="158" y="123"/>
                  </a:cxn>
                  <a:cxn ang="0">
                    <a:pos x="137" y="108"/>
                  </a:cxn>
                  <a:cxn ang="0">
                    <a:pos x="128" y="87"/>
                  </a:cxn>
                  <a:cxn ang="0">
                    <a:pos x="124" y="69"/>
                  </a:cxn>
                  <a:cxn ang="0">
                    <a:pos x="114" y="57"/>
                  </a:cxn>
                  <a:cxn ang="0">
                    <a:pos x="110" y="48"/>
                  </a:cxn>
                  <a:cxn ang="0">
                    <a:pos x="115" y="37"/>
                  </a:cxn>
                  <a:cxn ang="0">
                    <a:pos x="120" y="24"/>
                  </a:cxn>
                  <a:cxn ang="0">
                    <a:pos x="116" y="9"/>
                  </a:cxn>
                  <a:cxn ang="0">
                    <a:pos x="106" y="1"/>
                  </a:cxn>
                  <a:cxn ang="0">
                    <a:pos x="91" y="3"/>
                  </a:cxn>
                  <a:cxn ang="0">
                    <a:pos x="85" y="13"/>
                  </a:cxn>
                  <a:cxn ang="0">
                    <a:pos x="85" y="23"/>
                  </a:cxn>
                  <a:cxn ang="0">
                    <a:pos x="88" y="35"/>
                  </a:cxn>
                  <a:cxn ang="0">
                    <a:pos x="88" y="47"/>
                  </a:cxn>
                  <a:cxn ang="0">
                    <a:pos x="78" y="57"/>
                  </a:cxn>
                  <a:cxn ang="0">
                    <a:pos x="66" y="64"/>
                  </a:cxn>
                  <a:cxn ang="0">
                    <a:pos x="56" y="76"/>
                  </a:cxn>
                  <a:cxn ang="0">
                    <a:pos x="47" y="99"/>
                  </a:cxn>
                  <a:cxn ang="0">
                    <a:pos x="42" y="122"/>
                  </a:cxn>
                  <a:cxn ang="0">
                    <a:pos x="40" y="146"/>
                  </a:cxn>
                  <a:cxn ang="0">
                    <a:pos x="42" y="159"/>
                  </a:cxn>
                  <a:cxn ang="0">
                    <a:pos x="49" y="162"/>
                  </a:cxn>
                  <a:cxn ang="0">
                    <a:pos x="53" y="159"/>
                  </a:cxn>
                  <a:cxn ang="0">
                    <a:pos x="53" y="133"/>
                  </a:cxn>
                  <a:cxn ang="0">
                    <a:pos x="56" y="117"/>
                  </a:cxn>
                  <a:cxn ang="0">
                    <a:pos x="64" y="110"/>
                  </a:cxn>
                  <a:cxn ang="0">
                    <a:pos x="71" y="115"/>
                  </a:cxn>
                  <a:cxn ang="0">
                    <a:pos x="68" y="141"/>
                  </a:cxn>
                  <a:cxn ang="0">
                    <a:pos x="62" y="167"/>
                  </a:cxn>
                  <a:cxn ang="0">
                    <a:pos x="53" y="198"/>
                  </a:cxn>
                  <a:cxn ang="0">
                    <a:pos x="33" y="227"/>
                  </a:cxn>
                  <a:cxn ang="0">
                    <a:pos x="8" y="257"/>
                  </a:cxn>
                  <a:cxn ang="0">
                    <a:pos x="0" y="273"/>
                  </a:cxn>
                  <a:cxn ang="0">
                    <a:pos x="19" y="292"/>
                  </a:cxn>
                  <a:cxn ang="0">
                    <a:pos x="33" y="289"/>
                  </a:cxn>
                  <a:cxn ang="0">
                    <a:pos x="23" y="277"/>
                  </a:cxn>
                  <a:cxn ang="0">
                    <a:pos x="30" y="261"/>
                  </a:cxn>
                  <a:cxn ang="0">
                    <a:pos x="62" y="224"/>
                  </a:cxn>
                  <a:cxn ang="0">
                    <a:pos x="85" y="198"/>
                  </a:cxn>
                  <a:cxn ang="0">
                    <a:pos x="96" y="191"/>
                  </a:cxn>
                  <a:cxn ang="0">
                    <a:pos x="110" y="200"/>
                  </a:cxn>
                  <a:cxn ang="0">
                    <a:pos x="143" y="244"/>
                  </a:cxn>
                  <a:cxn ang="0">
                    <a:pos x="169" y="282"/>
                  </a:cxn>
                  <a:cxn ang="0">
                    <a:pos x="180" y="284"/>
                  </a:cxn>
                  <a:cxn ang="0">
                    <a:pos x="193" y="274"/>
                  </a:cxn>
                </a:cxnLst>
                <a:rect l="0" t="0" r="r" b="b"/>
                <a:pathLst>
                  <a:path w="202" h="293">
                    <a:moveTo>
                      <a:pt x="200" y="269"/>
                    </a:moveTo>
                    <a:lnTo>
                      <a:pt x="201" y="264"/>
                    </a:lnTo>
                    <a:lnTo>
                      <a:pt x="193" y="266"/>
                    </a:lnTo>
                    <a:lnTo>
                      <a:pt x="186" y="264"/>
                    </a:lnTo>
                    <a:lnTo>
                      <a:pt x="176" y="257"/>
                    </a:lnTo>
                    <a:lnTo>
                      <a:pt x="159" y="230"/>
                    </a:lnTo>
                    <a:lnTo>
                      <a:pt x="135" y="191"/>
                    </a:lnTo>
                    <a:lnTo>
                      <a:pt x="123" y="170"/>
                    </a:lnTo>
                    <a:lnTo>
                      <a:pt x="114" y="152"/>
                    </a:lnTo>
                    <a:lnTo>
                      <a:pt x="113" y="142"/>
                    </a:lnTo>
                    <a:lnTo>
                      <a:pt x="113" y="131"/>
                    </a:lnTo>
                    <a:lnTo>
                      <a:pt x="115" y="123"/>
                    </a:lnTo>
                    <a:lnTo>
                      <a:pt x="120" y="120"/>
                    </a:lnTo>
                    <a:lnTo>
                      <a:pt x="124" y="120"/>
                    </a:lnTo>
                    <a:lnTo>
                      <a:pt x="129" y="122"/>
                    </a:lnTo>
                    <a:lnTo>
                      <a:pt x="138" y="130"/>
                    </a:lnTo>
                    <a:lnTo>
                      <a:pt x="149" y="137"/>
                    </a:lnTo>
                    <a:lnTo>
                      <a:pt x="157" y="141"/>
                    </a:lnTo>
                    <a:lnTo>
                      <a:pt x="162" y="142"/>
                    </a:lnTo>
                    <a:lnTo>
                      <a:pt x="166" y="141"/>
                    </a:lnTo>
                    <a:lnTo>
                      <a:pt x="168" y="137"/>
                    </a:lnTo>
                    <a:lnTo>
                      <a:pt x="167" y="135"/>
                    </a:lnTo>
                    <a:lnTo>
                      <a:pt x="166" y="131"/>
                    </a:lnTo>
                    <a:lnTo>
                      <a:pt x="158" y="123"/>
                    </a:lnTo>
                    <a:lnTo>
                      <a:pt x="144" y="115"/>
                    </a:lnTo>
                    <a:lnTo>
                      <a:pt x="137" y="108"/>
                    </a:lnTo>
                    <a:lnTo>
                      <a:pt x="131" y="99"/>
                    </a:lnTo>
                    <a:lnTo>
                      <a:pt x="128" y="87"/>
                    </a:lnTo>
                    <a:lnTo>
                      <a:pt x="126" y="74"/>
                    </a:lnTo>
                    <a:lnTo>
                      <a:pt x="124" y="69"/>
                    </a:lnTo>
                    <a:lnTo>
                      <a:pt x="120" y="63"/>
                    </a:lnTo>
                    <a:lnTo>
                      <a:pt x="114" y="57"/>
                    </a:lnTo>
                    <a:lnTo>
                      <a:pt x="110" y="53"/>
                    </a:lnTo>
                    <a:lnTo>
                      <a:pt x="110" y="48"/>
                    </a:lnTo>
                    <a:lnTo>
                      <a:pt x="113" y="40"/>
                    </a:lnTo>
                    <a:lnTo>
                      <a:pt x="115" y="37"/>
                    </a:lnTo>
                    <a:lnTo>
                      <a:pt x="118" y="31"/>
                    </a:lnTo>
                    <a:lnTo>
                      <a:pt x="120" y="24"/>
                    </a:lnTo>
                    <a:lnTo>
                      <a:pt x="118" y="15"/>
                    </a:lnTo>
                    <a:lnTo>
                      <a:pt x="116" y="9"/>
                    </a:lnTo>
                    <a:lnTo>
                      <a:pt x="113" y="4"/>
                    </a:lnTo>
                    <a:lnTo>
                      <a:pt x="106" y="1"/>
                    </a:lnTo>
                    <a:lnTo>
                      <a:pt x="97" y="0"/>
                    </a:lnTo>
                    <a:lnTo>
                      <a:pt x="91" y="3"/>
                    </a:lnTo>
                    <a:lnTo>
                      <a:pt x="87" y="6"/>
                    </a:lnTo>
                    <a:lnTo>
                      <a:pt x="85" y="13"/>
                    </a:lnTo>
                    <a:lnTo>
                      <a:pt x="83" y="18"/>
                    </a:lnTo>
                    <a:lnTo>
                      <a:pt x="85" y="23"/>
                    </a:lnTo>
                    <a:lnTo>
                      <a:pt x="87" y="30"/>
                    </a:lnTo>
                    <a:lnTo>
                      <a:pt x="88" y="35"/>
                    </a:lnTo>
                    <a:lnTo>
                      <a:pt x="90" y="40"/>
                    </a:lnTo>
                    <a:lnTo>
                      <a:pt x="88" y="47"/>
                    </a:lnTo>
                    <a:lnTo>
                      <a:pt x="85" y="52"/>
                    </a:lnTo>
                    <a:lnTo>
                      <a:pt x="78" y="57"/>
                    </a:lnTo>
                    <a:lnTo>
                      <a:pt x="71" y="60"/>
                    </a:lnTo>
                    <a:lnTo>
                      <a:pt x="66" y="64"/>
                    </a:lnTo>
                    <a:lnTo>
                      <a:pt x="61" y="69"/>
                    </a:lnTo>
                    <a:lnTo>
                      <a:pt x="56" y="76"/>
                    </a:lnTo>
                    <a:lnTo>
                      <a:pt x="51" y="87"/>
                    </a:lnTo>
                    <a:lnTo>
                      <a:pt x="47" y="99"/>
                    </a:lnTo>
                    <a:lnTo>
                      <a:pt x="43" y="110"/>
                    </a:lnTo>
                    <a:lnTo>
                      <a:pt x="42" y="122"/>
                    </a:lnTo>
                    <a:lnTo>
                      <a:pt x="40" y="137"/>
                    </a:lnTo>
                    <a:lnTo>
                      <a:pt x="40" y="146"/>
                    </a:lnTo>
                    <a:lnTo>
                      <a:pt x="40" y="154"/>
                    </a:lnTo>
                    <a:lnTo>
                      <a:pt x="42" y="159"/>
                    </a:lnTo>
                    <a:lnTo>
                      <a:pt x="44" y="161"/>
                    </a:lnTo>
                    <a:lnTo>
                      <a:pt x="49" y="162"/>
                    </a:lnTo>
                    <a:lnTo>
                      <a:pt x="52" y="161"/>
                    </a:lnTo>
                    <a:lnTo>
                      <a:pt x="53" y="159"/>
                    </a:lnTo>
                    <a:lnTo>
                      <a:pt x="53" y="149"/>
                    </a:lnTo>
                    <a:lnTo>
                      <a:pt x="53" y="133"/>
                    </a:lnTo>
                    <a:lnTo>
                      <a:pt x="54" y="123"/>
                    </a:lnTo>
                    <a:lnTo>
                      <a:pt x="56" y="117"/>
                    </a:lnTo>
                    <a:lnTo>
                      <a:pt x="59" y="111"/>
                    </a:lnTo>
                    <a:lnTo>
                      <a:pt x="64" y="110"/>
                    </a:lnTo>
                    <a:lnTo>
                      <a:pt x="70" y="111"/>
                    </a:lnTo>
                    <a:lnTo>
                      <a:pt x="71" y="115"/>
                    </a:lnTo>
                    <a:lnTo>
                      <a:pt x="70" y="126"/>
                    </a:lnTo>
                    <a:lnTo>
                      <a:pt x="68" y="141"/>
                    </a:lnTo>
                    <a:lnTo>
                      <a:pt x="66" y="155"/>
                    </a:lnTo>
                    <a:lnTo>
                      <a:pt x="62" y="167"/>
                    </a:lnTo>
                    <a:lnTo>
                      <a:pt x="58" y="184"/>
                    </a:lnTo>
                    <a:lnTo>
                      <a:pt x="53" y="198"/>
                    </a:lnTo>
                    <a:lnTo>
                      <a:pt x="42" y="215"/>
                    </a:lnTo>
                    <a:lnTo>
                      <a:pt x="33" y="227"/>
                    </a:lnTo>
                    <a:lnTo>
                      <a:pt x="18" y="244"/>
                    </a:lnTo>
                    <a:lnTo>
                      <a:pt x="8" y="257"/>
                    </a:lnTo>
                    <a:lnTo>
                      <a:pt x="0" y="268"/>
                    </a:lnTo>
                    <a:lnTo>
                      <a:pt x="0" y="273"/>
                    </a:lnTo>
                    <a:lnTo>
                      <a:pt x="8" y="282"/>
                    </a:lnTo>
                    <a:lnTo>
                      <a:pt x="19" y="292"/>
                    </a:lnTo>
                    <a:lnTo>
                      <a:pt x="30" y="292"/>
                    </a:lnTo>
                    <a:lnTo>
                      <a:pt x="33" y="289"/>
                    </a:lnTo>
                    <a:lnTo>
                      <a:pt x="28" y="283"/>
                    </a:lnTo>
                    <a:lnTo>
                      <a:pt x="23" y="277"/>
                    </a:lnTo>
                    <a:lnTo>
                      <a:pt x="23" y="272"/>
                    </a:lnTo>
                    <a:lnTo>
                      <a:pt x="30" y="261"/>
                    </a:lnTo>
                    <a:lnTo>
                      <a:pt x="43" y="248"/>
                    </a:lnTo>
                    <a:lnTo>
                      <a:pt x="62" y="224"/>
                    </a:lnTo>
                    <a:lnTo>
                      <a:pt x="78" y="204"/>
                    </a:lnTo>
                    <a:lnTo>
                      <a:pt x="85" y="198"/>
                    </a:lnTo>
                    <a:lnTo>
                      <a:pt x="88" y="193"/>
                    </a:lnTo>
                    <a:lnTo>
                      <a:pt x="96" y="191"/>
                    </a:lnTo>
                    <a:lnTo>
                      <a:pt x="102" y="195"/>
                    </a:lnTo>
                    <a:lnTo>
                      <a:pt x="110" y="200"/>
                    </a:lnTo>
                    <a:lnTo>
                      <a:pt x="125" y="220"/>
                    </a:lnTo>
                    <a:lnTo>
                      <a:pt x="143" y="244"/>
                    </a:lnTo>
                    <a:lnTo>
                      <a:pt x="159" y="268"/>
                    </a:lnTo>
                    <a:lnTo>
                      <a:pt x="169" y="282"/>
                    </a:lnTo>
                    <a:lnTo>
                      <a:pt x="173" y="284"/>
                    </a:lnTo>
                    <a:lnTo>
                      <a:pt x="180" y="284"/>
                    </a:lnTo>
                    <a:lnTo>
                      <a:pt x="186" y="279"/>
                    </a:lnTo>
                    <a:lnTo>
                      <a:pt x="193" y="274"/>
                    </a:lnTo>
                    <a:lnTo>
                      <a:pt x="200" y="269"/>
                    </a:lnTo>
                  </a:path>
                </a:pathLst>
              </a:custGeom>
              <a:solidFill>
                <a:srgbClr val="CECECE"/>
              </a:solidFill>
              <a:ln w="25400" cap="rnd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15" name="Group 81"/>
              <p:cNvGrpSpPr>
                <a:grpSpLocks/>
              </p:cNvGrpSpPr>
              <p:nvPr/>
            </p:nvGrpSpPr>
            <p:grpSpPr bwMode="auto">
              <a:xfrm>
                <a:off x="1986" y="2635"/>
                <a:ext cx="261" cy="311"/>
                <a:chOff x="1986" y="2635"/>
                <a:chExt cx="261" cy="311"/>
              </a:xfrm>
            </p:grpSpPr>
            <p:grpSp>
              <p:nvGrpSpPr>
                <p:cNvPr id="16" name="Group 82"/>
                <p:cNvGrpSpPr>
                  <a:grpSpLocks/>
                </p:cNvGrpSpPr>
                <p:nvPr/>
              </p:nvGrpSpPr>
              <p:grpSpPr bwMode="auto">
                <a:xfrm>
                  <a:off x="1986" y="2635"/>
                  <a:ext cx="261" cy="311"/>
                  <a:chOff x="1986" y="2635"/>
                  <a:chExt cx="261" cy="311"/>
                </a:xfrm>
              </p:grpSpPr>
              <p:sp>
                <p:nvSpPr>
                  <p:cNvPr id="2724947" name="AutoShape 83"/>
                  <p:cNvSpPr>
                    <a:spLocks noChangeArrowheads="1"/>
                  </p:cNvSpPr>
                  <p:nvPr/>
                </p:nvSpPr>
                <p:spPr bwMode="auto">
                  <a:xfrm>
                    <a:off x="1986" y="2686"/>
                    <a:ext cx="261" cy="260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724948" name="AutoShape 84"/>
                  <p:cNvSpPr>
                    <a:spLocks noChangeArrowheads="1"/>
                  </p:cNvSpPr>
                  <p:nvPr/>
                </p:nvSpPr>
                <p:spPr bwMode="auto">
                  <a:xfrm>
                    <a:off x="2050" y="2635"/>
                    <a:ext cx="197" cy="46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2724949" name="Oval 85"/>
                <p:cNvSpPr>
                  <a:spLocks noChangeArrowheads="1"/>
                </p:cNvSpPr>
                <p:nvPr/>
              </p:nvSpPr>
              <p:spPr bwMode="auto">
                <a:xfrm>
                  <a:off x="2069" y="2661"/>
                  <a:ext cx="26" cy="9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24950" name="AutoShape 86"/>
                <p:cNvSpPr>
                  <a:spLocks noChangeArrowheads="1"/>
                </p:cNvSpPr>
                <p:nvPr/>
              </p:nvSpPr>
              <p:spPr bwMode="auto">
                <a:xfrm>
                  <a:off x="2019" y="2809"/>
                  <a:ext cx="137" cy="54"/>
                </a:xfrm>
                <a:prstGeom prst="octagon">
                  <a:avLst>
                    <a:gd name="adj" fmla="val 29282"/>
                  </a:avLst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2724951" name="Line 87"/>
              <p:cNvSpPr>
                <a:spLocks noChangeShapeType="1"/>
              </p:cNvSpPr>
              <p:nvPr/>
            </p:nvSpPr>
            <p:spPr bwMode="auto">
              <a:xfrm>
                <a:off x="2001" y="1313"/>
                <a:ext cx="26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24952" name="Line 88"/>
              <p:cNvSpPr>
                <a:spLocks noChangeShapeType="1"/>
              </p:cNvSpPr>
              <p:nvPr/>
            </p:nvSpPr>
            <p:spPr bwMode="auto">
              <a:xfrm>
                <a:off x="1438" y="1268"/>
                <a:ext cx="252" cy="0"/>
              </a:xfrm>
              <a:prstGeom prst="line">
                <a:avLst/>
              </a:prstGeom>
              <a:noFill/>
              <a:ln w="25400">
                <a:solidFill>
                  <a:srgbClr val="DC008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24953" name="Line 89"/>
              <p:cNvSpPr>
                <a:spLocks noChangeShapeType="1"/>
              </p:cNvSpPr>
              <p:nvPr/>
            </p:nvSpPr>
            <p:spPr bwMode="auto">
              <a:xfrm>
                <a:off x="1723" y="1268"/>
                <a:ext cx="252" cy="0"/>
              </a:xfrm>
              <a:prstGeom prst="line">
                <a:avLst/>
              </a:prstGeom>
              <a:noFill/>
              <a:ln w="25400">
                <a:solidFill>
                  <a:srgbClr val="DC008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17" name="Group 90"/>
              <p:cNvGrpSpPr>
                <a:grpSpLocks/>
              </p:cNvGrpSpPr>
              <p:nvPr/>
            </p:nvGrpSpPr>
            <p:grpSpPr bwMode="auto">
              <a:xfrm>
                <a:off x="917" y="1636"/>
                <a:ext cx="975" cy="310"/>
                <a:chOff x="917" y="1636"/>
                <a:chExt cx="975" cy="310"/>
              </a:xfrm>
            </p:grpSpPr>
            <p:grpSp>
              <p:nvGrpSpPr>
                <p:cNvPr id="18" name="Group 91"/>
                <p:cNvGrpSpPr>
                  <a:grpSpLocks/>
                </p:cNvGrpSpPr>
                <p:nvPr/>
              </p:nvGrpSpPr>
              <p:grpSpPr bwMode="auto">
                <a:xfrm>
                  <a:off x="917" y="1636"/>
                  <a:ext cx="206" cy="310"/>
                  <a:chOff x="917" y="1636"/>
                  <a:chExt cx="206" cy="310"/>
                </a:xfrm>
              </p:grpSpPr>
              <p:sp>
                <p:nvSpPr>
                  <p:cNvPr id="2724956" name="AutoShape 92"/>
                  <p:cNvSpPr>
                    <a:spLocks noChangeArrowheads="1"/>
                  </p:cNvSpPr>
                  <p:nvPr/>
                </p:nvSpPr>
                <p:spPr bwMode="auto">
                  <a:xfrm>
                    <a:off x="917" y="1686"/>
                    <a:ext cx="206" cy="260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DC008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724957" name="AutoShape 93"/>
                  <p:cNvSpPr>
                    <a:spLocks noChangeArrowheads="1"/>
                  </p:cNvSpPr>
                  <p:nvPr/>
                </p:nvSpPr>
                <p:spPr bwMode="auto">
                  <a:xfrm>
                    <a:off x="965" y="1636"/>
                    <a:ext cx="158" cy="46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DC008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724958" name="AutoShape 94"/>
                  <p:cNvSpPr>
                    <a:spLocks noChangeArrowheads="1"/>
                  </p:cNvSpPr>
                  <p:nvPr/>
                </p:nvSpPr>
                <p:spPr bwMode="auto">
                  <a:xfrm>
                    <a:off x="956" y="1707"/>
                    <a:ext cx="108" cy="15"/>
                  </a:xfrm>
                  <a:prstGeom prst="parallelogram">
                    <a:avLst>
                      <a:gd name="adj" fmla="val 179967"/>
                    </a:avLst>
                  </a:prstGeom>
                  <a:solidFill>
                    <a:srgbClr val="DC008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9" name="Group 95"/>
                <p:cNvGrpSpPr>
                  <a:grpSpLocks/>
                </p:cNvGrpSpPr>
                <p:nvPr/>
              </p:nvGrpSpPr>
              <p:grpSpPr bwMode="auto">
                <a:xfrm>
                  <a:off x="1435" y="1677"/>
                  <a:ext cx="203" cy="257"/>
                  <a:chOff x="1435" y="1677"/>
                  <a:chExt cx="203" cy="257"/>
                </a:xfrm>
              </p:grpSpPr>
              <p:sp>
                <p:nvSpPr>
                  <p:cNvPr id="2724960" name="Freeform 96"/>
                  <p:cNvSpPr>
                    <a:spLocks/>
                  </p:cNvSpPr>
                  <p:nvPr/>
                </p:nvSpPr>
                <p:spPr bwMode="auto">
                  <a:xfrm>
                    <a:off x="1564" y="1794"/>
                    <a:ext cx="62" cy="140"/>
                  </a:xfrm>
                  <a:custGeom>
                    <a:avLst/>
                    <a:gdLst/>
                    <a:ahLst/>
                    <a:cxnLst>
                      <a:cxn ang="0">
                        <a:pos x="44" y="0"/>
                      </a:cxn>
                      <a:cxn ang="0">
                        <a:pos x="61" y="0"/>
                      </a:cxn>
                      <a:cxn ang="0">
                        <a:pos x="17" y="139"/>
                      </a:cxn>
                      <a:cxn ang="0">
                        <a:pos x="0" y="139"/>
                      </a:cxn>
                      <a:cxn ang="0">
                        <a:pos x="44" y="0"/>
                      </a:cxn>
                    </a:cxnLst>
                    <a:rect l="0" t="0" r="r" b="b"/>
                    <a:pathLst>
                      <a:path w="62" h="140">
                        <a:moveTo>
                          <a:pt x="44" y="0"/>
                        </a:moveTo>
                        <a:lnTo>
                          <a:pt x="61" y="0"/>
                        </a:lnTo>
                        <a:lnTo>
                          <a:pt x="17" y="139"/>
                        </a:lnTo>
                        <a:lnTo>
                          <a:pt x="0" y="139"/>
                        </a:lnTo>
                        <a:lnTo>
                          <a:pt x="44" y="0"/>
                        </a:lnTo>
                      </a:path>
                    </a:pathLst>
                  </a:custGeom>
                  <a:solidFill>
                    <a:srgbClr val="F39FD1"/>
                  </a:solidFill>
                  <a:ln w="12700" cap="rnd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724961" name="Rectangle 97"/>
                  <p:cNvSpPr>
                    <a:spLocks noChangeArrowheads="1"/>
                  </p:cNvSpPr>
                  <p:nvPr/>
                </p:nvSpPr>
                <p:spPr bwMode="auto">
                  <a:xfrm>
                    <a:off x="1561" y="1794"/>
                    <a:ext cx="77" cy="12"/>
                  </a:xfrm>
                  <a:prstGeom prst="rect">
                    <a:avLst/>
                  </a:prstGeom>
                  <a:solidFill>
                    <a:srgbClr val="F39FD1"/>
                  </a:solidFill>
                  <a:ln w="12700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724962" name="Rectangle 98"/>
                  <p:cNvSpPr>
                    <a:spLocks noChangeArrowheads="1"/>
                  </p:cNvSpPr>
                  <p:nvPr/>
                </p:nvSpPr>
                <p:spPr bwMode="auto">
                  <a:xfrm>
                    <a:off x="1567" y="1852"/>
                    <a:ext cx="58" cy="12"/>
                  </a:xfrm>
                  <a:prstGeom prst="rect">
                    <a:avLst/>
                  </a:prstGeom>
                  <a:solidFill>
                    <a:srgbClr val="F39FD1"/>
                  </a:solidFill>
                  <a:ln w="12700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724963" name="Rectangle 99"/>
                  <p:cNvSpPr>
                    <a:spLocks noChangeArrowheads="1"/>
                  </p:cNvSpPr>
                  <p:nvPr/>
                </p:nvSpPr>
                <p:spPr bwMode="auto">
                  <a:xfrm>
                    <a:off x="1436" y="1852"/>
                    <a:ext cx="74" cy="7"/>
                  </a:xfrm>
                  <a:prstGeom prst="rect">
                    <a:avLst/>
                  </a:prstGeom>
                  <a:solidFill>
                    <a:srgbClr val="F39FD1"/>
                  </a:solidFill>
                  <a:ln w="12700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724964" name="Oval 100"/>
                  <p:cNvSpPr>
                    <a:spLocks noChangeArrowheads="1"/>
                  </p:cNvSpPr>
                  <p:nvPr/>
                </p:nvSpPr>
                <p:spPr bwMode="auto">
                  <a:xfrm>
                    <a:off x="1496" y="1677"/>
                    <a:ext cx="22" cy="25"/>
                  </a:xfrm>
                  <a:prstGeom prst="ellipse">
                    <a:avLst/>
                  </a:prstGeom>
                  <a:solidFill>
                    <a:srgbClr val="F39FD1"/>
                  </a:solidFill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724965" name="Freeform 101"/>
                  <p:cNvSpPr>
                    <a:spLocks/>
                  </p:cNvSpPr>
                  <p:nvPr/>
                </p:nvSpPr>
                <p:spPr bwMode="auto">
                  <a:xfrm>
                    <a:off x="1435" y="1721"/>
                    <a:ext cx="139" cy="213"/>
                  </a:xfrm>
                  <a:custGeom>
                    <a:avLst/>
                    <a:gdLst/>
                    <a:ahLst/>
                    <a:cxnLst>
                      <a:cxn ang="0">
                        <a:pos x="1" y="98"/>
                      </a:cxn>
                      <a:cxn ang="0">
                        <a:pos x="1" y="101"/>
                      </a:cxn>
                      <a:cxn ang="0">
                        <a:pos x="0" y="104"/>
                      </a:cxn>
                      <a:cxn ang="0">
                        <a:pos x="0" y="108"/>
                      </a:cxn>
                      <a:cxn ang="0">
                        <a:pos x="1" y="111"/>
                      </a:cxn>
                      <a:cxn ang="0">
                        <a:pos x="3" y="114"/>
                      </a:cxn>
                      <a:cxn ang="0">
                        <a:pos x="6" y="117"/>
                      </a:cxn>
                      <a:cxn ang="0">
                        <a:pos x="9" y="119"/>
                      </a:cxn>
                      <a:cxn ang="0">
                        <a:pos x="11" y="119"/>
                      </a:cxn>
                      <a:cxn ang="0">
                        <a:pos x="15" y="119"/>
                      </a:cxn>
                      <a:cxn ang="0">
                        <a:pos x="90" y="212"/>
                      </a:cxn>
                      <a:cxn ang="0">
                        <a:pos x="114" y="102"/>
                      </a:cxn>
                      <a:cxn ang="0">
                        <a:pos x="113" y="99"/>
                      </a:cxn>
                      <a:cxn ang="0">
                        <a:pos x="112" y="98"/>
                      </a:cxn>
                      <a:cxn ang="0">
                        <a:pos x="110" y="96"/>
                      </a:cxn>
                      <a:cxn ang="0">
                        <a:pos x="108" y="94"/>
                      </a:cxn>
                      <a:cxn ang="0">
                        <a:pos x="106" y="93"/>
                      </a:cxn>
                      <a:cxn ang="0">
                        <a:pos x="103" y="93"/>
                      </a:cxn>
                      <a:cxn ang="0">
                        <a:pos x="100" y="93"/>
                      </a:cxn>
                      <a:cxn ang="0">
                        <a:pos x="98" y="93"/>
                      </a:cxn>
                      <a:cxn ang="0">
                        <a:pos x="67" y="54"/>
                      </a:cxn>
                      <a:cxn ang="0">
                        <a:pos x="128" y="67"/>
                      </a:cxn>
                      <a:cxn ang="0">
                        <a:pos x="131" y="66"/>
                      </a:cxn>
                      <a:cxn ang="0">
                        <a:pos x="132" y="66"/>
                      </a:cxn>
                      <a:cxn ang="0">
                        <a:pos x="135" y="64"/>
                      </a:cxn>
                      <a:cxn ang="0">
                        <a:pos x="137" y="62"/>
                      </a:cxn>
                      <a:cxn ang="0">
                        <a:pos x="137" y="59"/>
                      </a:cxn>
                      <a:cxn ang="0">
                        <a:pos x="138" y="56"/>
                      </a:cxn>
                      <a:cxn ang="0">
                        <a:pos x="137" y="53"/>
                      </a:cxn>
                      <a:cxn ang="0">
                        <a:pos x="136" y="51"/>
                      </a:cxn>
                      <a:cxn ang="0">
                        <a:pos x="134" y="49"/>
                      </a:cxn>
                      <a:cxn ang="0">
                        <a:pos x="132" y="47"/>
                      </a:cxn>
                      <a:cxn ang="0">
                        <a:pos x="129" y="46"/>
                      </a:cxn>
                      <a:cxn ang="0">
                        <a:pos x="87" y="46"/>
                      </a:cxn>
                      <a:cxn ang="0">
                        <a:pos x="80" y="30"/>
                      </a:cxn>
                      <a:cxn ang="0">
                        <a:pos x="81" y="26"/>
                      </a:cxn>
                      <a:cxn ang="0">
                        <a:pos x="81" y="22"/>
                      </a:cxn>
                      <a:cxn ang="0">
                        <a:pos x="81" y="18"/>
                      </a:cxn>
                      <a:cxn ang="0">
                        <a:pos x="80" y="14"/>
                      </a:cxn>
                      <a:cxn ang="0">
                        <a:pos x="79" y="11"/>
                      </a:cxn>
                      <a:cxn ang="0">
                        <a:pos x="76" y="8"/>
                      </a:cxn>
                      <a:cxn ang="0">
                        <a:pos x="73" y="5"/>
                      </a:cxn>
                      <a:cxn ang="0">
                        <a:pos x="70" y="3"/>
                      </a:cxn>
                      <a:cxn ang="0">
                        <a:pos x="67" y="1"/>
                      </a:cxn>
                      <a:cxn ang="0">
                        <a:pos x="62" y="0"/>
                      </a:cxn>
                      <a:cxn ang="0">
                        <a:pos x="58" y="0"/>
                      </a:cxn>
                      <a:cxn ang="0">
                        <a:pos x="54" y="1"/>
                      </a:cxn>
                      <a:cxn ang="0">
                        <a:pos x="49" y="2"/>
                      </a:cxn>
                      <a:cxn ang="0">
                        <a:pos x="45" y="4"/>
                      </a:cxn>
                      <a:cxn ang="0">
                        <a:pos x="42" y="8"/>
                      </a:cxn>
                      <a:cxn ang="0">
                        <a:pos x="39" y="12"/>
                      </a:cxn>
                      <a:cxn ang="0">
                        <a:pos x="38" y="16"/>
                      </a:cxn>
                    </a:cxnLst>
                    <a:rect l="0" t="0" r="r" b="b"/>
                    <a:pathLst>
                      <a:path w="139" h="213">
                        <a:moveTo>
                          <a:pt x="38" y="16"/>
                        </a:moveTo>
                        <a:lnTo>
                          <a:pt x="1" y="98"/>
                        </a:lnTo>
                        <a:lnTo>
                          <a:pt x="1" y="99"/>
                        </a:lnTo>
                        <a:lnTo>
                          <a:pt x="1" y="101"/>
                        </a:lnTo>
                        <a:lnTo>
                          <a:pt x="0" y="102"/>
                        </a:lnTo>
                        <a:lnTo>
                          <a:pt x="0" y="104"/>
                        </a:lnTo>
                        <a:lnTo>
                          <a:pt x="0" y="106"/>
                        </a:lnTo>
                        <a:lnTo>
                          <a:pt x="0" y="108"/>
                        </a:lnTo>
                        <a:lnTo>
                          <a:pt x="1" y="109"/>
                        </a:lnTo>
                        <a:lnTo>
                          <a:pt x="1" y="111"/>
                        </a:lnTo>
                        <a:lnTo>
                          <a:pt x="2" y="113"/>
                        </a:lnTo>
                        <a:lnTo>
                          <a:pt x="3" y="114"/>
                        </a:lnTo>
                        <a:lnTo>
                          <a:pt x="4" y="116"/>
                        </a:lnTo>
                        <a:lnTo>
                          <a:pt x="6" y="117"/>
                        </a:lnTo>
                        <a:lnTo>
                          <a:pt x="7" y="118"/>
                        </a:lnTo>
                        <a:lnTo>
                          <a:pt x="9" y="119"/>
                        </a:lnTo>
                        <a:lnTo>
                          <a:pt x="10" y="119"/>
                        </a:lnTo>
                        <a:lnTo>
                          <a:pt x="11" y="119"/>
                        </a:lnTo>
                        <a:lnTo>
                          <a:pt x="13" y="119"/>
                        </a:lnTo>
                        <a:lnTo>
                          <a:pt x="15" y="119"/>
                        </a:lnTo>
                        <a:lnTo>
                          <a:pt x="90" y="119"/>
                        </a:lnTo>
                        <a:lnTo>
                          <a:pt x="90" y="212"/>
                        </a:lnTo>
                        <a:lnTo>
                          <a:pt x="114" y="212"/>
                        </a:lnTo>
                        <a:lnTo>
                          <a:pt x="114" y="102"/>
                        </a:lnTo>
                        <a:lnTo>
                          <a:pt x="114" y="101"/>
                        </a:lnTo>
                        <a:lnTo>
                          <a:pt x="113" y="99"/>
                        </a:lnTo>
                        <a:lnTo>
                          <a:pt x="113" y="98"/>
                        </a:lnTo>
                        <a:lnTo>
                          <a:pt x="112" y="98"/>
                        </a:lnTo>
                        <a:lnTo>
                          <a:pt x="112" y="97"/>
                        </a:lnTo>
                        <a:lnTo>
                          <a:pt x="110" y="96"/>
                        </a:lnTo>
                        <a:lnTo>
                          <a:pt x="110" y="95"/>
                        </a:lnTo>
                        <a:lnTo>
                          <a:pt x="108" y="94"/>
                        </a:lnTo>
                        <a:lnTo>
                          <a:pt x="107" y="94"/>
                        </a:lnTo>
                        <a:lnTo>
                          <a:pt x="106" y="93"/>
                        </a:lnTo>
                        <a:lnTo>
                          <a:pt x="105" y="93"/>
                        </a:lnTo>
                        <a:lnTo>
                          <a:pt x="103" y="93"/>
                        </a:lnTo>
                        <a:lnTo>
                          <a:pt x="102" y="93"/>
                        </a:lnTo>
                        <a:lnTo>
                          <a:pt x="100" y="93"/>
                        </a:lnTo>
                        <a:lnTo>
                          <a:pt x="99" y="93"/>
                        </a:lnTo>
                        <a:lnTo>
                          <a:pt x="98" y="93"/>
                        </a:lnTo>
                        <a:lnTo>
                          <a:pt x="54" y="90"/>
                        </a:lnTo>
                        <a:lnTo>
                          <a:pt x="67" y="54"/>
                        </a:lnTo>
                        <a:lnTo>
                          <a:pt x="75" y="67"/>
                        </a:lnTo>
                        <a:lnTo>
                          <a:pt x="128" y="67"/>
                        </a:lnTo>
                        <a:lnTo>
                          <a:pt x="129" y="66"/>
                        </a:lnTo>
                        <a:lnTo>
                          <a:pt x="131" y="66"/>
                        </a:lnTo>
                        <a:lnTo>
                          <a:pt x="132" y="66"/>
                        </a:lnTo>
                        <a:lnTo>
                          <a:pt x="132" y="66"/>
                        </a:lnTo>
                        <a:lnTo>
                          <a:pt x="134" y="64"/>
                        </a:lnTo>
                        <a:lnTo>
                          <a:pt x="135" y="64"/>
                        </a:lnTo>
                        <a:lnTo>
                          <a:pt x="136" y="63"/>
                        </a:lnTo>
                        <a:lnTo>
                          <a:pt x="137" y="62"/>
                        </a:lnTo>
                        <a:lnTo>
                          <a:pt x="137" y="61"/>
                        </a:lnTo>
                        <a:lnTo>
                          <a:pt x="137" y="59"/>
                        </a:lnTo>
                        <a:lnTo>
                          <a:pt x="138" y="58"/>
                        </a:lnTo>
                        <a:lnTo>
                          <a:pt x="138" y="56"/>
                        </a:lnTo>
                        <a:lnTo>
                          <a:pt x="138" y="54"/>
                        </a:lnTo>
                        <a:lnTo>
                          <a:pt x="137" y="53"/>
                        </a:lnTo>
                        <a:lnTo>
                          <a:pt x="137" y="52"/>
                        </a:lnTo>
                        <a:lnTo>
                          <a:pt x="136" y="51"/>
                        </a:lnTo>
                        <a:lnTo>
                          <a:pt x="135" y="49"/>
                        </a:lnTo>
                        <a:lnTo>
                          <a:pt x="134" y="49"/>
                        </a:lnTo>
                        <a:lnTo>
                          <a:pt x="133" y="48"/>
                        </a:lnTo>
                        <a:lnTo>
                          <a:pt x="132" y="47"/>
                        </a:lnTo>
                        <a:lnTo>
                          <a:pt x="131" y="46"/>
                        </a:lnTo>
                        <a:lnTo>
                          <a:pt x="129" y="46"/>
                        </a:lnTo>
                        <a:lnTo>
                          <a:pt x="128" y="46"/>
                        </a:lnTo>
                        <a:lnTo>
                          <a:pt x="87" y="46"/>
                        </a:lnTo>
                        <a:lnTo>
                          <a:pt x="79" y="31"/>
                        </a:lnTo>
                        <a:lnTo>
                          <a:pt x="80" y="30"/>
                        </a:lnTo>
                        <a:lnTo>
                          <a:pt x="81" y="28"/>
                        </a:lnTo>
                        <a:lnTo>
                          <a:pt x="81" y="26"/>
                        </a:lnTo>
                        <a:lnTo>
                          <a:pt x="81" y="24"/>
                        </a:lnTo>
                        <a:lnTo>
                          <a:pt x="81" y="22"/>
                        </a:lnTo>
                        <a:lnTo>
                          <a:pt x="81" y="20"/>
                        </a:lnTo>
                        <a:lnTo>
                          <a:pt x="81" y="18"/>
                        </a:lnTo>
                        <a:lnTo>
                          <a:pt x="81" y="16"/>
                        </a:lnTo>
                        <a:lnTo>
                          <a:pt x="80" y="14"/>
                        </a:lnTo>
                        <a:lnTo>
                          <a:pt x="79" y="13"/>
                        </a:lnTo>
                        <a:lnTo>
                          <a:pt x="79" y="11"/>
                        </a:lnTo>
                        <a:lnTo>
                          <a:pt x="78" y="9"/>
                        </a:lnTo>
                        <a:lnTo>
                          <a:pt x="76" y="8"/>
                        </a:lnTo>
                        <a:lnTo>
                          <a:pt x="75" y="6"/>
                        </a:lnTo>
                        <a:lnTo>
                          <a:pt x="73" y="5"/>
                        </a:lnTo>
                        <a:lnTo>
                          <a:pt x="72" y="4"/>
                        </a:lnTo>
                        <a:lnTo>
                          <a:pt x="70" y="3"/>
                        </a:lnTo>
                        <a:lnTo>
                          <a:pt x="68" y="2"/>
                        </a:lnTo>
                        <a:lnTo>
                          <a:pt x="67" y="1"/>
                        </a:lnTo>
                        <a:lnTo>
                          <a:pt x="64" y="1"/>
                        </a:lnTo>
                        <a:lnTo>
                          <a:pt x="62" y="0"/>
                        </a:lnTo>
                        <a:lnTo>
                          <a:pt x="60" y="0"/>
                        </a:lnTo>
                        <a:lnTo>
                          <a:pt x="58" y="0"/>
                        </a:lnTo>
                        <a:lnTo>
                          <a:pt x="56" y="0"/>
                        </a:lnTo>
                        <a:lnTo>
                          <a:pt x="54" y="1"/>
                        </a:lnTo>
                        <a:lnTo>
                          <a:pt x="52" y="1"/>
                        </a:lnTo>
                        <a:lnTo>
                          <a:pt x="49" y="2"/>
                        </a:lnTo>
                        <a:lnTo>
                          <a:pt x="47" y="3"/>
                        </a:lnTo>
                        <a:lnTo>
                          <a:pt x="45" y="4"/>
                        </a:lnTo>
                        <a:lnTo>
                          <a:pt x="44" y="6"/>
                        </a:lnTo>
                        <a:lnTo>
                          <a:pt x="42" y="8"/>
                        </a:lnTo>
                        <a:lnTo>
                          <a:pt x="41" y="9"/>
                        </a:lnTo>
                        <a:lnTo>
                          <a:pt x="39" y="12"/>
                        </a:lnTo>
                        <a:lnTo>
                          <a:pt x="38" y="14"/>
                        </a:lnTo>
                        <a:lnTo>
                          <a:pt x="38" y="16"/>
                        </a:lnTo>
                      </a:path>
                    </a:pathLst>
                  </a:custGeom>
                  <a:solidFill>
                    <a:srgbClr val="F39FD1"/>
                  </a:solidFill>
                  <a:ln w="127000" cap="rnd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2724966" name="Freeform 102"/>
                <p:cNvSpPr>
                  <a:spLocks/>
                </p:cNvSpPr>
                <p:nvPr/>
              </p:nvSpPr>
              <p:spPr bwMode="auto">
                <a:xfrm>
                  <a:off x="1692" y="1646"/>
                  <a:ext cx="200" cy="291"/>
                </a:xfrm>
                <a:custGeom>
                  <a:avLst/>
                  <a:gdLst/>
                  <a:ahLst/>
                  <a:cxnLst>
                    <a:cxn ang="0">
                      <a:pos x="199" y="263"/>
                    </a:cxn>
                    <a:cxn ang="0">
                      <a:pos x="184" y="263"/>
                    </a:cxn>
                    <a:cxn ang="0">
                      <a:pos x="158" y="229"/>
                    </a:cxn>
                    <a:cxn ang="0">
                      <a:pos x="121" y="169"/>
                    </a:cxn>
                    <a:cxn ang="0">
                      <a:pos x="111" y="141"/>
                    </a:cxn>
                    <a:cxn ang="0">
                      <a:pos x="114" y="123"/>
                    </a:cxn>
                    <a:cxn ang="0">
                      <a:pos x="123" y="119"/>
                    </a:cxn>
                    <a:cxn ang="0">
                      <a:pos x="136" y="129"/>
                    </a:cxn>
                    <a:cxn ang="0">
                      <a:pos x="155" y="140"/>
                    </a:cxn>
                    <a:cxn ang="0">
                      <a:pos x="164" y="140"/>
                    </a:cxn>
                    <a:cxn ang="0">
                      <a:pos x="165" y="134"/>
                    </a:cxn>
                    <a:cxn ang="0">
                      <a:pos x="156" y="123"/>
                    </a:cxn>
                    <a:cxn ang="0">
                      <a:pos x="135" y="108"/>
                    </a:cxn>
                    <a:cxn ang="0">
                      <a:pos x="126" y="86"/>
                    </a:cxn>
                    <a:cxn ang="0">
                      <a:pos x="123" y="69"/>
                    </a:cxn>
                    <a:cxn ang="0">
                      <a:pos x="113" y="56"/>
                    </a:cxn>
                    <a:cxn ang="0">
                      <a:pos x="109" y="48"/>
                    </a:cxn>
                    <a:cxn ang="0">
                      <a:pos x="114" y="36"/>
                    </a:cxn>
                    <a:cxn ang="0">
                      <a:pos x="119" y="24"/>
                    </a:cxn>
                    <a:cxn ang="0">
                      <a:pos x="115" y="9"/>
                    </a:cxn>
                    <a:cxn ang="0">
                      <a:pos x="105" y="1"/>
                    </a:cxn>
                    <a:cxn ang="0">
                      <a:pos x="90" y="3"/>
                    </a:cxn>
                    <a:cxn ang="0">
                      <a:pos x="84" y="13"/>
                    </a:cxn>
                    <a:cxn ang="0">
                      <a:pos x="84" y="23"/>
                    </a:cxn>
                    <a:cxn ang="0">
                      <a:pos x="88" y="35"/>
                    </a:cxn>
                    <a:cxn ang="0">
                      <a:pos x="88" y="46"/>
                    </a:cxn>
                    <a:cxn ang="0">
                      <a:pos x="78" y="56"/>
                    </a:cxn>
                    <a:cxn ang="0">
                      <a:pos x="65" y="64"/>
                    </a:cxn>
                    <a:cxn ang="0">
                      <a:pos x="55" y="75"/>
                    </a:cxn>
                    <a:cxn ang="0">
                      <a:pos x="46" y="99"/>
                    </a:cxn>
                    <a:cxn ang="0">
                      <a:pos x="41" y="121"/>
                    </a:cxn>
                    <a:cxn ang="0">
                      <a:pos x="40" y="145"/>
                    </a:cxn>
                    <a:cxn ang="0">
                      <a:pos x="41" y="158"/>
                    </a:cxn>
                    <a:cxn ang="0">
                      <a:pos x="49" y="161"/>
                    </a:cxn>
                    <a:cxn ang="0">
                      <a:pos x="53" y="158"/>
                    </a:cxn>
                    <a:cxn ang="0">
                      <a:pos x="53" y="133"/>
                    </a:cxn>
                    <a:cxn ang="0">
                      <a:pos x="55" y="116"/>
                    </a:cxn>
                    <a:cxn ang="0">
                      <a:pos x="64" y="109"/>
                    </a:cxn>
                    <a:cxn ang="0">
                      <a:pos x="70" y="114"/>
                    </a:cxn>
                    <a:cxn ang="0">
                      <a:pos x="68" y="140"/>
                    </a:cxn>
                    <a:cxn ang="0">
                      <a:pos x="61" y="166"/>
                    </a:cxn>
                    <a:cxn ang="0">
                      <a:pos x="53" y="196"/>
                    </a:cxn>
                    <a:cxn ang="0">
                      <a:pos x="33" y="225"/>
                    </a:cxn>
                    <a:cxn ang="0">
                      <a:pos x="8" y="255"/>
                    </a:cxn>
                    <a:cxn ang="0">
                      <a:pos x="0" y="271"/>
                    </a:cxn>
                    <a:cxn ang="0">
                      <a:pos x="19" y="290"/>
                    </a:cxn>
                    <a:cxn ang="0">
                      <a:pos x="33" y="288"/>
                    </a:cxn>
                    <a:cxn ang="0">
                      <a:pos x="23" y="275"/>
                    </a:cxn>
                    <a:cxn ang="0">
                      <a:pos x="30" y="259"/>
                    </a:cxn>
                    <a:cxn ang="0">
                      <a:pos x="61" y="223"/>
                    </a:cxn>
                    <a:cxn ang="0">
                      <a:pos x="84" y="196"/>
                    </a:cxn>
                    <a:cxn ang="0">
                      <a:pos x="95" y="190"/>
                    </a:cxn>
                    <a:cxn ang="0">
                      <a:pos x="109" y="199"/>
                    </a:cxn>
                    <a:cxn ang="0">
                      <a:pos x="141" y="243"/>
                    </a:cxn>
                    <a:cxn ang="0">
                      <a:pos x="168" y="280"/>
                    </a:cxn>
                    <a:cxn ang="0">
                      <a:pos x="178" y="283"/>
                    </a:cxn>
                    <a:cxn ang="0">
                      <a:pos x="191" y="273"/>
                    </a:cxn>
                  </a:cxnLst>
                  <a:rect l="0" t="0" r="r" b="b"/>
                  <a:pathLst>
                    <a:path w="200" h="291">
                      <a:moveTo>
                        <a:pt x="198" y="268"/>
                      </a:moveTo>
                      <a:lnTo>
                        <a:pt x="199" y="263"/>
                      </a:lnTo>
                      <a:lnTo>
                        <a:pt x="191" y="264"/>
                      </a:lnTo>
                      <a:lnTo>
                        <a:pt x="184" y="263"/>
                      </a:lnTo>
                      <a:lnTo>
                        <a:pt x="174" y="255"/>
                      </a:lnTo>
                      <a:lnTo>
                        <a:pt x="158" y="229"/>
                      </a:lnTo>
                      <a:lnTo>
                        <a:pt x="134" y="190"/>
                      </a:lnTo>
                      <a:lnTo>
                        <a:pt x="121" y="169"/>
                      </a:lnTo>
                      <a:lnTo>
                        <a:pt x="113" y="151"/>
                      </a:lnTo>
                      <a:lnTo>
                        <a:pt x="111" y="141"/>
                      </a:lnTo>
                      <a:lnTo>
                        <a:pt x="111" y="130"/>
                      </a:lnTo>
                      <a:lnTo>
                        <a:pt x="114" y="123"/>
                      </a:lnTo>
                      <a:lnTo>
                        <a:pt x="119" y="119"/>
                      </a:lnTo>
                      <a:lnTo>
                        <a:pt x="123" y="119"/>
                      </a:lnTo>
                      <a:lnTo>
                        <a:pt x="128" y="121"/>
                      </a:lnTo>
                      <a:lnTo>
                        <a:pt x="136" y="129"/>
                      </a:lnTo>
                      <a:lnTo>
                        <a:pt x="148" y="136"/>
                      </a:lnTo>
                      <a:lnTo>
                        <a:pt x="155" y="140"/>
                      </a:lnTo>
                      <a:lnTo>
                        <a:pt x="160" y="141"/>
                      </a:lnTo>
                      <a:lnTo>
                        <a:pt x="164" y="140"/>
                      </a:lnTo>
                      <a:lnTo>
                        <a:pt x="166" y="136"/>
                      </a:lnTo>
                      <a:lnTo>
                        <a:pt x="165" y="134"/>
                      </a:lnTo>
                      <a:lnTo>
                        <a:pt x="164" y="130"/>
                      </a:lnTo>
                      <a:lnTo>
                        <a:pt x="156" y="123"/>
                      </a:lnTo>
                      <a:lnTo>
                        <a:pt x="143" y="114"/>
                      </a:lnTo>
                      <a:lnTo>
                        <a:pt x="135" y="108"/>
                      </a:lnTo>
                      <a:lnTo>
                        <a:pt x="130" y="99"/>
                      </a:lnTo>
                      <a:lnTo>
                        <a:pt x="126" y="86"/>
                      </a:lnTo>
                      <a:lnTo>
                        <a:pt x="125" y="74"/>
                      </a:lnTo>
                      <a:lnTo>
                        <a:pt x="123" y="69"/>
                      </a:lnTo>
                      <a:lnTo>
                        <a:pt x="119" y="63"/>
                      </a:lnTo>
                      <a:lnTo>
                        <a:pt x="113" y="56"/>
                      </a:lnTo>
                      <a:lnTo>
                        <a:pt x="109" y="53"/>
                      </a:lnTo>
                      <a:lnTo>
                        <a:pt x="109" y="48"/>
                      </a:lnTo>
                      <a:lnTo>
                        <a:pt x="111" y="40"/>
                      </a:lnTo>
                      <a:lnTo>
                        <a:pt x="114" y="36"/>
                      </a:lnTo>
                      <a:lnTo>
                        <a:pt x="116" y="31"/>
                      </a:lnTo>
                      <a:lnTo>
                        <a:pt x="119" y="24"/>
                      </a:lnTo>
                      <a:lnTo>
                        <a:pt x="116" y="15"/>
                      </a:lnTo>
                      <a:lnTo>
                        <a:pt x="115" y="9"/>
                      </a:lnTo>
                      <a:lnTo>
                        <a:pt x="111" y="4"/>
                      </a:lnTo>
                      <a:lnTo>
                        <a:pt x="105" y="1"/>
                      </a:lnTo>
                      <a:lnTo>
                        <a:pt x="96" y="0"/>
                      </a:lnTo>
                      <a:lnTo>
                        <a:pt x="90" y="3"/>
                      </a:lnTo>
                      <a:lnTo>
                        <a:pt x="86" y="6"/>
                      </a:lnTo>
                      <a:lnTo>
                        <a:pt x="84" y="13"/>
                      </a:lnTo>
                      <a:lnTo>
                        <a:pt x="83" y="18"/>
                      </a:lnTo>
                      <a:lnTo>
                        <a:pt x="84" y="23"/>
                      </a:lnTo>
                      <a:lnTo>
                        <a:pt x="86" y="30"/>
                      </a:lnTo>
                      <a:lnTo>
                        <a:pt x="88" y="35"/>
                      </a:lnTo>
                      <a:lnTo>
                        <a:pt x="89" y="40"/>
                      </a:lnTo>
                      <a:lnTo>
                        <a:pt x="88" y="46"/>
                      </a:lnTo>
                      <a:lnTo>
                        <a:pt x="84" y="51"/>
                      </a:lnTo>
                      <a:lnTo>
                        <a:pt x="78" y="56"/>
                      </a:lnTo>
                      <a:lnTo>
                        <a:pt x="70" y="60"/>
                      </a:lnTo>
                      <a:lnTo>
                        <a:pt x="65" y="64"/>
                      </a:lnTo>
                      <a:lnTo>
                        <a:pt x="60" y="69"/>
                      </a:lnTo>
                      <a:lnTo>
                        <a:pt x="55" y="75"/>
                      </a:lnTo>
                      <a:lnTo>
                        <a:pt x="50" y="86"/>
                      </a:lnTo>
                      <a:lnTo>
                        <a:pt x="46" y="99"/>
                      </a:lnTo>
                      <a:lnTo>
                        <a:pt x="43" y="109"/>
                      </a:lnTo>
                      <a:lnTo>
                        <a:pt x="41" y="121"/>
                      </a:lnTo>
                      <a:lnTo>
                        <a:pt x="40" y="136"/>
                      </a:lnTo>
                      <a:lnTo>
                        <a:pt x="40" y="145"/>
                      </a:lnTo>
                      <a:lnTo>
                        <a:pt x="40" y="153"/>
                      </a:lnTo>
                      <a:lnTo>
                        <a:pt x="41" y="158"/>
                      </a:lnTo>
                      <a:lnTo>
                        <a:pt x="44" y="160"/>
                      </a:lnTo>
                      <a:lnTo>
                        <a:pt x="49" y="161"/>
                      </a:lnTo>
                      <a:lnTo>
                        <a:pt x="51" y="160"/>
                      </a:lnTo>
                      <a:lnTo>
                        <a:pt x="53" y="158"/>
                      </a:lnTo>
                      <a:lnTo>
                        <a:pt x="53" y="148"/>
                      </a:lnTo>
                      <a:lnTo>
                        <a:pt x="53" y="133"/>
                      </a:lnTo>
                      <a:lnTo>
                        <a:pt x="54" y="123"/>
                      </a:lnTo>
                      <a:lnTo>
                        <a:pt x="55" y="116"/>
                      </a:lnTo>
                      <a:lnTo>
                        <a:pt x="59" y="110"/>
                      </a:lnTo>
                      <a:lnTo>
                        <a:pt x="64" y="109"/>
                      </a:lnTo>
                      <a:lnTo>
                        <a:pt x="69" y="110"/>
                      </a:lnTo>
                      <a:lnTo>
                        <a:pt x="70" y="114"/>
                      </a:lnTo>
                      <a:lnTo>
                        <a:pt x="69" y="125"/>
                      </a:lnTo>
                      <a:lnTo>
                        <a:pt x="68" y="140"/>
                      </a:lnTo>
                      <a:lnTo>
                        <a:pt x="65" y="154"/>
                      </a:lnTo>
                      <a:lnTo>
                        <a:pt x="61" y="166"/>
                      </a:lnTo>
                      <a:lnTo>
                        <a:pt x="58" y="183"/>
                      </a:lnTo>
                      <a:lnTo>
                        <a:pt x="53" y="196"/>
                      </a:lnTo>
                      <a:lnTo>
                        <a:pt x="41" y="214"/>
                      </a:lnTo>
                      <a:lnTo>
                        <a:pt x="33" y="225"/>
                      </a:lnTo>
                      <a:lnTo>
                        <a:pt x="18" y="243"/>
                      </a:lnTo>
                      <a:lnTo>
                        <a:pt x="8" y="255"/>
                      </a:lnTo>
                      <a:lnTo>
                        <a:pt x="0" y="266"/>
                      </a:lnTo>
                      <a:lnTo>
                        <a:pt x="0" y="271"/>
                      </a:lnTo>
                      <a:lnTo>
                        <a:pt x="8" y="280"/>
                      </a:lnTo>
                      <a:lnTo>
                        <a:pt x="19" y="290"/>
                      </a:lnTo>
                      <a:lnTo>
                        <a:pt x="30" y="290"/>
                      </a:lnTo>
                      <a:lnTo>
                        <a:pt x="33" y="288"/>
                      </a:lnTo>
                      <a:lnTo>
                        <a:pt x="28" y="281"/>
                      </a:lnTo>
                      <a:lnTo>
                        <a:pt x="23" y="275"/>
                      </a:lnTo>
                      <a:lnTo>
                        <a:pt x="23" y="270"/>
                      </a:lnTo>
                      <a:lnTo>
                        <a:pt x="30" y="259"/>
                      </a:lnTo>
                      <a:lnTo>
                        <a:pt x="43" y="246"/>
                      </a:lnTo>
                      <a:lnTo>
                        <a:pt x="61" y="223"/>
                      </a:lnTo>
                      <a:lnTo>
                        <a:pt x="78" y="203"/>
                      </a:lnTo>
                      <a:lnTo>
                        <a:pt x="84" y="196"/>
                      </a:lnTo>
                      <a:lnTo>
                        <a:pt x="88" y="191"/>
                      </a:lnTo>
                      <a:lnTo>
                        <a:pt x="95" y="190"/>
                      </a:lnTo>
                      <a:lnTo>
                        <a:pt x="101" y="194"/>
                      </a:lnTo>
                      <a:lnTo>
                        <a:pt x="109" y="199"/>
                      </a:lnTo>
                      <a:lnTo>
                        <a:pt x="124" y="219"/>
                      </a:lnTo>
                      <a:lnTo>
                        <a:pt x="141" y="243"/>
                      </a:lnTo>
                      <a:lnTo>
                        <a:pt x="158" y="266"/>
                      </a:lnTo>
                      <a:lnTo>
                        <a:pt x="168" y="280"/>
                      </a:lnTo>
                      <a:lnTo>
                        <a:pt x="171" y="283"/>
                      </a:lnTo>
                      <a:lnTo>
                        <a:pt x="178" y="283"/>
                      </a:lnTo>
                      <a:lnTo>
                        <a:pt x="184" y="278"/>
                      </a:lnTo>
                      <a:lnTo>
                        <a:pt x="191" y="273"/>
                      </a:lnTo>
                      <a:lnTo>
                        <a:pt x="198" y="268"/>
                      </a:lnTo>
                    </a:path>
                  </a:pathLst>
                </a:custGeom>
                <a:solidFill>
                  <a:srgbClr val="CECECE"/>
                </a:solidFill>
                <a:ln w="25400" cap="rnd" cmpd="sng">
                  <a:solidFill>
                    <a:schemeClr val="tx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grpSp>
              <p:nvGrpSpPr>
                <p:cNvPr id="20" name="Group 103"/>
                <p:cNvGrpSpPr>
                  <a:grpSpLocks/>
                </p:cNvGrpSpPr>
                <p:nvPr/>
              </p:nvGrpSpPr>
              <p:grpSpPr bwMode="auto">
                <a:xfrm>
                  <a:off x="1129" y="1636"/>
                  <a:ext cx="259" cy="310"/>
                  <a:chOff x="1129" y="1636"/>
                  <a:chExt cx="259" cy="310"/>
                </a:xfrm>
              </p:grpSpPr>
              <p:grpSp>
                <p:nvGrpSpPr>
                  <p:cNvPr id="21" name="Group 104"/>
                  <p:cNvGrpSpPr>
                    <a:grpSpLocks/>
                  </p:cNvGrpSpPr>
                  <p:nvPr/>
                </p:nvGrpSpPr>
                <p:grpSpPr bwMode="auto">
                  <a:xfrm>
                    <a:off x="1129" y="1636"/>
                    <a:ext cx="259" cy="310"/>
                    <a:chOff x="1129" y="1636"/>
                    <a:chExt cx="259" cy="310"/>
                  </a:xfrm>
                </p:grpSpPr>
                <p:sp>
                  <p:nvSpPr>
                    <p:cNvPr id="2724969" name="AutoShape 10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129" y="1686"/>
                      <a:ext cx="259" cy="260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chemeClr val="bg1"/>
                    </a:solidFill>
                    <a:ln w="254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724970" name="AutoShape 10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192" y="1636"/>
                      <a:ext cx="196" cy="46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chemeClr val="bg1"/>
                    </a:solidFill>
                    <a:ln w="254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2724971" name="Oval 107"/>
                  <p:cNvSpPr>
                    <a:spLocks noChangeArrowheads="1"/>
                  </p:cNvSpPr>
                  <p:nvPr/>
                </p:nvSpPr>
                <p:spPr bwMode="auto">
                  <a:xfrm>
                    <a:off x="1211" y="1662"/>
                    <a:ext cx="27" cy="8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724972" name="AutoShape 108"/>
                  <p:cNvSpPr>
                    <a:spLocks noChangeArrowheads="1"/>
                  </p:cNvSpPr>
                  <p:nvPr/>
                </p:nvSpPr>
                <p:spPr bwMode="auto">
                  <a:xfrm>
                    <a:off x="1160" y="1810"/>
                    <a:ext cx="137" cy="55"/>
                  </a:xfrm>
                  <a:prstGeom prst="octagon">
                    <a:avLst>
                      <a:gd name="adj" fmla="val 29282"/>
                    </a:avLst>
                  </a:prstGeom>
                  <a:noFill/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2724973" name="Line 109"/>
              <p:cNvSpPr>
                <a:spLocks noChangeShapeType="1"/>
              </p:cNvSpPr>
              <p:nvPr/>
            </p:nvSpPr>
            <p:spPr bwMode="auto">
              <a:xfrm>
                <a:off x="869" y="1268"/>
                <a:ext cx="254" cy="0"/>
              </a:xfrm>
              <a:prstGeom prst="line">
                <a:avLst/>
              </a:prstGeom>
              <a:noFill/>
              <a:ln w="25400">
                <a:solidFill>
                  <a:srgbClr val="DC008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24974" name="Rectangle 110"/>
              <p:cNvSpPr>
                <a:spLocks noChangeArrowheads="1"/>
              </p:cNvSpPr>
              <p:nvPr/>
            </p:nvSpPr>
            <p:spPr bwMode="auto">
              <a:xfrm>
                <a:off x="857" y="1348"/>
                <a:ext cx="328" cy="28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7" tIns="44450" rIns="90487" bIns="44450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2400" b="1">
                    <a:solidFill>
                      <a:schemeClr val="tx1"/>
                    </a:solidFill>
                    <a:latin typeface="FranklinGothic" charset="0"/>
                  </a:rPr>
                  <a:t>30</a:t>
                </a:r>
              </a:p>
            </p:txBody>
          </p:sp>
          <p:sp>
            <p:nvSpPr>
              <p:cNvPr id="2724975" name="Rectangle 111"/>
              <p:cNvSpPr>
                <a:spLocks noChangeArrowheads="1"/>
              </p:cNvSpPr>
              <p:nvPr/>
            </p:nvSpPr>
            <p:spPr bwMode="auto">
              <a:xfrm>
                <a:off x="1113" y="1348"/>
                <a:ext cx="328" cy="28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7" tIns="44450" rIns="90487" bIns="44450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2400" b="1">
                    <a:solidFill>
                      <a:schemeClr val="tx1"/>
                    </a:solidFill>
                    <a:latin typeface="FranklinGothic" charset="0"/>
                  </a:rPr>
                  <a:t>30</a:t>
                </a:r>
              </a:p>
            </p:txBody>
          </p:sp>
          <p:sp>
            <p:nvSpPr>
              <p:cNvPr id="2724976" name="Line 112"/>
              <p:cNvSpPr>
                <a:spLocks noChangeShapeType="1"/>
              </p:cNvSpPr>
              <p:nvPr/>
            </p:nvSpPr>
            <p:spPr bwMode="auto">
              <a:xfrm>
                <a:off x="1149" y="1313"/>
                <a:ext cx="263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24977" name="Rectangle 113"/>
              <p:cNvSpPr>
                <a:spLocks noChangeArrowheads="1"/>
              </p:cNvSpPr>
              <p:nvPr/>
            </p:nvSpPr>
            <p:spPr bwMode="auto">
              <a:xfrm>
                <a:off x="1698" y="1348"/>
                <a:ext cx="328" cy="28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7" tIns="44450" rIns="90487" bIns="44450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2400" b="1">
                    <a:solidFill>
                      <a:schemeClr val="tx1"/>
                    </a:solidFill>
                    <a:latin typeface="FranklinGothic" charset="0"/>
                  </a:rPr>
                  <a:t>30</a:t>
                </a:r>
              </a:p>
            </p:txBody>
          </p:sp>
          <p:sp>
            <p:nvSpPr>
              <p:cNvPr id="2724978" name="Rectangle 114"/>
              <p:cNvSpPr>
                <a:spLocks noChangeArrowheads="1"/>
              </p:cNvSpPr>
              <p:nvPr/>
            </p:nvSpPr>
            <p:spPr bwMode="auto">
              <a:xfrm>
                <a:off x="1408" y="1348"/>
                <a:ext cx="328" cy="28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7" tIns="44450" rIns="90487" bIns="44450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2400" b="1">
                    <a:solidFill>
                      <a:schemeClr val="tx1"/>
                    </a:solidFill>
                    <a:latin typeface="FranklinGothic" charset="0"/>
                  </a:rPr>
                  <a:t>30</a:t>
                </a:r>
              </a:p>
            </p:txBody>
          </p:sp>
          <p:sp>
            <p:nvSpPr>
              <p:cNvPr id="2724979" name="Line 115"/>
              <p:cNvSpPr>
                <a:spLocks noChangeShapeType="1"/>
              </p:cNvSpPr>
              <p:nvPr/>
            </p:nvSpPr>
            <p:spPr bwMode="auto">
              <a:xfrm>
                <a:off x="1441" y="1363"/>
                <a:ext cx="248" cy="0"/>
              </a:xfrm>
              <a:prstGeom prst="line">
                <a:avLst/>
              </a:prstGeom>
              <a:noFill/>
              <a:ln w="25400">
                <a:solidFill>
                  <a:srgbClr val="F39FD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24980" name="Line 116"/>
              <p:cNvSpPr>
                <a:spLocks noChangeShapeType="1"/>
              </p:cNvSpPr>
              <p:nvPr/>
            </p:nvSpPr>
            <p:spPr bwMode="auto">
              <a:xfrm>
                <a:off x="1723" y="1407"/>
                <a:ext cx="250" cy="1"/>
              </a:xfrm>
              <a:prstGeom prst="line">
                <a:avLst/>
              </a:prstGeom>
              <a:noFill/>
              <a:ln w="25400">
                <a:solidFill>
                  <a:srgbClr val="91919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24981" name="Line 117"/>
              <p:cNvSpPr>
                <a:spLocks noChangeShapeType="1"/>
              </p:cNvSpPr>
              <p:nvPr/>
            </p:nvSpPr>
            <p:spPr bwMode="auto">
              <a:xfrm>
                <a:off x="1723" y="1364"/>
                <a:ext cx="250" cy="0"/>
              </a:xfrm>
              <a:prstGeom prst="line">
                <a:avLst/>
              </a:prstGeom>
              <a:noFill/>
              <a:ln w="25400">
                <a:solidFill>
                  <a:srgbClr val="F39FD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24982" name="Line 118"/>
              <p:cNvSpPr>
                <a:spLocks noChangeShapeType="1"/>
              </p:cNvSpPr>
              <p:nvPr/>
            </p:nvSpPr>
            <p:spPr bwMode="auto">
              <a:xfrm>
                <a:off x="2008" y="1363"/>
                <a:ext cx="250" cy="0"/>
              </a:xfrm>
              <a:prstGeom prst="line">
                <a:avLst/>
              </a:prstGeom>
              <a:noFill/>
              <a:ln w="25400">
                <a:solidFill>
                  <a:srgbClr val="F39FD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24983" name="Line 119"/>
              <p:cNvSpPr>
                <a:spLocks noChangeShapeType="1"/>
              </p:cNvSpPr>
              <p:nvPr/>
            </p:nvSpPr>
            <p:spPr bwMode="auto">
              <a:xfrm>
                <a:off x="2007" y="1407"/>
                <a:ext cx="251" cy="1"/>
              </a:xfrm>
              <a:prstGeom prst="line">
                <a:avLst/>
              </a:prstGeom>
              <a:noFill/>
              <a:ln w="25400">
                <a:solidFill>
                  <a:srgbClr val="91919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24984" name="Line 120"/>
              <p:cNvSpPr>
                <a:spLocks noChangeShapeType="1"/>
              </p:cNvSpPr>
              <p:nvPr/>
            </p:nvSpPr>
            <p:spPr bwMode="auto">
              <a:xfrm>
                <a:off x="2293" y="1363"/>
                <a:ext cx="249" cy="0"/>
              </a:xfrm>
              <a:prstGeom prst="line">
                <a:avLst/>
              </a:prstGeom>
              <a:noFill/>
              <a:ln w="25400">
                <a:solidFill>
                  <a:srgbClr val="F39FD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24985" name="Line 121"/>
              <p:cNvSpPr>
                <a:spLocks noChangeShapeType="1"/>
              </p:cNvSpPr>
              <p:nvPr/>
            </p:nvSpPr>
            <p:spPr bwMode="auto">
              <a:xfrm>
                <a:off x="2291" y="1407"/>
                <a:ext cx="251" cy="1"/>
              </a:xfrm>
              <a:prstGeom prst="line">
                <a:avLst/>
              </a:prstGeom>
              <a:noFill/>
              <a:ln w="25400">
                <a:solidFill>
                  <a:srgbClr val="91919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24986" name="Line 122"/>
              <p:cNvSpPr>
                <a:spLocks noChangeShapeType="1"/>
              </p:cNvSpPr>
              <p:nvPr/>
            </p:nvSpPr>
            <p:spPr bwMode="auto">
              <a:xfrm>
                <a:off x="2576" y="1407"/>
                <a:ext cx="250" cy="1"/>
              </a:xfrm>
              <a:prstGeom prst="line">
                <a:avLst/>
              </a:prstGeom>
              <a:noFill/>
              <a:ln w="25400">
                <a:solidFill>
                  <a:srgbClr val="91919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24987" name="Line 123"/>
              <p:cNvSpPr>
                <a:spLocks noChangeShapeType="1"/>
              </p:cNvSpPr>
              <p:nvPr/>
            </p:nvSpPr>
            <p:spPr bwMode="auto">
              <a:xfrm>
                <a:off x="1154" y="1268"/>
                <a:ext cx="253" cy="0"/>
              </a:xfrm>
              <a:prstGeom prst="line">
                <a:avLst/>
              </a:prstGeom>
              <a:noFill/>
              <a:ln w="25400">
                <a:solidFill>
                  <a:srgbClr val="DC008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24988" name="Rectangle 124"/>
              <p:cNvSpPr>
                <a:spLocks noChangeArrowheads="1"/>
              </p:cNvSpPr>
              <p:nvPr/>
            </p:nvSpPr>
            <p:spPr bwMode="auto">
              <a:xfrm>
                <a:off x="2255" y="1354"/>
                <a:ext cx="328" cy="28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7" tIns="44450" rIns="90487" bIns="44450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2400" b="1">
                    <a:solidFill>
                      <a:schemeClr val="tx1"/>
                    </a:solidFill>
                    <a:latin typeface="FranklinGothic" charset="0"/>
                  </a:rPr>
                  <a:t>30</a:t>
                </a:r>
              </a:p>
            </p:txBody>
          </p:sp>
          <p:sp>
            <p:nvSpPr>
              <p:cNvPr id="2724989" name="Rectangle 125"/>
              <p:cNvSpPr>
                <a:spLocks noChangeArrowheads="1"/>
              </p:cNvSpPr>
              <p:nvPr/>
            </p:nvSpPr>
            <p:spPr bwMode="auto">
              <a:xfrm>
                <a:off x="2539" y="1354"/>
                <a:ext cx="328" cy="28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7" tIns="44450" rIns="90487" bIns="44450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2400" b="1">
                    <a:solidFill>
                      <a:schemeClr val="tx1"/>
                    </a:solidFill>
                    <a:latin typeface="FranklinGothic" charset="0"/>
                  </a:rPr>
                  <a:t>30</a:t>
                </a:r>
              </a:p>
            </p:txBody>
          </p:sp>
          <p:sp>
            <p:nvSpPr>
              <p:cNvPr id="2724990" name="Line 126"/>
              <p:cNvSpPr>
                <a:spLocks noChangeShapeType="1"/>
              </p:cNvSpPr>
              <p:nvPr/>
            </p:nvSpPr>
            <p:spPr bwMode="auto">
              <a:xfrm flipH="1">
                <a:off x="2276" y="1241"/>
                <a:ext cx="3" cy="17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24991" name="Line 127"/>
              <p:cNvSpPr>
                <a:spLocks noChangeShapeType="1"/>
              </p:cNvSpPr>
              <p:nvPr/>
            </p:nvSpPr>
            <p:spPr bwMode="auto">
              <a:xfrm>
                <a:off x="1141" y="1241"/>
                <a:ext cx="0" cy="18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24992" name="Line 128"/>
              <p:cNvSpPr>
                <a:spLocks noChangeShapeType="1"/>
              </p:cNvSpPr>
              <p:nvPr/>
            </p:nvSpPr>
            <p:spPr bwMode="auto">
              <a:xfrm>
                <a:off x="1426" y="1241"/>
                <a:ext cx="0" cy="18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24993" name="Line 129"/>
              <p:cNvSpPr>
                <a:spLocks noChangeShapeType="1"/>
              </p:cNvSpPr>
              <p:nvPr/>
            </p:nvSpPr>
            <p:spPr bwMode="auto">
              <a:xfrm>
                <a:off x="1710" y="1241"/>
                <a:ext cx="0" cy="18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24994" name="Line 130"/>
              <p:cNvSpPr>
                <a:spLocks noChangeShapeType="1"/>
              </p:cNvSpPr>
              <p:nvPr/>
            </p:nvSpPr>
            <p:spPr bwMode="auto">
              <a:xfrm>
                <a:off x="1994" y="1241"/>
                <a:ext cx="0" cy="18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24995" name="Line 131"/>
              <p:cNvSpPr>
                <a:spLocks noChangeShapeType="1"/>
              </p:cNvSpPr>
              <p:nvPr/>
            </p:nvSpPr>
            <p:spPr bwMode="auto">
              <a:xfrm flipH="1">
                <a:off x="2560" y="1241"/>
                <a:ext cx="3" cy="17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24996" name="Line 132"/>
              <p:cNvSpPr>
                <a:spLocks noChangeShapeType="1"/>
              </p:cNvSpPr>
              <p:nvPr/>
            </p:nvSpPr>
            <p:spPr bwMode="auto">
              <a:xfrm flipH="1">
                <a:off x="2845" y="1241"/>
                <a:ext cx="3" cy="17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724997" name="Rectangle 133"/>
            <p:cNvSpPr>
              <a:spLocks noChangeArrowheads="1"/>
            </p:cNvSpPr>
            <p:nvPr/>
          </p:nvSpPr>
          <p:spPr bwMode="auto">
            <a:xfrm>
              <a:off x="209" y="1104"/>
              <a:ext cx="263" cy="235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400" i="1">
                  <a:solidFill>
                    <a:schemeClr val="tx1"/>
                  </a:solidFill>
                  <a:latin typeface="FranklinGothic" charset="0"/>
                </a:rPr>
                <a:t>T</a:t>
              </a:r>
            </a:p>
            <a:p>
              <a:pPr algn="ctr"/>
              <a:r>
                <a:rPr lang="en-US" sz="2400" i="1">
                  <a:solidFill>
                    <a:schemeClr val="tx1"/>
                  </a:solidFill>
                  <a:latin typeface="FranklinGothic" charset="0"/>
                </a:rPr>
                <a:t>a</a:t>
              </a:r>
            </a:p>
            <a:p>
              <a:pPr algn="ctr"/>
              <a:r>
                <a:rPr lang="en-US" sz="2400" i="1">
                  <a:solidFill>
                    <a:schemeClr val="tx1"/>
                  </a:solidFill>
                  <a:latin typeface="FranklinGothic" charset="0"/>
                </a:rPr>
                <a:t>s</a:t>
              </a:r>
            </a:p>
            <a:p>
              <a:pPr algn="ctr"/>
              <a:r>
                <a:rPr lang="en-US" sz="2400" i="1">
                  <a:solidFill>
                    <a:schemeClr val="tx1"/>
                  </a:solidFill>
                  <a:latin typeface="FranklinGothic" charset="0"/>
                </a:rPr>
                <a:t>k</a:t>
              </a:r>
            </a:p>
            <a:p>
              <a:pPr algn="ctr"/>
              <a:endParaRPr lang="en-US" sz="2400" i="1">
                <a:solidFill>
                  <a:schemeClr val="tx1"/>
                </a:solidFill>
                <a:latin typeface="FranklinGothic" charset="0"/>
              </a:endParaRPr>
            </a:p>
            <a:p>
              <a:pPr algn="ctr"/>
              <a:r>
                <a:rPr lang="en-US" sz="2400" i="1">
                  <a:solidFill>
                    <a:schemeClr val="tx1"/>
                  </a:solidFill>
                  <a:latin typeface="FranklinGothic" charset="0"/>
                </a:rPr>
                <a:t>O</a:t>
              </a:r>
            </a:p>
            <a:p>
              <a:pPr algn="ctr"/>
              <a:r>
                <a:rPr lang="en-US" sz="2400" i="1">
                  <a:solidFill>
                    <a:schemeClr val="tx1"/>
                  </a:solidFill>
                  <a:latin typeface="FranklinGothic" charset="0"/>
                </a:rPr>
                <a:t>r</a:t>
              </a:r>
            </a:p>
            <a:p>
              <a:pPr algn="ctr"/>
              <a:r>
                <a:rPr lang="en-US" sz="2400" i="1">
                  <a:solidFill>
                    <a:schemeClr val="tx1"/>
                  </a:solidFill>
                  <a:latin typeface="FranklinGothic" charset="0"/>
                </a:rPr>
                <a:t>d</a:t>
              </a:r>
            </a:p>
            <a:p>
              <a:pPr algn="ctr"/>
              <a:r>
                <a:rPr lang="en-US" sz="2400" i="1">
                  <a:solidFill>
                    <a:schemeClr val="tx1"/>
                  </a:solidFill>
                  <a:latin typeface="FranklinGothic" charset="0"/>
                </a:rPr>
                <a:t>e</a:t>
              </a:r>
            </a:p>
            <a:p>
              <a:pPr algn="ctr"/>
              <a:r>
                <a:rPr lang="en-US" sz="2400" i="1">
                  <a:solidFill>
                    <a:schemeClr val="tx1"/>
                  </a:solidFill>
                  <a:latin typeface="FranklinGothic" charset="0"/>
                </a:rPr>
                <a:t>r</a:t>
              </a:r>
            </a:p>
          </p:txBody>
        </p:sp>
        <p:sp>
          <p:nvSpPr>
            <p:cNvPr id="2724998" name="Line 134"/>
            <p:cNvSpPr>
              <a:spLocks noChangeShapeType="1"/>
            </p:cNvSpPr>
            <p:nvPr/>
          </p:nvSpPr>
          <p:spPr bwMode="auto">
            <a:xfrm flipH="1">
              <a:off x="478" y="1295"/>
              <a:ext cx="3" cy="129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35" name="Title 134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796735"/>
          </a:xfrm>
        </p:spPr>
        <p:txBody>
          <a:bodyPr/>
          <a:lstStyle/>
          <a:p>
            <a:r>
              <a:rPr lang="en-US" dirty="0" smtClean="0"/>
              <a:t>Pipelining (2/2)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5114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6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8229600" cy="4606925"/>
          </a:xfrm>
        </p:spPr>
        <p:txBody>
          <a:bodyPr>
            <a:normAutofit/>
          </a:bodyPr>
          <a:lstStyle/>
          <a:p>
            <a:pPr>
              <a:buFont typeface="Times" pitchFamily="-65" charset="0"/>
              <a:buNone/>
              <a:tabLst>
                <a:tab pos="2349500" algn="l"/>
              </a:tabLst>
            </a:pPr>
            <a:r>
              <a:rPr lang="en-US" sz="2800" dirty="0"/>
              <a:t>1) </a:t>
            </a:r>
            <a:r>
              <a:rPr lang="en-US" sz="2800" u="sng" dirty="0" err="1">
                <a:solidFill>
                  <a:schemeClr val="accent1"/>
                </a:solidFill>
              </a:rPr>
              <a:t>IFtch</a:t>
            </a:r>
            <a:r>
              <a:rPr lang="en-US" sz="2800" dirty="0"/>
              <a:t>: </a:t>
            </a:r>
            <a:r>
              <a:rPr lang="en-US" sz="2800" u="sng" dirty="0"/>
              <a:t>I</a:t>
            </a:r>
            <a:r>
              <a:rPr lang="en-US" sz="2800" dirty="0"/>
              <a:t>nstruction </a:t>
            </a:r>
            <a:r>
              <a:rPr lang="en-US" sz="2800" u="sng" dirty="0"/>
              <a:t>F</a:t>
            </a:r>
            <a:r>
              <a:rPr lang="en-US" sz="2800" dirty="0"/>
              <a:t>e</a:t>
            </a:r>
            <a:r>
              <a:rPr lang="en-US" sz="2800" u="sng" dirty="0"/>
              <a:t>tch</a:t>
            </a:r>
            <a:r>
              <a:rPr lang="en-US" sz="2800" dirty="0"/>
              <a:t>, Increment PC</a:t>
            </a:r>
          </a:p>
          <a:p>
            <a:pPr>
              <a:buFont typeface="Times" pitchFamily="-65" charset="0"/>
              <a:buNone/>
              <a:tabLst>
                <a:tab pos="2349500" algn="l"/>
              </a:tabLst>
            </a:pPr>
            <a:r>
              <a:rPr lang="en-US" sz="2800" dirty="0"/>
              <a:t>2) </a:t>
            </a:r>
            <a:r>
              <a:rPr lang="en-US" sz="2800" u="sng" dirty="0" err="1">
                <a:solidFill>
                  <a:schemeClr val="accent1"/>
                </a:solidFill>
              </a:rPr>
              <a:t>Dcd</a:t>
            </a:r>
            <a:r>
              <a:rPr lang="en-US" sz="2800" dirty="0"/>
              <a:t>: </a:t>
            </a:r>
            <a:r>
              <a:rPr lang="en-US" sz="3200" dirty="0"/>
              <a:t>Instruction </a:t>
            </a:r>
            <a:r>
              <a:rPr lang="en-US" sz="3200" u="sng" dirty="0"/>
              <a:t>D</a:t>
            </a:r>
            <a:r>
              <a:rPr lang="en-US" sz="3200" dirty="0"/>
              <a:t>e</a:t>
            </a:r>
            <a:r>
              <a:rPr lang="en-US" sz="3200" u="sng" dirty="0"/>
              <a:t>c</a:t>
            </a:r>
            <a:r>
              <a:rPr lang="en-US" sz="3200" dirty="0"/>
              <a:t>o</a:t>
            </a:r>
            <a:r>
              <a:rPr lang="en-US" sz="3200" u="sng" dirty="0"/>
              <a:t>d</a:t>
            </a:r>
            <a:r>
              <a:rPr lang="en-US" sz="3200" dirty="0"/>
              <a:t>e, Read Registers</a:t>
            </a:r>
            <a:endParaRPr lang="en-US" sz="2800" dirty="0"/>
          </a:p>
          <a:p>
            <a:pPr>
              <a:buFont typeface="Times" pitchFamily="-65" charset="0"/>
              <a:buNone/>
              <a:tabLst>
                <a:tab pos="2349500" algn="l"/>
              </a:tabLst>
            </a:pPr>
            <a:r>
              <a:rPr lang="en-US" sz="2800" dirty="0"/>
              <a:t>3) </a:t>
            </a:r>
            <a:r>
              <a:rPr lang="en-US" sz="2800" u="sng" dirty="0">
                <a:solidFill>
                  <a:schemeClr val="accent1"/>
                </a:solidFill>
              </a:rPr>
              <a:t>Exec</a:t>
            </a:r>
            <a:r>
              <a:rPr lang="en-US" sz="2800" dirty="0"/>
              <a:t>:</a:t>
            </a:r>
            <a:br>
              <a:rPr lang="en-US" sz="2800" dirty="0"/>
            </a:br>
            <a:r>
              <a:rPr lang="en-US" sz="2800" dirty="0"/>
              <a:t>  </a:t>
            </a:r>
            <a:r>
              <a:rPr lang="en-US" sz="2800" dirty="0" err="1"/>
              <a:t>Mem</a:t>
            </a:r>
            <a:r>
              <a:rPr lang="en-US" sz="2800" dirty="0"/>
              <a:t>-ref:	Calculate Address</a:t>
            </a:r>
            <a:br>
              <a:rPr lang="en-US" sz="2800" dirty="0"/>
            </a:br>
            <a:r>
              <a:rPr lang="en-US" sz="2800" dirty="0"/>
              <a:t>  </a:t>
            </a:r>
            <a:r>
              <a:rPr lang="en-US" sz="2800" dirty="0" err="1"/>
              <a:t>Arith</a:t>
            </a:r>
            <a:r>
              <a:rPr lang="en-US" sz="2800" dirty="0"/>
              <a:t>-log: Perform Operation</a:t>
            </a:r>
          </a:p>
          <a:p>
            <a:pPr>
              <a:buFont typeface="Times" pitchFamily="-65" charset="0"/>
              <a:buNone/>
              <a:tabLst>
                <a:tab pos="2349500" algn="l"/>
              </a:tabLst>
            </a:pPr>
            <a:r>
              <a:rPr lang="en-US" sz="2800" dirty="0"/>
              <a:t>4) </a:t>
            </a:r>
            <a:r>
              <a:rPr lang="en-US" sz="2800" u="sng" dirty="0" err="1">
                <a:solidFill>
                  <a:schemeClr val="accent1"/>
                </a:solidFill>
              </a:rPr>
              <a:t>Mem</a:t>
            </a:r>
            <a:r>
              <a:rPr lang="en-US" sz="2800" dirty="0"/>
              <a:t>: </a:t>
            </a:r>
            <a:br>
              <a:rPr lang="en-US" sz="2800" dirty="0"/>
            </a:br>
            <a:r>
              <a:rPr lang="en-US" sz="2800" dirty="0"/>
              <a:t>  </a:t>
            </a:r>
            <a:r>
              <a:rPr lang="en-US" sz="2800" dirty="0" smtClean="0"/>
              <a:t>Load: Read </a:t>
            </a:r>
            <a:r>
              <a:rPr lang="en-US" sz="2800" dirty="0"/>
              <a:t>Data from Memory</a:t>
            </a:r>
            <a:br>
              <a:rPr lang="en-US" sz="2800" dirty="0"/>
            </a:br>
            <a:r>
              <a:rPr lang="en-US" sz="2800" dirty="0"/>
              <a:t>  </a:t>
            </a:r>
            <a:r>
              <a:rPr lang="en-US" sz="2800" dirty="0" smtClean="0"/>
              <a:t>Store: Write </a:t>
            </a:r>
            <a:r>
              <a:rPr lang="en-US" sz="2800" dirty="0"/>
              <a:t>Data to Memory</a:t>
            </a:r>
          </a:p>
          <a:p>
            <a:pPr>
              <a:buFont typeface="Times" pitchFamily="-65" charset="0"/>
              <a:buNone/>
              <a:tabLst>
                <a:tab pos="2349500" algn="l"/>
              </a:tabLst>
            </a:pPr>
            <a:r>
              <a:rPr lang="en-US" sz="2800" dirty="0"/>
              <a:t>5) </a:t>
            </a:r>
            <a:r>
              <a:rPr lang="en-US" sz="2800" u="sng" dirty="0">
                <a:solidFill>
                  <a:schemeClr val="accent1"/>
                </a:solidFill>
              </a:rPr>
              <a:t>WB</a:t>
            </a:r>
            <a:r>
              <a:rPr lang="en-US" sz="2800" dirty="0"/>
              <a:t>: </a:t>
            </a:r>
            <a:r>
              <a:rPr lang="en-US" sz="2800" u="sng" dirty="0"/>
              <a:t>W</a:t>
            </a:r>
            <a:r>
              <a:rPr lang="en-US" sz="2800" dirty="0"/>
              <a:t>rite Data </a:t>
            </a:r>
            <a:r>
              <a:rPr lang="en-US" sz="2800" u="sng" dirty="0"/>
              <a:t>B</a:t>
            </a:r>
            <a:r>
              <a:rPr lang="en-US" sz="2800" dirty="0"/>
              <a:t>ack to Register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 in Executing MIPS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1041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8"/>
          <p:cNvGrpSpPr>
            <a:grpSpLocks/>
          </p:cNvGrpSpPr>
          <p:nvPr/>
        </p:nvGrpSpPr>
        <p:grpSpPr bwMode="auto">
          <a:xfrm>
            <a:off x="457200" y="898525"/>
            <a:ext cx="7391400" cy="2927350"/>
            <a:chOff x="288" y="432"/>
            <a:chExt cx="4656" cy="1844"/>
          </a:xfrm>
        </p:grpSpPr>
        <p:sp>
          <p:nvSpPr>
            <p:cNvPr id="2731057" name="Text Box 49"/>
            <p:cNvSpPr txBox="1">
              <a:spLocks noChangeArrowheads="1"/>
            </p:cNvSpPr>
            <p:nvPr/>
          </p:nvSpPr>
          <p:spPr bwMode="auto">
            <a:xfrm rot="-5400000">
              <a:off x="495" y="1017"/>
              <a:ext cx="316" cy="23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800"/>
                <a:t>PC</a:t>
              </a:r>
            </a:p>
          </p:txBody>
        </p:sp>
        <p:sp>
          <p:nvSpPr>
            <p:cNvPr id="2731058" name="Rectangle 50"/>
            <p:cNvSpPr>
              <a:spLocks noChangeArrowheads="1"/>
            </p:cNvSpPr>
            <p:nvPr/>
          </p:nvSpPr>
          <p:spPr bwMode="auto">
            <a:xfrm>
              <a:off x="528" y="768"/>
              <a:ext cx="240" cy="81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31059" name="Rectangle 51"/>
            <p:cNvSpPr>
              <a:spLocks noChangeArrowheads="1"/>
            </p:cNvSpPr>
            <p:nvPr/>
          </p:nvSpPr>
          <p:spPr bwMode="auto">
            <a:xfrm rot="-5400000">
              <a:off x="960" y="960"/>
              <a:ext cx="1248" cy="67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2000"/>
                <a:t>instruction</a:t>
              </a:r>
            </a:p>
            <a:p>
              <a:pPr algn="ctr"/>
              <a:r>
                <a:rPr lang="en-US" sz="2000"/>
                <a:t>memory</a:t>
              </a:r>
            </a:p>
          </p:txBody>
        </p:sp>
        <p:sp>
          <p:nvSpPr>
            <p:cNvPr id="2731060" name="AutoShape 52"/>
            <p:cNvSpPr>
              <a:spLocks noChangeArrowheads="1"/>
            </p:cNvSpPr>
            <p:nvPr/>
          </p:nvSpPr>
          <p:spPr bwMode="auto">
            <a:xfrm>
              <a:off x="912" y="1670"/>
              <a:ext cx="231" cy="346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2000"/>
                <a:t>+4</a:t>
              </a:r>
            </a:p>
          </p:txBody>
        </p:sp>
        <p:sp>
          <p:nvSpPr>
            <p:cNvPr id="2731061" name="Line 53"/>
            <p:cNvSpPr>
              <a:spLocks noChangeShapeType="1"/>
            </p:cNvSpPr>
            <p:nvPr/>
          </p:nvSpPr>
          <p:spPr bwMode="auto">
            <a:xfrm>
              <a:off x="768" y="1152"/>
              <a:ext cx="4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31062" name="Rectangle 54"/>
            <p:cNvSpPr>
              <a:spLocks noChangeArrowheads="1"/>
            </p:cNvSpPr>
            <p:nvPr/>
          </p:nvSpPr>
          <p:spPr bwMode="auto">
            <a:xfrm>
              <a:off x="2256" y="768"/>
              <a:ext cx="624" cy="81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31063" name="Line 55"/>
            <p:cNvSpPr>
              <a:spLocks noChangeShapeType="1"/>
            </p:cNvSpPr>
            <p:nvPr/>
          </p:nvSpPr>
          <p:spPr bwMode="auto">
            <a:xfrm>
              <a:off x="1920" y="1056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31064" name="Line 56"/>
            <p:cNvSpPr>
              <a:spLocks noChangeShapeType="1"/>
            </p:cNvSpPr>
            <p:nvPr/>
          </p:nvSpPr>
          <p:spPr bwMode="auto">
            <a:xfrm>
              <a:off x="1920" y="1291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31065" name="Line 57"/>
            <p:cNvSpPr>
              <a:spLocks noChangeShapeType="1"/>
            </p:cNvSpPr>
            <p:nvPr/>
          </p:nvSpPr>
          <p:spPr bwMode="auto">
            <a:xfrm>
              <a:off x="1920" y="1488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31066" name="Text Box 58"/>
            <p:cNvSpPr txBox="1">
              <a:spLocks noChangeArrowheads="1"/>
            </p:cNvSpPr>
            <p:nvPr/>
          </p:nvSpPr>
          <p:spPr bwMode="auto">
            <a:xfrm>
              <a:off x="1911" y="1238"/>
              <a:ext cx="214" cy="25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/>
                <a:t>rt</a:t>
              </a:r>
            </a:p>
          </p:txBody>
        </p:sp>
        <p:sp>
          <p:nvSpPr>
            <p:cNvPr id="2731067" name="Text Box 59"/>
            <p:cNvSpPr txBox="1">
              <a:spLocks noChangeArrowheads="1"/>
            </p:cNvSpPr>
            <p:nvPr/>
          </p:nvSpPr>
          <p:spPr bwMode="auto">
            <a:xfrm>
              <a:off x="1883" y="1046"/>
              <a:ext cx="249" cy="25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/>
                <a:t>rs</a:t>
              </a:r>
            </a:p>
          </p:txBody>
        </p:sp>
        <p:sp>
          <p:nvSpPr>
            <p:cNvPr id="2731068" name="Text Box 60"/>
            <p:cNvSpPr txBox="1">
              <a:spLocks noChangeArrowheads="1"/>
            </p:cNvSpPr>
            <p:nvPr/>
          </p:nvSpPr>
          <p:spPr bwMode="auto">
            <a:xfrm>
              <a:off x="1892" y="806"/>
              <a:ext cx="258" cy="25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/>
                <a:t>rd</a:t>
              </a:r>
            </a:p>
          </p:txBody>
        </p:sp>
        <p:sp>
          <p:nvSpPr>
            <p:cNvPr id="2731069" name="Text Box 61"/>
            <p:cNvSpPr txBox="1">
              <a:spLocks noChangeArrowheads="1"/>
            </p:cNvSpPr>
            <p:nvPr/>
          </p:nvSpPr>
          <p:spPr bwMode="auto">
            <a:xfrm rot="-5400000">
              <a:off x="2182" y="966"/>
              <a:ext cx="730" cy="25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/>
                <a:t>registers</a:t>
              </a:r>
            </a:p>
          </p:txBody>
        </p:sp>
        <p:grpSp>
          <p:nvGrpSpPr>
            <p:cNvPr id="3" name="Group 62"/>
            <p:cNvGrpSpPr>
              <a:grpSpLocks/>
            </p:cNvGrpSpPr>
            <p:nvPr/>
          </p:nvGrpSpPr>
          <p:grpSpPr bwMode="auto">
            <a:xfrm>
              <a:off x="3312" y="806"/>
              <a:ext cx="768" cy="960"/>
              <a:chOff x="3648" y="1348"/>
              <a:chExt cx="768" cy="960"/>
            </a:xfrm>
          </p:grpSpPr>
          <p:sp>
            <p:nvSpPr>
              <p:cNvPr id="2731071" name="Text Box 63"/>
              <p:cNvSpPr txBox="1">
                <a:spLocks noChangeArrowheads="1"/>
              </p:cNvSpPr>
              <p:nvPr/>
            </p:nvSpPr>
            <p:spPr bwMode="auto">
              <a:xfrm>
                <a:off x="3722" y="1699"/>
                <a:ext cx="427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2000"/>
                  <a:t>ALU</a:t>
                </a:r>
                <a:endParaRPr lang="en-US" sz="2400">
                  <a:solidFill>
                    <a:schemeClr val="tx1"/>
                  </a:solidFill>
                  <a:latin typeface="Times" pitchFamily="-65" charset="0"/>
                </a:endParaRPr>
              </a:p>
            </p:txBody>
          </p:sp>
          <p:sp>
            <p:nvSpPr>
              <p:cNvPr id="2731072" name="Freeform 64"/>
              <p:cNvSpPr>
                <a:spLocks/>
              </p:cNvSpPr>
              <p:nvPr/>
            </p:nvSpPr>
            <p:spPr bwMode="auto">
              <a:xfrm>
                <a:off x="3648" y="1348"/>
                <a:ext cx="528" cy="96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528" y="192"/>
                  </a:cxn>
                  <a:cxn ang="0">
                    <a:pos x="528" y="672"/>
                  </a:cxn>
                  <a:cxn ang="0">
                    <a:pos x="0" y="960"/>
                  </a:cxn>
                  <a:cxn ang="0">
                    <a:pos x="0" y="528"/>
                  </a:cxn>
                  <a:cxn ang="0">
                    <a:pos x="48" y="480"/>
                  </a:cxn>
                  <a:cxn ang="0">
                    <a:pos x="0" y="432"/>
                  </a:cxn>
                  <a:cxn ang="0">
                    <a:pos x="0" y="0"/>
                  </a:cxn>
                </a:cxnLst>
                <a:rect l="0" t="0" r="r" b="b"/>
                <a:pathLst>
                  <a:path w="528" h="960">
                    <a:moveTo>
                      <a:pt x="0" y="0"/>
                    </a:moveTo>
                    <a:lnTo>
                      <a:pt x="528" y="192"/>
                    </a:lnTo>
                    <a:lnTo>
                      <a:pt x="528" y="672"/>
                    </a:lnTo>
                    <a:lnTo>
                      <a:pt x="0" y="960"/>
                    </a:lnTo>
                    <a:lnTo>
                      <a:pt x="0" y="528"/>
                    </a:lnTo>
                    <a:lnTo>
                      <a:pt x="48" y="480"/>
                    </a:lnTo>
                    <a:lnTo>
                      <a:pt x="0" y="432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31073" name="Line 65"/>
              <p:cNvSpPr>
                <a:spLocks noChangeShapeType="1"/>
              </p:cNvSpPr>
              <p:nvPr/>
            </p:nvSpPr>
            <p:spPr bwMode="auto">
              <a:xfrm>
                <a:off x="4176" y="1780"/>
                <a:ext cx="24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731074" name="Line 66"/>
            <p:cNvSpPr>
              <a:spLocks noChangeShapeType="1"/>
            </p:cNvSpPr>
            <p:nvPr/>
          </p:nvSpPr>
          <p:spPr bwMode="auto">
            <a:xfrm>
              <a:off x="2880" y="1488"/>
              <a:ext cx="4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31075" name="Line 67"/>
            <p:cNvSpPr>
              <a:spLocks noChangeShapeType="1"/>
            </p:cNvSpPr>
            <p:nvPr/>
          </p:nvSpPr>
          <p:spPr bwMode="auto">
            <a:xfrm>
              <a:off x="1901" y="1709"/>
              <a:ext cx="13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31076" name="Line 68"/>
            <p:cNvSpPr>
              <a:spLocks noChangeShapeType="1"/>
            </p:cNvSpPr>
            <p:nvPr/>
          </p:nvSpPr>
          <p:spPr bwMode="auto">
            <a:xfrm>
              <a:off x="2880" y="975"/>
              <a:ext cx="41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31077" name="Rectangle 69"/>
            <p:cNvSpPr>
              <a:spLocks noChangeArrowheads="1"/>
            </p:cNvSpPr>
            <p:nvPr/>
          </p:nvSpPr>
          <p:spPr bwMode="auto">
            <a:xfrm rot="-5400000">
              <a:off x="3792" y="1056"/>
              <a:ext cx="1248" cy="67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2000"/>
                <a:t>Data</a:t>
              </a:r>
            </a:p>
            <a:p>
              <a:pPr algn="ctr"/>
              <a:r>
                <a:rPr lang="en-US" sz="2000"/>
                <a:t>memory</a:t>
              </a:r>
            </a:p>
          </p:txBody>
        </p:sp>
        <p:sp>
          <p:nvSpPr>
            <p:cNvPr id="2731078" name="Line 70"/>
            <p:cNvSpPr>
              <a:spLocks noChangeShapeType="1"/>
            </p:cNvSpPr>
            <p:nvPr/>
          </p:nvSpPr>
          <p:spPr bwMode="auto">
            <a:xfrm>
              <a:off x="3024" y="1488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31079" name="Line 71"/>
            <p:cNvSpPr>
              <a:spLocks noChangeShapeType="1"/>
            </p:cNvSpPr>
            <p:nvPr/>
          </p:nvSpPr>
          <p:spPr bwMode="auto">
            <a:xfrm>
              <a:off x="3024" y="1728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31080" name="Line 72"/>
            <p:cNvSpPr>
              <a:spLocks noChangeShapeType="1"/>
            </p:cNvSpPr>
            <p:nvPr/>
          </p:nvSpPr>
          <p:spPr bwMode="auto">
            <a:xfrm>
              <a:off x="3024" y="1920"/>
              <a:ext cx="105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31081" name="Line 73"/>
            <p:cNvSpPr>
              <a:spLocks noChangeShapeType="1"/>
            </p:cNvSpPr>
            <p:nvPr/>
          </p:nvSpPr>
          <p:spPr bwMode="auto">
            <a:xfrm>
              <a:off x="4752" y="1238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31082" name="Line 74"/>
            <p:cNvSpPr>
              <a:spLocks noChangeShapeType="1"/>
            </p:cNvSpPr>
            <p:nvPr/>
          </p:nvSpPr>
          <p:spPr bwMode="auto">
            <a:xfrm flipV="1">
              <a:off x="4944" y="432"/>
              <a:ext cx="0" cy="80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31083" name="Line 75"/>
            <p:cNvSpPr>
              <a:spLocks noChangeShapeType="1"/>
            </p:cNvSpPr>
            <p:nvPr/>
          </p:nvSpPr>
          <p:spPr bwMode="auto">
            <a:xfrm flipH="1">
              <a:off x="2422" y="432"/>
              <a:ext cx="252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31084" name="Line 76"/>
            <p:cNvSpPr>
              <a:spLocks noChangeShapeType="1"/>
            </p:cNvSpPr>
            <p:nvPr/>
          </p:nvSpPr>
          <p:spPr bwMode="auto">
            <a:xfrm>
              <a:off x="2422" y="432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31085" name="Text Box 77"/>
            <p:cNvSpPr txBox="1">
              <a:spLocks noChangeArrowheads="1"/>
            </p:cNvSpPr>
            <p:nvPr/>
          </p:nvSpPr>
          <p:spPr bwMode="auto">
            <a:xfrm>
              <a:off x="1892" y="1680"/>
              <a:ext cx="418" cy="25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/>
                <a:t>imm</a:t>
              </a:r>
            </a:p>
          </p:txBody>
        </p:sp>
        <p:sp>
          <p:nvSpPr>
            <p:cNvPr id="2731086" name="Line 78"/>
            <p:cNvSpPr>
              <a:spLocks noChangeShapeType="1"/>
            </p:cNvSpPr>
            <p:nvPr/>
          </p:nvSpPr>
          <p:spPr bwMode="auto">
            <a:xfrm>
              <a:off x="1008" y="1152"/>
              <a:ext cx="0" cy="52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31087" name="AutoShape 79"/>
            <p:cNvSpPr>
              <a:spLocks noChangeArrowheads="1"/>
            </p:cNvSpPr>
            <p:nvPr/>
          </p:nvSpPr>
          <p:spPr bwMode="auto">
            <a:xfrm>
              <a:off x="528" y="1766"/>
              <a:ext cx="240" cy="510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31088" name="Line 80"/>
            <p:cNvSpPr>
              <a:spLocks noChangeShapeType="1"/>
            </p:cNvSpPr>
            <p:nvPr/>
          </p:nvSpPr>
          <p:spPr bwMode="auto">
            <a:xfrm flipH="1">
              <a:off x="768" y="1906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31089" name="Line 81"/>
            <p:cNvSpPr>
              <a:spLocks noChangeShapeType="1"/>
            </p:cNvSpPr>
            <p:nvPr/>
          </p:nvSpPr>
          <p:spPr bwMode="auto">
            <a:xfrm>
              <a:off x="2310" y="1709"/>
              <a:ext cx="0" cy="42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31090" name="Line 82"/>
            <p:cNvSpPr>
              <a:spLocks noChangeShapeType="1"/>
            </p:cNvSpPr>
            <p:nvPr/>
          </p:nvSpPr>
          <p:spPr bwMode="auto">
            <a:xfrm flipH="1">
              <a:off x="768" y="2132"/>
              <a:ext cx="154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31091" name="Line 83"/>
            <p:cNvSpPr>
              <a:spLocks noChangeShapeType="1"/>
            </p:cNvSpPr>
            <p:nvPr/>
          </p:nvSpPr>
          <p:spPr bwMode="auto">
            <a:xfrm flipH="1">
              <a:off x="288" y="2016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31092" name="Line 84"/>
            <p:cNvSpPr>
              <a:spLocks noChangeShapeType="1"/>
            </p:cNvSpPr>
            <p:nvPr/>
          </p:nvSpPr>
          <p:spPr bwMode="auto">
            <a:xfrm flipV="1">
              <a:off x="288" y="1152"/>
              <a:ext cx="0" cy="86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31093" name="Line 85"/>
            <p:cNvSpPr>
              <a:spLocks noChangeShapeType="1"/>
            </p:cNvSpPr>
            <p:nvPr/>
          </p:nvSpPr>
          <p:spPr bwMode="auto">
            <a:xfrm>
              <a:off x="288" y="1152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731096" name="Text Box 88"/>
          <p:cNvSpPr txBox="1">
            <a:spLocks noChangeArrowheads="1"/>
          </p:cNvSpPr>
          <p:nvPr/>
        </p:nvSpPr>
        <p:spPr bwMode="auto">
          <a:xfrm>
            <a:off x="1293807" y="3763963"/>
            <a:ext cx="1638257" cy="7016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>
                <a:solidFill>
                  <a:schemeClr val="accent2"/>
                </a:solidFill>
              </a:rPr>
              <a:t>1. Instruction</a:t>
            </a:r>
          </a:p>
          <a:p>
            <a:pPr algn="ctr"/>
            <a:r>
              <a:rPr lang="en-US" sz="2000">
                <a:solidFill>
                  <a:schemeClr val="accent2"/>
                </a:solidFill>
              </a:rPr>
              <a:t>Fetch</a:t>
            </a:r>
          </a:p>
        </p:txBody>
      </p:sp>
      <p:sp>
        <p:nvSpPr>
          <p:cNvPr id="2731097" name="Line 89"/>
          <p:cNvSpPr>
            <a:spLocks noChangeShapeType="1"/>
          </p:cNvSpPr>
          <p:nvPr/>
        </p:nvSpPr>
        <p:spPr bwMode="auto">
          <a:xfrm>
            <a:off x="1236133" y="3763963"/>
            <a:ext cx="2027761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diamond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31098" name="Text Box 90"/>
          <p:cNvSpPr txBox="1">
            <a:spLocks noChangeArrowheads="1"/>
          </p:cNvSpPr>
          <p:nvPr/>
        </p:nvSpPr>
        <p:spPr bwMode="auto">
          <a:xfrm>
            <a:off x="2954866" y="3489325"/>
            <a:ext cx="2286000" cy="10064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pPr algn="ctr"/>
            <a:endParaRPr lang="en-US" sz="2000" dirty="0">
              <a:solidFill>
                <a:schemeClr val="accent2"/>
              </a:solidFill>
            </a:endParaRPr>
          </a:p>
          <a:p>
            <a:pPr algn="ctr"/>
            <a:r>
              <a:rPr lang="en-US" sz="2000" dirty="0">
                <a:solidFill>
                  <a:schemeClr val="accent2"/>
                </a:solidFill>
              </a:rPr>
              <a:t>2. Decode/</a:t>
            </a:r>
          </a:p>
          <a:p>
            <a:pPr algn="ctr"/>
            <a:r>
              <a:rPr lang="en-US" sz="2000" dirty="0">
                <a:solidFill>
                  <a:schemeClr val="accent2"/>
                </a:solidFill>
              </a:rPr>
              <a:t>    Register Read</a:t>
            </a:r>
          </a:p>
        </p:txBody>
      </p:sp>
      <p:sp>
        <p:nvSpPr>
          <p:cNvPr id="2731099" name="Line 91"/>
          <p:cNvSpPr>
            <a:spLocks noChangeShapeType="1"/>
          </p:cNvSpPr>
          <p:nvPr/>
        </p:nvSpPr>
        <p:spPr bwMode="auto">
          <a:xfrm>
            <a:off x="3505200" y="3759200"/>
            <a:ext cx="1381125" cy="4763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diamond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31101" name="Text Box 93"/>
          <p:cNvSpPr txBox="1">
            <a:spLocks noChangeArrowheads="1"/>
          </p:cNvSpPr>
          <p:nvPr/>
        </p:nvSpPr>
        <p:spPr bwMode="auto">
          <a:xfrm>
            <a:off x="4890029" y="3903663"/>
            <a:ext cx="1384092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>
                <a:solidFill>
                  <a:schemeClr val="accent2"/>
                </a:solidFill>
              </a:rPr>
              <a:t>3. Execute</a:t>
            </a:r>
          </a:p>
        </p:txBody>
      </p:sp>
      <p:sp>
        <p:nvSpPr>
          <p:cNvPr id="2731102" name="Line 94"/>
          <p:cNvSpPr>
            <a:spLocks noChangeShapeType="1"/>
          </p:cNvSpPr>
          <p:nvPr/>
        </p:nvSpPr>
        <p:spPr bwMode="auto">
          <a:xfrm>
            <a:off x="5079832" y="3751263"/>
            <a:ext cx="1083901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diamond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31104" name="Text Box 96"/>
          <p:cNvSpPr txBox="1">
            <a:spLocks noChangeArrowheads="1"/>
          </p:cNvSpPr>
          <p:nvPr/>
        </p:nvSpPr>
        <p:spPr bwMode="auto">
          <a:xfrm>
            <a:off x="6237288" y="3903663"/>
            <a:ext cx="138430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>
                <a:solidFill>
                  <a:schemeClr val="accent2"/>
                </a:solidFill>
              </a:rPr>
              <a:t>4. Memory</a:t>
            </a:r>
          </a:p>
        </p:txBody>
      </p:sp>
      <p:sp>
        <p:nvSpPr>
          <p:cNvPr id="2731105" name="Line 97"/>
          <p:cNvSpPr>
            <a:spLocks noChangeShapeType="1"/>
          </p:cNvSpPr>
          <p:nvPr/>
        </p:nvSpPr>
        <p:spPr bwMode="auto">
          <a:xfrm flipV="1">
            <a:off x="6383867" y="3742267"/>
            <a:ext cx="1236133" cy="8996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diamond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31107" name="Text Box 99"/>
          <p:cNvSpPr txBox="1">
            <a:spLocks noChangeArrowheads="1"/>
          </p:cNvSpPr>
          <p:nvPr/>
        </p:nvSpPr>
        <p:spPr bwMode="auto">
          <a:xfrm>
            <a:off x="7672388" y="3751263"/>
            <a:ext cx="1058821" cy="7016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dirty="0">
                <a:solidFill>
                  <a:schemeClr val="accent2"/>
                </a:solidFill>
              </a:rPr>
              <a:t>5. Write</a:t>
            </a:r>
            <a:br>
              <a:rPr lang="en-US" sz="2000" dirty="0">
                <a:solidFill>
                  <a:schemeClr val="accent2"/>
                </a:solidFill>
              </a:rPr>
            </a:br>
            <a:r>
              <a:rPr lang="en-US" sz="2000" dirty="0">
                <a:solidFill>
                  <a:schemeClr val="accent2"/>
                </a:solidFill>
              </a:rPr>
              <a:t>Back</a:t>
            </a:r>
          </a:p>
        </p:txBody>
      </p:sp>
      <p:sp>
        <p:nvSpPr>
          <p:cNvPr id="2731108" name="Line 100"/>
          <p:cNvSpPr>
            <a:spLocks noChangeShapeType="1"/>
          </p:cNvSpPr>
          <p:nvPr/>
        </p:nvSpPr>
        <p:spPr bwMode="auto">
          <a:xfrm>
            <a:off x="7874000" y="3742267"/>
            <a:ext cx="844550" cy="8996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diamond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1" name="Title 100"/>
          <p:cNvSpPr>
            <a:spLocks noGrp="1"/>
          </p:cNvSpPr>
          <p:nvPr>
            <p:ph type="title"/>
          </p:nvPr>
        </p:nvSpPr>
        <p:spPr>
          <a:xfrm>
            <a:off x="474133" y="0"/>
            <a:ext cx="8229600" cy="1049867"/>
          </a:xfrm>
        </p:spPr>
        <p:txBody>
          <a:bodyPr/>
          <a:lstStyle/>
          <a:p>
            <a:r>
              <a:rPr lang="en-US" dirty="0" smtClean="0"/>
              <a:t>Single Cycle </a:t>
            </a:r>
            <a:r>
              <a:rPr lang="en-US" dirty="0" err="1" smtClean="0"/>
              <a:t>Datapath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860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8"/>
          <p:cNvGrpSpPr>
            <a:grpSpLocks/>
          </p:cNvGrpSpPr>
          <p:nvPr/>
        </p:nvGrpSpPr>
        <p:grpSpPr bwMode="auto">
          <a:xfrm>
            <a:off x="457200" y="898525"/>
            <a:ext cx="7391400" cy="2927350"/>
            <a:chOff x="288" y="432"/>
            <a:chExt cx="4656" cy="1844"/>
          </a:xfrm>
        </p:grpSpPr>
        <p:sp>
          <p:nvSpPr>
            <p:cNvPr id="2731057" name="Text Box 49"/>
            <p:cNvSpPr txBox="1">
              <a:spLocks noChangeArrowheads="1"/>
            </p:cNvSpPr>
            <p:nvPr/>
          </p:nvSpPr>
          <p:spPr bwMode="auto">
            <a:xfrm rot="-5400000">
              <a:off x="495" y="1017"/>
              <a:ext cx="316" cy="23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800"/>
                <a:t>PC</a:t>
              </a:r>
            </a:p>
          </p:txBody>
        </p:sp>
        <p:sp>
          <p:nvSpPr>
            <p:cNvPr id="2731058" name="Rectangle 50"/>
            <p:cNvSpPr>
              <a:spLocks noChangeArrowheads="1"/>
            </p:cNvSpPr>
            <p:nvPr/>
          </p:nvSpPr>
          <p:spPr bwMode="auto">
            <a:xfrm>
              <a:off x="528" y="768"/>
              <a:ext cx="240" cy="81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31059" name="Rectangle 51"/>
            <p:cNvSpPr>
              <a:spLocks noChangeArrowheads="1"/>
            </p:cNvSpPr>
            <p:nvPr/>
          </p:nvSpPr>
          <p:spPr bwMode="auto">
            <a:xfrm rot="-5400000">
              <a:off x="960" y="960"/>
              <a:ext cx="1248" cy="67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2000"/>
                <a:t>instruction</a:t>
              </a:r>
            </a:p>
            <a:p>
              <a:pPr algn="ctr"/>
              <a:r>
                <a:rPr lang="en-US" sz="2000"/>
                <a:t>memory</a:t>
              </a:r>
            </a:p>
          </p:txBody>
        </p:sp>
        <p:sp>
          <p:nvSpPr>
            <p:cNvPr id="2731060" name="AutoShape 52"/>
            <p:cNvSpPr>
              <a:spLocks noChangeArrowheads="1"/>
            </p:cNvSpPr>
            <p:nvPr/>
          </p:nvSpPr>
          <p:spPr bwMode="auto">
            <a:xfrm>
              <a:off x="912" y="1670"/>
              <a:ext cx="231" cy="346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2000"/>
                <a:t>+4</a:t>
              </a:r>
            </a:p>
          </p:txBody>
        </p:sp>
        <p:sp>
          <p:nvSpPr>
            <p:cNvPr id="2731061" name="Line 53"/>
            <p:cNvSpPr>
              <a:spLocks noChangeShapeType="1"/>
            </p:cNvSpPr>
            <p:nvPr/>
          </p:nvSpPr>
          <p:spPr bwMode="auto">
            <a:xfrm>
              <a:off x="768" y="1152"/>
              <a:ext cx="4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31062" name="Rectangle 54"/>
            <p:cNvSpPr>
              <a:spLocks noChangeArrowheads="1"/>
            </p:cNvSpPr>
            <p:nvPr/>
          </p:nvSpPr>
          <p:spPr bwMode="auto">
            <a:xfrm>
              <a:off x="2256" y="768"/>
              <a:ext cx="624" cy="81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31063" name="Line 55"/>
            <p:cNvSpPr>
              <a:spLocks noChangeShapeType="1"/>
            </p:cNvSpPr>
            <p:nvPr/>
          </p:nvSpPr>
          <p:spPr bwMode="auto">
            <a:xfrm>
              <a:off x="1920" y="1056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31064" name="Line 56"/>
            <p:cNvSpPr>
              <a:spLocks noChangeShapeType="1"/>
            </p:cNvSpPr>
            <p:nvPr/>
          </p:nvSpPr>
          <p:spPr bwMode="auto">
            <a:xfrm>
              <a:off x="1920" y="1291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31065" name="Line 57"/>
            <p:cNvSpPr>
              <a:spLocks noChangeShapeType="1"/>
            </p:cNvSpPr>
            <p:nvPr/>
          </p:nvSpPr>
          <p:spPr bwMode="auto">
            <a:xfrm>
              <a:off x="1920" y="1488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31066" name="Text Box 58"/>
            <p:cNvSpPr txBox="1">
              <a:spLocks noChangeArrowheads="1"/>
            </p:cNvSpPr>
            <p:nvPr/>
          </p:nvSpPr>
          <p:spPr bwMode="auto">
            <a:xfrm>
              <a:off x="1911" y="1238"/>
              <a:ext cx="214" cy="25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/>
                <a:t>rt</a:t>
              </a:r>
            </a:p>
          </p:txBody>
        </p:sp>
        <p:sp>
          <p:nvSpPr>
            <p:cNvPr id="2731067" name="Text Box 59"/>
            <p:cNvSpPr txBox="1">
              <a:spLocks noChangeArrowheads="1"/>
            </p:cNvSpPr>
            <p:nvPr/>
          </p:nvSpPr>
          <p:spPr bwMode="auto">
            <a:xfrm>
              <a:off x="1883" y="1046"/>
              <a:ext cx="249" cy="25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/>
                <a:t>rs</a:t>
              </a:r>
            </a:p>
          </p:txBody>
        </p:sp>
        <p:sp>
          <p:nvSpPr>
            <p:cNvPr id="2731068" name="Text Box 60"/>
            <p:cNvSpPr txBox="1">
              <a:spLocks noChangeArrowheads="1"/>
            </p:cNvSpPr>
            <p:nvPr/>
          </p:nvSpPr>
          <p:spPr bwMode="auto">
            <a:xfrm>
              <a:off x="1892" y="806"/>
              <a:ext cx="258" cy="25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/>
                <a:t>rd</a:t>
              </a:r>
            </a:p>
          </p:txBody>
        </p:sp>
        <p:sp>
          <p:nvSpPr>
            <p:cNvPr id="2731069" name="Text Box 61"/>
            <p:cNvSpPr txBox="1">
              <a:spLocks noChangeArrowheads="1"/>
            </p:cNvSpPr>
            <p:nvPr/>
          </p:nvSpPr>
          <p:spPr bwMode="auto">
            <a:xfrm rot="-5400000">
              <a:off x="2182" y="966"/>
              <a:ext cx="730" cy="25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/>
                <a:t>registers</a:t>
              </a:r>
            </a:p>
          </p:txBody>
        </p:sp>
        <p:grpSp>
          <p:nvGrpSpPr>
            <p:cNvPr id="3" name="Group 62"/>
            <p:cNvGrpSpPr>
              <a:grpSpLocks/>
            </p:cNvGrpSpPr>
            <p:nvPr/>
          </p:nvGrpSpPr>
          <p:grpSpPr bwMode="auto">
            <a:xfrm>
              <a:off x="3312" y="806"/>
              <a:ext cx="768" cy="960"/>
              <a:chOff x="3648" y="1348"/>
              <a:chExt cx="768" cy="960"/>
            </a:xfrm>
          </p:grpSpPr>
          <p:sp>
            <p:nvSpPr>
              <p:cNvPr id="2731071" name="Text Box 63"/>
              <p:cNvSpPr txBox="1">
                <a:spLocks noChangeArrowheads="1"/>
              </p:cNvSpPr>
              <p:nvPr/>
            </p:nvSpPr>
            <p:spPr bwMode="auto">
              <a:xfrm>
                <a:off x="3722" y="1699"/>
                <a:ext cx="427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2000"/>
                  <a:t>ALU</a:t>
                </a:r>
                <a:endParaRPr lang="en-US" sz="2400">
                  <a:solidFill>
                    <a:schemeClr val="tx1"/>
                  </a:solidFill>
                  <a:latin typeface="Times" pitchFamily="-65" charset="0"/>
                </a:endParaRPr>
              </a:p>
            </p:txBody>
          </p:sp>
          <p:sp>
            <p:nvSpPr>
              <p:cNvPr id="2731072" name="Freeform 64"/>
              <p:cNvSpPr>
                <a:spLocks/>
              </p:cNvSpPr>
              <p:nvPr/>
            </p:nvSpPr>
            <p:spPr bwMode="auto">
              <a:xfrm>
                <a:off x="3648" y="1348"/>
                <a:ext cx="528" cy="96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528" y="192"/>
                  </a:cxn>
                  <a:cxn ang="0">
                    <a:pos x="528" y="672"/>
                  </a:cxn>
                  <a:cxn ang="0">
                    <a:pos x="0" y="960"/>
                  </a:cxn>
                  <a:cxn ang="0">
                    <a:pos x="0" y="528"/>
                  </a:cxn>
                  <a:cxn ang="0">
                    <a:pos x="48" y="480"/>
                  </a:cxn>
                  <a:cxn ang="0">
                    <a:pos x="0" y="432"/>
                  </a:cxn>
                  <a:cxn ang="0">
                    <a:pos x="0" y="0"/>
                  </a:cxn>
                </a:cxnLst>
                <a:rect l="0" t="0" r="r" b="b"/>
                <a:pathLst>
                  <a:path w="528" h="960">
                    <a:moveTo>
                      <a:pt x="0" y="0"/>
                    </a:moveTo>
                    <a:lnTo>
                      <a:pt x="528" y="192"/>
                    </a:lnTo>
                    <a:lnTo>
                      <a:pt x="528" y="672"/>
                    </a:lnTo>
                    <a:lnTo>
                      <a:pt x="0" y="960"/>
                    </a:lnTo>
                    <a:lnTo>
                      <a:pt x="0" y="528"/>
                    </a:lnTo>
                    <a:lnTo>
                      <a:pt x="48" y="480"/>
                    </a:lnTo>
                    <a:lnTo>
                      <a:pt x="0" y="432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31073" name="Line 65"/>
              <p:cNvSpPr>
                <a:spLocks noChangeShapeType="1"/>
              </p:cNvSpPr>
              <p:nvPr/>
            </p:nvSpPr>
            <p:spPr bwMode="auto">
              <a:xfrm>
                <a:off x="4176" y="1780"/>
                <a:ext cx="24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731074" name="Line 66"/>
            <p:cNvSpPr>
              <a:spLocks noChangeShapeType="1"/>
            </p:cNvSpPr>
            <p:nvPr/>
          </p:nvSpPr>
          <p:spPr bwMode="auto">
            <a:xfrm>
              <a:off x="2880" y="1488"/>
              <a:ext cx="4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31075" name="Line 67"/>
            <p:cNvSpPr>
              <a:spLocks noChangeShapeType="1"/>
            </p:cNvSpPr>
            <p:nvPr/>
          </p:nvSpPr>
          <p:spPr bwMode="auto">
            <a:xfrm>
              <a:off x="1901" y="1709"/>
              <a:ext cx="13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31076" name="Line 68"/>
            <p:cNvSpPr>
              <a:spLocks noChangeShapeType="1"/>
            </p:cNvSpPr>
            <p:nvPr/>
          </p:nvSpPr>
          <p:spPr bwMode="auto">
            <a:xfrm>
              <a:off x="2880" y="975"/>
              <a:ext cx="41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31077" name="Rectangle 69"/>
            <p:cNvSpPr>
              <a:spLocks noChangeArrowheads="1"/>
            </p:cNvSpPr>
            <p:nvPr/>
          </p:nvSpPr>
          <p:spPr bwMode="auto">
            <a:xfrm rot="-5400000">
              <a:off x="3792" y="1056"/>
              <a:ext cx="1248" cy="67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2000"/>
                <a:t>Data</a:t>
              </a:r>
            </a:p>
            <a:p>
              <a:pPr algn="ctr"/>
              <a:r>
                <a:rPr lang="en-US" sz="2000"/>
                <a:t>memory</a:t>
              </a:r>
            </a:p>
          </p:txBody>
        </p:sp>
        <p:sp>
          <p:nvSpPr>
            <p:cNvPr id="2731078" name="Line 70"/>
            <p:cNvSpPr>
              <a:spLocks noChangeShapeType="1"/>
            </p:cNvSpPr>
            <p:nvPr/>
          </p:nvSpPr>
          <p:spPr bwMode="auto">
            <a:xfrm>
              <a:off x="3024" y="1488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31079" name="Line 71"/>
            <p:cNvSpPr>
              <a:spLocks noChangeShapeType="1"/>
            </p:cNvSpPr>
            <p:nvPr/>
          </p:nvSpPr>
          <p:spPr bwMode="auto">
            <a:xfrm>
              <a:off x="3024" y="1728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31080" name="Line 72"/>
            <p:cNvSpPr>
              <a:spLocks noChangeShapeType="1"/>
            </p:cNvSpPr>
            <p:nvPr/>
          </p:nvSpPr>
          <p:spPr bwMode="auto">
            <a:xfrm>
              <a:off x="3024" y="1920"/>
              <a:ext cx="105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31081" name="Line 73"/>
            <p:cNvSpPr>
              <a:spLocks noChangeShapeType="1"/>
            </p:cNvSpPr>
            <p:nvPr/>
          </p:nvSpPr>
          <p:spPr bwMode="auto">
            <a:xfrm>
              <a:off x="4752" y="1238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31082" name="Line 74"/>
            <p:cNvSpPr>
              <a:spLocks noChangeShapeType="1"/>
            </p:cNvSpPr>
            <p:nvPr/>
          </p:nvSpPr>
          <p:spPr bwMode="auto">
            <a:xfrm flipV="1">
              <a:off x="4944" y="432"/>
              <a:ext cx="0" cy="80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31083" name="Line 75"/>
            <p:cNvSpPr>
              <a:spLocks noChangeShapeType="1"/>
            </p:cNvSpPr>
            <p:nvPr/>
          </p:nvSpPr>
          <p:spPr bwMode="auto">
            <a:xfrm flipH="1">
              <a:off x="2422" y="432"/>
              <a:ext cx="252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31084" name="Line 76"/>
            <p:cNvSpPr>
              <a:spLocks noChangeShapeType="1"/>
            </p:cNvSpPr>
            <p:nvPr/>
          </p:nvSpPr>
          <p:spPr bwMode="auto">
            <a:xfrm>
              <a:off x="2422" y="432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31085" name="Text Box 77"/>
            <p:cNvSpPr txBox="1">
              <a:spLocks noChangeArrowheads="1"/>
            </p:cNvSpPr>
            <p:nvPr/>
          </p:nvSpPr>
          <p:spPr bwMode="auto">
            <a:xfrm>
              <a:off x="1892" y="1680"/>
              <a:ext cx="418" cy="25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/>
                <a:t>imm</a:t>
              </a:r>
            </a:p>
          </p:txBody>
        </p:sp>
        <p:sp>
          <p:nvSpPr>
            <p:cNvPr id="2731086" name="Line 78"/>
            <p:cNvSpPr>
              <a:spLocks noChangeShapeType="1"/>
            </p:cNvSpPr>
            <p:nvPr/>
          </p:nvSpPr>
          <p:spPr bwMode="auto">
            <a:xfrm>
              <a:off x="1008" y="1152"/>
              <a:ext cx="0" cy="52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31087" name="AutoShape 79"/>
            <p:cNvSpPr>
              <a:spLocks noChangeArrowheads="1"/>
            </p:cNvSpPr>
            <p:nvPr/>
          </p:nvSpPr>
          <p:spPr bwMode="auto">
            <a:xfrm>
              <a:off x="528" y="1766"/>
              <a:ext cx="240" cy="510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31088" name="Line 80"/>
            <p:cNvSpPr>
              <a:spLocks noChangeShapeType="1"/>
            </p:cNvSpPr>
            <p:nvPr/>
          </p:nvSpPr>
          <p:spPr bwMode="auto">
            <a:xfrm flipH="1">
              <a:off x="768" y="1906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31089" name="Line 81"/>
            <p:cNvSpPr>
              <a:spLocks noChangeShapeType="1"/>
            </p:cNvSpPr>
            <p:nvPr/>
          </p:nvSpPr>
          <p:spPr bwMode="auto">
            <a:xfrm>
              <a:off x="2310" y="1709"/>
              <a:ext cx="0" cy="42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31090" name="Line 82"/>
            <p:cNvSpPr>
              <a:spLocks noChangeShapeType="1"/>
            </p:cNvSpPr>
            <p:nvPr/>
          </p:nvSpPr>
          <p:spPr bwMode="auto">
            <a:xfrm flipH="1">
              <a:off x="768" y="2132"/>
              <a:ext cx="154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31091" name="Line 83"/>
            <p:cNvSpPr>
              <a:spLocks noChangeShapeType="1"/>
            </p:cNvSpPr>
            <p:nvPr/>
          </p:nvSpPr>
          <p:spPr bwMode="auto">
            <a:xfrm flipH="1">
              <a:off x="288" y="2016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31092" name="Line 84"/>
            <p:cNvSpPr>
              <a:spLocks noChangeShapeType="1"/>
            </p:cNvSpPr>
            <p:nvPr/>
          </p:nvSpPr>
          <p:spPr bwMode="auto">
            <a:xfrm flipV="1">
              <a:off x="288" y="1152"/>
              <a:ext cx="0" cy="86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31093" name="Line 85"/>
            <p:cNvSpPr>
              <a:spLocks noChangeShapeType="1"/>
            </p:cNvSpPr>
            <p:nvPr/>
          </p:nvSpPr>
          <p:spPr bwMode="auto">
            <a:xfrm>
              <a:off x="288" y="1152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731096" name="Text Box 88"/>
          <p:cNvSpPr txBox="1">
            <a:spLocks noChangeArrowheads="1"/>
          </p:cNvSpPr>
          <p:nvPr/>
        </p:nvSpPr>
        <p:spPr bwMode="auto">
          <a:xfrm>
            <a:off x="1293807" y="3763963"/>
            <a:ext cx="1638257" cy="7016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>
                <a:solidFill>
                  <a:schemeClr val="accent2"/>
                </a:solidFill>
              </a:rPr>
              <a:t>1. Instruction</a:t>
            </a:r>
          </a:p>
          <a:p>
            <a:pPr algn="ctr"/>
            <a:r>
              <a:rPr lang="en-US" sz="2000">
                <a:solidFill>
                  <a:schemeClr val="accent2"/>
                </a:solidFill>
              </a:rPr>
              <a:t>Fetch</a:t>
            </a:r>
          </a:p>
        </p:txBody>
      </p:sp>
      <p:sp>
        <p:nvSpPr>
          <p:cNvPr id="2731097" name="Line 89"/>
          <p:cNvSpPr>
            <a:spLocks noChangeShapeType="1"/>
          </p:cNvSpPr>
          <p:nvPr/>
        </p:nvSpPr>
        <p:spPr bwMode="auto">
          <a:xfrm>
            <a:off x="1236133" y="3763963"/>
            <a:ext cx="2027761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diamond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31098" name="Text Box 90"/>
          <p:cNvSpPr txBox="1">
            <a:spLocks noChangeArrowheads="1"/>
          </p:cNvSpPr>
          <p:nvPr/>
        </p:nvSpPr>
        <p:spPr bwMode="auto">
          <a:xfrm>
            <a:off x="2954866" y="3489325"/>
            <a:ext cx="2286000" cy="10064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pPr algn="ctr"/>
            <a:endParaRPr lang="en-US" sz="2000" dirty="0">
              <a:solidFill>
                <a:schemeClr val="accent2"/>
              </a:solidFill>
            </a:endParaRPr>
          </a:p>
          <a:p>
            <a:pPr algn="ctr"/>
            <a:r>
              <a:rPr lang="en-US" sz="2000" dirty="0">
                <a:solidFill>
                  <a:schemeClr val="accent2"/>
                </a:solidFill>
              </a:rPr>
              <a:t>2. Decode/</a:t>
            </a:r>
          </a:p>
          <a:p>
            <a:pPr algn="ctr"/>
            <a:r>
              <a:rPr lang="en-US" sz="2000" dirty="0">
                <a:solidFill>
                  <a:schemeClr val="accent2"/>
                </a:solidFill>
              </a:rPr>
              <a:t>    Register Read</a:t>
            </a:r>
          </a:p>
        </p:txBody>
      </p:sp>
      <p:sp>
        <p:nvSpPr>
          <p:cNvPr id="2731099" name="Line 91"/>
          <p:cNvSpPr>
            <a:spLocks noChangeShapeType="1"/>
          </p:cNvSpPr>
          <p:nvPr/>
        </p:nvSpPr>
        <p:spPr bwMode="auto">
          <a:xfrm>
            <a:off x="3505200" y="3759200"/>
            <a:ext cx="1381125" cy="4763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diamond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31101" name="Text Box 93"/>
          <p:cNvSpPr txBox="1">
            <a:spLocks noChangeArrowheads="1"/>
          </p:cNvSpPr>
          <p:nvPr/>
        </p:nvSpPr>
        <p:spPr bwMode="auto">
          <a:xfrm>
            <a:off x="4890029" y="3903663"/>
            <a:ext cx="1384092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>
                <a:solidFill>
                  <a:schemeClr val="accent2"/>
                </a:solidFill>
              </a:rPr>
              <a:t>3. Execute</a:t>
            </a:r>
          </a:p>
        </p:txBody>
      </p:sp>
      <p:sp>
        <p:nvSpPr>
          <p:cNvPr id="2731102" name="Line 94"/>
          <p:cNvSpPr>
            <a:spLocks noChangeShapeType="1"/>
          </p:cNvSpPr>
          <p:nvPr/>
        </p:nvSpPr>
        <p:spPr bwMode="auto">
          <a:xfrm>
            <a:off x="5079832" y="3751263"/>
            <a:ext cx="1083901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diamond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31104" name="Text Box 96"/>
          <p:cNvSpPr txBox="1">
            <a:spLocks noChangeArrowheads="1"/>
          </p:cNvSpPr>
          <p:nvPr/>
        </p:nvSpPr>
        <p:spPr bwMode="auto">
          <a:xfrm>
            <a:off x="6237288" y="3903663"/>
            <a:ext cx="138430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>
                <a:solidFill>
                  <a:schemeClr val="accent2"/>
                </a:solidFill>
              </a:rPr>
              <a:t>4. Memory</a:t>
            </a:r>
          </a:p>
        </p:txBody>
      </p:sp>
      <p:sp>
        <p:nvSpPr>
          <p:cNvPr id="2731105" name="Line 97"/>
          <p:cNvSpPr>
            <a:spLocks noChangeShapeType="1"/>
          </p:cNvSpPr>
          <p:nvPr/>
        </p:nvSpPr>
        <p:spPr bwMode="auto">
          <a:xfrm flipV="1">
            <a:off x="6383867" y="3742267"/>
            <a:ext cx="1236133" cy="8996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diamond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31107" name="Text Box 99"/>
          <p:cNvSpPr txBox="1">
            <a:spLocks noChangeArrowheads="1"/>
          </p:cNvSpPr>
          <p:nvPr/>
        </p:nvSpPr>
        <p:spPr bwMode="auto">
          <a:xfrm>
            <a:off x="7672388" y="3751263"/>
            <a:ext cx="1058821" cy="7016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dirty="0">
                <a:solidFill>
                  <a:schemeClr val="accent2"/>
                </a:solidFill>
              </a:rPr>
              <a:t>5. Write</a:t>
            </a:r>
            <a:br>
              <a:rPr lang="en-US" sz="2000" dirty="0">
                <a:solidFill>
                  <a:schemeClr val="accent2"/>
                </a:solidFill>
              </a:rPr>
            </a:br>
            <a:r>
              <a:rPr lang="en-US" sz="2000" dirty="0">
                <a:solidFill>
                  <a:schemeClr val="accent2"/>
                </a:solidFill>
              </a:rPr>
              <a:t>Back</a:t>
            </a:r>
          </a:p>
        </p:txBody>
      </p:sp>
      <p:sp>
        <p:nvSpPr>
          <p:cNvPr id="2731108" name="Line 100"/>
          <p:cNvSpPr>
            <a:spLocks noChangeShapeType="1"/>
          </p:cNvSpPr>
          <p:nvPr/>
        </p:nvSpPr>
        <p:spPr bwMode="auto">
          <a:xfrm>
            <a:off x="7874000" y="3742267"/>
            <a:ext cx="844550" cy="8996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diamond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1" name="Title 100"/>
          <p:cNvSpPr>
            <a:spLocks noGrp="1"/>
          </p:cNvSpPr>
          <p:nvPr>
            <p:ph type="title"/>
          </p:nvPr>
        </p:nvSpPr>
        <p:spPr>
          <a:xfrm>
            <a:off x="474133" y="0"/>
            <a:ext cx="8229600" cy="1049867"/>
          </a:xfrm>
        </p:spPr>
        <p:txBody>
          <a:bodyPr/>
          <a:lstStyle/>
          <a:p>
            <a:r>
              <a:rPr lang="en-US" dirty="0" smtClean="0"/>
              <a:t>Pipeline registers</a:t>
            </a:r>
            <a:endParaRPr lang="en-US" dirty="0"/>
          </a:p>
        </p:txBody>
      </p:sp>
      <p:sp>
        <p:nvSpPr>
          <p:cNvPr id="102" name="Content Placeholder 101"/>
          <p:cNvSpPr>
            <a:spLocks noGrp="1"/>
          </p:cNvSpPr>
          <p:nvPr>
            <p:ph idx="1"/>
          </p:nvPr>
        </p:nvSpPr>
        <p:spPr>
          <a:xfrm>
            <a:off x="491067" y="4588933"/>
            <a:ext cx="8229600" cy="2269067"/>
          </a:xfrm>
        </p:spPr>
        <p:txBody>
          <a:bodyPr/>
          <a:lstStyle/>
          <a:p>
            <a:r>
              <a:rPr lang="en-US" dirty="0" smtClean="0"/>
              <a:t>Need registers between stages</a:t>
            </a:r>
          </a:p>
          <a:p>
            <a:pPr lvl="1"/>
            <a:r>
              <a:rPr lang="en-US" dirty="0" smtClean="0"/>
              <a:t>To hold information produced in previous cycle</a:t>
            </a:r>
            <a:endParaRPr lang="en-AU" dirty="0" smtClean="0"/>
          </a:p>
        </p:txBody>
      </p:sp>
      <p:sp>
        <p:nvSpPr>
          <p:cNvPr id="57" name="Rectangle 56"/>
          <p:cNvSpPr/>
          <p:nvPr/>
        </p:nvSpPr>
        <p:spPr>
          <a:xfrm>
            <a:off x="3335867" y="1016000"/>
            <a:ext cx="118533" cy="2895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4876801" y="1016000"/>
            <a:ext cx="118533" cy="2895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6197602" y="965200"/>
            <a:ext cx="118533" cy="2895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7653869" y="965199"/>
            <a:ext cx="118533" cy="2895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11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9994</TotalTime>
  <Words>471</Words>
  <Application>Microsoft Office PowerPoint</Application>
  <PresentationFormat>On-screen Show (4:3)</PresentationFormat>
  <Paragraphs>260</Paragraphs>
  <Slides>16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Waveform</vt:lpstr>
      <vt:lpstr>Pipelines</vt:lpstr>
      <vt:lpstr>Laundry example</vt:lpstr>
      <vt:lpstr>Sequential Laundry</vt:lpstr>
      <vt:lpstr>Pipelined Laundry</vt:lpstr>
      <vt:lpstr>Pipelining (1/2)</vt:lpstr>
      <vt:lpstr>Pipelining (2/2)</vt:lpstr>
      <vt:lpstr>Steps in Executing MIPS</vt:lpstr>
      <vt:lpstr>Single Cycle Datapath</vt:lpstr>
      <vt:lpstr>Pipeline registers</vt:lpstr>
      <vt:lpstr>More Detailed Pipeline</vt:lpstr>
      <vt:lpstr>IF for Load, Store, …</vt:lpstr>
      <vt:lpstr>ID for Load, Store, …</vt:lpstr>
      <vt:lpstr>EX for Load</vt:lpstr>
      <vt:lpstr>MEM for Load</vt:lpstr>
      <vt:lpstr>WB for Load – Oops!</vt:lpstr>
      <vt:lpstr>Corrected Datapath for Load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Operating Systems Introduction</dc:title>
  <dc:creator>arm</dc:creator>
  <cp:lastModifiedBy>arm</cp:lastModifiedBy>
  <cp:revision>693</cp:revision>
  <dcterms:created xsi:type="dcterms:W3CDTF">2006-08-16T00:00:00Z</dcterms:created>
  <dcterms:modified xsi:type="dcterms:W3CDTF">2017-04-18T16:36:50Z</dcterms:modified>
</cp:coreProperties>
</file>