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719" r:id="rId2"/>
    <p:sldId id="720" r:id="rId3"/>
    <p:sldId id="774" r:id="rId4"/>
    <p:sldId id="722" r:id="rId5"/>
    <p:sldId id="723" r:id="rId6"/>
    <p:sldId id="724" r:id="rId7"/>
    <p:sldId id="733" r:id="rId8"/>
    <p:sldId id="735" r:id="rId9"/>
    <p:sldId id="736" r:id="rId10"/>
    <p:sldId id="737" r:id="rId11"/>
    <p:sldId id="721" r:id="rId12"/>
    <p:sldId id="760" r:id="rId13"/>
    <p:sldId id="761" r:id="rId14"/>
    <p:sldId id="762" r:id="rId15"/>
    <p:sldId id="763" r:id="rId16"/>
    <p:sldId id="764" r:id="rId17"/>
    <p:sldId id="765" r:id="rId18"/>
    <p:sldId id="766" r:id="rId19"/>
    <p:sldId id="767" r:id="rId20"/>
    <p:sldId id="744" r:id="rId21"/>
    <p:sldId id="745" r:id="rId22"/>
    <p:sldId id="768" r:id="rId23"/>
    <p:sldId id="769" r:id="rId24"/>
    <p:sldId id="770" r:id="rId25"/>
    <p:sldId id="771" r:id="rId26"/>
    <p:sldId id="772" r:id="rId27"/>
    <p:sldId id="773" r:id="rId2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93640" autoAdjust="0"/>
  </p:normalViewPr>
  <p:slideViewPr>
    <p:cSldViewPr snapToGrid="0">
      <p:cViewPr>
        <p:scale>
          <a:sx n="80" d="100"/>
          <a:sy n="80" d="100"/>
        </p:scale>
        <p:origin x="-312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4809151-910F-0E40-94D4-6BB9B5A5FABA}" type="datetime1">
              <a:rPr lang="en-US"/>
              <a:pPr>
                <a:defRPr/>
              </a:pPr>
              <a:t>2015-05-09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C7E9DCDF-8378-DE44-9EF6-D4439032C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739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F13E43F-B10D-5647-99B4-431B1ECC3C9C}" type="datetime1">
              <a:rPr lang="en-US"/>
              <a:pPr>
                <a:defRPr/>
              </a:pPr>
              <a:t>2015-05-09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9F8F5042-9C52-0449-B2EC-628456EB9E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993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9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3638" y="585788"/>
            <a:ext cx="455295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29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215" y="4345902"/>
            <a:ext cx="5907739" cy="4111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800" tIns="45900" rIns="91800" bIns="4590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04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3638" y="585788"/>
            <a:ext cx="455295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5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215" y="4345902"/>
            <a:ext cx="5907739" cy="4111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800" tIns="45900" rIns="91800" bIns="4590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0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212" y="4342776"/>
            <a:ext cx="5909289" cy="4115112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2333" tIns="45356" rIns="92333" bIns="45356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083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2050" y="588963"/>
            <a:ext cx="4548188" cy="3413125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32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7761" y="4347454"/>
            <a:ext cx="5904639" cy="4110434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2" tIns="44447" rIns="90482" bIns="4444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3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3638" y="585788"/>
            <a:ext cx="4552950" cy="34163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2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7761" y="4347454"/>
            <a:ext cx="5904639" cy="4110434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2" tIns="44447" rIns="90482" bIns="4444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52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3638" y="585788"/>
            <a:ext cx="4552950" cy="34163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73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7761" y="4347454"/>
            <a:ext cx="5904639" cy="4110434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2" tIns="44447" rIns="90482" bIns="4444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73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3638" y="585788"/>
            <a:ext cx="4552950" cy="34163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93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7761" y="4347454"/>
            <a:ext cx="5904639" cy="4110434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2" tIns="44447" rIns="90482" bIns="4444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93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3638" y="585788"/>
            <a:ext cx="4552950" cy="34163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14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3638" y="585788"/>
            <a:ext cx="455295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91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211" y="4345896"/>
            <a:ext cx="5907739" cy="4111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36" tIns="44968" rIns="89936" bIns="44968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4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3638" y="585788"/>
            <a:ext cx="455295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93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211" y="4345896"/>
            <a:ext cx="5907739" cy="4111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36" tIns="44968" rIns="89936" bIns="44968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3638" y="585788"/>
            <a:ext cx="455295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95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211" y="4345896"/>
            <a:ext cx="5907739" cy="4111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36" tIns="44968" rIns="89936" bIns="44968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758677E-E141-C64A-A4D0-65BB99340159}" type="datetime3">
              <a:rPr lang="en-AU"/>
              <a:pPr/>
              <a:t>9 May, 2015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64DF24-4FCB-9148-9F9E-F7987219468E}" type="slidenum">
              <a:rPr lang="en-AU"/>
              <a:pPr/>
              <a:t>19</a:t>
            </a:fld>
            <a:endParaRPr lang="en-AU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0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5225" y="585788"/>
            <a:ext cx="455295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32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215" y="4345902"/>
            <a:ext cx="5907739" cy="4111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800" tIns="45900" rIns="91800" bIns="45900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B6C02BC-3A8D-9F48-A6C5-B2621AC755C3}" type="datetime3">
              <a:rPr lang="en-AU"/>
              <a:pPr/>
              <a:t>9 May, 2015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1A3701-F82B-BB49-A793-6738827A0BD5}" type="slidenum">
              <a:rPr lang="en-AU"/>
              <a:pPr/>
              <a:t>20</a:t>
            </a:fld>
            <a:endParaRPr lang="en-AU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27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212" y="4342779"/>
            <a:ext cx="5909289" cy="4115111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59" tIns="44435" rIns="90459" bIns="4443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2755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2050" y="588963"/>
            <a:ext cx="4548188" cy="3413125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88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3638" y="585788"/>
            <a:ext cx="455295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8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213" y="4345898"/>
            <a:ext cx="5907739" cy="4111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36" tIns="44968" rIns="89936" bIns="44968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09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212" y="4342779"/>
            <a:ext cx="5909289" cy="4115111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59" tIns="44435" rIns="90459" bIns="4443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0947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2050" y="588963"/>
            <a:ext cx="4548188" cy="3413125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70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3638" y="585788"/>
            <a:ext cx="455295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77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214" y="4345900"/>
            <a:ext cx="5907739" cy="4111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36" tIns="44968" rIns="89936" bIns="44968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118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212" y="4342779"/>
            <a:ext cx="5909289" cy="4115111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59" tIns="44435" rIns="90459" bIns="4443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1187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2050" y="588963"/>
            <a:ext cx="4548188" cy="3413125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91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3638" y="585788"/>
            <a:ext cx="455295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79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214" y="4345900"/>
            <a:ext cx="5907739" cy="4111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36" tIns="44968" rIns="89936" bIns="44968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212" y="4342776"/>
            <a:ext cx="5909289" cy="4115112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2333" tIns="45356" rIns="92333" bIns="45356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44323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2050" y="588963"/>
            <a:ext cx="4548188" cy="3413125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513D492-15EE-2347-9A73-376DDE456720}" type="datetime3">
              <a:rPr lang="en-AU"/>
              <a:pPr/>
              <a:t>9 May, 2015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D0CF03-1839-1E4A-BBF3-72F1E27BCAC9}" type="slidenum">
              <a:rPr lang="en-AU"/>
              <a:pPr/>
              <a:t>4</a:t>
            </a:fld>
            <a:endParaRPr lang="en-AU"/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8BB5563-274F-C94D-BD1D-0B0C357AE3A0}" type="datetime3">
              <a:rPr lang="en-AU"/>
              <a:pPr/>
              <a:t>9 May, 2015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0DC005-0863-424E-AD4E-E9456B986DF7}" type="slidenum">
              <a:rPr lang="en-AU"/>
              <a:pPr/>
              <a:t>5</a:t>
            </a:fld>
            <a:endParaRPr lang="en-AU"/>
          </a:p>
        </p:txBody>
      </p:sp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65FC7E1-7321-D74E-8D66-0DEB8FA1D23F}" type="datetime3">
              <a:rPr lang="en-AU"/>
              <a:pPr/>
              <a:t>9 May, 2015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A184A8-8F2E-4349-A075-3319C28009C3}" type="slidenum">
              <a:rPr lang="en-AU"/>
              <a:pPr/>
              <a:t>6</a:t>
            </a:fld>
            <a:endParaRPr lang="en-AU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F98D040-FFB6-4648-A19B-482B5FA4F16B}" type="datetime3">
              <a:rPr lang="en-AU"/>
              <a:pPr/>
              <a:t>9 May, 2015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D10A29-AEEE-FC40-BB80-748ECE9067B2}" type="slidenum">
              <a:rPr lang="en-AU"/>
              <a:pPr/>
              <a:t>7</a:t>
            </a:fld>
            <a:endParaRPr lang="en-AU"/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212" y="4342776"/>
            <a:ext cx="5909289" cy="4115112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2333" tIns="45356" rIns="92333" bIns="45356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44323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2050" y="588963"/>
            <a:ext cx="4548188" cy="3413125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84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3638" y="585788"/>
            <a:ext cx="455295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48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215" y="4345902"/>
            <a:ext cx="5907739" cy="4111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800" tIns="45900" rIns="91800" bIns="4590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366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65D2D-CC63-FD48-8D80-03AD0E1CBAE6}" type="datetime1">
              <a:rPr lang="en-US"/>
              <a:pPr>
                <a:defRPr/>
              </a:pPr>
              <a:t>2015-05-09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dirty="0" smtClean="0"/>
              <a:t>Fall 2011</a:t>
            </a:r>
            <a:r>
              <a:rPr lang="en-US" dirty="0" smtClean="0"/>
              <a:t> </a:t>
            </a:r>
            <a:r>
              <a:rPr lang="en-US" dirty="0"/>
              <a:t>-- Lecture </a:t>
            </a:r>
            <a:r>
              <a:rPr lang="en-US" dirty="0" smtClean="0"/>
              <a:t>#31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BC6D4-0602-6D41-B358-D07831F309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2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24776-66EA-2540-B062-E3424679C2F4}" type="datetime1">
              <a:rPr lang="en-US"/>
              <a:pPr>
                <a:defRPr/>
              </a:pPr>
              <a:t>2015-05-09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dirty="0" smtClean="0"/>
              <a:t>Fall 2011</a:t>
            </a:r>
            <a:r>
              <a:rPr lang="en-US" dirty="0" smtClean="0"/>
              <a:t> </a:t>
            </a:r>
            <a:r>
              <a:rPr lang="en-US" dirty="0"/>
              <a:t>-- Lecture </a:t>
            </a:r>
            <a:r>
              <a:rPr lang="en-US" dirty="0" smtClean="0"/>
              <a:t>#31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51712-321D-BB45-85EA-D54078A814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5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31CEE-B964-9E40-97CA-6AD07D4AF953}" type="datetime1">
              <a:rPr lang="en-US"/>
              <a:pPr>
                <a:defRPr/>
              </a:pPr>
              <a:t>2015-05-09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dirty="0" smtClean="0"/>
              <a:t>Fall 2011</a:t>
            </a:r>
            <a:r>
              <a:rPr lang="en-US" dirty="0" smtClean="0"/>
              <a:t> </a:t>
            </a:r>
            <a:r>
              <a:rPr lang="en-US" dirty="0"/>
              <a:t>-- Lecture </a:t>
            </a:r>
            <a:r>
              <a:rPr lang="en-US" dirty="0" smtClean="0"/>
              <a:t>#31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8229-29D4-7F41-89FC-142B7D846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58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33400" y="914400"/>
            <a:ext cx="8153400" cy="2393950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556389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5726113" cy="896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7847013" cy="1738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033713"/>
            <a:ext cx="7847013" cy="1738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65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229316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0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213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3848100" cy="213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8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41F16-D1BB-EC4C-A681-D017D6DB40DC}" type="datetime1">
              <a:rPr lang="en-US"/>
              <a:pPr>
                <a:defRPr/>
              </a:pPr>
              <a:t>2015-05-09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dirty="0" smtClean="0"/>
              <a:t>Fall 2011</a:t>
            </a:r>
            <a:r>
              <a:rPr lang="en-US" dirty="0" smtClean="0"/>
              <a:t> </a:t>
            </a:r>
            <a:r>
              <a:rPr lang="en-US" dirty="0"/>
              <a:t>-- Lecture </a:t>
            </a:r>
            <a:r>
              <a:rPr lang="en-US" dirty="0" smtClean="0"/>
              <a:t>#31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27FE4-C4DE-B64E-BF78-4F634596A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8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62379-78DE-7344-B3AC-6D0C38CE1F98}" type="datetime1">
              <a:rPr lang="en-US"/>
              <a:pPr>
                <a:defRPr/>
              </a:pPr>
              <a:t>2015-05-09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dirty="0" smtClean="0"/>
              <a:t>Fall 2011</a:t>
            </a:r>
            <a:r>
              <a:rPr lang="en-US" dirty="0" smtClean="0"/>
              <a:t> </a:t>
            </a:r>
            <a:r>
              <a:rPr lang="en-US" dirty="0"/>
              <a:t>-- Lecture </a:t>
            </a:r>
            <a:r>
              <a:rPr lang="en-US" dirty="0" smtClean="0"/>
              <a:t>#31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7E916-9FC2-1545-B8FA-245D6E0A1C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2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D9C0C-5580-DD4C-9F3F-512CDE39EFCD}" type="datetime1">
              <a:rPr lang="en-US"/>
              <a:pPr>
                <a:defRPr/>
              </a:pPr>
              <a:t>2015-05-09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dirty="0" smtClean="0"/>
              <a:t>Fall 2011</a:t>
            </a:r>
            <a:r>
              <a:rPr lang="en-US" dirty="0" smtClean="0"/>
              <a:t> </a:t>
            </a:r>
            <a:r>
              <a:rPr lang="en-US" dirty="0"/>
              <a:t>-- Lecture </a:t>
            </a:r>
            <a:r>
              <a:rPr lang="en-US" dirty="0" smtClean="0"/>
              <a:t>#31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1A961-FF3F-E941-A7ED-6A1CA3F6A6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0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F1951-AD67-8745-B75B-66596D165126}" type="datetime1">
              <a:rPr lang="en-US"/>
              <a:pPr>
                <a:defRPr/>
              </a:pPr>
              <a:t>2015-05-09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dirty="0" smtClean="0"/>
              <a:t>Fall 2011</a:t>
            </a:r>
            <a:r>
              <a:rPr lang="en-US" dirty="0" smtClean="0"/>
              <a:t> </a:t>
            </a:r>
            <a:r>
              <a:rPr lang="en-US" dirty="0"/>
              <a:t>-- Lecture </a:t>
            </a:r>
            <a:r>
              <a:rPr lang="en-US" dirty="0" smtClean="0"/>
              <a:t>#31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C885F-3D04-1B4F-A1B7-DD036EBC6C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5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E87CA-8059-0445-A79A-B84E47EEFFBF}" type="datetime1">
              <a:rPr lang="en-US"/>
              <a:pPr>
                <a:defRPr/>
              </a:pPr>
              <a:t>2015-05-09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dirty="0" smtClean="0"/>
              <a:t>Fall 2011</a:t>
            </a:r>
            <a:r>
              <a:rPr lang="en-US" dirty="0" smtClean="0"/>
              <a:t> </a:t>
            </a:r>
            <a:r>
              <a:rPr lang="en-US" dirty="0"/>
              <a:t>-- Lecture </a:t>
            </a:r>
            <a:r>
              <a:rPr lang="en-US" dirty="0" smtClean="0"/>
              <a:t>#31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3FC65D-271A-A842-B579-8A644641AC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7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CBC8B-C876-2C45-AED8-737A83512A02}" type="datetime1">
              <a:rPr lang="en-US"/>
              <a:pPr>
                <a:defRPr/>
              </a:pPr>
              <a:t>2015-05-09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dirty="0" smtClean="0"/>
              <a:t>Fall 2011</a:t>
            </a:r>
            <a:r>
              <a:rPr lang="en-US" dirty="0" smtClean="0"/>
              <a:t> </a:t>
            </a:r>
            <a:r>
              <a:rPr lang="en-US" dirty="0"/>
              <a:t>-- Lecture </a:t>
            </a:r>
            <a:r>
              <a:rPr lang="en-US" dirty="0" smtClean="0"/>
              <a:t>#31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AB49D-307C-C14B-AF67-2B0E1CDF9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ACA34C-B0C4-634D-8F84-38C2C2E995FF}" type="datetime1">
              <a:rPr lang="en-US"/>
              <a:pPr>
                <a:defRPr/>
              </a:pPr>
              <a:t>2015-05-09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dirty="0" smtClean="0"/>
              <a:t>Fall 2011</a:t>
            </a:r>
            <a:r>
              <a:rPr lang="en-US" dirty="0" smtClean="0"/>
              <a:t> </a:t>
            </a:r>
            <a:r>
              <a:rPr lang="en-US" dirty="0"/>
              <a:t>-- Lecture </a:t>
            </a:r>
            <a:r>
              <a:rPr lang="en-US" dirty="0" smtClean="0"/>
              <a:t>#31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9C674-9CE7-6443-B752-3A436051E6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5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38B4E-A5DA-6640-9DAF-0587F67E32DE}" type="datetime1">
              <a:rPr lang="en-US"/>
              <a:pPr>
                <a:defRPr/>
              </a:pPr>
              <a:t>2015-05-09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dirty="0" smtClean="0"/>
              <a:t>Fall 2011</a:t>
            </a:r>
            <a:r>
              <a:rPr lang="en-US" dirty="0" smtClean="0"/>
              <a:t> </a:t>
            </a:r>
            <a:r>
              <a:rPr lang="en-US" dirty="0"/>
              <a:t>-- Lecture </a:t>
            </a:r>
            <a:r>
              <a:rPr lang="en-US" dirty="0" smtClean="0"/>
              <a:t>#31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927A6E-1BD3-B74F-8324-AD282B83C2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8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F421877F-6BB4-3F43-BE02-8FBFBEF39449}" type="datetime1">
              <a:rPr lang="en-US"/>
              <a:pPr>
                <a:defRPr/>
              </a:pPr>
              <a:t>2015-05-09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a-DK" dirty="0" smtClean="0"/>
              <a:t>Fall 2011</a:t>
            </a:r>
            <a:r>
              <a:rPr lang="en-US" dirty="0" smtClean="0"/>
              <a:t> </a:t>
            </a:r>
            <a:r>
              <a:rPr lang="en-US" dirty="0"/>
              <a:t>-- Lecture </a:t>
            </a:r>
            <a:r>
              <a:rPr lang="en-US" dirty="0" smtClean="0"/>
              <a:t>#31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A8160DCF-7C1B-0648-A5A9-2B01D79B84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8" r:id="rId12"/>
    <p:sldLayoutId id="2147483879" r:id="rId13"/>
    <p:sldLayoutId id="2147483880" r:id="rId14"/>
    <p:sldLayoutId id="2147483881" r:id="rId15"/>
    <p:sldLayoutId id="2147483882" r:id="rId16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0000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059" y="4784399"/>
            <a:ext cx="8610600" cy="1146175"/>
          </a:xfrm>
          <a:noFill/>
          <a:ln/>
        </p:spPr>
        <p:txBody>
          <a:bodyPr>
            <a:normAutofit fontScale="77500" lnSpcReduction="20000"/>
          </a:bodyPr>
          <a:lstStyle/>
          <a:p>
            <a:r>
              <a:rPr lang="en-US" dirty="0"/>
              <a:t>Every instruction must take same number of </a:t>
            </a:r>
            <a:r>
              <a:rPr lang="en-US" dirty="0" smtClean="0"/>
              <a:t>steps</a:t>
            </a:r>
          </a:p>
          <a:p>
            <a:pPr lvl="1"/>
            <a:r>
              <a:rPr lang="en-US" dirty="0" smtClean="0"/>
              <a:t>also </a:t>
            </a:r>
            <a:r>
              <a:rPr lang="en-US" dirty="0"/>
              <a:t>called pipeline “</a:t>
            </a:r>
            <a:r>
              <a:rPr lang="en-US" u="sng" dirty="0">
                <a:solidFill>
                  <a:schemeClr val="accent1"/>
                </a:solidFill>
              </a:rPr>
              <a:t>stages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some instructions  (shorter) will </a:t>
            </a:r>
            <a:r>
              <a:rPr lang="en-US" dirty="0">
                <a:solidFill>
                  <a:srgbClr val="0000CC"/>
                </a:solidFill>
              </a:rPr>
              <a:t>go idle</a:t>
            </a:r>
            <a:r>
              <a:rPr lang="en-US" dirty="0"/>
              <a:t> </a:t>
            </a:r>
            <a:r>
              <a:rPr lang="en-US" dirty="0" smtClean="0"/>
              <a:t>in some stages</a:t>
            </a: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46312" y="1528474"/>
            <a:ext cx="8246426" cy="3316657"/>
            <a:chOff x="340" y="990"/>
            <a:chExt cx="5268" cy="1966"/>
          </a:xfrm>
        </p:grpSpPr>
        <p:sp>
          <p:nvSpPr>
            <p:cNvPr id="2728965" name="Rectangle 5"/>
            <p:cNvSpPr>
              <a:spLocks noChangeArrowheads="1"/>
            </p:cNvSpPr>
            <p:nvPr/>
          </p:nvSpPr>
          <p:spPr bwMode="auto">
            <a:xfrm>
              <a:off x="344" y="101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8966" name="Rectangle 6"/>
            <p:cNvSpPr>
              <a:spLocks noChangeArrowheads="1"/>
            </p:cNvSpPr>
            <p:nvPr/>
          </p:nvSpPr>
          <p:spPr bwMode="auto">
            <a:xfrm>
              <a:off x="340" y="990"/>
              <a:ext cx="57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chemeClr val="tx1"/>
                  </a:solidFill>
                </a:rPr>
                <a:t>IFtch</a:t>
              </a:r>
            </a:p>
          </p:txBody>
        </p:sp>
        <p:sp>
          <p:nvSpPr>
            <p:cNvPr id="2728967" name="Rectangle 7"/>
            <p:cNvSpPr>
              <a:spLocks noChangeArrowheads="1"/>
            </p:cNvSpPr>
            <p:nvPr/>
          </p:nvSpPr>
          <p:spPr bwMode="auto">
            <a:xfrm>
              <a:off x="872" y="101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8968" name="Rectangle 8"/>
            <p:cNvSpPr>
              <a:spLocks noChangeArrowheads="1"/>
            </p:cNvSpPr>
            <p:nvPr/>
          </p:nvSpPr>
          <p:spPr bwMode="auto">
            <a:xfrm>
              <a:off x="1400" y="101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8969" name="Rectangle 9"/>
            <p:cNvSpPr>
              <a:spLocks noChangeArrowheads="1"/>
            </p:cNvSpPr>
            <p:nvPr/>
          </p:nvSpPr>
          <p:spPr bwMode="auto">
            <a:xfrm>
              <a:off x="1928" y="101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8970" name="Rectangle 10"/>
            <p:cNvSpPr>
              <a:spLocks noChangeArrowheads="1"/>
            </p:cNvSpPr>
            <p:nvPr/>
          </p:nvSpPr>
          <p:spPr bwMode="auto">
            <a:xfrm>
              <a:off x="2456" y="101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8971" name="Rectangle 11"/>
            <p:cNvSpPr>
              <a:spLocks noChangeArrowheads="1"/>
            </p:cNvSpPr>
            <p:nvPr/>
          </p:nvSpPr>
          <p:spPr bwMode="auto">
            <a:xfrm>
              <a:off x="851" y="990"/>
              <a:ext cx="477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chemeClr val="tx1"/>
                  </a:solidFill>
                </a:rPr>
                <a:t>Dcd</a:t>
              </a:r>
            </a:p>
          </p:txBody>
        </p:sp>
        <p:sp>
          <p:nvSpPr>
            <p:cNvPr id="2728972" name="Rectangle 12"/>
            <p:cNvSpPr>
              <a:spLocks noChangeArrowheads="1"/>
            </p:cNvSpPr>
            <p:nvPr/>
          </p:nvSpPr>
          <p:spPr bwMode="auto">
            <a:xfrm>
              <a:off x="1379" y="990"/>
              <a:ext cx="562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chemeClr val="tx1"/>
                  </a:solidFill>
                </a:rPr>
                <a:t>Exec</a:t>
              </a:r>
            </a:p>
          </p:txBody>
        </p:sp>
        <p:sp>
          <p:nvSpPr>
            <p:cNvPr id="2728973" name="Rectangle 13"/>
            <p:cNvSpPr>
              <a:spLocks noChangeArrowheads="1"/>
            </p:cNvSpPr>
            <p:nvPr/>
          </p:nvSpPr>
          <p:spPr bwMode="auto">
            <a:xfrm>
              <a:off x="1907" y="990"/>
              <a:ext cx="55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chemeClr val="tx1"/>
                  </a:solidFill>
                </a:rPr>
                <a:t>Mem</a:t>
              </a:r>
            </a:p>
          </p:txBody>
        </p:sp>
        <p:sp>
          <p:nvSpPr>
            <p:cNvPr id="2728974" name="Rectangle 14"/>
            <p:cNvSpPr>
              <a:spLocks noChangeArrowheads="1"/>
            </p:cNvSpPr>
            <p:nvPr/>
          </p:nvSpPr>
          <p:spPr bwMode="auto">
            <a:xfrm>
              <a:off x="2483" y="990"/>
              <a:ext cx="43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chemeClr val="tx1"/>
                  </a:solidFill>
                </a:rPr>
                <a:t>WB</a:t>
              </a:r>
            </a:p>
          </p:txBody>
        </p:sp>
        <p:sp>
          <p:nvSpPr>
            <p:cNvPr id="2728975" name="Rectangle 15"/>
            <p:cNvSpPr>
              <a:spLocks noChangeArrowheads="1"/>
            </p:cNvSpPr>
            <p:nvPr/>
          </p:nvSpPr>
          <p:spPr bwMode="auto">
            <a:xfrm>
              <a:off x="872" y="1352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8976" name="Rectangle 16"/>
            <p:cNvSpPr>
              <a:spLocks noChangeArrowheads="1"/>
            </p:cNvSpPr>
            <p:nvPr/>
          </p:nvSpPr>
          <p:spPr bwMode="auto">
            <a:xfrm>
              <a:off x="868" y="1326"/>
              <a:ext cx="57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/>
                <a:t>IFtch</a:t>
              </a:r>
            </a:p>
          </p:txBody>
        </p:sp>
        <p:sp>
          <p:nvSpPr>
            <p:cNvPr id="2728977" name="Rectangle 17"/>
            <p:cNvSpPr>
              <a:spLocks noChangeArrowheads="1"/>
            </p:cNvSpPr>
            <p:nvPr/>
          </p:nvSpPr>
          <p:spPr bwMode="auto">
            <a:xfrm>
              <a:off x="1400" y="1352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8978" name="Rectangle 18"/>
            <p:cNvSpPr>
              <a:spLocks noChangeArrowheads="1"/>
            </p:cNvSpPr>
            <p:nvPr/>
          </p:nvSpPr>
          <p:spPr bwMode="auto">
            <a:xfrm>
              <a:off x="1928" y="1352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8979" name="Rectangle 19"/>
            <p:cNvSpPr>
              <a:spLocks noChangeArrowheads="1"/>
            </p:cNvSpPr>
            <p:nvPr/>
          </p:nvSpPr>
          <p:spPr bwMode="auto">
            <a:xfrm>
              <a:off x="2456" y="1352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8980" name="Rectangle 20"/>
            <p:cNvSpPr>
              <a:spLocks noChangeArrowheads="1"/>
            </p:cNvSpPr>
            <p:nvPr/>
          </p:nvSpPr>
          <p:spPr bwMode="auto">
            <a:xfrm>
              <a:off x="2984" y="1352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8981" name="Rectangle 21"/>
            <p:cNvSpPr>
              <a:spLocks noChangeArrowheads="1"/>
            </p:cNvSpPr>
            <p:nvPr/>
          </p:nvSpPr>
          <p:spPr bwMode="auto">
            <a:xfrm>
              <a:off x="1379" y="1326"/>
              <a:ext cx="477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/>
                <a:t>Dcd</a:t>
              </a:r>
            </a:p>
          </p:txBody>
        </p:sp>
        <p:sp>
          <p:nvSpPr>
            <p:cNvPr id="2728982" name="Rectangle 22"/>
            <p:cNvSpPr>
              <a:spLocks noChangeArrowheads="1"/>
            </p:cNvSpPr>
            <p:nvPr/>
          </p:nvSpPr>
          <p:spPr bwMode="auto">
            <a:xfrm>
              <a:off x="1907" y="1326"/>
              <a:ext cx="562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/>
                <a:t>Exec</a:t>
              </a:r>
            </a:p>
          </p:txBody>
        </p:sp>
        <p:sp>
          <p:nvSpPr>
            <p:cNvPr id="2728983" name="Rectangle 23"/>
            <p:cNvSpPr>
              <a:spLocks noChangeArrowheads="1"/>
            </p:cNvSpPr>
            <p:nvPr/>
          </p:nvSpPr>
          <p:spPr bwMode="auto">
            <a:xfrm>
              <a:off x="2435" y="1326"/>
              <a:ext cx="55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/>
                <a:t>Mem</a:t>
              </a:r>
            </a:p>
          </p:txBody>
        </p:sp>
        <p:sp>
          <p:nvSpPr>
            <p:cNvPr id="2728984" name="Rectangle 24"/>
            <p:cNvSpPr>
              <a:spLocks noChangeArrowheads="1"/>
            </p:cNvSpPr>
            <p:nvPr/>
          </p:nvSpPr>
          <p:spPr bwMode="auto">
            <a:xfrm>
              <a:off x="3011" y="1326"/>
              <a:ext cx="43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/>
                <a:t>WB</a:t>
              </a:r>
            </a:p>
          </p:txBody>
        </p:sp>
        <p:grpSp>
          <p:nvGrpSpPr>
            <p:cNvPr id="3" name="Group 25"/>
            <p:cNvGrpSpPr>
              <a:grpSpLocks/>
            </p:cNvGrpSpPr>
            <p:nvPr/>
          </p:nvGrpSpPr>
          <p:grpSpPr bwMode="auto">
            <a:xfrm>
              <a:off x="1396" y="1662"/>
              <a:ext cx="2628" cy="286"/>
              <a:chOff x="1396" y="1662"/>
              <a:chExt cx="2628" cy="286"/>
            </a:xfrm>
          </p:grpSpPr>
          <p:sp>
            <p:nvSpPr>
              <p:cNvPr id="2728986" name="Rectangle 26"/>
              <p:cNvSpPr>
                <a:spLocks noChangeArrowheads="1"/>
              </p:cNvSpPr>
              <p:nvPr/>
            </p:nvSpPr>
            <p:spPr bwMode="auto">
              <a:xfrm>
                <a:off x="1400" y="1688"/>
                <a:ext cx="512" cy="22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8987" name="Rectangle 27"/>
              <p:cNvSpPr>
                <a:spLocks noChangeArrowheads="1"/>
              </p:cNvSpPr>
              <p:nvPr/>
            </p:nvSpPr>
            <p:spPr bwMode="auto">
              <a:xfrm>
                <a:off x="1396" y="1662"/>
                <a:ext cx="573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 b="1">
                    <a:solidFill>
                      <a:schemeClr val="accent2"/>
                    </a:solidFill>
                  </a:rPr>
                  <a:t>IFtch</a:t>
                </a:r>
              </a:p>
            </p:txBody>
          </p:sp>
          <p:sp>
            <p:nvSpPr>
              <p:cNvPr id="2728988" name="Rectangle 28"/>
              <p:cNvSpPr>
                <a:spLocks noChangeArrowheads="1"/>
              </p:cNvSpPr>
              <p:nvPr/>
            </p:nvSpPr>
            <p:spPr bwMode="auto">
              <a:xfrm>
                <a:off x="1928" y="1688"/>
                <a:ext cx="512" cy="22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8989" name="Rectangle 29"/>
              <p:cNvSpPr>
                <a:spLocks noChangeArrowheads="1"/>
              </p:cNvSpPr>
              <p:nvPr/>
            </p:nvSpPr>
            <p:spPr bwMode="auto">
              <a:xfrm>
                <a:off x="2456" y="1688"/>
                <a:ext cx="512" cy="22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8990" name="Rectangle 30"/>
              <p:cNvSpPr>
                <a:spLocks noChangeArrowheads="1"/>
              </p:cNvSpPr>
              <p:nvPr/>
            </p:nvSpPr>
            <p:spPr bwMode="auto">
              <a:xfrm>
                <a:off x="2984" y="1688"/>
                <a:ext cx="512" cy="22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8991" name="Rectangle 31"/>
              <p:cNvSpPr>
                <a:spLocks noChangeArrowheads="1"/>
              </p:cNvSpPr>
              <p:nvPr/>
            </p:nvSpPr>
            <p:spPr bwMode="auto">
              <a:xfrm>
                <a:off x="3512" y="1688"/>
                <a:ext cx="512" cy="22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8992" name="Rectangle 32"/>
              <p:cNvSpPr>
                <a:spLocks noChangeArrowheads="1"/>
              </p:cNvSpPr>
              <p:nvPr/>
            </p:nvSpPr>
            <p:spPr bwMode="auto">
              <a:xfrm>
                <a:off x="1907" y="1662"/>
                <a:ext cx="477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 b="1">
                    <a:solidFill>
                      <a:schemeClr val="accent2"/>
                    </a:solidFill>
                  </a:rPr>
                  <a:t>Dcd</a:t>
                </a:r>
              </a:p>
            </p:txBody>
          </p:sp>
          <p:sp>
            <p:nvSpPr>
              <p:cNvPr id="2728993" name="Rectangle 33"/>
              <p:cNvSpPr>
                <a:spLocks noChangeArrowheads="1"/>
              </p:cNvSpPr>
              <p:nvPr/>
            </p:nvSpPr>
            <p:spPr bwMode="auto">
              <a:xfrm>
                <a:off x="2435" y="1662"/>
                <a:ext cx="562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 b="1">
                    <a:solidFill>
                      <a:schemeClr val="accent2"/>
                    </a:solidFill>
                  </a:rPr>
                  <a:t>Exec</a:t>
                </a:r>
              </a:p>
            </p:txBody>
          </p:sp>
          <p:sp>
            <p:nvSpPr>
              <p:cNvPr id="2728994" name="Rectangle 34"/>
              <p:cNvSpPr>
                <a:spLocks noChangeArrowheads="1"/>
              </p:cNvSpPr>
              <p:nvPr/>
            </p:nvSpPr>
            <p:spPr bwMode="auto">
              <a:xfrm>
                <a:off x="2963" y="1662"/>
                <a:ext cx="551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 b="1">
                    <a:solidFill>
                      <a:schemeClr val="accent2"/>
                    </a:solidFill>
                  </a:rPr>
                  <a:t>Mem</a:t>
                </a:r>
              </a:p>
            </p:txBody>
          </p:sp>
          <p:sp>
            <p:nvSpPr>
              <p:cNvPr id="2728995" name="Rectangle 35"/>
              <p:cNvSpPr>
                <a:spLocks noChangeArrowheads="1"/>
              </p:cNvSpPr>
              <p:nvPr/>
            </p:nvSpPr>
            <p:spPr bwMode="auto">
              <a:xfrm>
                <a:off x="3539" y="1662"/>
                <a:ext cx="434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 b="1">
                    <a:solidFill>
                      <a:schemeClr val="accent2"/>
                    </a:solidFill>
                  </a:rPr>
                  <a:t>WB</a:t>
                </a:r>
              </a:p>
            </p:txBody>
          </p:sp>
        </p:grpSp>
        <p:sp>
          <p:nvSpPr>
            <p:cNvPr id="2728996" name="Rectangle 36"/>
            <p:cNvSpPr>
              <a:spLocks noChangeArrowheads="1"/>
            </p:cNvSpPr>
            <p:nvPr/>
          </p:nvSpPr>
          <p:spPr bwMode="auto">
            <a:xfrm>
              <a:off x="1928" y="2024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8997" name="Rectangle 37"/>
            <p:cNvSpPr>
              <a:spLocks noChangeArrowheads="1"/>
            </p:cNvSpPr>
            <p:nvPr/>
          </p:nvSpPr>
          <p:spPr bwMode="auto">
            <a:xfrm>
              <a:off x="1924" y="1998"/>
              <a:ext cx="57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rgbClr val="005400"/>
                  </a:solidFill>
                </a:rPr>
                <a:t>IFtch</a:t>
              </a:r>
            </a:p>
          </p:txBody>
        </p:sp>
        <p:sp>
          <p:nvSpPr>
            <p:cNvPr id="2728998" name="Rectangle 38"/>
            <p:cNvSpPr>
              <a:spLocks noChangeArrowheads="1"/>
            </p:cNvSpPr>
            <p:nvPr/>
          </p:nvSpPr>
          <p:spPr bwMode="auto">
            <a:xfrm>
              <a:off x="2456" y="2024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8999" name="Rectangle 39"/>
            <p:cNvSpPr>
              <a:spLocks noChangeArrowheads="1"/>
            </p:cNvSpPr>
            <p:nvPr/>
          </p:nvSpPr>
          <p:spPr bwMode="auto">
            <a:xfrm>
              <a:off x="2984" y="2024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9000" name="Rectangle 40"/>
            <p:cNvSpPr>
              <a:spLocks noChangeArrowheads="1"/>
            </p:cNvSpPr>
            <p:nvPr/>
          </p:nvSpPr>
          <p:spPr bwMode="auto">
            <a:xfrm>
              <a:off x="3512" y="2024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9001" name="Rectangle 41"/>
            <p:cNvSpPr>
              <a:spLocks noChangeArrowheads="1"/>
            </p:cNvSpPr>
            <p:nvPr/>
          </p:nvSpPr>
          <p:spPr bwMode="auto">
            <a:xfrm>
              <a:off x="4040" y="2024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9002" name="Rectangle 42"/>
            <p:cNvSpPr>
              <a:spLocks noChangeArrowheads="1"/>
            </p:cNvSpPr>
            <p:nvPr/>
          </p:nvSpPr>
          <p:spPr bwMode="auto">
            <a:xfrm>
              <a:off x="2435" y="1998"/>
              <a:ext cx="477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rgbClr val="005400"/>
                  </a:solidFill>
                </a:rPr>
                <a:t>Dcd</a:t>
              </a:r>
            </a:p>
          </p:txBody>
        </p:sp>
        <p:sp>
          <p:nvSpPr>
            <p:cNvPr id="2729003" name="Rectangle 43"/>
            <p:cNvSpPr>
              <a:spLocks noChangeArrowheads="1"/>
            </p:cNvSpPr>
            <p:nvPr/>
          </p:nvSpPr>
          <p:spPr bwMode="auto">
            <a:xfrm>
              <a:off x="2963" y="1998"/>
              <a:ext cx="562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rgbClr val="005400"/>
                  </a:solidFill>
                </a:rPr>
                <a:t>Exec</a:t>
              </a:r>
            </a:p>
          </p:txBody>
        </p:sp>
        <p:sp>
          <p:nvSpPr>
            <p:cNvPr id="2729004" name="Rectangle 44"/>
            <p:cNvSpPr>
              <a:spLocks noChangeArrowheads="1"/>
            </p:cNvSpPr>
            <p:nvPr/>
          </p:nvSpPr>
          <p:spPr bwMode="auto">
            <a:xfrm>
              <a:off x="3491" y="1998"/>
              <a:ext cx="55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rgbClr val="005400"/>
                  </a:solidFill>
                </a:rPr>
                <a:t>Mem</a:t>
              </a:r>
            </a:p>
          </p:txBody>
        </p:sp>
        <p:sp>
          <p:nvSpPr>
            <p:cNvPr id="2729005" name="Rectangle 45"/>
            <p:cNvSpPr>
              <a:spLocks noChangeArrowheads="1"/>
            </p:cNvSpPr>
            <p:nvPr/>
          </p:nvSpPr>
          <p:spPr bwMode="auto">
            <a:xfrm>
              <a:off x="4067" y="1998"/>
              <a:ext cx="43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rgbClr val="005400"/>
                  </a:solidFill>
                </a:rPr>
                <a:t>WB</a:t>
              </a:r>
            </a:p>
          </p:txBody>
        </p:sp>
        <p:sp>
          <p:nvSpPr>
            <p:cNvPr id="2729006" name="Rectangle 46"/>
            <p:cNvSpPr>
              <a:spLocks noChangeArrowheads="1"/>
            </p:cNvSpPr>
            <p:nvPr/>
          </p:nvSpPr>
          <p:spPr bwMode="auto">
            <a:xfrm>
              <a:off x="2456" y="2360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9007" name="Rectangle 47"/>
            <p:cNvSpPr>
              <a:spLocks noChangeArrowheads="1"/>
            </p:cNvSpPr>
            <p:nvPr/>
          </p:nvSpPr>
          <p:spPr bwMode="auto">
            <a:xfrm>
              <a:off x="2452" y="2334"/>
              <a:ext cx="57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chemeClr val="tx2"/>
                  </a:solidFill>
                </a:rPr>
                <a:t>IFtch</a:t>
              </a:r>
            </a:p>
          </p:txBody>
        </p:sp>
        <p:sp>
          <p:nvSpPr>
            <p:cNvPr id="2729008" name="Rectangle 48"/>
            <p:cNvSpPr>
              <a:spLocks noChangeArrowheads="1"/>
            </p:cNvSpPr>
            <p:nvPr/>
          </p:nvSpPr>
          <p:spPr bwMode="auto">
            <a:xfrm>
              <a:off x="2984" y="2360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9009" name="Rectangle 49"/>
            <p:cNvSpPr>
              <a:spLocks noChangeArrowheads="1"/>
            </p:cNvSpPr>
            <p:nvPr/>
          </p:nvSpPr>
          <p:spPr bwMode="auto">
            <a:xfrm>
              <a:off x="3512" y="2360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9010" name="Rectangle 50"/>
            <p:cNvSpPr>
              <a:spLocks noChangeArrowheads="1"/>
            </p:cNvSpPr>
            <p:nvPr/>
          </p:nvSpPr>
          <p:spPr bwMode="auto">
            <a:xfrm>
              <a:off x="4040" y="2360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9011" name="Rectangle 51"/>
            <p:cNvSpPr>
              <a:spLocks noChangeArrowheads="1"/>
            </p:cNvSpPr>
            <p:nvPr/>
          </p:nvSpPr>
          <p:spPr bwMode="auto">
            <a:xfrm>
              <a:off x="4568" y="2360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9012" name="Rectangle 52"/>
            <p:cNvSpPr>
              <a:spLocks noChangeArrowheads="1"/>
            </p:cNvSpPr>
            <p:nvPr/>
          </p:nvSpPr>
          <p:spPr bwMode="auto">
            <a:xfrm>
              <a:off x="2963" y="2334"/>
              <a:ext cx="477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chemeClr val="tx2"/>
                  </a:solidFill>
                </a:rPr>
                <a:t>Dcd</a:t>
              </a:r>
            </a:p>
          </p:txBody>
        </p:sp>
        <p:sp>
          <p:nvSpPr>
            <p:cNvPr id="2729013" name="Rectangle 53"/>
            <p:cNvSpPr>
              <a:spLocks noChangeArrowheads="1"/>
            </p:cNvSpPr>
            <p:nvPr/>
          </p:nvSpPr>
          <p:spPr bwMode="auto">
            <a:xfrm>
              <a:off x="3491" y="2334"/>
              <a:ext cx="562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chemeClr val="tx2"/>
                  </a:solidFill>
                </a:rPr>
                <a:t>Exec</a:t>
              </a:r>
            </a:p>
          </p:txBody>
        </p:sp>
        <p:sp>
          <p:nvSpPr>
            <p:cNvPr id="2729014" name="Rectangle 54"/>
            <p:cNvSpPr>
              <a:spLocks noChangeArrowheads="1"/>
            </p:cNvSpPr>
            <p:nvPr/>
          </p:nvSpPr>
          <p:spPr bwMode="auto">
            <a:xfrm>
              <a:off x="4019" y="2334"/>
              <a:ext cx="55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 err="1">
                  <a:solidFill>
                    <a:schemeClr val="tx2"/>
                  </a:solidFill>
                </a:rPr>
                <a:t>Mem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2729015" name="Rectangle 55"/>
            <p:cNvSpPr>
              <a:spLocks noChangeArrowheads="1"/>
            </p:cNvSpPr>
            <p:nvPr/>
          </p:nvSpPr>
          <p:spPr bwMode="auto">
            <a:xfrm>
              <a:off x="4595" y="2334"/>
              <a:ext cx="43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chemeClr val="tx2"/>
                  </a:solidFill>
                </a:rPr>
                <a:t>WB</a:t>
              </a:r>
            </a:p>
          </p:txBody>
        </p:sp>
        <p:sp>
          <p:nvSpPr>
            <p:cNvPr id="2729016" name="Rectangle 56"/>
            <p:cNvSpPr>
              <a:spLocks noChangeArrowheads="1"/>
            </p:cNvSpPr>
            <p:nvPr/>
          </p:nvSpPr>
          <p:spPr bwMode="auto">
            <a:xfrm>
              <a:off x="2984" y="269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9017" name="Rectangle 57"/>
            <p:cNvSpPr>
              <a:spLocks noChangeArrowheads="1"/>
            </p:cNvSpPr>
            <p:nvPr/>
          </p:nvSpPr>
          <p:spPr bwMode="auto">
            <a:xfrm>
              <a:off x="2980" y="2670"/>
              <a:ext cx="57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chemeClr val="tx1"/>
                  </a:solidFill>
                </a:rPr>
                <a:t>IFtch</a:t>
              </a:r>
            </a:p>
          </p:txBody>
        </p:sp>
        <p:sp>
          <p:nvSpPr>
            <p:cNvPr id="2729018" name="Rectangle 58"/>
            <p:cNvSpPr>
              <a:spLocks noChangeArrowheads="1"/>
            </p:cNvSpPr>
            <p:nvPr/>
          </p:nvSpPr>
          <p:spPr bwMode="auto">
            <a:xfrm>
              <a:off x="3512" y="269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9019" name="Rectangle 59"/>
            <p:cNvSpPr>
              <a:spLocks noChangeArrowheads="1"/>
            </p:cNvSpPr>
            <p:nvPr/>
          </p:nvSpPr>
          <p:spPr bwMode="auto">
            <a:xfrm>
              <a:off x="4040" y="269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9020" name="Rectangle 60"/>
            <p:cNvSpPr>
              <a:spLocks noChangeArrowheads="1"/>
            </p:cNvSpPr>
            <p:nvPr/>
          </p:nvSpPr>
          <p:spPr bwMode="auto">
            <a:xfrm>
              <a:off x="4568" y="269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9021" name="Rectangle 61"/>
            <p:cNvSpPr>
              <a:spLocks noChangeArrowheads="1"/>
            </p:cNvSpPr>
            <p:nvPr/>
          </p:nvSpPr>
          <p:spPr bwMode="auto">
            <a:xfrm>
              <a:off x="5096" y="269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9022" name="Rectangle 62"/>
            <p:cNvSpPr>
              <a:spLocks noChangeArrowheads="1"/>
            </p:cNvSpPr>
            <p:nvPr/>
          </p:nvSpPr>
          <p:spPr bwMode="auto">
            <a:xfrm>
              <a:off x="3491" y="2670"/>
              <a:ext cx="477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chemeClr val="tx1"/>
                  </a:solidFill>
                </a:rPr>
                <a:t>Dcd</a:t>
              </a:r>
            </a:p>
          </p:txBody>
        </p:sp>
        <p:sp>
          <p:nvSpPr>
            <p:cNvPr id="2729023" name="Rectangle 63"/>
            <p:cNvSpPr>
              <a:spLocks noChangeArrowheads="1"/>
            </p:cNvSpPr>
            <p:nvPr/>
          </p:nvSpPr>
          <p:spPr bwMode="auto">
            <a:xfrm>
              <a:off x="4019" y="2670"/>
              <a:ext cx="562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chemeClr val="tx1"/>
                  </a:solidFill>
                </a:rPr>
                <a:t>Exec</a:t>
              </a:r>
            </a:p>
          </p:txBody>
        </p:sp>
        <p:sp>
          <p:nvSpPr>
            <p:cNvPr id="2729024" name="Rectangle 64"/>
            <p:cNvSpPr>
              <a:spLocks noChangeArrowheads="1"/>
            </p:cNvSpPr>
            <p:nvPr/>
          </p:nvSpPr>
          <p:spPr bwMode="auto">
            <a:xfrm>
              <a:off x="4547" y="2670"/>
              <a:ext cx="55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chemeClr val="tx1"/>
                  </a:solidFill>
                </a:rPr>
                <a:t>Mem</a:t>
              </a:r>
            </a:p>
          </p:txBody>
        </p:sp>
        <p:sp>
          <p:nvSpPr>
            <p:cNvPr id="2729025" name="Rectangle 65"/>
            <p:cNvSpPr>
              <a:spLocks noChangeArrowheads="1"/>
            </p:cNvSpPr>
            <p:nvPr/>
          </p:nvSpPr>
          <p:spPr bwMode="auto">
            <a:xfrm>
              <a:off x="5123" y="2670"/>
              <a:ext cx="43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chemeClr val="tx1"/>
                  </a:solidFill>
                </a:rPr>
                <a:t>WB</a:t>
              </a:r>
            </a:p>
          </p:txBody>
        </p:sp>
      </p:grp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458788" y="892484"/>
            <a:ext cx="7670800" cy="515938"/>
            <a:chOff x="289" y="521"/>
            <a:chExt cx="4832" cy="325"/>
          </a:xfrm>
        </p:grpSpPr>
        <p:sp>
          <p:nvSpPr>
            <p:cNvPr id="2729027" name="Line 67"/>
            <p:cNvSpPr>
              <a:spLocks noChangeShapeType="1"/>
            </p:cNvSpPr>
            <p:nvPr/>
          </p:nvSpPr>
          <p:spPr bwMode="auto">
            <a:xfrm>
              <a:off x="289" y="846"/>
              <a:ext cx="48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9028" name="Rectangle 68"/>
            <p:cNvSpPr>
              <a:spLocks noChangeArrowheads="1"/>
            </p:cNvSpPr>
            <p:nvPr/>
          </p:nvSpPr>
          <p:spPr bwMode="auto">
            <a:xfrm>
              <a:off x="428" y="521"/>
              <a:ext cx="637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chemeClr val="tx1"/>
                  </a:solidFill>
                </a:rPr>
                <a:t>Time</a:t>
              </a:r>
            </a:p>
          </p:txBody>
        </p:sp>
      </p:grpSp>
      <p:sp>
        <p:nvSpPr>
          <p:cNvPr id="69" name="Title 68"/>
          <p:cNvSpPr>
            <a:spLocks noGrp="1"/>
          </p:cNvSpPr>
          <p:nvPr>
            <p:ph type="title"/>
          </p:nvPr>
        </p:nvSpPr>
        <p:spPr>
          <a:xfrm>
            <a:off x="468399" y="167760"/>
            <a:ext cx="8229600" cy="687263"/>
          </a:xfrm>
        </p:spPr>
        <p:txBody>
          <a:bodyPr/>
          <a:lstStyle/>
          <a:p>
            <a:r>
              <a:rPr lang="en-US" dirty="0" smtClean="0"/>
              <a:t>Pipelined Execution Representation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9900" y="5821655"/>
            <a:ext cx="78461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"/>
                <a:ea typeface="ＭＳ Ｐゴシック" charset="-128"/>
              </a:rPr>
              <a:t>5 stage </a:t>
            </a:r>
            <a:r>
              <a:rPr lang="en-US" sz="2800" dirty="0" smtClean="0">
                <a:solidFill>
                  <a:prstClr val="black"/>
                </a:solidFill>
                <a:latin typeface="Calibri"/>
                <a:ea typeface="ＭＳ Ｐゴシック" charset="-128"/>
              </a:rPr>
              <a:t>pipeline </a:t>
            </a:r>
            <a:r>
              <a:rPr lang="en-US" sz="2800" dirty="0">
                <a:solidFill>
                  <a:prstClr val="black"/>
                </a:solidFill>
                <a:latin typeface="Calibri"/>
                <a:ea typeface="ＭＳ Ｐゴシック" charset="-128"/>
              </a:rPr>
              <a:t>=&gt; 5 instructions executing simultaneously, one at each pipeline stage</a:t>
            </a:r>
          </a:p>
        </p:txBody>
      </p:sp>
    </p:spTree>
    <p:extLst>
      <p:ext uri="{BB962C8B-B14F-4D97-AF65-F5344CB8AC3E}">
        <p14:creationId xmlns:p14="http://schemas.microsoft.com/office/powerpoint/2010/main" val="1510058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7200" y="211138"/>
            <a:ext cx="8534400" cy="4746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 Structural </a:t>
            </a:r>
            <a:r>
              <a:rPr lang="en-US" dirty="0"/>
              <a:t>Hazard #2: Registers (2/2)</a:t>
            </a:r>
          </a:p>
        </p:txBody>
      </p:sp>
      <p:sp>
        <p:nvSpPr>
          <p:cNvPr id="274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62550"/>
          </a:xfrm>
        </p:spPr>
        <p:txBody>
          <a:bodyPr/>
          <a:lstStyle/>
          <a:p>
            <a:r>
              <a:rPr lang="en-US" dirty="0"/>
              <a:t>Two different solutions have been used:</a:t>
            </a:r>
          </a:p>
          <a:p>
            <a:pPr lvl="1">
              <a:buFontTx/>
              <a:buNone/>
            </a:pPr>
            <a:r>
              <a:rPr lang="en-US" dirty="0"/>
              <a:t>1) </a:t>
            </a:r>
            <a:r>
              <a:rPr lang="en-US" dirty="0" err="1"/>
              <a:t>RegFile</a:t>
            </a:r>
            <a:r>
              <a:rPr lang="en-US" dirty="0"/>
              <a:t> access is </a:t>
            </a:r>
            <a:r>
              <a:rPr lang="en-US" i="1" dirty="0"/>
              <a:t>VERY</a:t>
            </a:r>
            <a:r>
              <a:rPr lang="en-US" dirty="0"/>
              <a:t> fast: takes less than half the time of ALU stage</a:t>
            </a:r>
          </a:p>
          <a:p>
            <a:pPr lvl="2"/>
            <a:r>
              <a:rPr lang="en-US" b="1" dirty="0">
                <a:solidFill>
                  <a:srgbClr val="00B050"/>
                </a:solidFill>
              </a:rPr>
              <a:t>Write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to Registers during </a:t>
            </a:r>
            <a:r>
              <a:rPr lang="en-US" b="1" dirty="0">
                <a:solidFill>
                  <a:srgbClr val="00B050"/>
                </a:solidFill>
              </a:rPr>
              <a:t>first half </a:t>
            </a:r>
            <a:r>
              <a:rPr lang="en-US" dirty="0"/>
              <a:t>of each clock cycle</a:t>
            </a:r>
          </a:p>
          <a:p>
            <a:pPr lvl="2"/>
            <a:r>
              <a:rPr lang="en-US" b="1" dirty="0">
                <a:solidFill>
                  <a:srgbClr val="0070C0"/>
                </a:solidFill>
              </a:rPr>
              <a:t>Read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from Registers during </a:t>
            </a:r>
            <a:r>
              <a:rPr lang="en-US" b="1" dirty="0">
                <a:solidFill>
                  <a:srgbClr val="0070C0"/>
                </a:solidFill>
              </a:rPr>
              <a:t>second half</a:t>
            </a:r>
            <a:r>
              <a:rPr lang="en-US" dirty="0"/>
              <a:t> of each clock cycle</a:t>
            </a:r>
          </a:p>
          <a:p>
            <a:pPr lvl="1">
              <a:buFontTx/>
              <a:buNone/>
            </a:pPr>
            <a:r>
              <a:rPr lang="en-US" dirty="0"/>
              <a:t>2) Build </a:t>
            </a:r>
            <a:r>
              <a:rPr lang="en-US" dirty="0" err="1"/>
              <a:t>RegFile</a:t>
            </a:r>
            <a:r>
              <a:rPr lang="en-US" dirty="0"/>
              <a:t> with </a:t>
            </a:r>
            <a:r>
              <a:rPr lang="en-US" b="1" dirty="0"/>
              <a:t>independent</a:t>
            </a:r>
            <a:r>
              <a:rPr lang="en-US" dirty="0"/>
              <a:t> read and write ports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Result: </a:t>
            </a:r>
            <a:r>
              <a:rPr lang="en-US" dirty="0"/>
              <a:t>can perform </a:t>
            </a:r>
            <a:r>
              <a:rPr lang="en-US" dirty="0">
                <a:solidFill>
                  <a:srgbClr val="FF0000"/>
                </a:solidFill>
              </a:rPr>
              <a:t>Read and Write during same clock cycle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7E2D-28BF-A440-96A2-109F7D284E5A}" type="datetime1">
              <a:rPr lang="en-US" smtClean="0"/>
              <a:pPr/>
              <a:t>2015-05-09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14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42900" y="2071688"/>
            <a:ext cx="576263" cy="4786312"/>
            <a:chOff x="216" y="876"/>
            <a:chExt cx="363" cy="3015"/>
          </a:xfrm>
        </p:grpSpPr>
        <p:sp>
          <p:nvSpPr>
            <p:cNvPr id="2733060" name="Rectangle 4"/>
            <p:cNvSpPr>
              <a:spLocks noChangeArrowheads="1"/>
            </p:cNvSpPr>
            <p:nvPr/>
          </p:nvSpPr>
          <p:spPr bwMode="auto">
            <a:xfrm>
              <a:off x="216" y="876"/>
              <a:ext cx="288" cy="30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I</a:t>
              </a:r>
            </a:p>
            <a:p>
              <a:pPr algn="ctr"/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n</a:t>
              </a:r>
            </a:p>
            <a:p>
              <a:pPr algn="ctr"/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s</a:t>
              </a:r>
            </a:p>
            <a:p>
              <a:pPr algn="ctr"/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t</a:t>
              </a:r>
            </a:p>
            <a:p>
              <a:pPr algn="ctr"/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r.</a:t>
              </a:r>
            </a:p>
            <a:p>
              <a:pPr algn="ctr"/>
              <a:endParaRPr lang="en-US" sz="2800" b="1">
                <a:solidFill>
                  <a:schemeClr val="tx1"/>
                </a:solidFill>
                <a:latin typeface="Arial" pitchFamily="-65" charset="0"/>
              </a:endParaRPr>
            </a:p>
            <a:p>
              <a:pPr algn="ctr"/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O</a:t>
              </a:r>
            </a:p>
            <a:p>
              <a:pPr algn="ctr"/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r</a:t>
              </a:r>
            </a:p>
            <a:p>
              <a:pPr algn="ctr"/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d</a:t>
              </a:r>
            </a:p>
            <a:p>
              <a:pPr algn="ctr"/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e</a:t>
              </a:r>
            </a:p>
            <a:p>
              <a:pPr algn="ctr"/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r</a:t>
              </a:r>
            </a:p>
          </p:txBody>
        </p:sp>
        <p:sp>
          <p:nvSpPr>
            <p:cNvPr id="2733061" name="Line 5"/>
            <p:cNvSpPr>
              <a:spLocks noChangeShapeType="1"/>
            </p:cNvSpPr>
            <p:nvPr/>
          </p:nvSpPr>
          <p:spPr bwMode="auto">
            <a:xfrm>
              <a:off x="579" y="920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881063" y="2747963"/>
            <a:ext cx="1090612" cy="3317875"/>
            <a:chOff x="555" y="1302"/>
            <a:chExt cx="687" cy="2090"/>
          </a:xfrm>
        </p:grpSpPr>
        <p:sp>
          <p:nvSpPr>
            <p:cNvPr id="2733063" name="Rectangle 7"/>
            <p:cNvSpPr>
              <a:spLocks noChangeArrowheads="1"/>
            </p:cNvSpPr>
            <p:nvPr/>
          </p:nvSpPr>
          <p:spPr bwMode="auto">
            <a:xfrm>
              <a:off x="579" y="1302"/>
              <a:ext cx="649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Load</a:t>
              </a:r>
            </a:p>
          </p:txBody>
        </p:sp>
        <p:sp>
          <p:nvSpPr>
            <p:cNvPr id="2733064" name="Rectangle 8"/>
            <p:cNvSpPr>
              <a:spLocks noChangeArrowheads="1"/>
            </p:cNvSpPr>
            <p:nvPr/>
          </p:nvSpPr>
          <p:spPr bwMode="auto">
            <a:xfrm>
              <a:off x="563" y="1718"/>
              <a:ext cx="549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Add</a:t>
              </a:r>
            </a:p>
          </p:txBody>
        </p:sp>
        <p:sp>
          <p:nvSpPr>
            <p:cNvPr id="2733065" name="Rectangle 9"/>
            <p:cNvSpPr>
              <a:spLocks noChangeArrowheads="1"/>
            </p:cNvSpPr>
            <p:nvPr/>
          </p:nvSpPr>
          <p:spPr bwMode="auto">
            <a:xfrm>
              <a:off x="555" y="2182"/>
              <a:ext cx="687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Store</a:t>
              </a:r>
            </a:p>
          </p:txBody>
        </p:sp>
        <p:sp>
          <p:nvSpPr>
            <p:cNvPr id="2733066" name="Rectangle 10"/>
            <p:cNvSpPr>
              <a:spLocks noChangeArrowheads="1"/>
            </p:cNvSpPr>
            <p:nvPr/>
          </p:nvSpPr>
          <p:spPr bwMode="auto">
            <a:xfrm>
              <a:off x="598" y="2612"/>
              <a:ext cx="537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Sub</a:t>
              </a:r>
            </a:p>
          </p:txBody>
        </p:sp>
        <p:sp>
          <p:nvSpPr>
            <p:cNvPr id="2733067" name="Rectangle 11"/>
            <p:cNvSpPr>
              <a:spLocks noChangeArrowheads="1"/>
            </p:cNvSpPr>
            <p:nvPr/>
          </p:nvSpPr>
          <p:spPr bwMode="auto">
            <a:xfrm>
              <a:off x="587" y="3067"/>
              <a:ext cx="375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Or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743200" y="2141538"/>
            <a:ext cx="4800600" cy="4470400"/>
            <a:chOff x="1728" y="920"/>
            <a:chExt cx="3024" cy="2816"/>
          </a:xfrm>
        </p:grpSpPr>
        <p:sp>
          <p:nvSpPr>
            <p:cNvPr id="2733069" name="Line 13"/>
            <p:cNvSpPr>
              <a:spLocks noChangeShapeType="1"/>
            </p:cNvSpPr>
            <p:nvPr/>
          </p:nvSpPr>
          <p:spPr bwMode="auto">
            <a:xfrm>
              <a:off x="1728" y="920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070" name="Line 14"/>
            <p:cNvSpPr>
              <a:spLocks noChangeShapeType="1"/>
            </p:cNvSpPr>
            <p:nvPr/>
          </p:nvSpPr>
          <p:spPr bwMode="auto">
            <a:xfrm>
              <a:off x="2160" y="920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071" name="Line 15"/>
            <p:cNvSpPr>
              <a:spLocks noChangeShapeType="1"/>
            </p:cNvSpPr>
            <p:nvPr/>
          </p:nvSpPr>
          <p:spPr bwMode="auto">
            <a:xfrm>
              <a:off x="2592" y="920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072" name="Line 16"/>
            <p:cNvSpPr>
              <a:spLocks noChangeShapeType="1"/>
            </p:cNvSpPr>
            <p:nvPr/>
          </p:nvSpPr>
          <p:spPr bwMode="auto">
            <a:xfrm>
              <a:off x="3024" y="920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073" name="Line 17"/>
            <p:cNvSpPr>
              <a:spLocks noChangeShapeType="1"/>
            </p:cNvSpPr>
            <p:nvPr/>
          </p:nvSpPr>
          <p:spPr bwMode="auto">
            <a:xfrm>
              <a:off x="3456" y="920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074" name="Line 18"/>
            <p:cNvSpPr>
              <a:spLocks noChangeShapeType="1"/>
            </p:cNvSpPr>
            <p:nvPr/>
          </p:nvSpPr>
          <p:spPr bwMode="auto">
            <a:xfrm>
              <a:off x="3888" y="920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075" name="Line 19"/>
            <p:cNvSpPr>
              <a:spLocks noChangeShapeType="1"/>
            </p:cNvSpPr>
            <p:nvPr/>
          </p:nvSpPr>
          <p:spPr bwMode="auto">
            <a:xfrm>
              <a:off x="4320" y="920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076" name="Line 20"/>
            <p:cNvSpPr>
              <a:spLocks noChangeShapeType="1"/>
            </p:cNvSpPr>
            <p:nvPr/>
          </p:nvSpPr>
          <p:spPr bwMode="auto">
            <a:xfrm>
              <a:off x="4752" y="920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2101850" y="2662238"/>
            <a:ext cx="569913" cy="458787"/>
            <a:chOff x="1324" y="1248"/>
            <a:chExt cx="359" cy="289"/>
          </a:xfrm>
        </p:grpSpPr>
        <p:sp>
          <p:nvSpPr>
            <p:cNvPr id="2733078" name="Rectangle 22"/>
            <p:cNvSpPr>
              <a:spLocks noChangeArrowheads="1"/>
            </p:cNvSpPr>
            <p:nvPr/>
          </p:nvSpPr>
          <p:spPr bwMode="auto">
            <a:xfrm>
              <a:off x="1324" y="1250"/>
              <a:ext cx="292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  I$</a:t>
              </a:r>
            </a:p>
          </p:txBody>
        </p:sp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1343" y="1248"/>
              <a:ext cx="340" cy="289"/>
              <a:chOff x="1343" y="1248"/>
              <a:chExt cx="340" cy="289"/>
            </a:xfrm>
          </p:grpSpPr>
          <p:sp>
            <p:nvSpPr>
              <p:cNvPr id="2733080" name="Freeform 24"/>
              <p:cNvSpPr>
                <a:spLocks/>
              </p:cNvSpPr>
              <p:nvPr/>
            </p:nvSpPr>
            <p:spPr bwMode="auto">
              <a:xfrm>
                <a:off x="1343" y="1248"/>
                <a:ext cx="170" cy="289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9" y="288"/>
                  </a:cxn>
                </a:cxnLst>
                <a:rect l="0" t="0" r="r" b="b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3081" name="Freeform 25"/>
              <p:cNvSpPr>
                <a:spLocks/>
              </p:cNvSpPr>
              <p:nvPr/>
            </p:nvSpPr>
            <p:spPr bwMode="auto">
              <a:xfrm>
                <a:off x="1512" y="1248"/>
                <a:ext cx="171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0" y="0"/>
                  </a:cxn>
                  <a:cxn ang="0">
                    <a:pos x="170" y="288"/>
                  </a:cxn>
                  <a:cxn ang="0">
                    <a:pos x="0" y="288"/>
                  </a:cxn>
                </a:cxnLst>
                <a:rect l="0" t="0" r="r" b="b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1562100" y="1617662"/>
            <a:ext cx="6311900" cy="515938"/>
            <a:chOff x="984" y="551"/>
            <a:chExt cx="3976" cy="325"/>
          </a:xfrm>
        </p:grpSpPr>
        <p:sp>
          <p:nvSpPr>
            <p:cNvPr id="2733083" name="Line 27"/>
            <p:cNvSpPr>
              <a:spLocks noChangeShapeType="1"/>
            </p:cNvSpPr>
            <p:nvPr/>
          </p:nvSpPr>
          <p:spPr bwMode="auto">
            <a:xfrm>
              <a:off x="984" y="840"/>
              <a:ext cx="39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084" name="Rectangle 28"/>
            <p:cNvSpPr>
              <a:spLocks noChangeArrowheads="1"/>
            </p:cNvSpPr>
            <p:nvPr/>
          </p:nvSpPr>
          <p:spPr bwMode="auto">
            <a:xfrm>
              <a:off x="1867" y="551"/>
              <a:ext cx="2168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Time (clock cycles)</a:t>
              </a:r>
            </a:p>
          </p:txBody>
        </p: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3340100" y="2509838"/>
            <a:ext cx="857250" cy="2033587"/>
            <a:chOff x="2104" y="1437"/>
            <a:chExt cx="540" cy="1281"/>
          </a:xfrm>
        </p:grpSpPr>
        <p:sp>
          <p:nvSpPr>
            <p:cNvPr id="2733086" name="Line 30"/>
            <p:cNvSpPr>
              <a:spLocks noChangeShapeType="1"/>
            </p:cNvSpPr>
            <p:nvPr/>
          </p:nvSpPr>
          <p:spPr bwMode="auto">
            <a:xfrm>
              <a:off x="2489" y="1677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087" name="Freeform 31" descr="25%"/>
            <p:cNvSpPr>
              <a:spLocks/>
            </p:cNvSpPr>
            <p:nvPr/>
          </p:nvSpPr>
          <p:spPr bwMode="auto">
            <a:xfrm>
              <a:off x="2396" y="1965"/>
              <a:ext cx="148" cy="2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pattFill prst="pct25">
              <a:fgClr>
                <a:schemeClr val="accent1"/>
              </a:fgClr>
              <a:bgClr>
                <a:srgbClr val="FFFFFF"/>
              </a:bgClr>
            </a:patt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" name="Group 32"/>
            <p:cNvGrpSpPr>
              <a:grpSpLocks/>
            </p:cNvGrpSpPr>
            <p:nvPr/>
          </p:nvGrpSpPr>
          <p:grpSpPr bwMode="auto">
            <a:xfrm>
              <a:off x="2178" y="2429"/>
              <a:ext cx="359" cy="289"/>
              <a:chOff x="2178" y="2144"/>
              <a:chExt cx="359" cy="289"/>
            </a:xfrm>
          </p:grpSpPr>
          <p:sp>
            <p:nvSpPr>
              <p:cNvPr id="2733089" name="Rectangle 33"/>
              <p:cNvSpPr>
                <a:spLocks noChangeArrowheads="1"/>
              </p:cNvSpPr>
              <p:nvPr/>
            </p:nvSpPr>
            <p:spPr bwMode="auto">
              <a:xfrm>
                <a:off x="2178" y="2146"/>
                <a:ext cx="292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  I$</a:t>
                </a:r>
              </a:p>
            </p:txBody>
          </p:sp>
          <p:grpSp>
            <p:nvGrpSpPr>
              <p:cNvPr id="10" name="Group 34"/>
              <p:cNvGrpSpPr>
                <a:grpSpLocks/>
              </p:cNvGrpSpPr>
              <p:nvPr/>
            </p:nvGrpSpPr>
            <p:grpSpPr bwMode="auto">
              <a:xfrm>
                <a:off x="2197" y="2144"/>
                <a:ext cx="340" cy="289"/>
                <a:chOff x="2197" y="2144"/>
                <a:chExt cx="340" cy="289"/>
              </a:xfrm>
            </p:grpSpPr>
            <p:sp>
              <p:nvSpPr>
                <p:cNvPr id="2733091" name="Freeform 35"/>
                <p:cNvSpPr>
                  <a:spLocks/>
                </p:cNvSpPr>
                <p:nvPr/>
              </p:nvSpPr>
              <p:spPr bwMode="auto">
                <a:xfrm>
                  <a:off x="2197" y="2144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3092" name="Freeform 36"/>
                <p:cNvSpPr>
                  <a:spLocks/>
                </p:cNvSpPr>
                <p:nvPr/>
              </p:nvSpPr>
              <p:spPr bwMode="auto">
                <a:xfrm>
                  <a:off x="2366" y="2144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1" name="Group 37"/>
            <p:cNvGrpSpPr>
              <a:grpSpLocks/>
            </p:cNvGrpSpPr>
            <p:nvPr/>
          </p:nvGrpSpPr>
          <p:grpSpPr bwMode="auto">
            <a:xfrm>
              <a:off x="2255" y="1437"/>
              <a:ext cx="227" cy="481"/>
              <a:chOff x="2255" y="1152"/>
              <a:chExt cx="227" cy="481"/>
            </a:xfrm>
          </p:grpSpPr>
          <p:sp>
            <p:nvSpPr>
              <p:cNvPr id="2733094" name="Freeform 38"/>
              <p:cNvSpPr>
                <a:spLocks/>
              </p:cNvSpPr>
              <p:nvPr/>
            </p:nvSpPr>
            <p:spPr bwMode="auto">
              <a:xfrm>
                <a:off x="2269" y="1152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3095" name="Rectangle 39"/>
              <p:cNvSpPr>
                <a:spLocks noChangeArrowheads="1"/>
              </p:cNvSpPr>
              <p:nvPr/>
            </p:nvSpPr>
            <p:spPr bwMode="auto">
              <a:xfrm rot="5400000">
                <a:off x="2168" y="1273"/>
                <a:ext cx="38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ALU</a:t>
                </a:r>
              </a:p>
            </p:txBody>
          </p:sp>
        </p:grpSp>
        <p:sp>
          <p:nvSpPr>
            <p:cNvPr id="2733096" name="Line 40"/>
            <p:cNvSpPr>
              <a:spLocks noChangeShapeType="1"/>
            </p:cNvSpPr>
            <p:nvPr/>
          </p:nvSpPr>
          <p:spPr bwMode="auto">
            <a:xfrm>
              <a:off x="2104" y="1581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097" name="Line 41"/>
            <p:cNvSpPr>
              <a:spLocks noChangeShapeType="1"/>
            </p:cNvSpPr>
            <p:nvPr/>
          </p:nvSpPr>
          <p:spPr bwMode="auto">
            <a:xfrm>
              <a:off x="2104" y="1773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098" name="Freeform 42"/>
            <p:cNvSpPr>
              <a:spLocks/>
            </p:cNvSpPr>
            <p:nvPr/>
          </p:nvSpPr>
          <p:spPr bwMode="auto">
            <a:xfrm>
              <a:off x="2197" y="1672"/>
              <a:ext cx="337" cy="27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0" y="277"/>
                </a:cxn>
                <a:cxn ang="0">
                  <a:pos x="294" y="277"/>
                </a:cxn>
                <a:cxn ang="0">
                  <a:pos x="294" y="90"/>
                </a:cxn>
                <a:cxn ang="0">
                  <a:pos x="336" y="0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099" name="Rectangle 43"/>
            <p:cNvSpPr>
              <a:spLocks noChangeArrowheads="1"/>
            </p:cNvSpPr>
            <p:nvPr/>
          </p:nvSpPr>
          <p:spPr bwMode="auto">
            <a:xfrm>
              <a:off x="2211" y="1988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Reg</a:t>
              </a:r>
            </a:p>
          </p:txBody>
        </p:sp>
        <p:grpSp>
          <p:nvGrpSpPr>
            <p:cNvPr id="12" name="Group 44"/>
            <p:cNvGrpSpPr>
              <a:grpSpLocks/>
            </p:cNvGrpSpPr>
            <p:nvPr/>
          </p:nvGrpSpPr>
          <p:grpSpPr bwMode="auto">
            <a:xfrm>
              <a:off x="2230" y="1981"/>
              <a:ext cx="296" cy="289"/>
              <a:chOff x="2230" y="1696"/>
              <a:chExt cx="296" cy="289"/>
            </a:xfrm>
          </p:grpSpPr>
          <p:sp>
            <p:nvSpPr>
              <p:cNvPr id="2733101" name="Freeform 45"/>
              <p:cNvSpPr>
                <a:spLocks/>
              </p:cNvSpPr>
              <p:nvPr/>
            </p:nvSpPr>
            <p:spPr bwMode="auto">
              <a:xfrm>
                <a:off x="2230" y="1696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3102" name="Freeform 46"/>
              <p:cNvSpPr>
                <a:spLocks/>
              </p:cNvSpPr>
              <p:nvPr/>
            </p:nvSpPr>
            <p:spPr bwMode="auto">
              <a:xfrm>
                <a:off x="2378" y="1696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33103" name="Line 47"/>
            <p:cNvSpPr>
              <a:spLocks noChangeShapeType="1"/>
            </p:cNvSpPr>
            <p:nvPr/>
          </p:nvSpPr>
          <p:spPr bwMode="auto">
            <a:xfrm>
              <a:off x="2115" y="2125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104" name="Freeform 48"/>
            <p:cNvSpPr>
              <a:spLocks/>
            </p:cNvSpPr>
            <p:nvPr/>
          </p:nvSpPr>
          <p:spPr bwMode="auto">
            <a:xfrm>
              <a:off x="2177" y="2029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Group 49"/>
          <p:cNvGrpSpPr>
            <a:grpSpLocks/>
          </p:cNvGrpSpPr>
          <p:nvPr/>
        </p:nvGrpSpPr>
        <p:grpSpPr bwMode="auto">
          <a:xfrm>
            <a:off x="4017963" y="2586038"/>
            <a:ext cx="857250" cy="2668587"/>
            <a:chOff x="2531" y="1485"/>
            <a:chExt cx="540" cy="1681"/>
          </a:xfrm>
        </p:grpSpPr>
        <p:sp>
          <p:nvSpPr>
            <p:cNvPr id="2733106" name="Line 50"/>
            <p:cNvSpPr>
              <a:spLocks noChangeShapeType="1"/>
            </p:cNvSpPr>
            <p:nvPr/>
          </p:nvSpPr>
          <p:spPr bwMode="auto">
            <a:xfrm>
              <a:off x="2916" y="2125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107" name="Freeform 51"/>
            <p:cNvSpPr>
              <a:spLocks/>
            </p:cNvSpPr>
            <p:nvPr/>
          </p:nvSpPr>
          <p:spPr bwMode="auto">
            <a:xfrm>
              <a:off x="2610" y="1677"/>
              <a:ext cx="431" cy="1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391" y="192"/>
                </a:cxn>
                <a:cxn ang="0">
                  <a:pos x="391" y="64"/>
                </a:cxn>
                <a:cxn ang="0">
                  <a:pos x="430" y="0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108" name="Freeform 52" descr="25%"/>
            <p:cNvSpPr>
              <a:spLocks/>
            </p:cNvSpPr>
            <p:nvPr/>
          </p:nvSpPr>
          <p:spPr bwMode="auto">
            <a:xfrm>
              <a:off x="2806" y="2436"/>
              <a:ext cx="148" cy="2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pattFill prst="pct25">
              <a:fgClr>
                <a:schemeClr val="accent1"/>
              </a:fgClr>
              <a:bgClr>
                <a:srgbClr val="FFFFFF"/>
              </a:bgClr>
            </a:patt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4" name="Group 53"/>
            <p:cNvGrpSpPr>
              <a:grpSpLocks/>
            </p:cNvGrpSpPr>
            <p:nvPr/>
          </p:nvGrpSpPr>
          <p:grpSpPr bwMode="auto">
            <a:xfrm>
              <a:off x="2624" y="1485"/>
              <a:ext cx="340" cy="289"/>
              <a:chOff x="2624" y="1200"/>
              <a:chExt cx="340" cy="289"/>
            </a:xfrm>
          </p:grpSpPr>
          <p:sp>
            <p:nvSpPr>
              <p:cNvPr id="2733110" name="Freeform 54"/>
              <p:cNvSpPr>
                <a:spLocks/>
              </p:cNvSpPr>
              <p:nvPr/>
            </p:nvSpPr>
            <p:spPr bwMode="auto">
              <a:xfrm>
                <a:off x="2624" y="1200"/>
                <a:ext cx="170" cy="289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9" y="288"/>
                  </a:cxn>
                </a:cxnLst>
                <a:rect l="0" t="0" r="r" b="b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3111" name="Freeform 55"/>
              <p:cNvSpPr>
                <a:spLocks/>
              </p:cNvSpPr>
              <p:nvPr/>
            </p:nvSpPr>
            <p:spPr bwMode="auto">
              <a:xfrm>
                <a:off x="2793" y="1200"/>
                <a:ext cx="171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0" y="0"/>
                  </a:cxn>
                  <a:cxn ang="0">
                    <a:pos x="170" y="288"/>
                  </a:cxn>
                  <a:cxn ang="0">
                    <a:pos x="0" y="288"/>
                  </a:cxn>
                </a:cxnLst>
                <a:rect l="0" t="0" r="r" b="b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33112" name="Rectangle 56"/>
            <p:cNvSpPr>
              <a:spLocks noChangeArrowheads="1"/>
            </p:cNvSpPr>
            <p:nvPr/>
          </p:nvSpPr>
          <p:spPr bwMode="auto">
            <a:xfrm>
              <a:off x="2638" y="2436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Reg</a:t>
              </a:r>
            </a:p>
          </p:txBody>
        </p:sp>
        <p:grpSp>
          <p:nvGrpSpPr>
            <p:cNvPr id="15" name="Group 57"/>
            <p:cNvGrpSpPr>
              <a:grpSpLocks/>
            </p:cNvGrpSpPr>
            <p:nvPr/>
          </p:nvGrpSpPr>
          <p:grpSpPr bwMode="auto">
            <a:xfrm>
              <a:off x="2657" y="2429"/>
              <a:ext cx="296" cy="289"/>
              <a:chOff x="2657" y="2144"/>
              <a:chExt cx="296" cy="289"/>
            </a:xfrm>
          </p:grpSpPr>
          <p:sp>
            <p:nvSpPr>
              <p:cNvPr id="2733114" name="Freeform 58"/>
              <p:cNvSpPr>
                <a:spLocks/>
              </p:cNvSpPr>
              <p:nvPr/>
            </p:nvSpPr>
            <p:spPr bwMode="auto">
              <a:xfrm>
                <a:off x="2657" y="2144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3115" name="Freeform 59"/>
              <p:cNvSpPr>
                <a:spLocks/>
              </p:cNvSpPr>
              <p:nvPr/>
            </p:nvSpPr>
            <p:spPr bwMode="auto">
              <a:xfrm>
                <a:off x="2805" y="2144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33116" name="Line 60"/>
            <p:cNvSpPr>
              <a:spLocks noChangeShapeType="1"/>
            </p:cNvSpPr>
            <p:nvPr/>
          </p:nvSpPr>
          <p:spPr bwMode="auto">
            <a:xfrm>
              <a:off x="2542" y="2573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117" name="Freeform 61"/>
            <p:cNvSpPr>
              <a:spLocks/>
            </p:cNvSpPr>
            <p:nvPr/>
          </p:nvSpPr>
          <p:spPr bwMode="auto">
            <a:xfrm>
              <a:off x="2604" y="2477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6" name="Group 62"/>
            <p:cNvGrpSpPr>
              <a:grpSpLocks/>
            </p:cNvGrpSpPr>
            <p:nvPr/>
          </p:nvGrpSpPr>
          <p:grpSpPr bwMode="auto">
            <a:xfrm>
              <a:off x="2624" y="2877"/>
              <a:ext cx="340" cy="289"/>
              <a:chOff x="2624" y="2592"/>
              <a:chExt cx="340" cy="289"/>
            </a:xfrm>
          </p:grpSpPr>
          <p:sp>
            <p:nvSpPr>
              <p:cNvPr id="2733119" name="Freeform 63"/>
              <p:cNvSpPr>
                <a:spLocks/>
              </p:cNvSpPr>
              <p:nvPr/>
            </p:nvSpPr>
            <p:spPr bwMode="auto">
              <a:xfrm>
                <a:off x="2624" y="2592"/>
                <a:ext cx="170" cy="289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9" y="288"/>
                  </a:cxn>
                </a:cxnLst>
                <a:rect l="0" t="0" r="r" b="b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3120" name="Freeform 64"/>
              <p:cNvSpPr>
                <a:spLocks/>
              </p:cNvSpPr>
              <p:nvPr/>
            </p:nvSpPr>
            <p:spPr bwMode="auto">
              <a:xfrm>
                <a:off x="2793" y="2592"/>
                <a:ext cx="171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0" y="0"/>
                  </a:cxn>
                  <a:cxn ang="0">
                    <a:pos x="170" y="288"/>
                  </a:cxn>
                  <a:cxn ang="0">
                    <a:pos x="0" y="288"/>
                  </a:cxn>
                </a:cxnLst>
                <a:rect l="0" t="0" r="r" b="b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33121" name="Rectangle 65"/>
            <p:cNvSpPr>
              <a:spLocks noChangeArrowheads="1"/>
            </p:cNvSpPr>
            <p:nvPr/>
          </p:nvSpPr>
          <p:spPr bwMode="auto">
            <a:xfrm>
              <a:off x="2605" y="2879"/>
              <a:ext cx="292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  I$</a:t>
              </a:r>
            </a:p>
          </p:txBody>
        </p:sp>
        <p:sp>
          <p:nvSpPr>
            <p:cNvPr id="2733122" name="Rectangle 66"/>
            <p:cNvSpPr>
              <a:spLocks noChangeArrowheads="1"/>
            </p:cNvSpPr>
            <p:nvPr/>
          </p:nvSpPr>
          <p:spPr bwMode="auto">
            <a:xfrm>
              <a:off x="2601" y="1535"/>
              <a:ext cx="3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  D$</a:t>
              </a:r>
            </a:p>
          </p:txBody>
        </p:sp>
        <p:grpSp>
          <p:nvGrpSpPr>
            <p:cNvPr id="17" name="Group 67"/>
            <p:cNvGrpSpPr>
              <a:grpSpLocks/>
            </p:cNvGrpSpPr>
            <p:nvPr/>
          </p:nvGrpSpPr>
          <p:grpSpPr bwMode="auto">
            <a:xfrm>
              <a:off x="2682" y="1885"/>
              <a:ext cx="227" cy="481"/>
              <a:chOff x="2682" y="1600"/>
              <a:chExt cx="227" cy="481"/>
            </a:xfrm>
          </p:grpSpPr>
          <p:sp>
            <p:nvSpPr>
              <p:cNvPr id="2733124" name="Freeform 68"/>
              <p:cNvSpPr>
                <a:spLocks/>
              </p:cNvSpPr>
              <p:nvPr/>
            </p:nvSpPr>
            <p:spPr bwMode="auto">
              <a:xfrm>
                <a:off x="2696" y="1600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3125" name="Rectangle 69"/>
              <p:cNvSpPr>
                <a:spLocks noChangeArrowheads="1"/>
              </p:cNvSpPr>
              <p:nvPr/>
            </p:nvSpPr>
            <p:spPr bwMode="auto">
              <a:xfrm rot="5400000">
                <a:off x="2595" y="1721"/>
                <a:ext cx="38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ALU</a:t>
                </a:r>
              </a:p>
            </p:txBody>
          </p:sp>
        </p:grpSp>
        <p:sp>
          <p:nvSpPr>
            <p:cNvPr id="2733126" name="Line 70"/>
            <p:cNvSpPr>
              <a:spLocks noChangeShapeType="1"/>
            </p:cNvSpPr>
            <p:nvPr/>
          </p:nvSpPr>
          <p:spPr bwMode="auto">
            <a:xfrm>
              <a:off x="2531" y="2029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127" name="Line 71"/>
            <p:cNvSpPr>
              <a:spLocks noChangeShapeType="1"/>
            </p:cNvSpPr>
            <p:nvPr/>
          </p:nvSpPr>
          <p:spPr bwMode="auto">
            <a:xfrm>
              <a:off x="2531" y="2221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128" name="Freeform 72"/>
            <p:cNvSpPr>
              <a:spLocks/>
            </p:cNvSpPr>
            <p:nvPr/>
          </p:nvSpPr>
          <p:spPr bwMode="auto">
            <a:xfrm>
              <a:off x="2624" y="2120"/>
              <a:ext cx="337" cy="27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0" y="277"/>
                </a:cxn>
                <a:cxn ang="0">
                  <a:pos x="294" y="277"/>
                </a:cxn>
                <a:cxn ang="0">
                  <a:pos x="294" y="90"/>
                </a:cxn>
                <a:cxn ang="0">
                  <a:pos x="336" y="0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oup 73"/>
          <p:cNvGrpSpPr>
            <a:grpSpLocks/>
          </p:cNvGrpSpPr>
          <p:nvPr/>
        </p:nvGrpSpPr>
        <p:grpSpPr bwMode="auto">
          <a:xfrm>
            <a:off x="4695825" y="2662238"/>
            <a:ext cx="857250" cy="3303587"/>
            <a:chOff x="2958" y="1533"/>
            <a:chExt cx="540" cy="2081"/>
          </a:xfrm>
        </p:grpSpPr>
        <p:sp>
          <p:nvSpPr>
            <p:cNvPr id="2733130" name="Line 74"/>
            <p:cNvSpPr>
              <a:spLocks noChangeShapeType="1"/>
            </p:cNvSpPr>
            <p:nvPr/>
          </p:nvSpPr>
          <p:spPr bwMode="auto">
            <a:xfrm>
              <a:off x="3343" y="2573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131" name="Freeform 75"/>
            <p:cNvSpPr>
              <a:spLocks/>
            </p:cNvSpPr>
            <p:nvPr/>
          </p:nvSpPr>
          <p:spPr bwMode="auto">
            <a:xfrm>
              <a:off x="3037" y="2125"/>
              <a:ext cx="431" cy="1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391" y="192"/>
                </a:cxn>
                <a:cxn ang="0">
                  <a:pos x="391" y="64"/>
                </a:cxn>
                <a:cxn ang="0">
                  <a:pos x="430" y="0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132" name="Freeform 76" descr="25%"/>
            <p:cNvSpPr>
              <a:spLocks/>
            </p:cNvSpPr>
            <p:nvPr/>
          </p:nvSpPr>
          <p:spPr bwMode="auto">
            <a:xfrm>
              <a:off x="3237" y="2871"/>
              <a:ext cx="148" cy="2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pattFill prst="pct25">
              <a:fgClr>
                <a:schemeClr val="accent1"/>
              </a:fgClr>
              <a:bgClr>
                <a:srgbClr val="FFFFFF"/>
              </a:bgClr>
            </a:patt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133" name="Freeform 77" descr="25%"/>
            <p:cNvSpPr>
              <a:spLocks/>
            </p:cNvSpPr>
            <p:nvPr/>
          </p:nvSpPr>
          <p:spPr bwMode="auto">
            <a:xfrm flipH="1">
              <a:off x="3123" y="1540"/>
              <a:ext cx="148" cy="2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pattFill prst="pct25">
              <a:fgClr>
                <a:schemeClr val="accent1"/>
              </a:fgClr>
              <a:bgClr>
                <a:srgbClr val="FFFFFF"/>
              </a:bgClr>
            </a:patt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9" name="Group 78"/>
            <p:cNvGrpSpPr>
              <a:grpSpLocks/>
            </p:cNvGrpSpPr>
            <p:nvPr/>
          </p:nvGrpSpPr>
          <p:grpSpPr bwMode="auto">
            <a:xfrm>
              <a:off x="3109" y="2333"/>
              <a:ext cx="227" cy="481"/>
              <a:chOff x="3109" y="2048"/>
              <a:chExt cx="227" cy="481"/>
            </a:xfrm>
          </p:grpSpPr>
          <p:sp>
            <p:nvSpPr>
              <p:cNvPr id="2733135" name="Freeform 79"/>
              <p:cNvSpPr>
                <a:spLocks/>
              </p:cNvSpPr>
              <p:nvPr/>
            </p:nvSpPr>
            <p:spPr bwMode="auto">
              <a:xfrm>
                <a:off x="3123" y="2048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3136" name="Rectangle 80"/>
              <p:cNvSpPr>
                <a:spLocks noChangeArrowheads="1"/>
              </p:cNvSpPr>
              <p:nvPr/>
            </p:nvSpPr>
            <p:spPr bwMode="auto">
              <a:xfrm rot="5400000">
                <a:off x="3022" y="2169"/>
                <a:ext cx="38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ALU</a:t>
                </a:r>
              </a:p>
            </p:txBody>
          </p:sp>
        </p:grpSp>
        <p:sp>
          <p:nvSpPr>
            <p:cNvPr id="2733137" name="Line 81"/>
            <p:cNvSpPr>
              <a:spLocks noChangeShapeType="1"/>
            </p:cNvSpPr>
            <p:nvPr/>
          </p:nvSpPr>
          <p:spPr bwMode="auto">
            <a:xfrm>
              <a:off x="2958" y="2477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138" name="Line 82"/>
            <p:cNvSpPr>
              <a:spLocks noChangeShapeType="1"/>
            </p:cNvSpPr>
            <p:nvPr/>
          </p:nvSpPr>
          <p:spPr bwMode="auto">
            <a:xfrm>
              <a:off x="2958" y="2669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139" name="Freeform 83"/>
            <p:cNvSpPr>
              <a:spLocks/>
            </p:cNvSpPr>
            <p:nvPr/>
          </p:nvSpPr>
          <p:spPr bwMode="auto">
            <a:xfrm>
              <a:off x="3051" y="2568"/>
              <a:ext cx="337" cy="27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0" y="277"/>
                </a:cxn>
                <a:cxn ang="0">
                  <a:pos x="294" y="277"/>
                </a:cxn>
                <a:cxn ang="0">
                  <a:pos x="294" y="90"/>
                </a:cxn>
                <a:cxn ang="0">
                  <a:pos x="336" y="0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140" name="Rectangle 84"/>
            <p:cNvSpPr>
              <a:spLocks noChangeArrowheads="1"/>
            </p:cNvSpPr>
            <p:nvPr/>
          </p:nvSpPr>
          <p:spPr bwMode="auto">
            <a:xfrm>
              <a:off x="3093" y="1535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Reg</a:t>
              </a:r>
            </a:p>
          </p:txBody>
        </p:sp>
        <p:grpSp>
          <p:nvGrpSpPr>
            <p:cNvPr id="20" name="Group 85"/>
            <p:cNvGrpSpPr>
              <a:grpSpLocks/>
            </p:cNvGrpSpPr>
            <p:nvPr/>
          </p:nvGrpSpPr>
          <p:grpSpPr bwMode="auto">
            <a:xfrm>
              <a:off x="3120" y="1533"/>
              <a:ext cx="284" cy="289"/>
              <a:chOff x="3120" y="1248"/>
              <a:chExt cx="284" cy="289"/>
            </a:xfrm>
          </p:grpSpPr>
          <p:sp>
            <p:nvSpPr>
              <p:cNvPr id="2733142" name="Freeform 86"/>
              <p:cNvSpPr>
                <a:spLocks/>
              </p:cNvSpPr>
              <p:nvPr/>
            </p:nvSpPr>
            <p:spPr bwMode="auto">
              <a:xfrm>
                <a:off x="3120" y="1248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3143" name="Freeform 87"/>
              <p:cNvSpPr>
                <a:spLocks/>
              </p:cNvSpPr>
              <p:nvPr/>
            </p:nvSpPr>
            <p:spPr bwMode="auto">
              <a:xfrm>
                <a:off x="3261" y="1248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33144" name="Line 88"/>
            <p:cNvSpPr>
              <a:spLocks noChangeShapeType="1"/>
            </p:cNvSpPr>
            <p:nvPr/>
          </p:nvSpPr>
          <p:spPr bwMode="auto">
            <a:xfrm>
              <a:off x="2973" y="1677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145" name="Rectangle 89"/>
            <p:cNvSpPr>
              <a:spLocks noChangeArrowheads="1"/>
            </p:cNvSpPr>
            <p:nvPr/>
          </p:nvSpPr>
          <p:spPr bwMode="auto">
            <a:xfrm>
              <a:off x="3028" y="1983"/>
              <a:ext cx="3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  D$</a:t>
              </a:r>
            </a:p>
          </p:txBody>
        </p:sp>
        <p:grpSp>
          <p:nvGrpSpPr>
            <p:cNvPr id="21" name="Group 90"/>
            <p:cNvGrpSpPr>
              <a:grpSpLocks/>
            </p:cNvGrpSpPr>
            <p:nvPr/>
          </p:nvGrpSpPr>
          <p:grpSpPr bwMode="auto">
            <a:xfrm>
              <a:off x="3079" y="1981"/>
              <a:ext cx="325" cy="289"/>
              <a:chOff x="3079" y="1696"/>
              <a:chExt cx="325" cy="289"/>
            </a:xfrm>
          </p:grpSpPr>
          <p:sp>
            <p:nvSpPr>
              <p:cNvPr id="2733147" name="Freeform 91"/>
              <p:cNvSpPr>
                <a:spLocks/>
              </p:cNvSpPr>
              <p:nvPr/>
            </p:nvSpPr>
            <p:spPr bwMode="auto">
              <a:xfrm>
                <a:off x="3079" y="1696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3148" name="Freeform 92"/>
              <p:cNvSpPr>
                <a:spLocks/>
              </p:cNvSpPr>
              <p:nvPr/>
            </p:nvSpPr>
            <p:spPr bwMode="auto">
              <a:xfrm>
                <a:off x="3240" y="1696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33149" name="Rectangle 93"/>
            <p:cNvSpPr>
              <a:spLocks noChangeArrowheads="1"/>
            </p:cNvSpPr>
            <p:nvPr/>
          </p:nvSpPr>
          <p:spPr bwMode="auto">
            <a:xfrm>
              <a:off x="3065" y="2884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Reg</a:t>
              </a:r>
            </a:p>
          </p:txBody>
        </p:sp>
        <p:grpSp>
          <p:nvGrpSpPr>
            <p:cNvPr id="22" name="Group 94"/>
            <p:cNvGrpSpPr>
              <a:grpSpLocks/>
            </p:cNvGrpSpPr>
            <p:nvPr/>
          </p:nvGrpSpPr>
          <p:grpSpPr bwMode="auto">
            <a:xfrm>
              <a:off x="3084" y="2877"/>
              <a:ext cx="296" cy="289"/>
              <a:chOff x="3084" y="2592"/>
              <a:chExt cx="296" cy="289"/>
            </a:xfrm>
          </p:grpSpPr>
          <p:sp>
            <p:nvSpPr>
              <p:cNvPr id="2733151" name="Freeform 95"/>
              <p:cNvSpPr>
                <a:spLocks/>
              </p:cNvSpPr>
              <p:nvPr/>
            </p:nvSpPr>
            <p:spPr bwMode="auto">
              <a:xfrm>
                <a:off x="3084" y="2592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3152" name="Freeform 96"/>
              <p:cNvSpPr>
                <a:spLocks/>
              </p:cNvSpPr>
              <p:nvPr/>
            </p:nvSpPr>
            <p:spPr bwMode="auto">
              <a:xfrm>
                <a:off x="3232" y="2592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33153" name="Line 97"/>
            <p:cNvSpPr>
              <a:spLocks noChangeShapeType="1"/>
            </p:cNvSpPr>
            <p:nvPr/>
          </p:nvSpPr>
          <p:spPr bwMode="auto">
            <a:xfrm>
              <a:off x="2969" y="3021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154" name="Freeform 98"/>
            <p:cNvSpPr>
              <a:spLocks/>
            </p:cNvSpPr>
            <p:nvPr/>
          </p:nvSpPr>
          <p:spPr bwMode="auto">
            <a:xfrm>
              <a:off x="3031" y="2925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3" name="Group 99"/>
            <p:cNvGrpSpPr>
              <a:grpSpLocks/>
            </p:cNvGrpSpPr>
            <p:nvPr/>
          </p:nvGrpSpPr>
          <p:grpSpPr bwMode="auto">
            <a:xfrm>
              <a:off x="3032" y="3325"/>
              <a:ext cx="359" cy="289"/>
              <a:chOff x="3032" y="3040"/>
              <a:chExt cx="359" cy="289"/>
            </a:xfrm>
          </p:grpSpPr>
          <p:sp>
            <p:nvSpPr>
              <p:cNvPr id="2733156" name="Rectangle 100"/>
              <p:cNvSpPr>
                <a:spLocks noChangeArrowheads="1"/>
              </p:cNvSpPr>
              <p:nvPr/>
            </p:nvSpPr>
            <p:spPr bwMode="auto">
              <a:xfrm>
                <a:off x="3032" y="3042"/>
                <a:ext cx="292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  I$</a:t>
                </a:r>
              </a:p>
            </p:txBody>
          </p:sp>
          <p:grpSp>
            <p:nvGrpSpPr>
              <p:cNvPr id="24" name="Group 101"/>
              <p:cNvGrpSpPr>
                <a:grpSpLocks/>
              </p:cNvGrpSpPr>
              <p:nvPr/>
            </p:nvGrpSpPr>
            <p:grpSpPr bwMode="auto">
              <a:xfrm>
                <a:off x="3051" y="3040"/>
                <a:ext cx="340" cy="289"/>
                <a:chOff x="3051" y="3040"/>
                <a:chExt cx="340" cy="289"/>
              </a:xfrm>
            </p:grpSpPr>
            <p:sp>
              <p:nvSpPr>
                <p:cNvPr id="2733158" name="Freeform 102"/>
                <p:cNvSpPr>
                  <a:spLocks/>
                </p:cNvSpPr>
                <p:nvPr/>
              </p:nvSpPr>
              <p:spPr bwMode="auto">
                <a:xfrm>
                  <a:off x="3051" y="3040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3159" name="Freeform 103"/>
                <p:cNvSpPr>
                  <a:spLocks/>
                </p:cNvSpPr>
                <p:nvPr/>
              </p:nvSpPr>
              <p:spPr bwMode="auto">
                <a:xfrm>
                  <a:off x="3220" y="3040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5" name="Group 104"/>
          <p:cNvGrpSpPr>
            <a:grpSpLocks/>
          </p:cNvGrpSpPr>
          <p:nvPr/>
        </p:nvGrpSpPr>
        <p:grpSpPr bwMode="auto">
          <a:xfrm>
            <a:off x="5373688" y="3373438"/>
            <a:ext cx="809625" cy="2603500"/>
            <a:chOff x="3385" y="1981"/>
            <a:chExt cx="510" cy="1640"/>
          </a:xfrm>
        </p:grpSpPr>
        <p:sp>
          <p:nvSpPr>
            <p:cNvPr id="2733161" name="Freeform 105"/>
            <p:cNvSpPr>
              <a:spLocks/>
            </p:cNvSpPr>
            <p:nvPr/>
          </p:nvSpPr>
          <p:spPr bwMode="auto">
            <a:xfrm>
              <a:off x="3464" y="2573"/>
              <a:ext cx="431" cy="1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391" y="192"/>
                </a:cxn>
                <a:cxn ang="0">
                  <a:pos x="391" y="64"/>
                </a:cxn>
                <a:cxn ang="0">
                  <a:pos x="430" y="0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162" name="Freeform 106" descr="25%"/>
            <p:cNvSpPr>
              <a:spLocks/>
            </p:cNvSpPr>
            <p:nvPr/>
          </p:nvSpPr>
          <p:spPr bwMode="auto">
            <a:xfrm>
              <a:off x="3660" y="3332"/>
              <a:ext cx="148" cy="2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pattFill prst="pct25">
              <a:fgClr>
                <a:schemeClr val="accent1"/>
              </a:fgClr>
              <a:bgClr>
                <a:srgbClr val="FFFFFF"/>
              </a:bgClr>
            </a:patt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163" name="Freeform 107" descr="25%"/>
            <p:cNvSpPr>
              <a:spLocks/>
            </p:cNvSpPr>
            <p:nvPr/>
          </p:nvSpPr>
          <p:spPr bwMode="auto">
            <a:xfrm flipH="1">
              <a:off x="3547" y="1988"/>
              <a:ext cx="148" cy="2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pattFill prst="pct25">
              <a:fgClr>
                <a:schemeClr val="accent1"/>
              </a:fgClr>
              <a:bgClr>
                <a:srgbClr val="FFFFFF"/>
              </a:bgClr>
            </a:patt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164" name="Rectangle 108"/>
            <p:cNvSpPr>
              <a:spLocks noChangeArrowheads="1"/>
            </p:cNvSpPr>
            <p:nvPr/>
          </p:nvSpPr>
          <p:spPr bwMode="auto">
            <a:xfrm>
              <a:off x="3455" y="2431"/>
              <a:ext cx="3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  D$</a:t>
              </a:r>
            </a:p>
          </p:txBody>
        </p:sp>
        <p:grpSp>
          <p:nvGrpSpPr>
            <p:cNvPr id="26" name="Group 109"/>
            <p:cNvGrpSpPr>
              <a:grpSpLocks/>
            </p:cNvGrpSpPr>
            <p:nvPr/>
          </p:nvGrpSpPr>
          <p:grpSpPr bwMode="auto">
            <a:xfrm>
              <a:off x="3506" y="2429"/>
              <a:ext cx="325" cy="289"/>
              <a:chOff x="3506" y="2144"/>
              <a:chExt cx="325" cy="289"/>
            </a:xfrm>
          </p:grpSpPr>
          <p:sp>
            <p:nvSpPr>
              <p:cNvPr id="2733166" name="Freeform 110"/>
              <p:cNvSpPr>
                <a:spLocks/>
              </p:cNvSpPr>
              <p:nvPr/>
            </p:nvSpPr>
            <p:spPr bwMode="auto">
              <a:xfrm>
                <a:off x="3506" y="2144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3167" name="Freeform 111"/>
              <p:cNvSpPr>
                <a:spLocks/>
              </p:cNvSpPr>
              <p:nvPr/>
            </p:nvSpPr>
            <p:spPr bwMode="auto">
              <a:xfrm>
                <a:off x="3667" y="2144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33168" name="Rectangle 112"/>
            <p:cNvSpPr>
              <a:spLocks noChangeArrowheads="1"/>
            </p:cNvSpPr>
            <p:nvPr/>
          </p:nvSpPr>
          <p:spPr bwMode="auto">
            <a:xfrm>
              <a:off x="3520" y="1983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Reg</a:t>
              </a:r>
            </a:p>
          </p:txBody>
        </p:sp>
        <p:grpSp>
          <p:nvGrpSpPr>
            <p:cNvPr id="27" name="Group 113"/>
            <p:cNvGrpSpPr>
              <a:grpSpLocks/>
            </p:cNvGrpSpPr>
            <p:nvPr/>
          </p:nvGrpSpPr>
          <p:grpSpPr bwMode="auto">
            <a:xfrm>
              <a:off x="3547" y="1981"/>
              <a:ext cx="284" cy="289"/>
              <a:chOff x="3547" y="1696"/>
              <a:chExt cx="284" cy="289"/>
            </a:xfrm>
          </p:grpSpPr>
          <p:sp>
            <p:nvSpPr>
              <p:cNvPr id="2733170" name="Freeform 114"/>
              <p:cNvSpPr>
                <a:spLocks/>
              </p:cNvSpPr>
              <p:nvPr/>
            </p:nvSpPr>
            <p:spPr bwMode="auto">
              <a:xfrm>
                <a:off x="3547" y="1696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3171" name="Freeform 115"/>
              <p:cNvSpPr>
                <a:spLocks/>
              </p:cNvSpPr>
              <p:nvPr/>
            </p:nvSpPr>
            <p:spPr bwMode="auto">
              <a:xfrm>
                <a:off x="3688" y="1696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33172" name="Line 116"/>
            <p:cNvSpPr>
              <a:spLocks noChangeShapeType="1"/>
            </p:cNvSpPr>
            <p:nvPr/>
          </p:nvSpPr>
          <p:spPr bwMode="auto">
            <a:xfrm>
              <a:off x="3400" y="2125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8" name="Group 117"/>
            <p:cNvGrpSpPr>
              <a:grpSpLocks/>
            </p:cNvGrpSpPr>
            <p:nvPr/>
          </p:nvGrpSpPr>
          <p:grpSpPr bwMode="auto">
            <a:xfrm>
              <a:off x="3536" y="2781"/>
              <a:ext cx="227" cy="481"/>
              <a:chOff x="3536" y="2496"/>
              <a:chExt cx="227" cy="481"/>
            </a:xfrm>
          </p:grpSpPr>
          <p:sp>
            <p:nvSpPr>
              <p:cNvPr id="2733174" name="Freeform 118"/>
              <p:cNvSpPr>
                <a:spLocks/>
              </p:cNvSpPr>
              <p:nvPr/>
            </p:nvSpPr>
            <p:spPr bwMode="auto">
              <a:xfrm>
                <a:off x="3550" y="2496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3175" name="Rectangle 119"/>
              <p:cNvSpPr>
                <a:spLocks noChangeArrowheads="1"/>
              </p:cNvSpPr>
              <p:nvPr/>
            </p:nvSpPr>
            <p:spPr bwMode="auto">
              <a:xfrm rot="5400000">
                <a:off x="3449" y="2617"/>
                <a:ext cx="38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ALU</a:t>
                </a:r>
              </a:p>
            </p:txBody>
          </p:sp>
        </p:grpSp>
        <p:sp>
          <p:nvSpPr>
            <p:cNvPr id="2733176" name="Line 120"/>
            <p:cNvSpPr>
              <a:spLocks noChangeShapeType="1"/>
            </p:cNvSpPr>
            <p:nvPr/>
          </p:nvSpPr>
          <p:spPr bwMode="auto">
            <a:xfrm>
              <a:off x="3385" y="2925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177" name="Line 121"/>
            <p:cNvSpPr>
              <a:spLocks noChangeShapeType="1"/>
            </p:cNvSpPr>
            <p:nvPr/>
          </p:nvSpPr>
          <p:spPr bwMode="auto">
            <a:xfrm>
              <a:off x="3385" y="3117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178" name="Freeform 122"/>
            <p:cNvSpPr>
              <a:spLocks/>
            </p:cNvSpPr>
            <p:nvPr/>
          </p:nvSpPr>
          <p:spPr bwMode="auto">
            <a:xfrm>
              <a:off x="3478" y="3016"/>
              <a:ext cx="337" cy="27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0" y="277"/>
                </a:cxn>
                <a:cxn ang="0">
                  <a:pos x="294" y="277"/>
                </a:cxn>
                <a:cxn ang="0">
                  <a:pos x="294" y="90"/>
                </a:cxn>
                <a:cxn ang="0">
                  <a:pos x="336" y="0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179" name="Rectangle 123"/>
            <p:cNvSpPr>
              <a:spLocks noChangeArrowheads="1"/>
            </p:cNvSpPr>
            <p:nvPr/>
          </p:nvSpPr>
          <p:spPr bwMode="auto">
            <a:xfrm>
              <a:off x="3492" y="3332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Reg</a:t>
              </a:r>
            </a:p>
          </p:txBody>
        </p:sp>
        <p:grpSp>
          <p:nvGrpSpPr>
            <p:cNvPr id="29" name="Group 124"/>
            <p:cNvGrpSpPr>
              <a:grpSpLocks/>
            </p:cNvGrpSpPr>
            <p:nvPr/>
          </p:nvGrpSpPr>
          <p:grpSpPr bwMode="auto">
            <a:xfrm>
              <a:off x="3511" y="3325"/>
              <a:ext cx="296" cy="289"/>
              <a:chOff x="3511" y="3040"/>
              <a:chExt cx="296" cy="289"/>
            </a:xfrm>
          </p:grpSpPr>
          <p:sp>
            <p:nvSpPr>
              <p:cNvPr id="2733181" name="Freeform 125"/>
              <p:cNvSpPr>
                <a:spLocks/>
              </p:cNvSpPr>
              <p:nvPr/>
            </p:nvSpPr>
            <p:spPr bwMode="auto">
              <a:xfrm>
                <a:off x="3511" y="3040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3182" name="Freeform 126"/>
              <p:cNvSpPr>
                <a:spLocks/>
              </p:cNvSpPr>
              <p:nvPr/>
            </p:nvSpPr>
            <p:spPr bwMode="auto">
              <a:xfrm>
                <a:off x="3659" y="3040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33183" name="Line 127"/>
            <p:cNvSpPr>
              <a:spLocks noChangeShapeType="1"/>
            </p:cNvSpPr>
            <p:nvPr/>
          </p:nvSpPr>
          <p:spPr bwMode="auto">
            <a:xfrm>
              <a:off x="3396" y="3469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184" name="Freeform 128"/>
            <p:cNvSpPr>
              <a:spLocks/>
            </p:cNvSpPr>
            <p:nvPr/>
          </p:nvSpPr>
          <p:spPr bwMode="auto">
            <a:xfrm>
              <a:off x="3458" y="3373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129"/>
          <p:cNvGrpSpPr>
            <a:grpSpLocks/>
          </p:cNvGrpSpPr>
          <p:nvPr/>
        </p:nvGrpSpPr>
        <p:grpSpPr bwMode="auto">
          <a:xfrm>
            <a:off x="7431088" y="5497513"/>
            <a:ext cx="709612" cy="468312"/>
            <a:chOff x="4681" y="3034"/>
            <a:chExt cx="447" cy="295"/>
          </a:xfrm>
        </p:grpSpPr>
        <p:sp>
          <p:nvSpPr>
            <p:cNvPr id="2733186" name="Freeform 130" descr="25%"/>
            <p:cNvSpPr>
              <a:spLocks/>
            </p:cNvSpPr>
            <p:nvPr/>
          </p:nvSpPr>
          <p:spPr bwMode="auto">
            <a:xfrm flipH="1">
              <a:off x="4828" y="3034"/>
              <a:ext cx="148" cy="2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pattFill prst="pct25">
              <a:fgClr>
                <a:schemeClr val="accent1"/>
              </a:fgClr>
              <a:bgClr>
                <a:srgbClr val="FFFFFF"/>
              </a:bgClr>
            </a:patt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187" name="Rectangle 131"/>
            <p:cNvSpPr>
              <a:spLocks noChangeArrowheads="1"/>
            </p:cNvSpPr>
            <p:nvPr/>
          </p:nvSpPr>
          <p:spPr bwMode="auto">
            <a:xfrm>
              <a:off x="4801" y="3042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Reg</a:t>
              </a:r>
            </a:p>
          </p:txBody>
        </p:sp>
        <p:grpSp>
          <p:nvGrpSpPr>
            <p:cNvPr id="31" name="Group 132"/>
            <p:cNvGrpSpPr>
              <a:grpSpLocks/>
            </p:cNvGrpSpPr>
            <p:nvPr/>
          </p:nvGrpSpPr>
          <p:grpSpPr bwMode="auto">
            <a:xfrm>
              <a:off x="4828" y="3040"/>
              <a:ext cx="284" cy="289"/>
              <a:chOff x="4828" y="3040"/>
              <a:chExt cx="284" cy="289"/>
            </a:xfrm>
          </p:grpSpPr>
          <p:sp>
            <p:nvSpPr>
              <p:cNvPr id="2733189" name="Freeform 133"/>
              <p:cNvSpPr>
                <a:spLocks/>
              </p:cNvSpPr>
              <p:nvPr/>
            </p:nvSpPr>
            <p:spPr bwMode="auto">
              <a:xfrm>
                <a:off x="4828" y="3040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3190" name="Freeform 134"/>
              <p:cNvSpPr>
                <a:spLocks/>
              </p:cNvSpPr>
              <p:nvPr/>
            </p:nvSpPr>
            <p:spPr bwMode="auto">
              <a:xfrm>
                <a:off x="4969" y="3040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33191" name="Line 135"/>
            <p:cNvSpPr>
              <a:spLocks noChangeShapeType="1"/>
            </p:cNvSpPr>
            <p:nvPr/>
          </p:nvSpPr>
          <p:spPr bwMode="auto">
            <a:xfrm>
              <a:off x="4681" y="3184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33056" name="Group 136"/>
          <p:cNvGrpSpPr>
            <a:grpSpLocks/>
          </p:cNvGrpSpPr>
          <p:nvPr/>
        </p:nvGrpSpPr>
        <p:grpSpPr bwMode="auto">
          <a:xfrm>
            <a:off x="6662738" y="4786313"/>
            <a:ext cx="876300" cy="1255712"/>
            <a:chOff x="4197" y="2586"/>
            <a:chExt cx="552" cy="791"/>
          </a:xfrm>
        </p:grpSpPr>
        <p:sp>
          <p:nvSpPr>
            <p:cNvPr id="2733193" name="Freeform 137" descr="25%"/>
            <p:cNvSpPr>
              <a:spLocks/>
            </p:cNvSpPr>
            <p:nvPr/>
          </p:nvSpPr>
          <p:spPr bwMode="auto">
            <a:xfrm flipH="1">
              <a:off x="4401" y="2586"/>
              <a:ext cx="148" cy="2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pattFill prst="pct25">
              <a:fgClr>
                <a:schemeClr val="accent1"/>
              </a:fgClr>
              <a:bgClr>
                <a:srgbClr val="FFFFFF"/>
              </a:bgClr>
            </a:patt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194" name="Rectangle 138"/>
            <p:cNvSpPr>
              <a:spLocks noChangeArrowheads="1"/>
            </p:cNvSpPr>
            <p:nvPr/>
          </p:nvSpPr>
          <p:spPr bwMode="auto">
            <a:xfrm>
              <a:off x="4374" y="2594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Reg</a:t>
              </a:r>
            </a:p>
          </p:txBody>
        </p:sp>
        <p:grpSp>
          <p:nvGrpSpPr>
            <p:cNvPr id="2733057" name="Group 139"/>
            <p:cNvGrpSpPr>
              <a:grpSpLocks/>
            </p:cNvGrpSpPr>
            <p:nvPr/>
          </p:nvGrpSpPr>
          <p:grpSpPr bwMode="auto">
            <a:xfrm>
              <a:off x="4401" y="2592"/>
              <a:ext cx="284" cy="289"/>
              <a:chOff x="4401" y="2592"/>
              <a:chExt cx="284" cy="289"/>
            </a:xfrm>
          </p:grpSpPr>
          <p:sp>
            <p:nvSpPr>
              <p:cNvPr id="2733196" name="Freeform 140"/>
              <p:cNvSpPr>
                <a:spLocks/>
              </p:cNvSpPr>
              <p:nvPr/>
            </p:nvSpPr>
            <p:spPr bwMode="auto">
              <a:xfrm>
                <a:off x="4401" y="2592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3197" name="Freeform 141"/>
              <p:cNvSpPr>
                <a:spLocks/>
              </p:cNvSpPr>
              <p:nvPr/>
            </p:nvSpPr>
            <p:spPr bwMode="auto">
              <a:xfrm>
                <a:off x="4542" y="2592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33198" name="Line 142"/>
            <p:cNvSpPr>
              <a:spLocks noChangeShapeType="1"/>
            </p:cNvSpPr>
            <p:nvPr/>
          </p:nvSpPr>
          <p:spPr bwMode="auto">
            <a:xfrm>
              <a:off x="4254" y="2736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199" name="Rectangle 143"/>
            <p:cNvSpPr>
              <a:spLocks noChangeArrowheads="1"/>
            </p:cNvSpPr>
            <p:nvPr/>
          </p:nvSpPr>
          <p:spPr bwMode="auto">
            <a:xfrm>
              <a:off x="4309" y="3042"/>
              <a:ext cx="3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  D$</a:t>
              </a:r>
            </a:p>
          </p:txBody>
        </p:sp>
        <p:grpSp>
          <p:nvGrpSpPr>
            <p:cNvPr id="2733058" name="Group 144"/>
            <p:cNvGrpSpPr>
              <a:grpSpLocks/>
            </p:cNvGrpSpPr>
            <p:nvPr/>
          </p:nvGrpSpPr>
          <p:grpSpPr bwMode="auto">
            <a:xfrm>
              <a:off x="4360" y="3040"/>
              <a:ext cx="325" cy="289"/>
              <a:chOff x="4360" y="3040"/>
              <a:chExt cx="325" cy="289"/>
            </a:xfrm>
          </p:grpSpPr>
          <p:sp>
            <p:nvSpPr>
              <p:cNvPr id="2733201" name="Freeform 145"/>
              <p:cNvSpPr>
                <a:spLocks/>
              </p:cNvSpPr>
              <p:nvPr/>
            </p:nvSpPr>
            <p:spPr bwMode="auto">
              <a:xfrm>
                <a:off x="4360" y="3040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3202" name="Freeform 146"/>
              <p:cNvSpPr>
                <a:spLocks/>
              </p:cNvSpPr>
              <p:nvPr/>
            </p:nvSpPr>
            <p:spPr bwMode="auto">
              <a:xfrm>
                <a:off x="4521" y="3040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33203" name="Line 147"/>
            <p:cNvSpPr>
              <a:spLocks noChangeShapeType="1"/>
            </p:cNvSpPr>
            <p:nvPr/>
          </p:nvSpPr>
          <p:spPr bwMode="auto">
            <a:xfrm>
              <a:off x="4197" y="3184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204" name="Freeform 148"/>
            <p:cNvSpPr>
              <a:spLocks/>
            </p:cNvSpPr>
            <p:nvPr/>
          </p:nvSpPr>
          <p:spPr bwMode="auto">
            <a:xfrm>
              <a:off x="4318" y="3184"/>
              <a:ext cx="431" cy="1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391" y="192"/>
                </a:cxn>
                <a:cxn ang="0">
                  <a:pos x="391" y="64"/>
                </a:cxn>
                <a:cxn ang="0">
                  <a:pos x="430" y="0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33059" name="Group 149"/>
          <p:cNvGrpSpPr>
            <a:grpSpLocks/>
          </p:cNvGrpSpPr>
          <p:nvPr/>
        </p:nvGrpSpPr>
        <p:grpSpPr bwMode="auto">
          <a:xfrm>
            <a:off x="5984875" y="4084638"/>
            <a:ext cx="876300" cy="2084387"/>
            <a:chOff x="3770" y="2144"/>
            <a:chExt cx="552" cy="1313"/>
          </a:xfrm>
        </p:grpSpPr>
        <p:sp>
          <p:nvSpPr>
            <p:cNvPr id="2733206" name="Rectangle 150"/>
            <p:cNvSpPr>
              <a:spLocks noChangeArrowheads="1"/>
            </p:cNvSpPr>
            <p:nvPr/>
          </p:nvSpPr>
          <p:spPr bwMode="auto">
            <a:xfrm>
              <a:off x="3947" y="2146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Reg</a:t>
              </a:r>
            </a:p>
          </p:txBody>
        </p:sp>
        <p:grpSp>
          <p:nvGrpSpPr>
            <p:cNvPr id="2733062" name="Group 151"/>
            <p:cNvGrpSpPr>
              <a:grpSpLocks/>
            </p:cNvGrpSpPr>
            <p:nvPr/>
          </p:nvGrpSpPr>
          <p:grpSpPr bwMode="auto">
            <a:xfrm>
              <a:off x="3974" y="2144"/>
              <a:ext cx="284" cy="289"/>
              <a:chOff x="3974" y="2144"/>
              <a:chExt cx="284" cy="289"/>
            </a:xfrm>
          </p:grpSpPr>
          <p:sp>
            <p:nvSpPr>
              <p:cNvPr id="2733208" name="Freeform 152"/>
              <p:cNvSpPr>
                <a:spLocks/>
              </p:cNvSpPr>
              <p:nvPr/>
            </p:nvSpPr>
            <p:spPr bwMode="auto">
              <a:xfrm>
                <a:off x="3974" y="2144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3209" name="Freeform 153"/>
              <p:cNvSpPr>
                <a:spLocks/>
              </p:cNvSpPr>
              <p:nvPr/>
            </p:nvSpPr>
            <p:spPr bwMode="auto">
              <a:xfrm>
                <a:off x="4115" y="2144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33210" name="Line 154"/>
            <p:cNvSpPr>
              <a:spLocks noChangeShapeType="1"/>
            </p:cNvSpPr>
            <p:nvPr/>
          </p:nvSpPr>
          <p:spPr bwMode="auto">
            <a:xfrm>
              <a:off x="3827" y="2288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211" name="Rectangle 155"/>
            <p:cNvSpPr>
              <a:spLocks noChangeArrowheads="1"/>
            </p:cNvSpPr>
            <p:nvPr/>
          </p:nvSpPr>
          <p:spPr bwMode="auto">
            <a:xfrm>
              <a:off x="3882" y="2594"/>
              <a:ext cx="3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  D$</a:t>
              </a:r>
            </a:p>
          </p:txBody>
        </p:sp>
        <p:grpSp>
          <p:nvGrpSpPr>
            <p:cNvPr id="2733068" name="Group 156"/>
            <p:cNvGrpSpPr>
              <a:grpSpLocks/>
            </p:cNvGrpSpPr>
            <p:nvPr/>
          </p:nvGrpSpPr>
          <p:grpSpPr bwMode="auto">
            <a:xfrm>
              <a:off x="3933" y="2592"/>
              <a:ext cx="325" cy="289"/>
              <a:chOff x="3933" y="2592"/>
              <a:chExt cx="325" cy="289"/>
            </a:xfrm>
          </p:grpSpPr>
          <p:sp>
            <p:nvSpPr>
              <p:cNvPr id="2733213" name="Freeform 157"/>
              <p:cNvSpPr>
                <a:spLocks/>
              </p:cNvSpPr>
              <p:nvPr/>
            </p:nvSpPr>
            <p:spPr bwMode="auto">
              <a:xfrm>
                <a:off x="3933" y="2592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3214" name="Freeform 158"/>
              <p:cNvSpPr>
                <a:spLocks/>
              </p:cNvSpPr>
              <p:nvPr/>
            </p:nvSpPr>
            <p:spPr bwMode="auto">
              <a:xfrm>
                <a:off x="4094" y="2592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33215" name="Line 159"/>
            <p:cNvSpPr>
              <a:spLocks noChangeShapeType="1"/>
            </p:cNvSpPr>
            <p:nvPr/>
          </p:nvSpPr>
          <p:spPr bwMode="auto">
            <a:xfrm>
              <a:off x="3770" y="2736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216" name="Freeform 160"/>
            <p:cNvSpPr>
              <a:spLocks/>
            </p:cNvSpPr>
            <p:nvPr/>
          </p:nvSpPr>
          <p:spPr bwMode="auto">
            <a:xfrm>
              <a:off x="3891" y="2736"/>
              <a:ext cx="431" cy="1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391" y="192"/>
                </a:cxn>
                <a:cxn ang="0">
                  <a:pos x="391" y="64"/>
                </a:cxn>
                <a:cxn ang="0">
                  <a:pos x="430" y="0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733077" name="Group 161"/>
            <p:cNvGrpSpPr>
              <a:grpSpLocks/>
            </p:cNvGrpSpPr>
            <p:nvPr/>
          </p:nvGrpSpPr>
          <p:grpSpPr bwMode="auto">
            <a:xfrm>
              <a:off x="3963" y="2944"/>
              <a:ext cx="227" cy="481"/>
              <a:chOff x="3963" y="2944"/>
              <a:chExt cx="227" cy="481"/>
            </a:xfrm>
          </p:grpSpPr>
          <p:sp>
            <p:nvSpPr>
              <p:cNvPr id="2733218" name="Freeform 162"/>
              <p:cNvSpPr>
                <a:spLocks/>
              </p:cNvSpPr>
              <p:nvPr/>
            </p:nvSpPr>
            <p:spPr bwMode="auto">
              <a:xfrm>
                <a:off x="3977" y="2944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3219" name="Rectangle 163"/>
              <p:cNvSpPr>
                <a:spLocks noChangeArrowheads="1"/>
              </p:cNvSpPr>
              <p:nvPr/>
            </p:nvSpPr>
            <p:spPr bwMode="auto">
              <a:xfrm rot="5400000">
                <a:off x="3876" y="3065"/>
                <a:ext cx="38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ALU</a:t>
                </a:r>
              </a:p>
            </p:txBody>
          </p:sp>
        </p:grpSp>
        <p:sp>
          <p:nvSpPr>
            <p:cNvPr id="2733220" name="Line 164"/>
            <p:cNvSpPr>
              <a:spLocks noChangeShapeType="1"/>
            </p:cNvSpPr>
            <p:nvPr/>
          </p:nvSpPr>
          <p:spPr bwMode="auto">
            <a:xfrm>
              <a:off x="3812" y="3088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221" name="Line 165"/>
            <p:cNvSpPr>
              <a:spLocks noChangeShapeType="1"/>
            </p:cNvSpPr>
            <p:nvPr/>
          </p:nvSpPr>
          <p:spPr bwMode="auto">
            <a:xfrm>
              <a:off x="3812" y="3280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222" name="Freeform 166"/>
            <p:cNvSpPr>
              <a:spLocks/>
            </p:cNvSpPr>
            <p:nvPr/>
          </p:nvSpPr>
          <p:spPr bwMode="auto">
            <a:xfrm>
              <a:off x="3905" y="3179"/>
              <a:ext cx="337" cy="27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0" y="277"/>
                </a:cxn>
                <a:cxn ang="0">
                  <a:pos x="294" y="277"/>
                </a:cxn>
                <a:cxn ang="0">
                  <a:pos x="294" y="90"/>
                </a:cxn>
                <a:cxn ang="0">
                  <a:pos x="336" y="0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33223" name="Rectangle 167"/>
          <p:cNvSpPr>
            <a:spLocks noChangeArrowheads="1"/>
          </p:cNvSpPr>
          <p:nvPr/>
        </p:nvSpPr>
        <p:spPr bwMode="auto">
          <a:xfrm>
            <a:off x="990600" y="1012372"/>
            <a:ext cx="6710570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(In </a:t>
            </a:r>
            <a:r>
              <a:rPr lang="en-US" sz="2800" b="1" dirty="0" err="1">
                <a:solidFill>
                  <a:schemeClr val="tx1"/>
                </a:solidFill>
              </a:rPr>
              <a:t>Reg</a:t>
            </a:r>
            <a:r>
              <a:rPr lang="en-US" sz="2800" b="1" dirty="0">
                <a:solidFill>
                  <a:schemeClr val="tx1"/>
                </a:solidFill>
              </a:rPr>
              <a:t>, right half highlight read, left half write)</a:t>
            </a:r>
            <a:endParaRPr lang="en-US" sz="1800" dirty="0">
              <a:solidFill>
                <a:schemeClr val="tx1"/>
              </a:solidFill>
            </a:endParaRPr>
          </a:p>
        </p:txBody>
      </p:sp>
      <p:grpSp>
        <p:nvGrpSpPr>
          <p:cNvPr id="2733079" name="Group 168"/>
          <p:cNvGrpSpPr>
            <a:grpSpLocks/>
          </p:cNvGrpSpPr>
          <p:nvPr/>
        </p:nvGrpSpPr>
        <p:grpSpPr bwMode="auto">
          <a:xfrm>
            <a:off x="2679700" y="2660650"/>
            <a:ext cx="673100" cy="1146175"/>
            <a:chOff x="1688" y="1247"/>
            <a:chExt cx="424" cy="722"/>
          </a:xfrm>
        </p:grpSpPr>
        <p:sp>
          <p:nvSpPr>
            <p:cNvPr id="2733225" name="Freeform 169" descr="25%"/>
            <p:cNvSpPr>
              <a:spLocks/>
            </p:cNvSpPr>
            <p:nvPr/>
          </p:nvSpPr>
          <p:spPr bwMode="auto">
            <a:xfrm>
              <a:off x="1939" y="1247"/>
              <a:ext cx="148" cy="2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pattFill prst="pct25">
              <a:fgClr>
                <a:schemeClr val="accent1"/>
              </a:fgClr>
              <a:bgClr>
                <a:srgbClr val="FFFFFF"/>
              </a:bgClr>
            </a:patt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226" name="Rectangle 170"/>
            <p:cNvSpPr>
              <a:spLocks noChangeArrowheads="1"/>
            </p:cNvSpPr>
            <p:nvPr/>
          </p:nvSpPr>
          <p:spPr bwMode="auto">
            <a:xfrm>
              <a:off x="1784" y="1255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Reg</a:t>
              </a:r>
            </a:p>
          </p:txBody>
        </p:sp>
        <p:sp>
          <p:nvSpPr>
            <p:cNvPr id="2733227" name="Rectangle 171"/>
            <p:cNvSpPr>
              <a:spLocks noChangeArrowheads="1"/>
            </p:cNvSpPr>
            <p:nvPr/>
          </p:nvSpPr>
          <p:spPr bwMode="auto">
            <a:xfrm>
              <a:off x="1751" y="1698"/>
              <a:ext cx="292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  I$</a:t>
              </a:r>
            </a:p>
          </p:txBody>
        </p:sp>
        <p:grpSp>
          <p:nvGrpSpPr>
            <p:cNvPr id="2733082" name="Group 172"/>
            <p:cNvGrpSpPr>
              <a:grpSpLocks/>
            </p:cNvGrpSpPr>
            <p:nvPr/>
          </p:nvGrpSpPr>
          <p:grpSpPr bwMode="auto">
            <a:xfrm>
              <a:off x="1803" y="1248"/>
              <a:ext cx="296" cy="289"/>
              <a:chOff x="1803" y="1248"/>
              <a:chExt cx="296" cy="289"/>
            </a:xfrm>
          </p:grpSpPr>
          <p:sp>
            <p:nvSpPr>
              <p:cNvPr id="2733229" name="Freeform 173"/>
              <p:cNvSpPr>
                <a:spLocks/>
              </p:cNvSpPr>
              <p:nvPr/>
            </p:nvSpPr>
            <p:spPr bwMode="auto">
              <a:xfrm>
                <a:off x="1803" y="1248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3230" name="Freeform 174"/>
              <p:cNvSpPr>
                <a:spLocks/>
              </p:cNvSpPr>
              <p:nvPr/>
            </p:nvSpPr>
            <p:spPr bwMode="auto">
              <a:xfrm>
                <a:off x="1951" y="1248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33231" name="Line 175"/>
            <p:cNvSpPr>
              <a:spLocks noChangeShapeType="1"/>
            </p:cNvSpPr>
            <p:nvPr/>
          </p:nvSpPr>
          <p:spPr bwMode="auto">
            <a:xfrm>
              <a:off x="1688" y="139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232" name="Freeform 176"/>
            <p:cNvSpPr>
              <a:spLocks/>
            </p:cNvSpPr>
            <p:nvPr/>
          </p:nvSpPr>
          <p:spPr bwMode="auto">
            <a:xfrm>
              <a:off x="1750" y="1296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733085" name="Group 177"/>
            <p:cNvGrpSpPr>
              <a:grpSpLocks/>
            </p:cNvGrpSpPr>
            <p:nvPr/>
          </p:nvGrpSpPr>
          <p:grpSpPr bwMode="auto">
            <a:xfrm>
              <a:off x="1753" y="1680"/>
              <a:ext cx="359" cy="289"/>
              <a:chOff x="1324" y="1248"/>
              <a:chExt cx="359" cy="289"/>
            </a:xfrm>
          </p:grpSpPr>
          <p:sp>
            <p:nvSpPr>
              <p:cNvPr id="2733234" name="Rectangle 178"/>
              <p:cNvSpPr>
                <a:spLocks noChangeArrowheads="1"/>
              </p:cNvSpPr>
              <p:nvPr/>
            </p:nvSpPr>
            <p:spPr bwMode="auto">
              <a:xfrm>
                <a:off x="1324" y="1250"/>
                <a:ext cx="14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 </a:t>
                </a:r>
              </a:p>
            </p:txBody>
          </p:sp>
          <p:grpSp>
            <p:nvGrpSpPr>
              <p:cNvPr id="2733088" name="Group 179"/>
              <p:cNvGrpSpPr>
                <a:grpSpLocks/>
              </p:cNvGrpSpPr>
              <p:nvPr/>
            </p:nvGrpSpPr>
            <p:grpSpPr bwMode="auto">
              <a:xfrm>
                <a:off x="1343" y="1248"/>
                <a:ext cx="340" cy="289"/>
                <a:chOff x="1343" y="1248"/>
                <a:chExt cx="340" cy="289"/>
              </a:xfrm>
            </p:grpSpPr>
            <p:sp>
              <p:nvSpPr>
                <p:cNvPr id="2733236" name="Freeform 180"/>
                <p:cNvSpPr>
                  <a:spLocks/>
                </p:cNvSpPr>
                <p:nvPr/>
              </p:nvSpPr>
              <p:spPr bwMode="auto">
                <a:xfrm>
                  <a:off x="1343" y="1248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3237" name="Freeform 181"/>
                <p:cNvSpPr>
                  <a:spLocks/>
                </p:cNvSpPr>
                <p:nvPr/>
              </p:nvSpPr>
              <p:spPr bwMode="auto">
                <a:xfrm>
                  <a:off x="1512" y="1248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82" name="Title 18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4759"/>
          </a:xfrm>
        </p:spPr>
        <p:txBody>
          <a:bodyPr/>
          <a:lstStyle/>
          <a:p>
            <a:r>
              <a:rPr lang="en-US" sz="4000" dirty="0" smtClean="0"/>
              <a:t>Write /Read Registers in single cycle</a:t>
            </a:r>
            <a:endParaRPr lang="en-US" sz="4000" dirty="0"/>
          </a:p>
        </p:txBody>
      </p:sp>
      <p:grpSp>
        <p:nvGrpSpPr>
          <p:cNvPr id="183" name="Group 4"/>
          <p:cNvGrpSpPr>
            <a:grpSpLocks/>
          </p:cNvGrpSpPr>
          <p:nvPr/>
        </p:nvGrpSpPr>
        <p:grpSpPr bwMode="auto">
          <a:xfrm>
            <a:off x="4611194" y="2415381"/>
            <a:ext cx="1090612" cy="2986087"/>
            <a:chOff x="2897" y="1099"/>
            <a:chExt cx="687" cy="1881"/>
          </a:xfrm>
        </p:grpSpPr>
        <p:sp>
          <p:nvSpPr>
            <p:cNvPr id="184" name="Oval 5"/>
            <p:cNvSpPr>
              <a:spLocks noChangeArrowheads="1"/>
            </p:cNvSpPr>
            <p:nvPr/>
          </p:nvSpPr>
          <p:spPr bwMode="auto">
            <a:xfrm>
              <a:off x="2897" y="2481"/>
              <a:ext cx="623" cy="499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6"/>
            <p:cNvSpPr>
              <a:spLocks noChangeArrowheads="1"/>
            </p:cNvSpPr>
            <p:nvPr/>
          </p:nvSpPr>
          <p:spPr bwMode="auto">
            <a:xfrm>
              <a:off x="2961" y="1099"/>
              <a:ext cx="623" cy="566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8549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Hazards (1/2)</a:t>
            </a:r>
            <a:endParaRPr lang="en-US"/>
          </a:p>
        </p:txBody>
      </p:sp>
      <p:sp>
        <p:nvSpPr>
          <p:cNvPr id="278221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19100" y="1600200"/>
            <a:ext cx="8991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Consider the following sequence of instructions</a:t>
            </a:r>
            <a:endParaRPr lang="en-US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2438400"/>
            <a:ext cx="4048125" cy="3411538"/>
            <a:chOff x="624" y="1536"/>
            <a:chExt cx="2550" cy="2149"/>
          </a:xfrm>
        </p:grpSpPr>
        <p:sp>
          <p:nvSpPr>
            <p:cNvPr id="2782212" name="Rectangle 4"/>
            <p:cNvSpPr>
              <a:spLocks noChangeArrowheads="1"/>
            </p:cNvSpPr>
            <p:nvPr/>
          </p:nvSpPr>
          <p:spPr bwMode="auto">
            <a:xfrm>
              <a:off x="672" y="1536"/>
              <a:ext cx="2399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b="1">
                  <a:solidFill>
                    <a:schemeClr val="tx1"/>
                  </a:solidFill>
                  <a:latin typeface="Courier New" pitchFamily="-65" charset="0"/>
                </a:rPr>
                <a:t>add </a:t>
              </a:r>
              <a:r>
                <a:rPr lang="en-US" sz="2800" b="1" u="sng">
                  <a:latin typeface="Courier New" pitchFamily="-65" charset="0"/>
                </a:rPr>
                <a:t>$t0</a:t>
              </a:r>
              <a:r>
                <a:rPr lang="en-US" sz="2800" b="1">
                  <a:solidFill>
                    <a:schemeClr val="tx1"/>
                  </a:solidFill>
                  <a:latin typeface="Courier New" pitchFamily="-65" charset="0"/>
                </a:rPr>
                <a:t>, $t1, $t2</a:t>
              </a:r>
            </a:p>
          </p:txBody>
        </p:sp>
        <p:sp>
          <p:nvSpPr>
            <p:cNvPr id="2782213" name="Rectangle 5"/>
            <p:cNvSpPr>
              <a:spLocks noChangeArrowheads="1"/>
            </p:cNvSpPr>
            <p:nvPr/>
          </p:nvSpPr>
          <p:spPr bwMode="auto">
            <a:xfrm>
              <a:off x="656" y="1992"/>
              <a:ext cx="2399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b="1">
                  <a:solidFill>
                    <a:schemeClr val="tx1"/>
                  </a:solidFill>
                  <a:latin typeface="Courier New" pitchFamily="-65" charset="0"/>
                </a:rPr>
                <a:t>sub $t4, </a:t>
              </a:r>
              <a:r>
                <a:rPr lang="en-US" sz="2800" b="1" u="sng">
                  <a:latin typeface="Courier New" pitchFamily="-65" charset="0"/>
                </a:rPr>
                <a:t>$t0</a:t>
              </a:r>
              <a:r>
                <a:rPr lang="en-US" sz="2800" b="1">
                  <a:solidFill>
                    <a:schemeClr val="hlink"/>
                  </a:solidFill>
                  <a:latin typeface="Courier New" pitchFamily="-65" charset="0"/>
                </a:rPr>
                <a:t> </a:t>
              </a:r>
              <a:r>
                <a:rPr lang="en-US" sz="2800" b="1">
                  <a:solidFill>
                    <a:schemeClr val="tx1"/>
                  </a:solidFill>
                  <a:latin typeface="Courier New" pitchFamily="-65" charset="0"/>
                </a:rPr>
                <a:t>,$t3</a:t>
              </a:r>
            </a:p>
          </p:txBody>
        </p:sp>
        <p:sp>
          <p:nvSpPr>
            <p:cNvPr id="2782214" name="Rectangle 6"/>
            <p:cNvSpPr>
              <a:spLocks noChangeArrowheads="1"/>
            </p:cNvSpPr>
            <p:nvPr/>
          </p:nvSpPr>
          <p:spPr bwMode="auto">
            <a:xfrm>
              <a:off x="640" y="2448"/>
              <a:ext cx="2399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b="1">
                  <a:solidFill>
                    <a:schemeClr val="tx1"/>
                  </a:solidFill>
                  <a:latin typeface="Courier New" pitchFamily="-65" charset="0"/>
                </a:rPr>
                <a:t>and $t5, </a:t>
              </a:r>
              <a:r>
                <a:rPr lang="en-US" sz="2800" b="1" u="sng">
                  <a:latin typeface="Courier New" pitchFamily="-65" charset="0"/>
                </a:rPr>
                <a:t>$t0</a:t>
              </a:r>
              <a:r>
                <a:rPr lang="en-US" sz="2800" b="1">
                  <a:solidFill>
                    <a:schemeClr val="hlink"/>
                  </a:solidFill>
                  <a:latin typeface="Courier New" pitchFamily="-65" charset="0"/>
                </a:rPr>
                <a:t> </a:t>
              </a:r>
              <a:r>
                <a:rPr lang="en-US" sz="2800" b="1">
                  <a:solidFill>
                    <a:schemeClr val="tx1"/>
                  </a:solidFill>
                  <a:latin typeface="Courier New" pitchFamily="-65" charset="0"/>
                </a:rPr>
                <a:t>,$t6</a:t>
              </a:r>
            </a:p>
          </p:txBody>
        </p:sp>
        <p:sp>
          <p:nvSpPr>
            <p:cNvPr id="2782215" name="Rectangle 7"/>
            <p:cNvSpPr>
              <a:spLocks noChangeArrowheads="1"/>
            </p:cNvSpPr>
            <p:nvPr/>
          </p:nvSpPr>
          <p:spPr bwMode="auto">
            <a:xfrm>
              <a:off x="624" y="2904"/>
              <a:ext cx="2399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b="1">
                  <a:solidFill>
                    <a:schemeClr val="tx1"/>
                  </a:solidFill>
                  <a:latin typeface="Courier New" pitchFamily="-65" charset="0"/>
                </a:rPr>
                <a:t>or  $t7, </a:t>
              </a:r>
              <a:r>
                <a:rPr lang="en-US" sz="2800" b="1" u="sng">
                  <a:latin typeface="Courier New" pitchFamily="-65" charset="0"/>
                </a:rPr>
                <a:t>$t0</a:t>
              </a:r>
              <a:r>
                <a:rPr lang="en-US" sz="2800" b="1">
                  <a:solidFill>
                    <a:schemeClr val="hlink"/>
                  </a:solidFill>
                  <a:latin typeface="Courier New" pitchFamily="-65" charset="0"/>
                </a:rPr>
                <a:t> </a:t>
              </a:r>
              <a:r>
                <a:rPr lang="en-US" sz="2800" b="1">
                  <a:solidFill>
                    <a:schemeClr val="tx1"/>
                  </a:solidFill>
                  <a:latin typeface="Courier New" pitchFamily="-65" charset="0"/>
                </a:rPr>
                <a:t>,$t8</a:t>
              </a:r>
            </a:p>
          </p:txBody>
        </p:sp>
        <p:sp>
          <p:nvSpPr>
            <p:cNvPr id="2782216" name="Rectangle 8"/>
            <p:cNvSpPr>
              <a:spLocks noChangeArrowheads="1"/>
            </p:cNvSpPr>
            <p:nvPr/>
          </p:nvSpPr>
          <p:spPr bwMode="auto">
            <a:xfrm>
              <a:off x="640" y="3360"/>
              <a:ext cx="2534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b="1">
                  <a:solidFill>
                    <a:schemeClr val="tx1"/>
                  </a:solidFill>
                  <a:latin typeface="Courier New" pitchFamily="-65" charset="0"/>
                </a:rPr>
                <a:t>xor $t9, </a:t>
              </a:r>
              <a:r>
                <a:rPr lang="en-US" sz="2800" b="1" u="sng">
                  <a:latin typeface="Courier New" pitchFamily="-65" charset="0"/>
                </a:rPr>
                <a:t>$t0</a:t>
              </a:r>
              <a:r>
                <a:rPr lang="en-US" sz="2800" b="1">
                  <a:latin typeface="Courier New" pitchFamily="-65" charset="0"/>
                </a:rPr>
                <a:t> </a:t>
              </a:r>
              <a:r>
                <a:rPr lang="en-US" sz="2800" b="1">
                  <a:solidFill>
                    <a:schemeClr val="tx1"/>
                  </a:solidFill>
                  <a:latin typeface="Courier New" pitchFamily="-65" charset="0"/>
                </a:rPr>
                <a:t>,$t10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8554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2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Hazards (2/2)</a:t>
            </a:r>
            <a:endParaRPr lang="en-US" dirty="0"/>
          </a:p>
        </p:txBody>
      </p:sp>
      <p:sp>
        <p:nvSpPr>
          <p:cNvPr id="170" name="Content Placeholder 169"/>
          <p:cNvSpPr>
            <a:spLocks noGrp="1"/>
          </p:cNvSpPr>
          <p:nvPr>
            <p:ph idx="1"/>
          </p:nvPr>
        </p:nvSpPr>
        <p:spPr>
          <a:xfrm>
            <a:off x="482600" y="1079500"/>
            <a:ext cx="8229600" cy="4525963"/>
          </a:xfrm>
        </p:spPr>
        <p:txBody>
          <a:bodyPr/>
          <a:lstStyle/>
          <a:p>
            <a:r>
              <a:rPr lang="en-US" dirty="0" smtClean="0"/>
              <a:t>Data-flow backward in time are hazards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63938" y="2311400"/>
            <a:ext cx="4800600" cy="4470400"/>
            <a:chOff x="2245" y="1216"/>
            <a:chExt cx="3024" cy="2816"/>
          </a:xfrm>
        </p:grpSpPr>
        <p:sp>
          <p:nvSpPr>
            <p:cNvPr id="2784261" name="Line 5"/>
            <p:cNvSpPr>
              <a:spLocks noChangeShapeType="1"/>
            </p:cNvSpPr>
            <p:nvPr/>
          </p:nvSpPr>
          <p:spPr bwMode="auto">
            <a:xfrm>
              <a:off x="2245" y="1216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4262" name="Line 6"/>
            <p:cNvSpPr>
              <a:spLocks noChangeShapeType="1"/>
            </p:cNvSpPr>
            <p:nvPr/>
          </p:nvSpPr>
          <p:spPr bwMode="auto">
            <a:xfrm>
              <a:off x="2677" y="1216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4263" name="Line 7"/>
            <p:cNvSpPr>
              <a:spLocks noChangeShapeType="1"/>
            </p:cNvSpPr>
            <p:nvPr/>
          </p:nvSpPr>
          <p:spPr bwMode="auto">
            <a:xfrm>
              <a:off x="3109" y="1216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4264" name="Line 8"/>
            <p:cNvSpPr>
              <a:spLocks noChangeShapeType="1"/>
            </p:cNvSpPr>
            <p:nvPr/>
          </p:nvSpPr>
          <p:spPr bwMode="auto">
            <a:xfrm>
              <a:off x="3541" y="1216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4265" name="Line 9"/>
            <p:cNvSpPr>
              <a:spLocks noChangeShapeType="1"/>
            </p:cNvSpPr>
            <p:nvPr/>
          </p:nvSpPr>
          <p:spPr bwMode="auto">
            <a:xfrm>
              <a:off x="3973" y="1216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4266" name="Line 10"/>
            <p:cNvSpPr>
              <a:spLocks noChangeShapeType="1"/>
            </p:cNvSpPr>
            <p:nvPr/>
          </p:nvSpPr>
          <p:spPr bwMode="auto">
            <a:xfrm>
              <a:off x="4405" y="1216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4267" name="Line 11"/>
            <p:cNvSpPr>
              <a:spLocks noChangeShapeType="1"/>
            </p:cNvSpPr>
            <p:nvPr/>
          </p:nvSpPr>
          <p:spPr bwMode="auto">
            <a:xfrm>
              <a:off x="4837" y="1216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4268" name="Line 12"/>
            <p:cNvSpPr>
              <a:spLocks noChangeShapeType="1"/>
            </p:cNvSpPr>
            <p:nvPr/>
          </p:nvSpPr>
          <p:spPr bwMode="auto">
            <a:xfrm>
              <a:off x="5269" y="1216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736600" y="3390900"/>
            <a:ext cx="6191250" cy="814388"/>
            <a:chOff x="464" y="1896"/>
            <a:chExt cx="3900" cy="513"/>
          </a:xfrm>
        </p:grpSpPr>
        <p:sp>
          <p:nvSpPr>
            <p:cNvPr id="2784270" name="Freeform 14" descr="25%"/>
            <p:cNvSpPr>
              <a:spLocks/>
            </p:cNvSpPr>
            <p:nvPr/>
          </p:nvSpPr>
          <p:spPr bwMode="auto">
            <a:xfrm>
              <a:off x="2895" y="1992"/>
              <a:ext cx="148" cy="2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pattFill prst="pct25">
              <a:fgClr>
                <a:schemeClr val="accent1"/>
              </a:fgClr>
              <a:bgClr>
                <a:srgbClr val="FFFFFF"/>
              </a:bgClr>
            </a:patt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4271" name="Rectangle 15"/>
            <p:cNvSpPr>
              <a:spLocks noChangeArrowheads="1"/>
            </p:cNvSpPr>
            <p:nvPr/>
          </p:nvSpPr>
          <p:spPr bwMode="auto">
            <a:xfrm>
              <a:off x="464" y="1993"/>
              <a:ext cx="1462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chemeClr val="tx1"/>
                  </a:solidFill>
                  <a:latin typeface="Arial" pitchFamily="-65" charset="0"/>
                </a:rPr>
                <a:t>sub $t4,</a:t>
              </a:r>
              <a:r>
                <a:rPr lang="en-US" sz="2400" b="1" u="sng" dirty="0">
                  <a:solidFill>
                    <a:schemeClr val="accent2"/>
                  </a:solidFill>
                  <a:latin typeface="Arial" pitchFamily="-65" charset="0"/>
                </a:rPr>
                <a:t>$t0</a:t>
              </a:r>
              <a:r>
                <a:rPr lang="en-US" sz="2400" b="1" dirty="0">
                  <a:solidFill>
                    <a:schemeClr val="tx1"/>
                  </a:solidFill>
                  <a:latin typeface="Arial" pitchFamily="-65" charset="0"/>
                </a:rPr>
                <a:t>,$t3</a:t>
              </a:r>
            </a:p>
          </p:txBody>
        </p: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3203" y="1896"/>
              <a:ext cx="223" cy="481"/>
              <a:chOff x="3278" y="1701"/>
              <a:chExt cx="223" cy="481"/>
            </a:xfrm>
          </p:grpSpPr>
          <p:sp>
            <p:nvSpPr>
              <p:cNvPr id="2784273" name="Freeform 17"/>
              <p:cNvSpPr>
                <a:spLocks/>
              </p:cNvSpPr>
              <p:nvPr/>
            </p:nvSpPr>
            <p:spPr bwMode="auto">
              <a:xfrm>
                <a:off x="3288" y="1701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4274" name="Rectangle 18"/>
              <p:cNvSpPr>
                <a:spLocks noChangeArrowheads="1"/>
              </p:cNvSpPr>
              <p:nvPr/>
            </p:nvSpPr>
            <p:spPr bwMode="auto">
              <a:xfrm rot="5400000">
                <a:off x="3191" y="1824"/>
                <a:ext cx="38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ALU</a:t>
                </a:r>
              </a:p>
            </p:txBody>
          </p:sp>
        </p:grpSp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2287" y="1992"/>
              <a:ext cx="340" cy="289"/>
              <a:chOff x="2362" y="1797"/>
              <a:chExt cx="340" cy="289"/>
            </a:xfrm>
          </p:grpSpPr>
          <p:sp>
            <p:nvSpPr>
              <p:cNvPr id="2784276" name="Rectangle 20"/>
              <p:cNvSpPr>
                <a:spLocks noChangeArrowheads="1"/>
              </p:cNvSpPr>
              <p:nvPr/>
            </p:nvSpPr>
            <p:spPr bwMode="auto">
              <a:xfrm>
                <a:off x="2368" y="1799"/>
                <a:ext cx="22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I$</a:t>
                </a:r>
              </a:p>
            </p:txBody>
          </p:sp>
          <p:grpSp>
            <p:nvGrpSpPr>
              <p:cNvPr id="6" name="Group 21"/>
              <p:cNvGrpSpPr>
                <a:grpSpLocks/>
              </p:cNvGrpSpPr>
              <p:nvPr/>
            </p:nvGrpSpPr>
            <p:grpSpPr bwMode="auto">
              <a:xfrm>
                <a:off x="2362" y="1797"/>
                <a:ext cx="340" cy="289"/>
                <a:chOff x="2362" y="1797"/>
                <a:chExt cx="340" cy="289"/>
              </a:xfrm>
            </p:grpSpPr>
            <p:sp>
              <p:nvSpPr>
                <p:cNvPr id="2784278" name="Freeform 22"/>
                <p:cNvSpPr>
                  <a:spLocks/>
                </p:cNvSpPr>
                <p:nvPr/>
              </p:nvSpPr>
              <p:spPr bwMode="auto">
                <a:xfrm>
                  <a:off x="2362" y="1797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4279" name="Freeform 23"/>
                <p:cNvSpPr>
                  <a:spLocks/>
                </p:cNvSpPr>
                <p:nvPr/>
              </p:nvSpPr>
              <p:spPr bwMode="auto">
                <a:xfrm>
                  <a:off x="2531" y="1797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784280" name="Rectangle 24"/>
            <p:cNvSpPr>
              <a:spLocks noChangeArrowheads="1"/>
            </p:cNvSpPr>
            <p:nvPr/>
          </p:nvSpPr>
          <p:spPr bwMode="auto">
            <a:xfrm>
              <a:off x="2728" y="1999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Reg</a:t>
              </a:r>
            </a:p>
          </p:txBody>
        </p:sp>
        <p:sp>
          <p:nvSpPr>
            <p:cNvPr id="2784281" name="Freeform 25"/>
            <p:cNvSpPr>
              <a:spLocks/>
            </p:cNvSpPr>
            <p:nvPr/>
          </p:nvSpPr>
          <p:spPr bwMode="auto">
            <a:xfrm>
              <a:off x="2747" y="1992"/>
              <a:ext cx="149" cy="289"/>
            </a:xfrm>
            <a:custGeom>
              <a:avLst/>
              <a:gdLst/>
              <a:ahLst/>
              <a:cxnLst>
                <a:cxn ang="0">
                  <a:pos x="148" y="0"/>
                </a:cxn>
                <a:cxn ang="0">
                  <a:pos x="0" y="0"/>
                </a:cxn>
                <a:cxn ang="0">
                  <a:pos x="0" y="288"/>
                </a:cxn>
                <a:cxn ang="0">
                  <a:pos x="148" y="288"/>
                </a:cxn>
              </a:cxnLst>
              <a:rect l="0" t="0" r="r" b="b"/>
              <a:pathLst>
                <a:path w="149" h="289">
                  <a:moveTo>
                    <a:pt x="148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8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4282" name="Line 26"/>
            <p:cNvSpPr>
              <a:spLocks noChangeShapeType="1"/>
            </p:cNvSpPr>
            <p:nvPr/>
          </p:nvSpPr>
          <p:spPr bwMode="auto">
            <a:xfrm>
              <a:off x="2632" y="2136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4283" name="Freeform 27"/>
            <p:cNvSpPr>
              <a:spLocks/>
            </p:cNvSpPr>
            <p:nvPr/>
          </p:nvSpPr>
          <p:spPr bwMode="auto">
            <a:xfrm>
              <a:off x="2694" y="2040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4284" name="Line 28"/>
            <p:cNvSpPr>
              <a:spLocks noChangeShapeType="1"/>
            </p:cNvSpPr>
            <p:nvPr/>
          </p:nvSpPr>
          <p:spPr bwMode="auto">
            <a:xfrm>
              <a:off x="3048" y="2040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4285" name="Rectangle 29"/>
            <p:cNvSpPr>
              <a:spLocks noChangeArrowheads="1"/>
            </p:cNvSpPr>
            <p:nvPr/>
          </p:nvSpPr>
          <p:spPr bwMode="auto">
            <a:xfrm>
              <a:off x="3545" y="1994"/>
              <a:ext cx="302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 D$</a:t>
              </a:r>
            </a:p>
          </p:txBody>
        </p:sp>
        <p:grpSp>
          <p:nvGrpSpPr>
            <p:cNvPr id="7" name="Group 30"/>
            <p:cNvGrpSpPr>
              <a:grpSpLocks/>
            </p:cNvGrpSpPr>
            <p:nvPr/>
          </p:nvGrpSpPr>
          <p:grpSpPr bwMode="auto">
            <a:xfrm>
              <a:off x="3596" y="1992"/>
              <a:ext cx="325" cy="289"/>
              <a:chOff x="3671" y="1797"/>
              <a:chExt cx="325" cy="289"/>
            </a:xfrm>
          </p:grpSpPr>
          <p:sp>
            <p:nvSpPr>
              <p:cNvPr id="2784287" name="Freeform 31"/>
              <p:cNvSpPr>
                <a:spLocks/>
              </p:cNvSpPr>
              <p:nvPr/>
            </p:nvSpPr>
            <p:spPr bwMode="auto">
              <a:xfrm>
                <a:off x="3671" y="1797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4288" name="Freeform 32"/>
              <p:cNvSpPr>
                <a:spLocks/>
              </p:cNvSpPr>
              <p:nvPr/>
            </p:nvSpPr>
            <p:spPr bwMode="auto">
              <a:xfrm>
                <a:off x="3832" y="1797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84289" name="Rectangle 33"/>
            <p:cNvSpPr>
              <a:spLocks noChangeArrowheads="1"/>
            </p:cNvSpPr>
            <p:nvPr/>
          </p:nvSpPr>
          <p:spPr bwMode="auto">
            <a:xfrm>
              <a:off x="4037" y="1994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Reg</a:t>
              </a:r>
            </a:p>
          </p:txBody>
        </p:sp>
        <p:grpSp>
          <p:nvGrpSpPr>
            <p:cNvPr id="8" name="Group 34"/>
            <p:cNvGrpSpPr>
              <a:grpSpLocks/>
            </p:cNvGrpSpPr>
            <p:nvPr/>
          </p:nvGrpSpPr>
          <p:grpSpPr bwMode="auto">
            <a:xfrm>
              <a:off x="4064" y="1992"/>
              <a:ext cx="284" cy="289"/>
              <a:chOff x="4139" y="1797"/>
              <a:chExt cx="284" cy="289"/>
            </a:xfrm>
          </p:grpSpPr>
          <p:sp>
            <p:nvSpPr>
              <p:cNvPr id="2784291" name="Freeform 35"/>
              <p:cNvSpPr>
                <a:spLocks/>
              </p:cNvSpPr>
              <p:nvPr/>
            </p:nvSpPr>
            <p:spPr bwMode="auto">
              <a:xfrm>
                <a:off x="4139" y="1797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4292" name="Freeform 36"/>
              <p:cNvSpPr>
                <a:spLocks/>
              </p:cNvSpPr>
              <p:nvPr/>
            </p:nvSpPr>
            <p:spPr bwMode="auto">
              <a:xfrm>
                <a:off x="4280" y="1797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84293" name="Line 37"/>
            <p:cNvSpPr>
              <a:spLocks noChangeShapeType="1"/>
            </p:cNvSpPr>
            <p:nvPr/>
          </p:nvSpPr>
          <p:spPr bwMode="auto">
            <a:xfrm>
              <a:off x="3917" y="2136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4294" name="Line 38"/>
            <p:cNvSpPr>
              <a:spLocks noChangeShapeType="1"/>
            </p:cNvSpPr>
            <p:nvPr/>
          </p:nvSpPr>
          <p:spPr bwMode="auto">
            <a:xfrm>
              <a:off x="3433" y="2136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4295" name="Freeform 39"/>
            <p:cNvSpPr>
              <a:spLocks/>
            </p:cNvSpPr>
            <p:nvPr/>
          </p:nvSpPr>
          <p:spPr bwMode="auto">
            <a:xfrm>
              <a:off x="3554" y="2136"/>
              <a:ext cx="431" cy="1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391" y="192"/>
                </a:cxn>
                <a:cxn ang="0">
                  <a:pos x="391" y="64"/>
                </a:cxn>
                <a:cxn ang="0">
                  <a:pos x="430" y="0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4296" name="Line 40"/>
            <p:cNvSpPr>
              <a:spLocks noChangeShapeType="1"/>
            </p:cNvSpPr>
            <p:nvPr/>
          </p:nvSpPr>
          <p:spPr bwMode="auto">
            <a:xfrm>
              <a:off x="3048" y="2232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4297" name="Freeform 41"/>
            <p:cNvSpPr>
              <a:spLocks/>
            </p:cNvSpPr>
            <p:nvPr/>
          </p:nvSpPr>
          <p:spPr bwMode="auto">
            <a:xfrm>
              <a:off x="3141" y="2131"/>
              <a:ext cx="337" cy="27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0" y="277"/>
                </a:cxn>
                <a:cxn ang="0">
                  <a:pos x="294" y="277"/>
                </a:cxn>
                <a:cxn ang="0">
                  <a:pos x="294" y="90"/>
                </a:cxn>
                <a:cxn ang="0">
                  <a:pos x="336" y="0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42"/>
          <p:cNvGrpSpPr>
            <a:grpSpLocks/>
          </p:cNvGrpSpPr>
          <p:nvPr/>
        </p:nvGrpSpPr>
        <p:grpSpPr bwMode="auto">
          <a:xfrm>
            <a:off x="711200" y="4102100"/>
            <a:ext cx="6894513" cy="814388"/>
            <a:chOff x="448" y="2344"/>
            <a:chExt cx="4343" cy="513"/>
          </a:xfrm>
        </p:grpSpPr>
        <p:sp>
          <p:nvSpPr>
            <p:cNvPr id="2784299" name="Line 43"/>
            <p:cNvSpPr>
              <a:spLocks noChangeShapeType="1"/>
            </p:cNvSpPr>
            <p:nvPr/>
          </p:nvSpPr>
          <p:spPr bwMode="auto">
            <a:xfrm>
              <a:off x="3475" y="2488"/>
              <a:ext cx="17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4300" name="Freeform 44" descr="25%"/>
            <p:cNvSpPr>
              <a:spLocks/>
            </p:cNvSpPr>
            <p:nvPr/>
          </p:nvSpPr>
          <p:spPr bwMode="auto">
            <a:xfrm>
              <a:off x="3322" y="2440"/>
              <a:ext cx="148" cy="2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pattFill prst="pct25">
              <a:fgClr>
                <a:schemeClr val="accent1"/>
              </a:fgClr>
              <a:bgClr>
                <a:srgbClr val="FFFFFF"/>
              </a:bgClr>
            </a:patt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4301" name="Rectangle 45"/>
            <p:cNvSpPr>
              <a:spLocks noChangeArrowheads="1"/>
            </p:cNvSpPr>
            <p:nvPr/>
          </p:nvSpPr>
          <p:spPr bwMode="auto">
            <a:xfrm>
              <a:off x="448" y="2449"/>
              <a:ext cx="1462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chemeClr val="tx1"/>
                  </a:solidFill>
                  <a:latin typeface="Arial" pitchFamily="-65" charset="0"/>
                </a:rPr>
                <a:t>and $t5,</a:t>
              </a:r>
              <a:r>
                <a:rPr lang="en-US" sz="2400" b="1" u="sng" dirty="0">
                  <a:solidFill>
                    <a:schemeClr val="accent2"/>
                  </a:solidFill>
                  <a:latin typeface="Arial" pitchFamily="-65" charset="0"/>
                </a:rPr>
                <a:t>$t0</a:t>
              </a:r>
              <a:r>
                <a:rPr lang="en-US" sz="2400" b="1" dirty="0">
                  <a:solidFill>
                    <a:schemeClr val="tx1"/>
                  </a:solidFill>
                  <a:latin typeface="Arial" pitchFamily="-65" charset="0"/>
                </a:rPr>
                <a:t>,$t6</a:t>
              </a:r>
            </a:p>
          </p:txBody>
        </p:sp>
        <p:sp>
          <p:nvSpPr>
            <p:cNvPr id="2784302" name="Freeform 46"/>
            <p:cNvSpPr>
              <a:spLocks/>
            </p:cNvSpPr>
            <p:nvPr/>
          </p:nvSpPr>
          <p:spPr bwMode="auto">
            <a:xfrm>
              <a:off x="3981" y="2584"/>
              <a:ext cx="431" cy="1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391" y="192"/>
                </a:cxn>
                <a:cxn ang="0">
                  <a:pos x="391" y="64"/>
                </a:cxn>
                <a:cxn ang="0">
                  <a:pos x="430" y="0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" name="Group 47"/>
            <p:cNvGrpSpPr>
              <a:grpSpLocks/>
            </p:cNvGrpSpPr>
            <p:nvPr/>
          </p:nvGrpSpPr>
          <p:grpSpPr bwMode="auto">
            <a:xfrm>
              <a:off x="3630" y="2344"/>
              <a:ext cx="223" cy="481"/>
              <a:chOff x="3705" y="2149"/>
              <a:chExt cx="223" cy="481"/>
            </a:xfrm>
          </p:grpSpPr>
          <p:sp>
            <p:nvSpPr>
              <p:cNvPr id="2784304" name="Freeform 48"/>
              <p:cNvSpPr>
                <a:spLocks/>
              </p:cNvSpPr>
              <p:nvPr/>
            </p:nvSpPr>
            <p:spPr bwMode="auto">
              <a:xfrm>
                <a:off x="3715" y="2149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4305" name="Rectangle 49"/>
              <p:cNvSpPr>
                <a:spLocks noChangeArrowheads="1"/>
              </p:cNvSpPr>
              <p:nvPr/>
            </p:nvSpPr>
            <p:spPr bwMode="auto">
              <a:xfrm rot="5400000">
                <a:off x="3618" y="2272"/>
                <a:ext cx="38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ALU</a:t>
                </a:r>
              </a:p>
            </p:txBody>
          </p:sp>
        </p:grpSp>
        <p:grpSp>
          <p:nvGrpSpPr>
            <p:cNvPr id="11" name="Group 50"/>
            <p:cNvGrpSpPr>
              <a:grpSpLocks/>
            </p:cNvGrpSpPr>
            <p:nvPr/>
          </p:nvGrpSpPr>
          <p:grpSpPr bwMode="auto">
            <a:xfrm>
              <a:off x="2714" y="2440"/>
              <a:ext cx="340" cy="289"/>
              <a:chOff x="2789" y="2245"/>
              <a:chExt cx="340" cy="289"/>
            </a:xfrm>
          </p:grpSpPr>
          <p:sp>
            <p:nvSpPr>
              <p:cNvPr id="2784307" name="Rectangle 51"/>
              <p:cNvSpPr>
                <a:spLocks noChangeArrowheads="1"/>
              </p:cNvSpPr>
              <p:nvPr/>
            </p:nvSpPr>
            <p:spPr bwMode="auto">
              <a:xfrm>
                <a:off x="2795" y="2247"/>
                <a:ext cx="22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I$</a:t>
                </a:r>
              </a:p>
            </p:txBody>
          </p:sp>
          <p:grpSp>
            <p:nvGrpSpPr>
              <p:cNvPr id="12" name="Group 52"/>
              <p:cNvGrpSpPr>
                <a:grpSpLocks/>
              </p:cNvGrpSpPr>
              <p:nvPr/>
            </p:nvGrpSpPr>
            <p:grpSpPr bwMode="auto">
              <a:xfrm>
                <a:off x="2789" y="2245"/>
                <a:ext cx="340" cy="289"/>
                <a:chOff x="2789" y="2245"/>
                <a:chExt cx="340" cy="289"/>
              </a:xfrm>
            </p:grpSpPr>
            <p:sp>
              <p:nvSpPr>
                <p:cNvPr id="2784309" name="Freeform 53"/>
                <p:cNvSpPr>
                  <a:spLocks/>
                </p:cNvSpPr>
                <p:nvPr/>
              </p:nvSpPr>
              <p:spPr bwMode="auto">
                <a:xfrm>
                  <a:off x="2789" y="2245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4310" name="Freeform 54"/>
                <p:cNvSpPr>
                  <a:spLocks/>
                </p:cNvSpPr>
                <p:nvPr/>
              </p:nvSpPr>
              <p:spPr bwMode="auto">
                <a:xfrm>
                  <a:off x="2958" y="2245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784311" name="Rectangle 55"/>
            <p:cNvSpPr>
              <a:spLocks noChangeArrowheads="1"/>
            </p:cNvSpPr>
            <p:nvPr/>
          </p:nvSpPr>
          <p:spPr bwMode="auto">
            <a:xfrm>
              <a:off x="3155" y="2447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Reg</a:t>
              </a:r>
            </a:p>
          </p:txBody>
        </p:sp>
        <p:sp>
          <p:nvSpPr>
            <p:cNvPr id="2784312" name="Freeform 56"/>
            <p:cNvSpPr>
              <a:spLocks/>
            </p:cNvSpPr>
            <p:nvPr/>
          </p:nvSpPr>
          <p:spPr bwMode="auto">
            <a:xfrm>
              <a:off x="3174" y="2440"/>
              <a:ext cx="149" cy="289"/>
            </a:xfrm>
            <a:custGeom>
              <a:avLst/>
              <a:gdLst/>
              <a:ahLst/>
              <a:cxnLst>
                <a:cxn ang="0">
                  <a:pos x="148" y="0"/>
                </a:cxn>
                <a:cxn ang="0">
                  <a:pos x="0" y="0"/>
                </a:cxn>
                <a:cxn ang="0">
                  <a:pos x="0" y="288"/>
                </a:cxn>
                <a:cxn ang="0">
                  <a:pos x="148" y="288"/>
                </a:cxn>
              </a:cxnLst>
              <a:rect l="0" t="0" r="r" b="b"/>
              <a:pathLst>
                <a:path w="149" h="289">
                  <a:moveTo>
                    <a:pt x="148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8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4313" name="Line 57"/>
            <p:cNvSpPr>
              <a:spLocks noChangeShapeType="1"/>
            </p:cNvSpPr>
            <p:nvPr/>
          </p:nvSpPr>
          <p:spPr bwMode="auto">
            <a:xfrm>
              <a:off x="3059" y="258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4314" name="Freeform 58"/>
            <p:cNvSpPr>
              <a:spLocks/>
            </p:cNvSpPr>
            <p:nvPr/>
          </p:nvSpPr>
          <p:spPr bwMode="auto">
            <a:xfrm>
              <a:off x="3121" y="2488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4315" name="Rectangle 59"/>
            <p:cNvSpPr>
              <a:spLocks noChangeArrowheads="1"/>
            </p:cNvSpPr>
            <p:nvPr/>
          </p:nvSpPr>
          <p:spPr bwMode="auto">
            <a:xfrm>
              <a:off x="3972" y="2442"/>
              <a:ext cx="302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 D$</a:t>
              </a:r>
            </a:p>
          </p:txBody>
        </p:sp>
        <p:grpSp>
          <p:nvGrpSpPr>
            <p:cNvPr id="13" name="Group 60"/>
            <p:cNvGrpSpPr>
              <a:grpSpLocks/>
            </p:cNvGrpSpPr>
            <p:nvPr/>
          </p:nvGrpSpPr>
          <p:grpSpPr bwMode="auto">
            <a:xfrm>
              <a:off x="4023" y="2440"/>
              <a:ext cx="325" cy="289"/>
              <a:chOff x="4098" y="2245"/>
              <a:chExt cx="325" cy="289"/>
            </a:xfrm>
          </p:grpSpPr>
          <p:sp>
            <p:nvSpPr>
              <p:cNvPr id="2784317" name="Freeform 61"/>
              <p:cNvSpPr>
                <a:spLocks/>
              </p:cNvSpPr>
              <p:nvPr/>
            </p:nvSpPr>
            <p:spPr bwMode="auto">
              <a:xfrm>
                <a:off x="4098" y="2245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4318" name="Freeform 62"/>
              <p:cNvSpPr>
                <a:spLocks/>
              </p:cNvSpPr>
              <p:nvPr/>
            </p:nvSpPr>
            <p:spPr bwMode="auto">
              <a:xfrm>
                <a:off x="4259" y="2245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84319" name="Rectangle 63"/>
            <p:cNvSpPr>
              <a:spLocks noChangeArrowheads="1"/>
            </p:cNvSpPr>
            <p:nvPr/>
          </p:nvSpPr>
          <p:spPr bwMode="auto">
            <a:xfrm>
              <a:off x="4464" y="2442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Reg</a:t>
              </a:r>
            </a:p>
          </p:txBody>
        </p:sp>
        <p:grpSp>
          <p:nvGrpSpPr>
            <p:cNvPr id="14" name="Group 64"/>
            <p:cNvGrpSpPr>
              <a:grpSpLocks/>
            </p:cNvGrpSpPr>
            <p:nvPr/>
          </p:nvGrpSpPr>
          <p:grpSpPr bwMode="auto">
            <a:xfrm>
              <a:off x="4491" y="2440"/>
              <a:ext cx="284" cy="289"/>
              <a:chOff x="4566" y="2245"/>
              <a:chExt cx="284" cy="289"/>
            </a:xfrm>
          </p:grpSpPr>
          <p:sp>
            <p:nvSpPr>
              <p:cNvPr id="2784321" name="Freeform 65"/>
              <p:cNvSpPr>
                <a:spLocks/>
              </p:cNvSpPr>
              <p:nvPr/>
            </p:nvSpPr>
            <p:spPr bwMode="auto">
              <a:xfrm>
                <a:off x="4566" y="2245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4322" name="Freeform 66"/>
              <p:cNvSpPr>
                <a:spLocks/>
              </p:cNvSpPr>
              <p:nvPr/>
            </p:nvSpPr>
            <p:spPr bwMode="auto">
              <a:xfrm>
                <a:off x="4707" y="2245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84323" name="Line 67"/>
            <p:cNvSpPr>
              <a:spLocks noChangeShapeType="1"/>
            </p:cNvSpPr>
            <p:nvPr/>
          </p:nvSpPr>
          <p:spPr bwMode="auto">
            <a:xfrm>
              <a:off x="4344" y="2584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4324" name="Line 68"/>
            <p:cNvSpPr>
              <a:spLocks noChangeShapeType="1"/>
            </p:cNvSpPr>
            <p:nvPr/>
          </p:nvSpPr>
          <p:spPr bwMode="auto">
            <a:xfrm>
              <a:off x="3860" y="2584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4325" name="Line 69"/>
            <p:cNvSpPr>
              <a:spLocks noChangeShapeType="1"/>
            </p:cNvSpPr>
            <p:nvPr/>
          </p:nvSpPr>
          <p:spPr bwMode="auto">
            <a:xfrm>
              <a:off x="3475" y="2680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4326" name="Freeform 70"/>
            <p:cNvSpPr>
              <a:spLocks/>
            </p:cNvSpPr>
            <p:nvPr/>
          </p:nvSpPr>
          <p:spPr bwMode="auto">
            <a:xfrm>
              <a:off x="3568" y="2579"/>
              <a:ext cx="337" cy="27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0" y="277"/>
                </a:cxn>
                <a:cxn ang="0">
                  <a:pos x="294" y="277"/>
                </a:cxn>
                <a:cxn ang="0">
                  <a:pos x="294" y="90"/>
                </a:cxn>
                <a:cxn ang="0">
                  <a:pos x="336" y="0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71"/>
          <p:cNvGrpSpPr>
            <a:grpSpLocks/>
          </p:cNvGrpSpPr>
          <p:nvPr/>
        </p:nvGrpSpPr>
        <p:grpSpPr bwMode="auto">
          <a:xfrm>
            <a:off x="685800" y="4813300"/>
            <a:ext cx="7597775" cy="814388"/>
            <a:chOff x="432" y="2792"/>
            <a:chExt cx="4786" cy="513"/>
          </a:xfrm>
        </p:grpSpPr>
        <p:sp>
          <p:nvSpPr>
            <p:cNvPr id="2784328" name="Line 72"/>
            <p:cNvSpPr>
              <a:spLocks noChangeShapeType="1"/>
            </p:cNvSpPr>
            <p:nvPr/>
          </p:nvSpPr>
          <p:spPr bwMode="auto">
            <a:xfrm>
              <a:off x="3902" y="2936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4329" name="Freeform 73" descr="25%"/>
            <p:cNvSpPr>
              <a:spLocks/>
            </p:cNvSpPr>
            <p:nvPr/>
          </p:nvSpPr>
          <p:spPr bwMode="auto">
            <a:xfrm>
              <a:off x="3749" y="2888"/>
              <a:ext cx="148" cy="2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pattFill prst="pct25">
              <a:fgClr>
                <a:schemeClr val="accent1"/>
              </a:fgClr>
              <a:bgClr>
                <a:srgbClr val="FFFFFF"/>
              </a:bgClr>
            </a:patt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4330" name="Rectangle 74"/>
            <p:cNvSpPr>
              <a:spLocks noChangeArrowheads="1"/>
            </p:cNvSpPr>
            <p:nvPr/>
          </p:nvSpPr>
          <p:spPr bwMode="auto">
            <a:xfrm>
              <a:off x="432" y="2905"/>
              <a:ext cx="1419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chemeClr val="tx1"/>
                  </a:solidFill>
                  <a:latin typeface="Arial" pitchFamily="-65" charset="0"/>
                </a:rPr>
                <a:t>or   $t7,</a:t>
              </a:r>
              <a:r>
                <a:rPr lang="en-US" sz="2400" b="1" u="sng" dirty="0">
                  <a:solidFill>
                    <a:schemeClr val="accent2"/>
                  </a:solidFill>
                  <a:latin typeface="Arial" pitchFamily="-65" charset="0"/>
                </a:rPr>
                <a:t>$t0</a:t>
              </a:r>
              <a:r>
                <a:rPr lang="en-US" sz="2400" b="1" dirty="0">
                  <a:solidFill>
                    <a:schemeClr val="tx1"/>
                  </a:solidFill>
                  <a:latin typeface="Arial" pitchFamily="-65" charset="0"/>
                </a:rPr>
                <a:t>,$t8</a:t>
              </a:r>
            </a:p>
          </p:txBody>
        </p:sp>
        <p:sp>
          <p:nvSpPr>
            <p:cNvPr id="2784331" name="Freeform 75"/>
            <p:cNvSpPr>
              <a:spLocks/>
            </p:cNvSpPr>
            <p:nvPr/>
          </p:nvSpPr>
          <p:spPr bwMode="auto">
            <a:xfrm>
              <a:off x="4067" y="2792"/>
              <a:ext cx="213" cy="481"/>
            </a:xfrm>
            <a:custGeom>
              <a:avLst/>
              <a:gdLst/>
              <a:ahLst/>
              <a:cxnLst>
                <a:cxn ang="0">
                  <a:pos x="0" y="320"/>
                </a:cxn>
                <a:cxn ang="0">
                  <a:pos x="71" y="240"/>
                </a:cxn>
                <a:cxn ang="0">
                  <a:pos x="0" y="160"/>
                </a:cxn>
                <a:cxn ang="0">
                  <a:pos x="0" y="0"/>
                </a:cxn>
                <a:cxn ang="0">
                  <a:pos x="212" y="160"/>
                </a:cxn>
                <a:cxn ang="0">
                  <a:pos x="212" y="320"/>
                </a:cxn>
                <a:cxn ang="0">
                  <a:pos x="0" y="480"/>
                </a:cxn>
                <a:cxn ang="0">
                  <a:pos x="0" y="320"/>
                </a:cxn>
              </a:cxnLst>
              <a:rect l="0" t="0" r="r" b="b"/>
              <a:pathLst>
                <a:path w="213" h="481">
                  <a:moveTo>
                    <a:pt x="0" y="320"/>
                  </a:moveTo>
                  <a:lnTo>
                    <a:pt x="71" y="240"/>
                  </a:lnTo>
                  <a:lnTo>
                    <a:pt x="0" y="160"/>
                  </a:lnTo>
                  <a:lnTo>
                    <a:pt x="0" y="0"/>
                  </a:lnTo>
                  <a:lnTo>
                    <a:pt x="212" y="160"/>
                  </a:lnTo>
                  <a:lnTo>
                    <a:pt x="212" y="320"/>
                  </a:lnTo>
                  <a:lnTo>
                    <a:pt x="0" y="480"/>
                  </a:lnTo>
                  <a:lnTo>
                    <a:pt x="0" y="32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4332" name="Freeform 76"/>
            <p:cNvSpPr>
              <a:spLocks/>
            </p:cNvSpPr>
            <p:nvPr/>
          </p:nvSpPr>
          <p:spPr bwMode="auto">
            <a:xfrm>
              <a:off x="4408" y="3032"/>
              <a:ext cx="431" cy="1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391" y="192"/>
                </a:cxn>
                <a:cxn ang="0">
                  <a:pos x="391" y="64"/>
                </a:cxn>
                <a:cxn ang="0">
                  <a:pos x="430" y="0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4333" name="Freeform 77"/>
            <p:cNvSpPr>
              <a:spLocks/>
            </p:cNvSpPr>
            <p:nvPr/>
          </p:nvSpPr>
          <p:spPr bwMode="auto">
            <a:xfrm>
              <a:off x="3141" y="2888"/>
              <a:ext cx="170" cy="289"/>
            </a:xfrm>
            <a:custGeom>
              <a:avLst/>
              <a:gdLst/>
              <a:ahLst/>
              <a:cxnLst>
                <a:cxn ang="0">
                  <a:pos x="169" y="0"/>
                </a:cxn>
                <a:cxn ang="0">
                  <a:pos x="0" y="0"/>
                </a:cxn>
                <a:cxn ang="0">
                  <a:pos x="0" y="288"/>
                </a:cxn>
                <a:cxn ang="0">
                  <a:pos x="169" y="288"/>
                </a:cxn>
              </a:cxnLst>
              <a:rect l="0" t="0" r="r" b="b"/>
              <a:pathLst>
                <a:path w="170" h="289">
                  <a:moveTo>
                    <a:pt x="169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9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4334" name="Freeform 78"/>
            <p:cNvSpPr>
              <a:spLocks/>
            </p:cNvSpPr>
            <p:nvPr/>
          </p:nvSpPr>
          <p:spPr bwMode="auto">
            <a:xfrm>
              <a:off x="3310" y="2888"/>
              <a:ext cx="171" cy="2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0" y="0"/>
                </a:cxn>
                <a:cxn ang="0">
                  <a:pos x="170" y="288"/>
                </a:cxn>
                <a:cxn ang="0">
                  <a:pos x="0" y="288"/>
                </a:cxn>
              </a:cxnLst>
              <a:rect l="0" t="0" r="r" b="b"/>
              <a:pathLst>
                <a:path w="171" h="289">
                  <a:moveTo>
                    <a:pt x="0" y="0"/>
                  </a:moveTo>
                  <a:lnTo>
                    <a:pt x="170" y="0"/>
                  </a:lnTo>
                  <a:lnTo>
                    <a:pt x="170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4335" name="Rectangle 79"/>
            <p:cNvSpPr>
              <a:spLocks noChangeArrowheads="1"/>
            </p:cNvSpPr>
            <p:nvPr/>
          </p:nvSpPr>
          <p:spPr bwMode="auto">
            <a:xfrm>
              <a:off x="3122" y="2890"/>
              <a:ext cx="22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I$</a:t>
              </a:r>
            </a:p>
          </p:txBody>
        </p:sp>
        <p:sp>
          <p:nvSpPr>
            <p:cNvPr id="2784336" name="Rectangle 80"/>
            <p:cNvSpPr>
              <a:spLocks noChangeArrowheads="1"/>
            </p:cNvSpPr>
            <p:nvPr/>
          </p:nvSpPr>
          <p:spPr bwMode="auto">
            <a:xfrm rot="5400000">
              <a:off x="3970" y="2915"/>
              <a:ext cx="38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ALU</a:t>
              </a:r>
            </a:p>
          </p:txBody>
        </p:sp>
        <p:sp>
          <p:nvSpPr>
            <p:cNvPr id="2784337" name="Rectangle 81"/>
            <p:cNvSpPr>
              <a:spLocks noChangeArrowheads="1"/>
            </p:cNvSpPr>
            <p:nvPr/>
          </p:nvSpPr>
          <p:spPr bwMode="auto">
            <a:xfrm>
              <a:off x="3582" y="2895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Reg</a:t>
              </a:r>
            </a:p>
          </p:txBody>
        </p:sp>
        <p:sp>
          <p:nvSpPr>
            <p:cNvPr id="2784338" name="Freeform 82"/>
            <p:cNvSpPr>
              <a:spLocks/>
            </p:cNvSpPr>
            <p:nvPr/>
          </p:nvSpPr>
          <p:spPr bwMode="auto">
            <a:xfrm>
              <a:off x="3601" y="2888"/>
              <a:ext cx="149" cy="289"/>
            </a:xfrm>
            <a:custGeom>
              <a:avLst/>
              <a:gdLst/>
              <a:ahLst/>
              <a:cxnLst>
                <a:cxn ang="0">
                  <a:pos x="148" y="0"/>
                </a:cxn>
                <a:cxn ang="0">
                  <a:pos x="0" y="0"/>
                </a:cxn>
                <a:cxn ang="0">
                  <a:pos x="0" y="288"/>
                </a:cxn>
                <a:cxn ang="0">
                  <a:pos x="148" y="288"/>
                </a:cxn>
              </a:cxnLst>
              <a:rect l="0" t="0" r="r" b="b"/>
              <a:pathLst>
                <a:path w="149" h="289">
                  <a:moveTo>
                    <a:pt x="148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8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4339" name="Line 83"/>
            <p:cNvSpPr>
              <a:spLocks noChangeShapeType="1"/>
            </p:cNvSpPr>
            <p:nvPr/>
          </p:nvSpPr>
          <p:spPr bwMode="auto">
            <a:xfrm>
              <a:off x="3486" y="303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4340" name="Freeform 84"/>
            <p:cNvSpPr>
              <a:spLocks/>
            </p:cNvSpPr>
            <p:nvPr/>
          </p:nvSpPr>
          <p:spPr bwMode="auto">
            <a:xfrm>
              <a:off x="3548" y="2936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4341" name="Rectangle 85"/>
            <p:cNvSpPr>
              <a:spLocks noChangeArrowheads="1"/>
            </p:cNvSpPr>
            <p:nvPr/>
          </p:nvSpPr>
          <p:spPr bwMode="auto">
            <a:xfrm>
              <a:off x="4399" y="2890"/>
              <a:ext cx="302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 D$</a:t>
              </a:r>
            </a:p>
          </p:txBody>
        </p:sp>
        <p:sp>
          <p:nvSpPr>
            <p:cNvPr id="2784342" name="Freeform 86"/>
            <p:cNvSpPr>
              <a:spLocks/>
            </p:cNvSpPr>
            <p:nvPr/>
          </p:nvSpPr>
          <p:spPr bwMode="auto">
            <a:xfrm>
              <a:off x="4450" y="2888"/>
              <a:ext cx="162" cy="289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0" y="0"/>
                </a:cxn>
                <a:cxn ang="0">
                  <a:pos x="0" y="288"/>
                </a:cxn>
                <a:cxn ang="0">
                  <a:pos x="161" y="288"/>
                </a:cxn>
              </a:cxnLst>
              <a:rect l="0" t="0" r="r" b="b"/>
              <a:pathLst>
                <a:path w="162" h="289">
                  <a:moveTo>
                    <a:pt x="16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1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4343" name="Freeform 87"/>
            <p:cNvSpPr>
              <a:spLocks/>
            </p:cNvSpPr>
            <p:nvPr/>
          </p:nvSpPr>
          <p:spPr bwMode="auto">
            <a:xfrm>
              <a:off x="4611" y="2888"/>
              <a:ext cx="164" cy="2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3" y="0"/>
                </a:cxn>
                <a:cxn ang="0">
                  <a:pos x="163" y="288"/>
                </a:cxn>
                <a:cxn ang="0">
                  <a:pos x="0" y="288"/>
                </a:cxn>
              </a:cxnLst>
              <a:rect l="0" t="0" r="r" b="b"/>
              <a:pathLst>
                <a:path w="164" h="289">
                  <a:moveTo>
                    <a:pt x="0" y="0"/>
                  </a:moveTo>
                  <a:lnTo>
                    <a:pt x="163" y="0"/>
                  </a:lnTo>
                  <a:lnTo>
                    <a:pt x="163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4344" name="Rectangle 88"/>
            <p:cNvSpPr>
              <a:spLocks noChangeArrowheads="1"/>
            </p:cNvSpPr>
            <p:nvPr/>
          </p:nvSpPr>
          <p:spPr bwMode="auto">
            <a:xfrm>
              <a:off x="4891" y="2890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Reg</a:t>
              </a:r>
            </a:p>
          </p:txBody>
        </p:sp>
        <p:sp>
          <p:nvSpPr>
            <p:cNvPr id="2784345" name="Freeform 89"/>
            <p:cNvSpPr>
              <a:spLocks/>
            </p:cNvSpPr>
            <p:nvPr/>
          </p:nvSpPr>
          <p:spPr bwMode="auto">
            <a:xfrm>
              <a:off x="4918" y="2888"/>
              <a:ext cx="142" cy="289"/>
            </a:xfrm>
            <a:custGeom>
              <a:avLst/>
              <a:gdLst/>
              <a:ahLst/>
              <a:cxnLst>
                <a:cxn ang="0">
                  <a:pos x="141" y="0"/>
                </a:cxn>
                <a:cxn ang="0">
                  <a:pos x="0" y="0"/>
                </a:cxn>
                <a:cxn ang="0">
                  <a:pos x="0" y="288"/>
                </a:cxn>
                <a:cxn ang="0">
                  <a:pos x="141" y="288"/>
                </a:cxn>
              </a:cxnLst>
              <a:rect l="0" t="0" r="r" b="b"/>
              <a:pathLst>
                <a:path w="142" h="289">
                  <a:moveTo>
                    <a:pt x="14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1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4346" name="Freeform 90"/>
            <p:cNvSpPr>
              <a:spLocks/>
            </p:cNvSpPr>
            <p:nvPr/>
          </p:nvSpPr>
          <p:spPr bwMode="auto">
            <a:xfrm>
              <a:off x="5059" y="2888"/>
              <a:ext cx="143" cy="2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2" y="0"/>
                </a:cxn>
                <a:cxn ang="0">
                  <a:pos x="142" y="288"/>
                </a:cxn>
                <a:cxn ang="0">
                  <a:pos x="0" y="288"/>
                </a:cxn>
              </a:cxnLst>
              <a:rect l="0" t="0" r="r" b="b"/>
              <a:pathLst>
                <a:path w="143" h="289">
                  <a:moveTo>
                    <a:pt x="0" y="0"/>
                  </a:moveTo>
                  <a:lnTo>
                    <a:pt x="142" y="0"/>
                  </a:lnTo>
                  <a:lnTo>
                    <a:pt x="142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4347" name="Line 91"/>
            <p:cNvSpPr>
              <a:spLocks noChangeShapeType="1"/>
            </p:cNvSpPr>
            <p:nvPr/>
          </p:nvSpPr>
          <p:spPr bwMode="auto">
            <a:xfrm>
              <a:off x="4771" y="3032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4348" name="Line 92"/>
            <p:cNvSpPr>
              <a:spLocks noChangeShapeType="1"/>
            </p:cNvSpPr>
            <p:nvPr/>
          </p:nvSpPr>
          <p:spPr bwMode="auto">
            <a:xfrm>
              <a:off x="4287" y="3032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4349" name="Line 93"/>
            <p:cNvSpPr>
              <a:spLocks noChangeShapeType="1"/>
            </p:cNvSpPr>
            <p:nvPr/>
          </p:nvSpPr>
          <p:spPr bwMode="auto">
            <a:xfrm>
              <a:off x="3902" y="3128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4350" name="Freeform 94"/>
            <p:cNvSpPr>
              <a:spLocks/>
            </p:cNvSpPr>
            <p:nvPr/>
          </p:nvSpPr>
          <p:spPr bwMode="auto">
            <a:xfrm>
              <a:off x="3995" y="3027"/>
              <a:ext cx="337" cy="27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0" y="277"/>
                </a:cxn>
                <a:cxn ang="0">
                  <a:pos x="294" y="277"/>
                </a:cxn>
                <a:cxn ang="0">
                  <a:pos x="294" y="90"/>
                </a:cxn>
                <a:cxn ang="0">
                  <a:pos x="336" y="0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95"/>
          <p:cNvGrpSpPr>
            <a:grpSpLocks/>
          </p:cNvGrpSpPr>
          <p:nvPr/>
        </p:nvGrpSpPr>
        <p:grpSpPr bwMode="auto">
          <a:xfrm>
            <a:off x="711200" y="5524500"/>
            <a:ext cx="8250238" cy="814388"/>
            <a:chOff x="448" y="3240"/>
            <a:chExt cx="5197" cy="513"/>
          </a:xfrm>
        </p:grpSpPr>
        <p:sp>
          <p:nvSpPr>
            <p:cNvPr id="2784352" name="Rectangle 96"/>
            <p:cNvSpPr>
              <a:spLocks noChangeArrowheads="1"/>
            </p:cNvSpPr>
            <p:nvPr/>
          </p:nvSpPr>
          <p:spPr bwMode="auto">
            <a:xfrm>
              <a:off x="448" y="3361"/>
              <a:ext cx="1512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chemeClr val="tx1"/>
                  </a:solidFill>
                  <a:latin typeface="Arial" pitchFamily="-65" charset="0"/>
                </a:rPr>
                <a:t>xor $t9,</a:t>
              </a:r>
              <a:r>
                <a:rPr lang="en-US" sz="2400" b="1" u="sng">
                  <a:solidFill>
                    <a:srgbClr val="00FF00"/>
                  </a:solidFill>
                  <a:latin typeface="Arial" pitchFamily="-65" charset="0"/>
                </a:rPr>
                <a:t>$t0</a:t>
              </a:r>
              <a:r>
                <a:rPr lang="en-US" sz="2400" b="1">
                  <a:solidFill>
                    <a:schemeClr val="tx1"/>
                  </a:solidFill>
                  <a:latin typeface="Arial" pitchFamily="-65" charset="0"/>
                </a:rPr>
                <a:t>,$t10</a:t>
              </a:r>
            </a:p>
          </p:txBody>
        </p:sp>
        <p:grpSp>
          <p:nvGrpSpPr>
            <p:cNvPr id="17" name="Group 97"/>
            <p:cNvGrpSpPr>
              <a:grpSpLocks/>
            </p:cNvGrpSpPr>
            <p:nvPr/>
          </p:nvGrpSpPr>
          <p:grpSpPr bwMode="auto">
            <a:xfrm>
              <a:off x="3568" y="3240"/>
              <a:ext cx="2077" cy="513"/>
              <a:chOff x="3643" y="3045"/>
              <a:chExt cx="2077" cy="513"/>
            </a:xfrm>
          </p:grpSpPr>
          <p:grpSp>
            <p:nvGrpSpPr>
              <p:cNvPr id="18" name="Group 98"/>
              <p:cNvGrpSpPr>
                <a:grpSpLocks/>
              </p:cNvGrpSpPr>
              <p:nvPr/>
            </p:nvGrpSpPr>
            <p:grpSpPr bwMode="auto">
              <a:xfrm>
                <a:off x="4559" y="3045"/>
                <a:ext cx="223" cy="481"/>
                <a:chOff x="4559" y="3045"/>
                <a:chExt cx="223" cy="481"/>
              </a:xfrm>
            </p:grpSpPr>
            <p:sp>
              <p:nvSpPr>
                <p:cNvPr id="2784355" name="Freeform 99"/>
                <p:cNvSpPr>
                  <a:spLocks/>
                </p:cNvSpPr>
                <p:nvPr/>
              </p:nvSpPr>
              <p:spPr bwMode="auto">
                <a:xfrm>
                  <a:off x="4569" y="3045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4356" name="Rectangle 100"/>
                <p:cNvSpPr>
                  <a:spLocks noChangeArrowheads="1"/>
                </p:cNvSpPr>
                <p:nvPr/>
              </p:nvSpPr>
              <p:spPr bwMode="auto">
                <a:xfrm rot="5400000">
                  <a:off x="4472" y="3168"/>
                  <a:ext cx="384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600" b="1">
                      <a:solidFill>
                        <a:schemeClr val="tx1"/>
                      </a:solidFill>
                      <a:latin typeface="Times" pitchFamily="-65" charset="0"/>
                    </a:rPr>
                    <a:t>ALU</a:t>
                  </a:r>
                </a:p>
              </p:txBody>
            </p:sp>
          </p:grpSp>
          <p:grpSp>
            <p:nvGrpSpPr>
              <p:cNvPr id="19" name="Group 101"/>
              <p:cNvGrpSpPr>
                <a:grpSpLocks/>
              </p:cNvGrpSpPr>
              <p:nvPr/>
            </p:nvGrpSpPr>
            <p:grpSpPr bwMode="auto">
              <a:xfrm>
                <a:off x="3643" y="3141"/>
                <a:ext cx="340" cy="289"/>
                <a:chOff x="3643" y="3141"/>
                <a:chExt cx="340" cy="289"/>
              </a:xfrm>
            </p:grpSpPr>
            <p:sp>
              <p:nvSpPr>
                <p:cNvPr id="2784358" name="Rectangle 102"/>
                <p:cNvSpPr>
                  <a:spLocks noChangeArrowheads="1"/>
                </p:cNvSpPr>
                <p:nvPr/>
              </p:nvSpPr>
              <p:spPr bwMode="auto">
                <a:xfrm>
                  <a:off x="3649" y="3143"/>
                  <a:ext cx="228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600" b="1">
                      <a:solidFill>
                        <a:schemeClr val="tx1"/>
                      </a:solidFill>
                      <a:latin typeface="Times" pitchFamily="-65" charset="0"/>
                    </a:rPr>
                    <a:t>I$</a:t>
                  </a:r>
                </a:p>
              </p:txBody>
            </p:sp>
            <p:grpSp>
              <p:nvGrpSpPr>
                <p:cNvPr id="20" name="Group 103"/>
                <p:cNvGrpSpPr>
                  <a:grpSpLocks/>
                </p:cNvGrpSpPr>
                <p:nvPr/>
              </p:nvGrpSpPr>
              <p:grpSpPr bwMode="auto">
                <a:xfrm>
                  <a:off x="3643" y="3141"/>
                  <a:ext cx="340" cy="289"/>
                  <a:chOff x="3643" y="3141"/>
                  <a:chExt cx="340" cy="289"/>
                </a:xfrm>
              </p:grpSpPr>
              <p:sp>
                <p:nvSpPr>
                  <p:cNvPr id="2784360" name="Freeform 104"/>
                  <p:cNvSpPr>
                    <a:spLocks/>
                  </p:cNvSpPr>
                  <p:nvPr/>
                </p:nvSpPr>
                <p:spPr bwMode="auto">
                  <a:xfrm>
                    <a:off x="3643" y="3141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84361" name="Freeform 105"/>
                  <p:cNvSpPr>
                    <a:spLocks/>
                  </p:cNvSpPr>
                  <p:nvPr/>
                </p:nvSpPr>
                <p:spPr bwMode="auto">
                  <a:xfrm>
                    <a:off x="3812" y="3141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784362" name="Rectangle 106"/>
              <p:cNvSpPr>
                <a:spLocks noChangeArrowheads="1"/>
              </p:cNvSpPr>
              <p:nvPr/>
            </p:nvSpPr>
            <p:spPr bwMode="auto">
              <a:xfrm>
                <a:off x="4084" y="3148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Reg</a:t>
                </a:r>
              </a:p>
            </p:txBody>
          </p:sp>
          <p:grpSp>
            <p:nvGrpSpPr>
              <p:cNvPr id="21" name="Group 107"/>
              <p:cNvGrpSpPr>
                <a:grpSpLocks/>
              </p:cNvGrpSpPr>
              <p:nvPr/>
            </p:nvGrpSpPr>
            <p:grpSpPr bwMode="auto">
              <a:xfrm>
                <a:off x="4103" y="3141"/>
                <a:ext cx="296" cy="289"/>
                <a:chOff x="4103" y="3141"/>
                <a:chExt cx="296" cy="289"/>
              </a:xfrm>
            </p:grpSpPr>
            <p:sp>
              <p:nvSpPr>
                <p:cNvPr id="2784364" name="Freeform 108"/>
                <p:cNvSpPr>
                  <a:spLocks/>
                </p:cNvSpPr>
                <p:nvPr/>
              </p:nvSpPr>
              <p:spPr bwMode="auto">
                <a:xfrm>
                  <a:off x="4103" y="3141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4365" name="Freeform 109"/>
                <p:cNvSpPr>
                  <a:spLocks/>
                </p:cNvSpPr>
                <p:nvPr/>
              </p:nvSpPr>
              <p:spPr bwMode="auto">
                <a:xfrm>
                  <a:off x="4251" y="3141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84366" name="Line 110"/>
              <p:cNvSpPr>
                <a:spLocks noChangeShapeType="1"/>
              </p:cNvSpPr>
              <p:nvPr/>
            </p:nvSpPr>
            <p:spPr bwMode="auto">
              <a:xfrm>
                <a:off x="3988" y="3285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4367" name="Freeform 111"/>
              <p:cNvSpPr>
                <a:spLocks/>
              </p:cNvSpPr>
              <p:nvPr/>
            </p:nvSpPr>
            <p:spPr bwMode="auto">
              <a:xfrm>
                <a:off x="4050" y="3189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4368" name="Line 112"/>
              <p:cNvSpPr>
                <a:spLocks noChangeShapeType="1"/>
              </p:cNvSpPr>
              <p:nvPr/>
            </p:nvSpPr>
            <p:spPr bwMode="auto">
              <a:xfrm>
                <a:off x="4404" y="3189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4369" name="Rectangle 113"/>
              <p:cNvSpPr>
                <a:spLocks noChangeArrowheads="1"/>
              </p:cNvSpPr>
              <p:nvPr/>
            </p:nvSpPr>
            <p:spPr bwMode="auto">
              <a:xfrm>
                <a:off x="4901" y="3143"/>
                <a:ext cx="302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 D$</a:t>
                </a:r>
              </a:p>
            </p:txBody>
          </p:sp>
          <p:grpSp>
            <p:nvGrpSpPr>
              <p:cNvPr id="22" name="Group 114"/>
              <p:cNvGrpSpPr>
                <a:grpSpLocks/>
              </p:cNvGrpSpPr>
              <p:nvPr/>
            </p:nvGrpSpPr>
            <p:grpSpPr bwMode="auto">
              <a:xfrm>
                <a:off x="4952" y="3141"/>
                <a:ext cx="325" cy="289"/>
                <a:chOff x="4952" y="3141"/>
                <a:chExt cx="325" cy="289"/>
              </a:xfrm>
            </p:grpSpPr>
            <p:sp>
              <p:nvSpPr>
                <p:cNvPr id="2784371" name="Freeform 115"/>
                <p:cNvSpPr>
                  <a:spLocks/>
                </p:cNvSpPr>
                <p:nvPr/>
              </p:nvSpPr>
              <p:spPr bwMode="auto">
                <a:xfrm>
                  <a:off x="4952" y="3141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4372" name="Freeform 116"/>
                <p:cNvSpPr>
                  <a:spLocks/>
                </p:cNvSpPr>
                <p:nvPr/>
              </p:nvSpPr>
              <p:spPr bwMode="auto">
                <a:xfrm>
                  <a:off x="5113" y="3141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84373" name="Rectangle 117"/>
              <p:cNvSpPr>
                <a:spLocks noChangeArrowheads="1"/>
              </p:cNvSpPr>
              <p:nvPr/>
            </p:nvSpPr>
            <p:spPr bwMode="auto">
              <a:xfrm>
                <a:off x="5393" y="3143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Reg</a:t>
                </a:r>
              </a:p>
            </p:txBody>
          </p:sp>
          <p:grpSp>
            <p:nvGrpSpPr>
              <p:cNvPr id="23" name="Group 118"/>
              <p:cNvGrpSpPr>
                <a:grpSpLocks/>
              </p:cNvGrpSpPr>
              <p:nvPr/>
            </p:nvGrpSpPr>
            <p:grpSpPr bwMode="auto">
              <a:xfrm>
                <a:off x="5420" y="3141"/>
                <a:ext cx="284" cy="289"/>
                <a:chOff x="5420" y="3141"/>
                <a:chExt cx="284" cy="289"/>
              </a:xfrm>
            </p:grpSpPr>
            <p:sp>
              <p:nvSpPr>
                <p:cNvPr id="2784375" name="Freeform 119"/>
                <p:cNvSpPr>
                  <a:spLocks/>
                </p:cNvSpPr>
                <p:nvPr/>
              </p:nvSpPr>
              <p:spPr bwMode="auto">
                <a:xfrm>
                  <a:off x="5420" y="3141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4376" name="Freeform 120"/>
                <p:cNvSpPr>
                  <a:spLocks/>
                </p:cNvSpPr>
                <p:nvPr/>
              </p:nvSpPr>
              <p:spPr bwMode="auto">
                <a:xfrm>
                  <a:off x="5561" y="3141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84377" name="Line 121"/>
              <p:cNvSpPr>
                <a:spLocks noChangeShapeType="1"/>
              </p:cNvSpPr>
              <p:nvPr/>
            </p:nvSpPr>
            <p:spPr bwMode="auto">
              <a:xfrm>
                <a:off x="5273" y="3285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4378" name="Line 122"/>
              <p:cNvSpPr>
                <a:spLocks noChangeShapeType="1"/>
              </p:cNvSpPr>
              <p:nvPr/>
            </p:nvSpPr>
            <p:spPr bwMode="auto">
              <a:xfrm>
                <a:off x="4789" y="3285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4379" name="Freeform 123"/>
              <p:cNvSpPr>
                <a:spLocks/>
              </p:cNvSpPr>
              <p:nvPr/>
            </p:nvSpPr>
            <p:spPr bwMode="auto">
              <a:xfrm>
                <a:off x="4910" y="3285"/>
                <a:ext cx="431" cy="1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2"/>
                  </a:cxn>
                  <a:cxn ang="0">
                    <a:pos x="391" y="192"/>
                  </a:cxn>
                  <a:cxn ang="0">
                    <a:pos x="391" y="64"/>
                  </a:cxn>
                  <a:cxn ang="0">
                    <a:pos x="430" y="0"/>
                  </a:cxn>
                </a:cxnLst>
                <a:rect l="0" t="0" r="r" b="b"/>
                <a:pathLst>
                  <a:path w="431" h="193">
                    <a:moveTo>
                      <a:pt x="0" y="0"/>
                    </a:moveTo>
                    <a:lnTo>
                      <a:pt x="0" y="192"/>
                    </a:lnTo>
                    <a:lnTo>
                      <a:pt x="391" y="192"/>
                    </a:lnTo>
                    <a:lnTo>
                      <a:pt x="391" y="64"/>
                    </a:lnTo>
                    <a:lnTo>
                      <a:pt x="43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4380" name="Line 124"/>
              <p:cNvSpPr>
                <a:spLocks noChangeShapeType="1"/>
              </p:cNvSpPr>
              <p:nvPr/>
            </p:nvSpPr>
            <p:spPr bwMode="auto">
              <a:xfrm>
                <a:off x="4404" y="3381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4381" name="Freeform 125"/>
              <p:cNvSpPr>
                <a:spLocks/>
              </p:cNvSpPr>
              <p:nvPr/>
            </p:nvSpPr>
            <p:spPr bwMode="auto">
              <a:xfrm>
                <a:off x="4497" y="3280"/>
                <a:ext cx="337" cy="278"/>
              </a:xfrm>
              <a:custGeom>
                <a:avLst/>
                <a:gdLst/>
                <a:ahLst/>
                <a:cxnLst>
                  <a:cxn ang="0">
                    <a:pos x="0" y="101"/>
                  </a:cxn>
                  <a:cxn ang="0">
                    <a:pos x="0" y="277"/>
                  </a:cxn>
                  <a:cxn ang="0">
                    <a:pos x="294" y="277"/>
                  </a:cxn>
                  <a:cxn ang="0">
                    <a:pos x="294" y="90"/>
                  </a:cxn>
                  <a:cxn ang="0">
                    <a:pos x="336" y="0"/>
                  </a:cxn>
                </a:cxnLst>
                <a:rect l="0" t="0" r="r" b="b"/>
                <a:pathLst>
                  <a:path w="337" h="278">
                    <a:moveTo>
                      <a:pt x="0" y="101"/>
                    </a:moveTo>
                    <a:lnTo>
                      <a:pt x="0" y="277"/>
                    </a:lnTo>
                    <a:lnTo>
                      <a:pt x="294" y="277"/>
                    </a:lnTo>
                    <a:lnTo>
                      <a:pt x="294" y="90"/>
                    </a:lnTo>
                    <a:lnTo>
                      <a:pt x="336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784382" name="Line 126"/>
          <p:cNvSpPr>
            <a:spLocks noChangeShapeType="1"/>
          </p:cNvSpPr>
          <p:nvPr/>
        </p:nvSpPr>
        <p:spPr bwMode="auto">
          <a:xfrm flipH="1">
            <a:off x="5214938" y="3276600"/>
            <a:ext cx="1033462" cy="987425"/>
          </a:xfrm>
          <a:prstGeom prst="line">
            <a:avLst/>
          </a:prstGeom>
          <a:noFill/>
          <a:ln w="57150">
            <a:solidFill>
              <a:srgbClr val="EA157A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4383" name="Line 127"/>
          <p:cNvSpPr>
            <a:spLocks noChangeShapeType="1"/>
          </p:cNvSpPr>
          <p:nvPr/>
        </p:nvSpPr>
        <p:spPr bwMode="auto">
          <a:xfrm flipH="1">
            <a:off x="5943600" y="3276600"/>
            <a:ext cx="381000" cy="1698625"/>
          </a:xfrm>
          <a:prstGeom prst="line">
            <a:avLst/>
          </a:prstGeom>
          <a:noFill/>
          <a:ln w="57150">
            <a:solidFill>
              <a:srgbClr val="EA157A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4384" name="Line 128"/>
          <p:cNvSpPr>
            <a:spLocks noChangeShapeType="1"/>
          </p:cNvSpPr>
          <p:nvPr/>
        </p:nvSpPr>
        <p:spPr bwMode="auto">
          <a:xfrm>
            <a:off x="6400800" y="3200400"/>
            <a:ext cx="177800" cy="2435225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" name="Group 129"/>
          <p:cNvGrpSpPr>
            <a:grpSpLocks/>
          </p:cNvGrpSpPr>
          <p:nvPr/>
        </p:nvGrpSpPr>
        <p:grpSpPr bwMode="auto">
          <a:xfrm>
            <a:off x="719138" y="2505075"/>
            <a:ext cx="5761037" cy="989013"/>
            <a:chOff x="453" y="1338"/>
            <a:chExt cx="3629" cy="623"/>
          </a:xfrm>
        </p:grpSpPr>
        <p:sp>
          <p:nvSpPr>
            <p:cNvPr id="2784386" name="Freeform 130" descr="25%"/>
            <p:cNvSpPr>
              <a:spLocks/>
            </p:cNvSpPr>
            <p:nvPr/>
          </p:nvSpPr>
          <p:spPr bwMode="auto">
            <a:xfrm>
              <a:off x="3637" y="1544"/>
              <a:ext cx="142" cy="289"/>
            </a:xfrm>
            <a:custGeom>
              <a:avLst/>
              <a:gdLst/>
              <a:ahLst/>
              <a:cxnLst>
                <a:cxn ang="0">
                  <a:pos x="141" y="0"/>
                </a:cxn>
                <a:cxn ang="0">
                  <a:pos x="0" y="0"/>
                </a:cxn>
                <a:cxn ang="0">
                  <a:pos x="0" y="288"/>
                </a:cxn>
                <a:cxn ang="0">
                  <a:pos x="141" y="288"/>
                </a:cxn>
              </a:cxnLst>
              <a:rect l="0" t="0" r="r" b="b"/>
              <a:pathLst>
                <a:path w="142" h="289">
                  <a:moveTo>
                    <a:pt x="14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1" y="288"/>
                  </a:lnTo>
                </a:path>
              </a:pathLst>
            </a:custGeom>
            <a:pattFill prst="pct25">
              <a:fgClr>
                <a:schemeClr val="accent1"/>
              </a:fgClr>
              <a:bgClr>
                <a:srgbClr val="FFFFFF"/>
              </a:bgClr>
            </a:patt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4387" name="Rectangle 131"/>
            <p:cNvSpPr>
              <a:spLocks noChangeArrowheads="1"/>
            </p:cNvSpPr>
            <p:nvPr/>
          </p:nvSpPr>
          <p:spPr bwMode="auto">
            <a:xfrm>
              <a:off x="453" y="1537"/>
              <a:ext cx="1462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chemeClr val="tx1"/>
                  </a:solidFill>
                  <a:latin typeface="Arial" pitchFamily="-65" charset="0"/>
                </a:rPr>
                <a:t>add </a:t>
              </a:r>
              <a:r>
                <a:rPr lang="en-US" sz="2400" b="1" u="sng" dirty="0">
                  <a:solidFill>
                    <a:schemeClr val="accent2"/>
                  </a:solidFill>
                  <a:latin typeface="Arial" pitchFamily="-65" charset="0"/>
                </a:rPr>
                <a:t>$t0</a:t>
              </a:r>
              <a:r>
                <a:rPr lang="en-US" sz="2400" b="1" dirty="0">
                  <a:solidFill>
                    <a:schemeClr val="tx1"/>
                  </a:solidFill>
                  <a:latin typeface="Arial" pitchFamily="-65" charset="0"/>
                </a:rPr>
                <a:t>,$t1,$t2</a:t>
              </a:r>
            </a:p>
          </p:txBody>
        </p:sp>
        <p:sp>
          <p:nvSpPr>
            <p:cNvPr id="2784388" name="Rectangle 132"/>
            <p:cNvSpPr>
              <a:spLocks noChangeArrowheads="1"/>
            </p:cNvSpPr>
            <p:nvPr/>
          </p:nvSpPr>
          <p:spPr bwMode="auto">
            <a:xfrm>
              <a:off x="1896" y="1338"/>
              <a:ext cx="25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Arial" pitchFamily="-65" charset="0"/>
                </a:rPr>
                <a:t>IF</a:t>
              </a:r>
            </a:p>
          </p:txBody>
        </p:sp>
        <p:sp>
          <p:nvSpPr>
            <p:cNvPr id="2784389" name="Rectangle 133"/>
            <p:cNvSpPr>
              <a:spLocks noChangeArrowheads="1"/>
            </p:cNvSpPr>
            <p:nvPr/>
          </p:nvSpPr>
          <p:spPr bwMode="auto">
            <a:xfrm>
              <a:off x="2280" y="1338"/>
              <a:ext cx="49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Arial" pitchFamily="-65" charset="0"/>
                </a:rPr>
                <a:t>ID/RF</a:t>
              </a:r>
            </a:p>
          </p:txBody>
        </p:sp>
        <p:sp>
          <p:nvSpPr>
            <p:cNvPr id="2784390" name="Rectangle 134"/>
            <p:cNvSpPr>
              <a:spLocks noChangeArrowheads="1"/>
            </p:cNvSpPr>
            <p:nvPr/>
          </p:nvSpPr>
          <p:spPr bwMode="auto">
            <a:xfrm>
              <a:off x="2808" y="1338"/>
              <a:ext cx="31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Arial" pitchFamily="-65" charset="0"/>
                </a:rPr>
                <a:t>EX</a:t>
              </a:r>
            </a:p>
          </p:txBody>
        </p:sp>
        <p:sp>
          <p:nvSpPr>
            <p:cNvPr id="2784391" name="Rectangle 135"/>
            <p:cNvSpPr>
              <a:spLocks noChangeArrowheads="1"/>
            </p:cNvSpPr>
            <p:nvPr/>
          </p:nvSpPr>
          <p:spPr bwMode="auto">
            <a:xfrm>
              <a:off x="3232" y="1338"/>
              <a:ext cx="45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Arial" pitchFamily="-65" charset="0"/>
                </a:rPr>
                <a:t>MEM</a:t>
              </a:r>
            </a:p>
          </p:txBody>
        </p:sp>
        <p:sp>
          <p:nvSpPr>
            <p:cNvPr id="2784392" name="Rectangle 136"/>
            <p:cNvSpPr>
              <a:spLocks noChangeArrowheads="1"/>
            </p:cNvSpPr>
            <p:nvPr/>
          </p:nvSpPr>
          <p:spPr bwMode="auto">
            <a:xfrm>
              <a:off x="3720" y="1338"/>
              <a:ext cx="3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Arial" pitchFamily="-65" charset="0"/>
                </a:rPr>
                <a:t>WB</a:t>
              </a:r>
            </a:p>
          </p:txBody>
        </p:sp>
        <p:sp>
          <p:nvSpPr>
            <p:cNvPr id="2784393" name="Freeform 137"/>
            <p:cNvSpPr>
              <a:spLocks/>
            </p:cNvSpPr>
            <p:nvPr/>
          </p:nvSpPr>
          <p:spPr bwMode="auto">
            <a:xfrm>
              <a:off x="3169" y="1544"/>
              <a:ext cx="162" cy="289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0" y="0"/>
                </a:cxn>
                <a:cxn ang="0">
                  <a:pos x="0" y="288"/>
                </a:cxn>
                <a:cxn ang="0">
                  <a:pos x="161" y="288"/>
                </a:cxn>
              </a:cxnLst>
              <a:rect l="0" t="0" r="r" b="b"/>
              <a:pathLst>
                <a:path w="162" h="289">
                  <a:moveTo>
                    <a:pt x="16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1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4394" name="Freeform 138"/>
            <p:cNvSpPr>
              <a:spLocks/>
            </p:cNvSpPr>
            <p:nvPr/>
          </p:nvSpPr>
          <p:spPr bwMode="auto">
            <a:xfrm>
              <a:off x="3330" y="1544"/>
              <a:ext cx="164" cy="2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3" y="0"/>
                </a:cxn>
                <a:cxn ang="0">
                  <a:pos x="163" y="288"/>
                </a:cxn>
                <a:cxn ang="0">
                  <a:pos x="0" y="288"/>
                </a:cxn>
              </a:cxnLst>
              <a:rect l="0" t="0" r="r" b="b"/>
              <a:pathLst>
                <a:path w="164" h="289">
                  <a:moveTo>
                    <a:pt x="0" y="0"/>
                  </a:moveTo>
                  <a:lnTo>
                    <a:pt x="163" y="0"/>
                  </a:lnTo>
                  <a:lnTo>
                    <a:pt x="163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4395" name="Freeform 139"/>
            <p:cNvSpPr>
              <a:spLocks/>
            </p:cNvSpPr>
            <p:nvPr/>
          </p:nvSpPr>
          <p:spPr bwMode="auto">
            <a:xfrm>
              <a:off x="2786" y="1448"/>
              <a:ext cx="213" cy="481"/>
            </a:xfrm>
            <a:custGeom>
              <a:avLst/>
              <a:gdLst/>
              <a:ahLst/>
              <a:cxnLst>
                <a:cxn ang="0">
                  <a:pos x="0" y="320"/>
                </a:cxn>
                <a:cxn ang="0">
                  <a:pos x="71" y="240"/>
                </a:cxn>
                <a:cxn ang="0">
                  <a:pos x="0" y="160"/>
                </a:cxn>
                <a:cxn ang="0">
                  <a:pos x="0" y="0"/>
                </a:cxn>
                <a:cxn ang="0">
                  <a:pos x="212" y="160"/>
                </a:cxn>
                <a:cxn ang="0">
                  <a:pos x="212" y="320"/>
                </a:cxn>
                <a:cxn ang="0">
                  <a:pos x="0" y="480"/>
                </a:cxn>
                <a:cxn ang="0">
                  <a:pos x="0" y="320"/>
                </a:cxn>
              </a:cxnLst>
              <a:rect l="0" t="0" r="r" b="b"/>
              <a:pathLst>
                <a:path w="213" h="481">
                  <a:moveTo>
                    <a:pt x="0" y="320"/>
                  </a:moveTo>
                  <a:lnTo>
                    <a:pt x="71" y="240"/>
                  </a:lnTo>
                  <a:lnTo>
                    <a:pt x="0" y="160"/>
                  </a:lnTo>
                  <a:lnTo>
                    <a:pt x="0" y="0"/>
                  </a:lnTo>
                  <a:lnTo>
                    <a:pt x="212" y="160"/>
                  </a:lnTo>
                  <a:lnTo>
                    <a:pt x="212" y="320"/>
                  </a:lnTo>
                  <a:lnTo>
                    <a:pt x="0" y="480"/>
                  </a:lnTo>
                  <a:lnTo>
                    <a:pt x="0" y="32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4396" name="Rectangle 140"/>
            <p:cNvSpPr>
              <a:spLocks noChangeArrowheads="1"/>
            </p:cNvSpPr>
            <p:nvPr/>
          </p:nvSpPr>
          <p:spPr bwMode="auto">
            <a:xfrm rot="5400000">
              <a:off x="2689" y="1571"/>
              <a:ext cx="38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ALU</a:t>
              </a:r>
            </a:p>
          </p:txBody>
        </p:sp>
        <p:sp>
          <p:nvSpPr>
            <p:cNvPr id="2784397" name="Rectangle 141"/>
            <p:cNvSpPr>
              <a:spLocks noChangeArrowheads="1"/>
            </p:cNvSpPr>
            <p:nvPr/>
          </p:nvSpPr>
          <p:spPr bwMode="auto">
            <a:xfrm>
              <a:off x="1920" y="1578"/>
              <a:ext cx="22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I$</a:t>
              </a:r>
            </a:p>
          </p:txBody>
        </p:sp>
        <p:grpSp>
          <p:nvGrpSpPr>
            <p:cNvPr id="25" name="Group 142"/>
            <p:cNvGrpSpPr>
              <a:grpSpLocks/>
            </p:cNvGrpSpPr>
            <p:nvPr/>
          </p:nvGrpSpPr>
          <p:grpSpPr bwMode="auto">
            <a:xfrm>
              <a:off x="1860" y="1544"/>
              <a:ext cx="340" cy="289"/>
              <a:chOff x="1935" y="1349"/>
              <a:chExt cx="340" cy="289"/>
            </a:xfrm>
          </p:grpSpPr>
          <p:sp>
            <p:nvSpPr>
              <p:cNvPr id="2784399" name="Freeform 143"/>
              <p:cNvSpPr>
                <a:spLocks/>
              </p:cNvSpPr>
              <p:nvPr/>
            </p:nvSpPr>
            <p:spPr bwMode="auto">
              <a:xfrm>
                <a:off x="1935" y="1349"/>
                <a:ext cx="170" cy="289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9" y="288"/>
                  </a:cxn>
                </a:cxnLst>
                <a:rect l="0" t="0" r="r" b="b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4400" name="Freeform 144"/>
              <p:cNvSpPr>
                <a:spLocks/>
              </p:cNvSpPr>
              <p:nvPr/>
            </p:nvSpPr>
            <p:spPr bwMode="auto">
              <a:xfrm>
                <a:off x="2104" y="1349"/>
                <a:ext cx="171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0" y="0"/>
                  </a:cxn>
                  <a:cxn ang="0">
                    <a:pos x="170" y="288"/>
                  </a:cxn>
                  <a:cxn ang="0">
                    <a:pos x="0" y="288"/>
                  </a:cxn>
                </a:cxnLst>
                <a:rect l="0" t="0" r="r" b="b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84401" name="Rectangle 145"/>
            <p:cNvSpPr>
              <a:spLocks noChangeArrowheads="1"/>
            </p:cNvSpPr>
            <p:nvPr/>
          </p:nvSpPr>
          <p:spPr bwMode="auto">
            <a:xfrm>
              <a:off x="2301" y="1551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Reg</a:t>
              </a:r>
            </a:p>
          </p:txBody>
        </p:sp>
        <p:sp>
          <p:nvSpPr>
            <p:cNvPr id="2784402" name="Freeform 146"/>
            <p:cNvSpPr>
              <a:spLocks/>
            </p:cNvSpPr>
            <p:nvPr/>
          </p:nvSpPr>
          <p:spPr bwMode="auto">
            <a:xfrm>
              <a:off x="2320" y="1544"/>
              <a:ext cx="149" cy="289"/>
            </a:xfrm>
            <a:custGeom>
              <a:avLst/>
              <a:gdLst/>
              <a:ahLst/>
              <a:cxnLst>
                <a:cxn ang="0">
                  <a:pos x="148" y="0"/>
                </a:cxn>
                <a:cxn ang="0">
                  <a:pos x="0" y="0"/>
                </a:cxn>
                <a:cxn ang="0">
                  <a:pos x="0" y="288"/>
                </a:cxn>
                <a:cxn ang="0">
                  <a:pos x="148" y="288"/>
                </a:cxn>
              </a:cxnLst>
              <a:rect l="0" t="0" r="r" b="b"/>
              <a:pathLst>
                <a:path w="149" h="289">
                  <a:moveTo>
                    <a:pt x="148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8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4403" name="Freeform 147"/>
            <p:cNvSpPr>
              <a:spLocks/>
            </p:cNvSpPr>
            <p:nvPr/>
          </p:nvSpPr>
          <p:spPr bwMode="auto">
            <a:xfrm>
              <a:off x="2468" y="1544"/>
              <a:ext cx="148" cy="2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4404" name="Line 148"/>
            <p:cNvSpPr>
              <a:spLocks noChangeShapeType="1"/>
            </p:cNvSpPr>
            <p:nvPr/>
          </p:nvSpPr>
          <p:spPr bwMode="auto">
            <a:xfrm>
              <a:off x="2205" y="1688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4405" name="Freeform 149"/>
            <p:cNvSpPr>
              <a:spLocks/>
            </p:cNvSpPr>
            <p:nvPr/>
          </p:nvSpPr>
          <p:spPr bwMode="auto">
            <a:xfrm>
              <a:off x="2267" y="1592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4406" name="Line 150"/>
            <p:cNvSpPr>
              <a:spLocks noChangeShapeType="1"/>
            </p:cNvSpPr>
            <p:nvPr/>
          </p:nvSpPr>
          <p:spPr bwMode="auto">
            <a:xfrm>
              <a:off x="2621" y="1592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4407" name="Rectangle 151"/>
            <p:cNvSpPr>
              <a:spLocks noChangeArrowheads="1"/>
            </p:cNvSpPr>
            <p:nvPr/>
          </p:nvSpPr>
          <p:spPr bwMode="auto">
            <a:xfrm>
              <a:off x="3150" y="1588"/>
              <a:ext cx="302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 D$</a:t>
              </a:r>
            </a:p>
          </p:txBody>
        </p:sp>
        <p:sp>
          <p:nvSpPr>
            <p:cNvPr id="2784408" name="Rectangle 152"/>
            <p:cNvSpPr>
              <a:spLocks noChangeArrowheads="1"/>
            </p:cNvSpPr>
            <p:nvPr/>
          </p:nvSpPr>
          <p:spPr bwMode="auto">
            <a:xfrm>
              <a:off x="3610" y="1546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Reg</a:t>
              </a:r>
            </a:p>
          </p:txBody>
        </p:sp>
        <p:sp>
          <p:nvSpPr>
            <p:cNvPr id="2784409" name="Freeform 153"/>
            <p:cNvSpPr>
              <a:spLocks/>
            </p:cNvSpPr>
            <p:nvPr/>
          </p:nvSpPr>
          <p:spPr bwMode="auto">
            <a:xfrm>
              <a:off x="3778" y="1544"/>
              <a:ext cx="143" cy="2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2" y="0"/>
                </a:cxn>
                <a:cxn ang="0">
                  <a:pos x="142" y="288"/>
                </a:cxn>
                <a:cxn ang="0">
                  <a:pos x="0" y="288"/>
                </a:cxn>
              </a:cxnLst>
              <a:rect l="0" t="0" r="r" b="b"/>
              <a:pathLst>
                <a:path w="143" h="289">
                  <a:moveTo>
                    <a:pt x="0" y="0"/>
                  </a:moveTo>
                  <a:lnTo>
                    <a:pt x="142" y="0"/>
                  </a:lnTo>
                  <a:lnTo>
                    <a:pt x="142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4410" name="Line 154"/>
            <p:cNvSpPr>
              <a:spLocks noChangeShapeType="1"/>
            </p:cNvSpPr>
            <p:nvPr/>
          </p:nvSpPr>
          <p:spPr bwMode="auto">
            <a:xfrm>
              <a:off x="3490" y="1688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4411" name="Line 155"/>
            <p:cNvSpPr>
              <a:spLocks noChangeShapeType="1"/>
            </p:cNvSpPr>
            <p:nvPr/>
          </p:nvSpPr>
          <p:spPr bwMode="auto">
            <a:xfrm>
              <a:off x="3006" y="1688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4412" name="Freeform 156"/>
            <p:cNvSpPr>
              <a:spLocks/>
            </p:cNvSpPr>
            <p:nvPr/>
          </p:nvSpPr>
          <p:spPr bwMode="auto">
            <a:xfrm>
              <a:off x="3127" y="1688"/>
              <a:ext cx="431" cy="1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391" y="192"/>
                </a:cxn>
                <a:cxn ang="0">
                  <a:pos x="391" y="64"/>
                </a:cxn>
                <a:cxn ang="0">
                  <a:pos x="430" y="0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4413" name="Line 157"/>
            <p:cNvSpPr>
              <a:spLocks noChangeShapeType="1"/>
            </p:cNvSpPr>
            <p:nvPr/>
          </p:nvSpPr>
          <p:spPr bwMode="auto">
            <a:xfrm>
              <a:off x="2621" y="1784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4414" name="Freeform 158"/>
            <p:cNvSpPr>
              <a:spLocks/>
            </p:cNvSpPr>
            <p:nvPr/>
          </p:nvSpPr>
          <p:spPr bwMode="auto">
            <a:xfrm>
              <a:off x="2714" y="1683"/>
              <a:ext cx="337" cy="27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0" y="277"/>
                </a:cxn>
                <a:cxn ang="0">
                  <a:pos x="294" y="277"/>
                </a:cxn>
                <a:cxn ang="0">
                  <a:pos x="294" y="90"/>
                </a:cxn>
                <a:cxn ang="0">
                  <a:pos x="336" y="0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84415" name="Oval 159"/>
          <p:cNvSpPr>
            <a:spLocks noChangeArrowheads="1"/>
          </p:cNvSpPr>
          <p:nvPr/>
        </p:nvSpPr>
        <p:spPr bwMode="auto">
          <a:xfrm>
            <a:off x="6327775" y="3032125"/>
            <a:ext cx="93663" cy="93663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" name="Group 160"/>
          <p:cNvGrpSpPr>
            <a:grpSpLocks/>
          </p:cNvGrpSpPr>
          <p:nvPr/>
        </p:nvGrpSpPr>
        <p:grpSpPr bwMode="auto">
          <a:xfrm>
            <a:off x="161925" y="1771650"/>
            <a:ext cx="569913" cy="4786313"/>
            <a:chOff x="102" y="876"/>
            <a:chExt cx="359" cy="3015"/>
          </a:xfrm>
        </p:grpSpPr>
        <p:sp>
          <p:nvSpPr>
            <p:cNvPr id="2784417" name="Line 161"/>
            <p:cNvSpPr>
              <a:spLocks noChangeShapeType="1"/>
            </p:cNvSpPr>
            <p:nvPr/>
          </p:nvSpPr>
          <p:spPr bwMode="auto">
            <a:xfrm>
              <a:off x="461" y="1659"/>
              <a:ext cx="0" cy="20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4418" name="Rectangle 162"/>
            <p:cNvSpPr>
              <a:spLocks noChangeArrowheads="1"/>
            </p:cNvSpPr>
            <p:nvPr/>
          </p:nvSpPr>
          <p:spPr bwMode="auto">
            <a:xfrm>
              <a:off x="102" y="876"/>
              <a:ext cx="288" cy="30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I</a:t>
              </a:r>
            </a:p>
            <a:p>
              <a:pPr algn="ctr"/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n</a:t>
              </a:r>
            </a:p>
            <a:p>
              <a:pPr algn="ctr"/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s</a:t>
              </a:r>
            </a:p>
            <a:p>
              <a:pPr algn="ctr"/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t</a:t>
              </a:r>
            </a:p>
            <a:p>
              <a:pPr algn="ctr"/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r.</a:t>
              </a:r>
            </a:p>
            <a:p>
              <a:pPr algn="ctr"/>
              <a:endParaRPr lang="en-US" sz="2800" b="1">
                <a:solidFill>
                  <a:schemeClr val="tx1"/>
                </a:solidFill>
                <a:latin typeface="Arial" pitchFamily="-65" charset="0"/>
              </a:endParaRPr>
            </a:p>
            <a:p>
              <a:pPr algn="ctr"/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O</a:t>
              </a:r>
            </a:p>
            <a:p>
              <a:pPr algn="ctr"/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r</a:t>
              </a:r>
            </a:p>
            <a:p>
              <a:pPr algn="ctr"/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d</a:t>
              </a:r>
            </a:p>
            <a:p>
              <a:pPr algn="ctr"/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e</a:t>
              </a:r>
            </a:p>
            <a:p>
              <a:pPr algn="ctr"/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r</a:t>
              </a:r>
            </a:p>
          </p:txBody>
        </p:sp>
      </p:grpSp>
      <p:grpSp>
        <p:nvGrpSpPr>
          <p:cNvPr id="27" name="Group 163"/>
          <p:cNvGrpSpPr>
            <a:grpSpLocks/>
          </p:cNvGrpSpPr>
          <p:nvPr/>
        </p:nvGrpSpPr>
        <p:grpSpPr bwMode="auto">
          <a:xfrm>
            <a:off x="1131888" y="1679575"/>
            <a:ext cx="7707312" cy="515938"/>
            <a:chOff x="713" y="818"/>
            <a:chExt cx="4855" cy="325"/>
          </a:xfrm>
        </p:grpSpPr>
        <p:sp>
          <p:nvSpPr>
            <p:cNvPr id="2784420" name="Line 164"/>
            <p:cNvSpPr>
              <a:spLocks noChangeShapeType="1"/>
            </p:cNvSpPr>
            <p:nvPr/>
          </p:nvSpPr>
          <p:spPr bwMode="auto">
            <a:xfrm>
              <a:off x="764" y="1143"/>
              <a:ext cx="48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4421" name="Rectangle 165"/>
            <p:cNvSpPr>
              <a:spLocks noChangeArrowheads="1"/>
            </p:cNvSpPr>
            <p:nvPr/>
          </p:nvSpPr>
          <p:spPr bwMode="auto">
            <a:xfrm>
              <a:off x="713" y="818"/>
              <a:ext cx="2168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chemeClr val="tx1"/>
                  </a:solidFill>
                  <a:latin typeface="Arial" pitchFamily="-65" charset="0"/>
                </a:rPr>
                <a:t>Time (clock cycles)</a:t>
              </a:r>
            </a:p>
          </p:txBody>
        </p:sp>
      </p:grpSp>
      <p:sp>
        <p:nvSpPr>
          <p:cNvPr id="2784422" name="Line 166"/>
          <p:cNvSpPr>
            <a:spLocks noChangeShapeType="1"/>
          </p:cNvSpPr>
          <p:nvPr/>
        </p:nvSpPr>
        <p:spPr bwMode="auto">
          <a:xfrm flipH="1">
            <a:off x="4587875" y="3124200"/>
            <a:ext cx="1660525" cy="461963"/>
          </a:xfrm>
          <a:prstGeom prst="line">
            <a:avLst/>
          </a:prstGeom>
          <a:noFill/>
          <a:ln w="57150">
            <a:solidFill>
              <a:srgbClr val="EA157A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485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78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784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78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78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4382" grpId="0" animBg="1"/>
      <p:bldP spid="2784383" grpId="0" animBg="1"/>
      <p:bldP spid="2784384" grpId="0" animBg="1"/>
      <p:bldP spid="27844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63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Hazard Solution: Forwarding</a:t>
            </a:r>
            <a:endParaRPr lang="en-US" dirty="0"/>
          </a:p>
        </p:txBody>
      </p:sp>
      <p:sp>
        <p:nvSpPr>
          <p:cNvPr id="164" name="Content Placeholder 163"/>
          <p:cNvSpPr>
            <a:spLocks noGrp="1"/>
          </p:cNvSpPr>
          <p:nvPr>
            <p:ph idx="1"/>
          </p:nvPr>
        </p:nvSpPr>
        <p:spPr>
          <a:xfrm>
            <a:off x="469900" y="1155700"/>
            <a:ext cx="8229600" cy="4525963"/>
          </a:xfrm>
        </p:spPr>
        <p:txBody>
          <a:bodyPr/>
          <a:lstStyle/>
          <a:p>
            <a:r>
              <a:rPr lang="en-US" sz="2800" dirty="0" smtClean="0"/>
              <a:t> Forward result from one stage to another</a:t>
            </a:r>
            <a:endParaRPr lang="en-US" sz="2000" dirty="0" smtClean="0">
              <a:latin typeface="Times" pitchFamily="-65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17900" y="1617662"/>
            <a:ext cx="4800600" cy="4310063"/>
            <a:chOff x="2149" y="960"/>
            <a:chExt cx="3024" cy="2715"/>
          </a:xfrm>
        </p:grpSpPr>
        <p:sp>
          <p:nvSpPr>
            <p:cNvPr id="2786309" name="Line 5"/>
            <p:cNvSpPr>
              <a:spLocks noChangeShapeType="1"/>
            </p:cNvSpPr>
            <p:nvPr/>
          </p:nvSpPr>
          <p:spPr bwMode="auto">
            <a:xfrm>
              <a:off x="2149" y="960"/>
              <a:ext cx="0" cy="26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6310" name="Line 6"/>
            <p:cNvSpPr>
              <a:spLocks noChangeShapeType="1"/>
            </p:cNvSpPr>
            <p:nvPr/>
          </p:nvSpPr>
          <p:spPr bwMode="auto">
            <a:xfrm>
              <a:off x="2581" y="960"/>
              <a:ext cx="0" cy="26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6311" name="Line 7"/>
            <p:cNvSpPr>
              <a:spLocks noChangeShapeType="1"/>
            </p:cNvSpPr>
            <p:nvPr/>
          </p:nvSpPr>
          <p:spPr bwMode="auto">
            <a:xfrm>
              <a:off x="3013" y="960"/>
              <a:ext cx="0" cy="26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6312" name="Line 8"/>
            <p:cNvSpPr>
              <a:spLocks noChangeShapeType="1"/>
            </p:cNvSpPr>
            <p:nvPr/>
          </p:nvSpPr>
          <p:spPr bwMode="auto">
            <a:xfrm>
              <a:off x="3445" y="960"/>
              <a:ext cx="0" cy="26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6313" name="Line 9"/>
            <p:cNvSpPr>
              <a:spLocks noChangeShapeType="1"/>
            </p:cNvSpPr>
            <p:nvPr/>
          </p:nvSpPr>
          <p:spPr bwMode="auto">
            <a:xfrm>
              <a:off x="3877" y="960"/>
              <a:ext cx="0" cy="26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6314" name="Line 10"/>
            <p:cNvSpPr>
              <a:spLocks noChangeShapeType="1"/>
            </p:cNvSpPr>
            <p:nvPr/>
          </p:nvSpPr>
          <p:spPr bwMode="auto">
            <a:xfrm>
              <a:off x="4309" y="960"/>
              <a:ext cx="0" cy="26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6315" name="Line 11"/>
            <p:cNvSpPr>
              <a:spLocks noChangeShapeType="1"/>
            </p:cNvSpPr>
            <p:nvPr/>
          </p:nvSpPr>
          <p:spPr bwMode="auto">
            <a:xfrm flipH="1">
              <a:off x="4725" y="960"/>
              <a:ext cx="16" cy="271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6316" name="Line 12"/>
            <p:cNvSpPr>
              <a:spLocks noChangeShapeType="1"/>
            </p:cNvSpPr>
            <p:nvPr/>
          </p:nvSpPr>
          <p:spPr bwMode="auto">
            <a:xfrm flipH="1">
              <a:off x="5157" y="960"/>
              <a:ext cx="16" cy="26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90562" y="2697162"/>
            <a:ext cx="6191250" cy="814388"/>
            <a:chOff x="368" y="1640"/>
            <a:chExt cx="3900" cy="513"/>
          </a:xfrm>
        </p:grpSpPr>
        <p:sp>
          <p:nvSpPr>
            <p:cNvPr id="2786318" name="Freeform 14" descr="25%"/>
            <p:cNvSpPr>
              <a:spLocks/>
            </p:cNvSpPr>
            <p:nvPr/>
          </p:nvSpPr>
          <p:spPr bwMode="auto">
            <a:xfrm>
              <a:off x="2799" y="1736"/>
              <a:ext cx="148" cy="2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pattFill prst="pct25">
              <a:fgClr>
                <a:schemeClr val="accent1"/>
              </a:fgClr>
              <a:bgClr>
                <a:srgbClr val="FFFFFF"/>
              </a:bgClr>
            </a:patt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6319" name="Rectangle 15"/>
            <p:cNvSpPr>
              <a:spLocks noChangeArrowheads="1"/>
            </p:cNvSpPr>
            <p:nvPr/>
          </p:nvSpPr>
          <p:spPr bwMode="auto">
            <a:xfrm>
              <a:off x="368" y="1737"/>
              <a:ext cx="144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chemeClr val="tx1"/>
                  </a:solidFill>
                  <a:latin typeface="Arial" pitchFamily="-65" charset="0"/>
                </a:rPr>
                <a:t>sub $t4,</a:t>
              </a:r>
              <a:r>
                <a:rPr lang="en-US" sz="2400" b="1" u="sng">
                  <a:solidFill>
                    <a:srgbClr val="00FF00"/>
                  </a:solidFill>
                  <a:latin typeface="Arial" pitchFamily="-65" charset="0"/>
                </a:rPr>
                <a:t>$t0</a:t>
              </a:r>
              <a:r>
                <a:rPr lang="en-US" sz="2400" b="1">
                  <a:solidFill>
                    <a:schemeClr val="tx1"/>
                  </a:solidFill>
                  <a:latin typeface="Arial" pitchFamily="-65" charset="0"/>
                </a:rPr>
                <a:t>,$t3</a:t>
              </a:r>
            </a:p>
          </p:txBody>
        </p: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3107" y="1640"/>
              <a:ext cx="223" cy="481"/>
              <a:chOff x="3278" y="1701"/>
              <a:chExt cx="223" cy="481"/>
            </a:xfrm>
          </p:grpSpPr>
          <p:sp>
            <p:nvSpPr>
              <p:cNvPr id="2786321" name="Freeform 17"/>
              <p:cNvSpPr>
                <a:spLocks/>
              </p:cNvSpPr>
              <p:nvPr/>
            </p:nvSpPr>
            <p:spPr bwMode="auto">
              <a:xfrm>
                <a:off x="3288" y="1701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6322" name="Rectangle 18"/>
              <p:cNvSpPr>
                <a:spLocks noChangeArrowheads="1"/>
              </p:cNvSpPr>
              <p:nvPr/>
            </p:nvSpPr>
            <p:spPr bwMode="auto">
              <a:xfrm rot="5400000">
                <a:off x="3191" y="1824"/>
                <a:ext cx="38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ALU</a:t>
                </a:r>
              </a:p>
            </p:txBody>
          </p:sp>
        </p:grpSp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2191" y="1736"/>
              <a:ext cx="340" cy="289"/>
              <a:chOff x="2362" y="1797"/>
              <a:chExt cx="340" cy="289"/>
            </a:xfrm>
          </p:grpSpPr>
          <p:sp>
            <p:nvSpPr>
              <p:cNvPr id="2786324" name="Rectangle 20"/>
              <p:cNvSpPr>
                <a:spLocks noChangeArrowheads="1"/>
              </p:cNvSpPr>
              <p:nvPr/>
            </p:nvSpPr>
            <p:spPr bwMode="auto">
              <a:xfrm>
                <a:off x="2368" y="1799"/>
                <a:ext cx="22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I$</a:t>
                </a:r>
              </a:p>
            </p:txBody>
          </p:sp>
          <p:grpSp>
            <p:nvGrpSpPr>
              <p:cNvPr id="6" name="Group 21"/>
              <p:cNvGrpSpPr>
                <a:grpSpLocks/>
              </p:cNvGrpSpPr>
              <p:nvPr/>
            </p:nvGrpSpPr>
            <p:grpSpPr bwMode="auto">
              <a:xfrm>
                <a:off x="2362" y="1797"/>
                <a:ext cx="340" cy="289"/>
                <a:chOff x="2362" y="1797"/>
                <a:chExt cx="340" cy="289"/>
              </a:xfrm>
            </p:grpSpPr>
            <p:sp>
              <p:nvSpPr>
                <p:cNvPr id="2786326" name="Freeform 22"/>
                <p:cNvSpPr>
                  <a:spLocks/>
                </p:cNvSpPr>
                <p:nvPr/>
              </p:nvSpPr>
              <p:spPr bwMode="auto">
                <a:xfrm>
                  <a:off x="2362" y="1797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6327" name="Freeform 23"/>
                <p:cNvSpPr>
                  <a:spLocks/>
                </p:cNvSpPr>
                <p:nvPr/>
              </p:nvSpPr>
              <p:spPr bwMode="auto">
                <a:xfrm>
                  <a:off x="2531" y="1797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786328" name="Rectangle 24"/>
            <p:cNvSpPr>
              <a:spLocks noChangeArrowheads="1"/>
            </p:cNvSpPr>
            <p:nvPr/>
          </p:nvSpPr>
          <p:spPr bwMode="auto">
            <a:xfrm>
              <a:off x="2632" y="1743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Reg</a:t>
              </a:r>
            </a:p>
          </p:txBody>
        </p:sp>
        <p:sp>
          <p:nvSpPr>
            <p:cNvPr id="2786329" name="Freeform 25"/>
            <p:cNvSpPr>
              <a:spLocks/>
            </p:cNvSpPr>
            <p:nvPr/>
          </p:nvSpPr>
          <p:spPr bwMode="auto">
            <a:xfrm>
              <a:off x="2651" y="1736"/>
              <a:ext cx="149" cy="289"/>
            </a:xfrm>
            <a:custGeom>
              <a:avLst/>
              <a:gdLst/>
              <a:ahLst/>
              <a:cxnLst>
                <a:cxn ang="0">
                  <a:pos x="148" y="0"/>
                </a:cxn>
                <a:cxn ang="0">
                  <a:pos x="0" y="0"/>
                </a:cxn>
                <a:cxn ang="0">
                  <a:pos x="0" y="288"/>
                </a:cxn>
                <a:cxn ang="0">
                  <a:pos x="148" y="288"/>
                </a:cxn>
              </a:cxnLst>
              <a:rect l="0" t="0" r="r" b="b"/>
              <a:pathLst>
                <a:path w="149" h="289">
                  <a:moveTo>
                    <a:pt x="148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8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6330" name="Line 26"/>
            <p:cNvSpPr>
              <a:spLocks noChangeShapeType="1"/>
            </p:cNvSpPr>
            <p:nvPr/>
          </p:nvSpPr>
          <p:spPr bwMode="auto">
            <a:xfrm>
              <a:off x="2536" y="1880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6331" name="Freeform 27"/>
            <p:cNvSpPr>
              <a:spLocks/>
            </p:cNvSpPr>
            <p:nvPr/>
          </p:nvSpPr>
          <p:spPr bwMode="auto">
            <a:xfrm>
              <a:off x="2598" y="1784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6332" name="Line 28"/>
            <p:cNvSpPr>
              <a:spLocks noChangeShapeType="1"/>
            </p:cNvSpPr>
            <p:nvPr/>
          </p:nvSpPr>
          <p:spPr bwMode="auto">
            <a:xfrm>
              <a:off x="2952" y="1784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6333" name="Rectangle 29"/>
            <p:cNvSpPr>
              <a:spLocks noChangeArrowheads="1"/>
            </p:cNvSpPr>
            <p:nvPr/>
          </p:nvSpPr>
          <p:spPr bwMode="auto">
            <a:xfrm>
              <a:off x="3449" y="1738"/>
              <a:ext cx="302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 D$</a:t>
              </a:r>
            </a:p>
          </p:txBody>
        </p:sp>
        <p:grpSp>
          <p:nvGrpSpPr>
            <p:cNvPr id="7" name="Group 30"/>
            <p:cNvGrpSpPr>
              <a:grpSpLocks/>
            </p:cNvGrpSpPr>
            <p:nvPr/>
          </p:nvGrpSpPr>
          <p:grpSpPr bwMode="auto">
            <a:xfrm>
              <a:off x="3500" y="1736"/>
              <a:ext cx="325" cy="289"/>
              <a:chOff x="3671" y="1797"/>
              <a:chExt cx="325" cy="289"/>
            </a:xfrm>
          </p:grpSpPr>
          <p:sp>
            <p:nvSpPr>
              <p:cNvPr id="2786335" name="Freeform 31"/>
              <p:cNvSpPr>
                <a:spLocks/>
              </p:cNvSpPr>
              <p:nvPr/>
            </p:nvSpPr>
            <p:spPr bwMode="auto">
              <a:xfrm>
                <a:off x="3671" y="1797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6336" name="Freeform 32"/>
              <p:cNvSpPr>
                <a:spLocks/>
              </p:cNvSpPr>
              <p:nvPr/>
            </p:nvSpPr>
            <p:spPr bwMode="auto">
              <a:xfrm>
                <a:off x="3832" y="1797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86337" name="Rectangle 33"/>
            <p:cNvSpPr>
              <a:spLocks noChangeArrowheads="1"/>
            </p:cNvSpPr>
            <p:nvPr/>
          </p:nvSpPr>
          <p:spPr bwMode="auto">
            <a:xfrm>
              <a:off x="3941" y="1738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Reg</a:t>
              </a:r>
            </a:p>
          </p:txBody>
        </p:sp>
        <p:grpSp>
          <p:nvGrpSpPr>
            <p:cNvPr id="8" name="Group 34"/>
            <p:cNvGrpSpPr>
              <a:grpSpLocks/>
            </p:cNvGrpSpPr>
            <p:nvPr/>
          </p:nvGrpSpPr>
          <p:grpSpPr bwMode="auto">
            <a:xfrm>
              <a:off x="3968" y="1736"/>
              <a:ext cx="284" cy="289"/>
              <a:chOff x="4139" y="1797"/>
              <a:chExt cx="284" cy="289"/>
            </a:xfrm>
          </p:grpSpPr>
          <p:sp>
            <p:nvSpPr>
              <p:cNvPr id="2786339" name="Freeform 35"/>
              <p:cNvSpPr>
                <a:spLocks/>
              </p:cNvSpPr>
              <p:nvPr/>
            </p:nvSpPr>
            <p:spPr bwMode="auto">
              <a:xfrm>
                <a:off x="4139" y="1797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6340" name="Freeform 36"/>
              <p:cNvSpPr>
                <a:spLocks/>
              </p:cNvSpPr>
              <p:nvPr/>
            </p:nvSpPr>
            <p:spPr bwMode="auto">
              <a:xfrm>
                <a:off x="4280" y="1797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86341" name="Line 37"/>
            <p:cNvSpPr>
              <a:spLocks noChangeShapeType="1"/>
            </p:cNvSpPr>
            <p:nvPr/>
          </p:nvSpPr>
          <p:spPr bwMode="auto">
            <a:xfrm>
              <a:off x="3821" y="1880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6342" name="Line 38"/>
            <p:cNvSpPr>
              <a:spLocks noChangeShapeType="1"/>
            </p:cNvSpPr>
            <p:nvPr/>
          </p:nvSpPr>
          <p:spPr bwMode="auto">
            <a:xfrm>
              <a:off x="3337" y="1880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6343" name="Freeform 39"/>
            <p:cNvSpPr>
              <a:spLocks/>
            </p:cNvSpPr>
            <p:nvPr/>
          </p:nvSpPr>
          <p:spPr bwMode="auto">
            <a:xfrm>
              <a:off x="3458" y="1880"/>
              <a:ext cx="431" cy="1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391" y="192"/>
                </a:cxn>
                <a:cxn ang="0">
                  <a:pos x="391" y="64"/>
                </a:cxn>
                <a:cxn ang="0">
                  <a:pos x="430" y="0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6344" name="Line 40"/>
            <p:cNvSpPr>
              <a:spLocks noChangeShapeType="1"/>
            </p:cNvSpPr>
            <p:nvPr/>
          </p:nvSpPr>
          <p:spPr bwMode="auto">
            <a:xfrm>
              <a:off x="2952" y="1976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6345" name="Freeform 41"/>
            <p:cNvSpPr>
              <a:spLocks/>
            </p:cNvSpPr>
            <p:nvPr/>
          </p:nvSpPr>
          <p:spPr bwMode="auto">
            <a:xfrm>
              <a:off x="3045" y="1875"/>
              <a:ext cx="337" cy="27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0" y="277"/>
                </a:cxn>
                <a:cxn ang="0">
                  <a:pos x="294" y="277"/>
                </a:cxn>
                <a:cxn ang="0">
                  <a:pos x="294" y="90"/>
                </a:cxn>
                <a:cxn ang="0">
                  <a:pos x="336" y="0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42"/>
          <p:cNvGrpSpPr>
            <a:grpSpLocks/>
          </p:cNvGrpSpPr>
          <p:nvPr/>
        </p:nvGrpSpPr>
        <p:grpSpPr bwMode="auto">
          <a:xfrm>
            <a:off x="665162" y="3408362"/>
            <a:ext cx="6894513" cy="814388"/>
            <a:chOff x="352" y="2088"/>
            <a:chExt cx="4343" cy="513"/>
          </a:xfrm>
        </p:grpSpPr>
        <p:sp>
          <p:nvSpPr>
            <p:cNvPr id="2786347" name="Freeform 43" descr="25%"/>
            <p:cNvSpPr>
              <a:spLocks/>
            </p:cNvSpPr>
            <p:nvPr/>
          </p:nvSpPr>
          <p:spPr bwMode="auto">
            <a:xfrm>
              <a:off x="3226" y="2184"/>
              <a:ext cx="148" cy="2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pattFill prst="pct25">
              <a:fgClr>
                <a:schemeClr val="accent1"/>
              </a:fgClr>
              <a:bgClr>
                <a:srgbClr val="FFFFFF"/>
              </a:bgClr>
            </a:patt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6348" name="Rectangle 44"/>
            <p:cNvSpPr>
              <a:spLocks noChangeArrowheads="1"/>
            </p:cNvSpPr>
            <p:nvPr/>
          </p:nvSpPr>
          <p:spPr bwMode="auto">
            <a:xfrm>
              <a:off x="352" y="2193"/>
              <a:ext cx="144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chemeClr val="tx1"/>
                  </a:solidFill>
                  <a:latin typeface="Arial" pitchFamily="-65" charset="0"/>
                </a:rPr>
                <a:t>and $t5,</a:t>
              </a:r>
              <a:r>
                <a:rPr lang="en-US" sz="2400" b="1" u="sng">
                  <a:solidFill>
                    <a:srgbClr val="00FF00"/>
                  </a:solidFill>
                  <a:latin typeface="Arial" pitchFamily="-65" charset="0"/>
                </a:rPr>
                <a:t>$t0</a:t>
              </a:r>
              <a:r>
                <a:rPr lang="en-US" sz="2400" b="1">
                  <a:solidFill>
                    <a:schemeClr val="tx1"/>
                  </a:solidFill>
                  <a:latin typeface="Arial" pitchFamily="-65" charset="0"/>
                </a:rPr>
                <a:t>,$t6</a:t>
              </a:r>
            </a:p>
          </p:txBody>
        </p:sp>
        <p:sp>
          <p:nvSpPr>
            <p:cNvPr id="2786349" name="Freeform 45"/>
            <p:cNvSpPr>
              <a:spLocks/>
            </p:cNvSpPr>
            <p:nvPr/>
          </p:nvSpPr>
          <p:spPr bwMode="auto">
            <a:xfrm>
              <a:off x="3885" y="2328"/>
              <a:ext cx="431" cy="1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391" y="192"/>
                </a:cxn>
                <a:cxn ang="0">
                  <a:pos x="391" y="64"/>
                </a:cxn>
                <a:cxn ang="0">
                  <a:pos x="430" y="0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" name="Group 46"/>
            <p:cNvGrpSpPr>
              <a:grpSpLocks/>
            </p:cNvGrpSpPr>
            <p:nvPr/>
          </p:nvGrpSpPr>
          <p:grpSpPr bwMode="auto">
            <a:xfrm>
              <a:off x="3534" y="2088"/>
              <a:ext cx="223" cy="481"/>
              <a:chOff x="3705" y="2149"/>
              <a:chExt cx="223" cy="481"/>
            </a:xfrm>
          </p:grpSpPr>
          <p:sp>
            <p:nvSpPr>
              <p:cNvPr id="2786351" name="Freeform 47"/>
              <p:cNvSpPr>
                <a:spLocks/>
              </p:cNvSpPr>
              <p:nvPr/>
            </p:nvSpPr>
            <p:spPr bwMode="auto">
              <a:xfrm>
                <a:off x="3715" y="2149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6352" name="Rectangle 48"/>
              <p:cNvSpPr>
                <a:spLocks noChangeArrowheads="1"/>
              </p:cNvSpPr>
              <p:nvPr/>
            </p:nvSpPr>
            <p:spPr bwMode="auto">
              <a:xfrm rot="5400000">
                <a:off x="3618" y="2272"/>
                <a:ext cx="38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ALU</a:t>
                </a:r>
              </a:p>
            </p:txBody>
          </p:sp>
        </p:grpSp>
        <p:grpSp>
          <p:nvGrpSpPr>
            <p:cNvPr id="11" name="Group 49"/>
            <p:cNvGrpSpPr>
              <a:grpSpLocks/>
            </p:cNvGrpSpPr>
            <p:nvPr/>
          </p:nvGrpSpPr>
          <p:grpSpPr bwMode="auto">
            <a:xfrm>
              <a:off x="2618" y="2184"/>
              <a:ext cx="340" cy="289"/>
              <a:chOff x="2789" y="2245"/>
              <a:chExt cx="340" cy="289"/>
            </a:xfrm>
          </p:grpSpPr>
          <p:sp>
            <p:nvSpPr>
              <p:cNvPr id="2786354" name="Rectangle 50"/>
              <p:cNvSpPr>
                <a:spLocks noChangeArrowheads="1"/>
              </p:cNvSpPr>
              <p:nvPr/>
            </p:nvSpPr>
            <p:spPr bwMode="auto">
              <a:xfrm>
                <a:off x="2795" y="2247"/>
                <a:ext cx="22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I$</a:t>
                </a:r>
              </a:p>
            </p:txBody>
          </p:sp>
          <p:grpSp>
            <p:nvGrpSpPr>
              <p:cNvPr id="12" name="Group 51"/>
              <p:cNvGrpSpPr>
                <a:grpSpLocks/>
              </p:cNvGrpSpPr>
              <p:nvPr/>
            </p:nvGrpSpPr>
            <p:grpSpPr bwMode="auto">
              <a:xfrm>
                <a:off x="2789" y="2245"/>
                <a:ext cx="340" cy="289"/>
                <a:chOff x="2789" y="2245"/>
                <a:chExt cx="340" cy="289"/>
              </a:xfrm>
            </p:grpSpPr>
            <p:sp>
              <p:nvSpPr>
                <p:cNvPr id="2786356" name="Freeform 52"/>
                <p:cNvSpPr>
                  <a:spLocks/>
                </p:cNvSpPr>
                <p:nvPr/>
              </p:nvSpPr>
              <p:spPr bwMode="auto">
                <a:xfrm>
                  <a:off x="2789" y="2245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6357" name="Freeform 53"/>
                <p:cNvSpPr>
                  <a:spLocks/>
                </p:cNvSpPr>
                <p:nvPr/>
              </p:nvSpPr>
              <p:spPr bwMode="auto">
                <a:xfrm>
                  <a:off x="2958" y="2245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786358" name="Rectangle 54"/>
            <p:cNvSpPr>
              <a:spLocks noChangeArrowheads="1"/>
            </p:cNvSpPr>
            <p:nvPr/>
          </p:nvSpPr>
          <p:spPr bwMode="auto">
            <a:xfrm>
              <a:off x="3059" y="2191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Reg</a:t>
              </a:r>
            </a:p>
          </p:txBody>
        </p:sp>
        <p:sp>
          <p:nvSpPr>
            <p:cNvPr id="2786359" name="Freeform 55"/>
            <p:cNvSpPr>
              <a:spLocks/>
            </p:cNvSpPr>
            <p:nvPr/>
          </p:nvSpPr>
          <p:spPr bwMode="auto">
            <a:xfrm>
              <a:off x="3078" y="2184"/>
              <a:ext cx="149" cy="289"/>
            </a:xfrm>
            <a:custGeom>
              <a:avLst/>
              <a:gdLst/>
              <a:ahLst/>
              <a:cxnLst>
                <a:cxn ang="0">
                  <a:pos x="148" y="0"/>
                </a:cxn>
                <a:cxn ang="0">
                  <a:pos x="0" y="0"/>
                </a:cxn>
                <a:cxn ang="0">
                  <a:pos x="0" y="288"/>
                </a:cxn>
                <a:cxn ang="0">
                  <a:pos x="148" y="288"/>
                </a:cxn>
              </a:cxnLst>
              <a:rect l="0" t="0" r="r" b="b"/>
              <a:pathLst>
                <a:path w="149" h="289">
                  <a:moveTo>
                    <a:pt x="148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8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6360" name="Line 56"/>
            <p:cNvSpPr>
              <a:spLocks noChangeShapeType="1"/>
            </p:cNvSpPr>
            <p:nvPr/>
          </p:nvSpPr>
          <p:spPr bwMode="auto">
            <a:xfrm>
              <a:off x="2963" y="2328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6361" name="Freeform 57"/>
            <p:cNvSpPr>
              <a:spLocks/>
            </p:cNvSpPr>
            <p:nvPr/>
          </p:nvSpPr>
          <p:spPr bwMode="auto">
            <a:xfrm>
              <a:off x="3025" y="2232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6362" name="Line 58"/>
            <p:cNvSpPr>
              <a:spLocks noChangeShapeType="1"/>
            </p:cNvSpPr>
            <p:nvPr/>
          </p:nvSpPr>
          <p:spPr bwMode="auto">
            <a:xfrm>
              <a:off x="3379" y="2232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6363" name="Rectangle 59"/>
            <p:cNvSpPr>
              <a:spLocks noChangeArrowheads="1"/>
            </p:cNvSpPr>
            <p:nvPr/>
          </p:nvSpPr>
          <p:spPr bwMode="auto">
            <a:xfrm>
              <a:off x="3876" y="2186"/>
              <a:ext cx="302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 D$</a:t>
              </a:r>
            </a:p>
          </p:txBody>
        </p:sp>
        <p:grpSp>
          <p:nvGrpSpPr>
            <p:cNvPr id="13" name="Group 60"/>
            <p:cNvGrpSpPr>
              <a:grpSpLocks/>
            </p:cNvGrpSpPr>
            <p:nvPr/>
          </p:nvGrpSpPr>
          <p:grpSpPr bwMode="auto">
            <a:xfrm>
              <a:off x="3927" y="2184"/>
              <a:ext cx="325" cy="289"/>
              <a:chOff x="4098" y="2245"/>
              <a:chExt cx="325" cy="289"/>
            </a:xfrm>
          </p:grpSpPr>
          <p:sp>
            <p:nvSpPr>
              <p:cNvPr id="2786365" name="Freeform 61"/>
              <p:cNvSpPr>
                <a:spLocks/>
              </p:cNvSpPr>
              <p:nvPr/>
            </p:nvSpPr>
            <p:spPr bwMode="auto">
              <a:xfrm>
                <a:off x="4098" y="2245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6366" name="Freeform 62"/>
              <p:cNvSpPr>
                <a:spLocks/>
              </p:cNvSpPr>
              <p:nvPr/>
            </p:nvSpPr>
            <p:spPr bwMode="auto">
              <a:xfrm>
                <a:off x="4259" y="2245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86367" name="Rectangle 63"/>
            <p:cNvSpPr>
              <a:spLocks noChangeArrowheads="1"/>
            </p:cNvSpPr>
            <p:nvPr/>
          </p:nvSpPr>
          <p:spPr bwMode="auto">
            <a:xfrm>
              <a:off x="4368" y="2186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Reg</a:t>
              </a:r>
            </a:p>
          </p:txBody>
        </p:sp>
        <p:grpSp>
          <p:nvGrpSpPr>
            <p:cNvPr id="14" name="Group 64"/>
            <p:cNvGrpSpPr>
              <a:grpSpLocks/>
            </p:cNvGrpSpPr>
            <p:nvPr/>
          </p:nvGrpSpPr>
          <p:grpSpPr bwMode="auto">
            <a:xfrm>
              <a:off x="4395" y="2184"/>
              <a:ext cx="284" cy="289"/>
              <a:chOff x="4566" y="2245"/>
              <a:chExt cx="284" cy="289"/>
            </a:xfrm>
          </p:grpSpPr>
          <p:sp>
            <p:nvSpPr>
              <p:cNvPr id="2786369" name="Freeform 65"/>
              <p:cNvSpPr>
                <a:spLocks/>
              </p:cNvSpPr>
              <p:nvPr/>
            </p:nvSpPr>
            <p:spPr bwMode="auto">
              <a:xfrm>
                <a:off x="4566" y="2245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6370" name="Freeform 66"/>
              <p:cNvSpPr>
                <a:spLocks/>
              </p:cNvSpPr>
              <p:nvPr/>
            </p:nvSpPr>
            <p:spPr bwMode="auto">
              <a:xfrm>
                <a:off x="4707" y="2245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86371" name="Line 67"/>
            <p:cNvSpPr>
              <a:spLocks noChangeShapeType="1"/>
            </p:cNvSpPr>
            <p:nvPr/>
          </p:nvSpPr>
          <p:spPr bwMode="auto">
            <a:xfrm>
              <a:off x="4248" y="2328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6372" name="Line 68"/>
            <p:cNvSpPr>
              <a:spLocks noChangeShapeType="1"/>
            </p:cNvSpPr>
            <p:nvPr/>
          </p:nvSpPr>
          <p:spPr bwMode="auto">
            <a:xfrm>
              <a:off x="3764" y="2328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6373" name="Line 69"/>
            <p:cNvSpPr>
              <a:spLocks noChangeShapeType="1"/>
            </p:cNvSpPr>
            <p:nvPr/>
          </p:nvSpPr>
          <p:spPr bwMode="auto">
            <a:xfrm>
              <a:off x="3379" y="2424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6374" name="Freeform 70"/>
            <p:cNvSpPr>
              <a:spLocks/>
            </p:cNvSpPr>
            <p:nvPr/>
          </p:nvSpPr>
          <p:spPr bwMode="auto">
            <a:xfrm>
              <a:off x="3472" y="2323"/>
              <a:ext cx="337" cy="27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0" y="277"/>
                </a:cxn>
                <a:cxn ang="0">
                  <a:pos x="294" y="277"/>
                </a:cxn>
                <a:cxn ang="0">
                  <a:pos x="294" y="90"/>
                </a:cxn>
                <a:cxn ang="0">
                  <a:pos x="336" y="0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71"/>
          <p:cNvGrpSpPr>
            <a:grpSpLocks/>
          </p:cNvGrpSpPr>
          <p:nvPr/>
        </p:nvGrpSpPr>
        <p:grpSpPr bwMode="auto">
          <a:xfrm>
            <a:off x="639762" y="4119562"/>
            <a:ext cx="7597775" cy="814388"/>
            <a:chOff x="336" y="2536"/>
            <a:chExt cx="4786" cy="513"/>
          </a:xfrm>
        </p:grpSpPr>
        <p:sp>
          <p:nvSpPr>
            <p:cNvPr id="2786376" name="Freeform 72"/>
            <p:cNvSpPr>
              <a:spLocks/>
            </p:cNvSpPr>
            <p:nvPr/>
          </p:nvSpPr>
          <p:spPr bwMode="auto">
            <a:xfrm>
              <a:off x="3971" y="2536"/>
              <a:ext cx="213" cy="481"/>
            </a:xfrm>
            <a:custGeom>
              <a:avLst/>
              <a:gdLst/>
              <a:ahLst/>
              <a:cxnLst>
                <a:cxn ang="0">
                  <a:pos x="0" y="320"/>
                </a:cxn>
                <a:cxn ang="0">
                  <a:pos x="71" y="240"/>
                </a:cxn>
                <a:cxn ang="0">
                  <a:pos x="0" y="160"/>
                </a:cxn>
                <a:cxn ang="0">
                  <a:pos x="0" y="0"/>
                </a:cxn>
                <a:cxn ang="0">
                  <a:pos x="212" y="160"/>
                </a:cxn>
                <a:cxn ang="0">
                  <a:pos x="212" y="320"/>
                </a:cxn>
                <a:cxn ang="0">
                  <a:pos x="0" y="480"/>
                </a:cxn>
                <a:cxn ang="0">
                  <a:pos x="0" y="320"/>
                </a:cxn>
              </a:cxnLst>
              <a:rect l="0" t="0" r="r" b="b"/>
              <a:pathLst>
                <a:path w="213" h="481">
                  <a:moveTo>
                    <a:pt x="0" y="320"/>
                  </a:moveTo>
                  <a:lnTo>
                    <a:pt x="71" y="240"/>
                  </a:lnTo>
                  <a:lnTo>
                    <a:pt x="0" y="160"/>
                  </a:lnTo>
                  <a:lnTo>
                    <a:pt x="0" y="0"/>
                  </a:lnTo>
                  <a:lnTo>
                    <a:pt x="212" y="160"/>
                  </a:lnTo>
                  <a:lnTo>
                    <a:pt x="212" y="320"/>
                  </a:lnTo>
                  <a:lnTo>
                    <a:pt x="0" y="480"/>
                  </a:lnTo>
                  <a:lnTo>
                    <a:pt x="0" y="32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6377" name="Freeform 73" descr="25%"/>
            <p:cNvSpPr>
              <a:spLocks/>
            </p:cNvSpPr>
            <p:nvPr/>
          </p:nvSpPr>
          <p:spPr bwMode="auto">
            <a:xfrm>
              <a:off x="3653" y="2632"/>
              <a:ext cx="148" cy="2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pattFill prst="pct25">
              <a:fgClr>
                <a:schemeClr val="accent1"/>
              </a:fgClr>
              <a:bgClr>
                <a:srgbClr val="FFFFFF"/>
              </a:bgClr>
            </a:patt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6378" name="Rectangle 74"/>
            <p:cNvSpPr>
              <a:spLocks noChangeArrowheads="1"/>
            </p:cNvSpPr>
            <p:nvPr/>
          </p:nvSpPr>
          <p:spPr bwMode="auto">
            <a:xfrm>
              <a:off x="336" y="2649"/>
              <a:ext cx="1405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chemeClr val="tx1"/>
                  </a:solidFill>
                  <a:latin typeface="Arial" pitchFamily="-65" charset="0"/>
                </a:rPr>
                <a:t>or   $t7,</a:t>
              </a:r>
              <a:r>
                <a:rPr lang="en-US" sz="2400" b="1" u="sng">
                  <a:solidFill>
                    <a:srgbClr val="00FF00"/>
                  </a:solidFill>
                  <a:latin typeface="Arial" pitchFamily="-65" charset="0"/>
                </a:rPr>
                <a:t>$t0</a:t>
              </a:r>
              <a:r>
                <a:rPr lang="en-US" sz="2400" b="1">
                  <a:solidFill>
                    <a:schemeClr val="tx1"/>
                  </a:solidFill>
                  <a:latin typeface="Arial" pitchFamily="-65" charset="0"/>
                </a:rPr>
                <a:t>,$t8</a:t>
              </a:r>
            </a:p>
          </p:txBody>
        </p:sp>
        <p:sp>
          <p:nvSpPr>
            <p:cNvPr id="2786379" name="Freeform 75"/>
            <p:cNvSpPr>
              <a:spLocks/>
            </p:cNvSpPr>
            <p:nvPr/>
          </p:nvSpPr>
          <p:spPr bwMode="auto">
            <a:xfrm>
              <a:off x="4312" y="2776"/>
              <a:ext cx="431" cy="1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391" y="192"/>
                </a:cxn>
                <a:cxn ang="0">
                  <a:pos x="391" y="64"/>
                </a:cxn>
                <a:cxn ang="0">
                  <a:pos x="430" y="0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6380" name="Freeform 76"/>
            <p:cNvSpPr>
              <a:spLocks/>
            </p:cNvSpPr>
            <p:nvPr/>
          </p:nvSpPr>
          <p:spPr bwMode="auto">
            <a:xfrm>
              <a:off x="3045" y="2632"/>
              <a:ext cx="170" cy="289"/>
            </a:xfrm>
            <a:custGeom>
              <a:avLst/>
              <a:gdLst/>
              <a:ahLst/>
              <a:cxnLst>
                <a:cxn ang="0">
                  <a:pos x="169" y="0"/>
                </a:cxn>
                <a:cxn ang="0">
                  <a:pos x="0" y="0"/>
                </a:cxn>
                <a:cxn ang="0">
                  <a:pos x="0" y="288"/>
                </a:cxn>
                <a:cxn ang="0">
                  <a:pos x="169" y="288"/>
                </a:cxn>
              </a:cxnLst>
              <a:rect l="0" t="0" r="r" b="b"/>
              <a:pathLst>
                <a:path w="170" h="289">
                  <a:moveTo>
                    <a:pt x="169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9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6381" name="Freeform 77"/>
            <p:cNvSpPr>
              <a:spLocks/>
            </p:cNvSpPr>
            <p:nvPr/>
          </p:nvSpPr>
          <p:spPr bwMode="auto">
            <a:xfrm>
              <a:off x="3214" y="2632"/>
              <a:ext cx="171" cy="2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0" y="0"/>
                </a:cxn>
                <a:cxn ang="0">
                  <a:pos x="170" y="288"/>
                </a:cxn>
                <a:cxn ang="0">
                  <a:pos x="0" y="288"/>
                </a:cxn>
              </a:cxnLst>
              <a:rect l="0" t="0" r="r" b="b"/>
              <a:pathLst>
                <a:path w="171" h="289">
                  <a:moveTo>
                    <a:pt x="0" y="0"/>
                  </a:moveTo>
                  <a:lnTo>
                    <a:pt x="170" y="0"/>
                  </a:lnTo>
                  <a:lnTo>
                    <a:pt x="170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6382" name="Rectangle 78"/>
            <p:cNvSpPr>
              <a:spLocks noChangeArrowheads="1"/>
            </p:cNvSpPr>
            <p:nvPr/>
          </p:nvSpPr>
          <p:spPr bwMode="auto">
            <a:xfrm>
              <a:off x="3026" y="2634"/>
              <a:ext cx="22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I$</a:t>
              </a:r>
            </a:p>
          </p:txBody>
        </p:sp>
        <p:sp>
          <p:nvSpPr>
            <p:cNvPr id="2786383" name="Rectangle 79"/>
            <p:cNvSpPr>
              <a:spLocks noChangeArrowheads="1"/>
            </p:cNvSpPr>
            <p:nvPr/>
          </p:nvSpPr>
          <p:spPr bwMode="auto">
            <a:xfrm rot="5400000">
              <a:off x="3874" y="2659"/>
              <a:ext cx="38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ALU</a:t>
              </a:r>
            </a:p>
          </p:txBody>
        </p:sp>
        <p:sp>
          <p:nvSpPr>
            <p:cNvPr id="2786384" name="Rectangle 80"/>
            <p:cNvSpPr>
              <a:spLocks noChangeArrowheads="1"/>
            </p:cNvSpPr>
            <p:nvPr/>
          </p:nvSpPr>
          <p:spPr bwMode="auto">
            <a:xfrm>
              <a:off x="3486" y="2639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Reg</a:t>
              </a:r>
            </a:p>
          </p:txBody>
        </p:sp>
        <p:sp>
          <p:nvSpPr>
            <p:cNvPr id="2786385" name="Freeform 81"/>
            <p:cNvSpPr>
              <a:spLocks/>
            </p:cNvSpPr>
            <p:nvPr/>
          </p:nvSpPr>
          <p:spPr bwMode="auto">
            <a:xfrm>
              <a:off x="3505" y="2632"/>
              <a:ext cx="149" cy="289"/>
            </a:xfrm>
            <a:custGeom>
              <a:avLst/>
              <a:gdLst/>
              <a:ahLst/>
              <a:cxnLst>
                <a:cxn ang="0">
                  <a:pos x="148" y="0"/>
                </a:cxn>
                <a:cxn ang="0">
                  <a:pos x="0" y="0"/>
                </a:cxn>
                <a:cxn ang="0">
                  <a:pos x="0" y="288"/>
                </a:cxn>
                <a:cxn ang="0">
                  <a:pos x="148" y="288"/>
                </a:cxn>
              </a:cxnLst>
              <a:rect l="0" t="0" r="r" b="b"/>
              <a:pathLst>
                <a:path w="149" h="289">
                  <a:moveTo>
                    <a:pt x="148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8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6386" name="Line 82"/>
            <p:cNvSpPr>
              <a:spLocks noChangeShapeType="1"/>
            </p:cNvSpPr>
            <p:nvPr/>
          </p:nvSpPr>
          <p:spPr bwMode="auto">
            <a:xfrm>
              <a:off x="3390" y="2776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6387" name="Freeform 83"/>
            <p:cNvSpPr>
              <a:spLocks/>
            </p:cNvSpPr>
            <p:nvPr/>
          </p:nvSpPr>
          <p:spPr bwMode="auto">
            <a:xfrm>
              <a:off x="3452" y="2680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6388" name="Line 84"/>
            <p:cNvSpPr>
              <a:spLocks noChangeShapeType="1"/>
            </p:cNvSpPr>
            <p:nvPr/>
          </p:nvSpPr>
          <p:spPr bwMode="auto">
            <a:xfrm>
              <a:off x="3806" y="2680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6389" name="Rectangle 85"/>
            <p:cNvSpPr>
              <a:spLocks noChangeArrowheads="1"/>
            </p:cNvSpPr>
            <p:nvPr/>
          </p:nvSpPr>
          <p:spPr bwMode="auto">
            <a:xfrm>
              <a:off x="4303" y="2634"/>
              <a:ext cx="302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 D$</a:t>
              </a:r>
            </a:p>
          </p:txBody>
        </p:sp>
        <p:sp>
          <p:nvSpPr>
            <p:cNvPr id="2786390" name="Freeform 86"/>
            <p:cNvSpPr>
              <a:spLocks/>
            </p:cNvSpPr>
            <p:nvPr/>
          </p:nvSpPr>
          <p:spPr bwMode="auto">
            <a:xfrm>
              <a:off x="4354" y="2632"/>
              <a:ext cx="162" cy="289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0" y="0"/>
                </a:cxn>
                <a:cxn ang="0">
                  <a:pos x="0" y="288"/>
                </a:cxn>
                <a:cxn ang="0">
                  <a:pos x="161" y="288"/>
                </a:cxn>
              </a:cxnLst>
              <a:rect l="0" t="0" r="r" b="b"/>
              <a:pathLst>
                <a:path w="162" h="289">
                  <a:moveTo>
                    <a:pt x="16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1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6391" name="Freeform 87"/>
            <p:cNvSpPr>
              <a:spLocks/>
            </p:cNvSpPr>
            <p:nvPr/>
          </p:nvSpPr>
          <p:spPr bwMode="auto">
            <a:xfrm>
              <a:off x="4515" y="2632"/>
              <a:ext cx="164" cy="2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3" y="0"/>
                </a:cxn>
                <a:cxn ang="0">
                  <a:pos x="163" y="288"/>
                </a:cxn>
                <a:cxn ang="0">
                  <a:pos x="0" y="288"/>
                </a:cxn>
              </a:cxnLst>
              <a:rect l="0" t="0" r="r" b="b"/>
              <a:pathLst>
                <a:path w="164" h="289">
                  <a:moveTo>
                    <a:pt x="0" y="0"/>
                  </a:moveTo>
                  <a:lnTo>
                    <a:pt x="163" y="0"/>
                  </a:lnTo>
                  <a:lnTo>
                    <a:pt x="163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6392" name="Rectangle 88"/>
            <p:cNvSpPr>
              <a:spLocks noChangeArrowheads="1"/>
            </p:cNvSpPr>
            <p:nvPr/>
          </p:nvSpPr>
          <p:spPr bwMode="auto">
            <a:xfrm>
              <a:off x="4795" y="2634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Reg</a:t>
              </a:r>
            </a:p>
          </p:txBody>
        </p:sp>
        <p:sp>
          <p:nvSpPr>
            <p:cNvPr id="2786393" name="Freeform 89"/>
            <p:cNvSpPr>
              <a:spLocks/>
            </p:cNvSpPr>
            <p:nvPr/>
          </p:nvSpPr>
          <p:spPr bwMode="auto">
            <a:xfrm>
              <a:off x="4822" y="2632"/>
              <a:ext cx="142" cy="289"/>
            </a:xfrm>
            <a:custGeom>
              <a:avLst/>
              <a:gdLst/>
              <a:ahLst/>
              <a:cxnLst>
                <a:cxn ang="0">
                  <a:pos x="141" y="0"/>
                </a:cxn>
                <a:cxn ang="0">
                  <a:pos x="0" y="0"/>
                </a:cxn>
                <a:cxn ang="0">
                  <a:pos x="0" y="288"/>
                </a:cxn>
                <a:cxn ang="0">
                  <a:pos x="141" y="288"/>
                </a:cxn>
              </a:cxnLst>
              <a:rect l="0" t="0" r="r" b="b"/>
              <a:pathLst>
                <a:path w="142" h="289">
                  <a:moveTo>
                    <a:pt x="14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1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6394" name="Freeform 90"/>
            <p:cNvSpPr>
              <a:spLocks/>
            </p:cNvSpPr>
            <p:nvPr/>
          </p:nvSpPr>
          <p:spPr bwMode="auto">
            <a:xfrm>
              <a:off x="4963" y="2632"/>
              <a:ext cx="143" cy="2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2" y="0"/>
                </a:cxn>
                <a:cxn ang="0">
                  <a:pos x="142" y="288"/>
                </a:cxn>
                <a:cxn ang="0">
                  <a:pos x="0" y="288"/>
                </a:cxn>
              </a:cxnLst>
              <a:rect l="0" t="0" r="r" b="b"/>
              <a:pathLst>
                <a:path w="143" h="289">
                  <a:moveTo>
                    <a:pt x="0" y="0"/>
                  </a:moveTo>
                  <a:lnTo>
                    <a:pt x="142" y="0"/>
                  </a:lnTo>
                  <a:lnTo>
                    <a:pt x="142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6395" name="Line 91"/>
            <p:cNvSpPr>
              <a:spLocks noChangeShapeType="1"/>
            </p:cNvSpPr>
            <p:nvPr/>
          </p:nvSpPr>
          <p:spPr bwMode="auto">
            <a:xfrm>
              <a:off x="4675" y="2776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6396" name="Line 92"/>
            <p:cNvSpPr>
              <a:spLocks noChangeShapeType="1"/>
            </p:cNvSpPr>
            <p:nvPr/>
          </p:nvSpPr>
          <p:spPr bwMode="auto">
            <a:xfrm>
              <a:off x="4191" y="2776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6397" name="Line 93"/>
            <p:cNvSpPr>
              <a:spLocks noChangeShapeType="1"/>
            </p:cNvSpPr>
            <p:nvPr/>
          </p:nvSpPr>
          <p:spPr bwMode="auto">
            <a:xfrm>
              <a:off x="3806" y="2872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6398" name="Freeform 94"/>
            <p:cNvSpPr>
              <a:spLocks/>
            </p:cNvSpPr>
            <p:nvPr/>
          </p:nvSpPr>
          <p:spPr bwMode="auto">
            <a:xfrm>
              <a:off x="3899" y="2771"/>
              <a:ext cx="337" cy="27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0" y="277"/>
                </a:cxn>
                <a:cxn ang="0">
                  <a:pos x="294" y="277"/>
                </a:cxn>
                <a:cxn ang="0">
                  <a:pos x="294" y="90"/>
                </a:cxn>
                <a:cxn ang="0">
                  <a:pos x="336" y="0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95"/>
          <p:cNvGrpSpPr>
            <a:grpSpLocks/>
          </p:cNvGrpSpPr>
          <p:nvPr/>
        </p:nvGrpSpPr>
        <p:grpSpPr bwMode="auto">
          <a:xfrm>
            <a:off x="665162" y="4830762"/>
            <a:ext cx="8250238" cy="814388"/>
            <a:chOff x="352" y="2984"/>
            <a:chExt cx="5197" cy="513"/>
          </a:xfrm>
        </p:grpSpPr>
        <p:sp>
          <p:nvSpPr>
            <p:cNvPr id="2786400" name="Rectangle 96"/>
            <p:cNvSpPr>
              <a:spLocks noChangeArrowheads="1"/>
            </p:cNvSpPr>
            <p:nvPr/>
          </p:nvSpPr>
          <p:spPr bwMode="auto">
            <a:xfrm>
              <a:off x="352" y="3105"/>
              <a:ext cx="1512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chemeClr val="tx1"/>
                  </a:solidFill>
                  <a:latin typeface="Arial" pitchFamily="-65" charset="0"/>
                </a:rPr>
                <a:t>xor $t9,</a:t>
              </a:r>
              <a:r>
                <a:rPr lang="en-US" sz="2400" b="1" u="sng">
                  <a:solidFill>
                    <a:srgbClr val="00FF00"/>
                  </a:solidFill>
                  <a:latin typeface="Arial" pitchFamily="-65" charset="0"/>
                </a:rPr>
                <a:t>$t0</a:t>
              </a:r>
              <a:r>
                <a:rPr lang="en-US" sz="2400" b="1">
                  <a:solidFill>
                    <a:schemeClr val="tx1"/>
                  </a:solidFill>
                  <a:latin typeface="Arial" pitchFamily="-65" charset="0"/>
                </a:rPr>
                <a:t>,$t10</a:t>
              </a:r>
            </a:p>
          </p:txBody>
        </p:sp>
        <p:grpSp>
          <p:nvGrpSpPr>
            <p:cNvPr id="17" name="Group 97"/>
            <p:cNvGrpSpPr>
              <a:grpSpLocks/>
            </p:cNvGrpSpPr>
            <p:nvPr/>
          </p:nvGrpSpPr>
          <p:grpSpPr bwMode="auto">
            <a:xfrm>
              <a:off x="3472" y="2984"/>
              <a:ext cx="2077" cy="513"/>
              <a:chOff x="3643" y="3045"/>
              <a:chExt cx="2077" cy="513"/>
            </a:xfrm>
          </p:grpSpPr>
          <p:grpSp>
            <p:nvGrpSpPr>
              <p:cNvPr id="18" name="Group 98"/>
              <p:cNvGrpSpPr>
                <a:grpSpLocks/>
              </p:cNvGrpSpPr>
              <p:nvPr/>
            </p:nvGrpSpPr>
            <p:grpSpPr bwMode="auto">
              <a:xfrm>
                <a:off x="4559" y="3045"/>
                <a:ext cx="223" cy="481"/>
                <a:chOff x="4559" y="3045"/>
                <a:chExt cx="223" cy="481"/>
              </a:xfrm>
            </p:grpSpPr>
            <p:sp>
              <p:nvSpPr>
                <p:cNvPr id="2786403" name="Freeform 99"/>
                <p:cNvSpPr>
                  <a:spLocks/>
                </p:cNvSpPr>
                <p:nvPr/>
              </p:nvSpPr>
              <p:spPr bwMode="auto">
                <a:xfrm>
                  <a:off x="4569" y="3045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6404" name="Rectangle 100"/>
                <p:cNvSpPr>
                  <a:spLocks noChangeArrowheads="1"/>
                </p:cNvSpPr>
                <p:nvPr/>
              </p:nvSpPr>
              <p:spPr bwMode="auto">
                <a:xfrm rot="5400000">
                  <a:off x="4472" y="3168"/>
                  <a:ext cx="384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600" b="1">
                      <a:solidFill>
                        <a:schemeClr val="tx1"/>
                      </a:solidFill>
                      <a:latin typeface="Times" pitchFamily="-65" charset="0"/>
                    </a:rPr>
                    <a:t>ALU</a:t>
                  </a:r>
                </a:p>
              </p:txBody>
            </p:sp>
          </p:grpSp>
          <p:grpSp>
            <p:nvGrpSpPr>
              <p:cNvPr id="19" name="Group 101"/>
              <p:cNvGrpSpPr>
                <a:grpSpLocks/>
              </p:cNvGrpSpPr>
              <p:nvPr/>
            </p:nvGrpSpPr>
            <p:grpSpPr bwMode="auto">
              <a:xfrm>
                <a:off x="3643" y="3141"/>
                <a:ext cx="340" cy="289"/>
                <a:chOff x="3643" y="3141"/>
                <a:chExt cx="340" cy="289"/>
              </a:xfrm>
            </p:grpSpPr>
            <p:sp>
              <p:nvSpPr>
                <p:cNvPr id="2786406" name="Rectangle 102"/>
                <p:cNvSpPr>
                  <a:spLocks noChangeArrowheads="1"/>
                </p:cNvSpPr>
                <p:nvPr/>
              </p:nvSpPr>
              <p:spPr bwMode="auto">
                <a:xfrm>
                  <a:off x="3649" y="3143"/>
                  <a:ext cx="228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600" b="1">
                      <a:solidFill>
                        <a:schemeClr val="tx1"/>
                      </a:solidFill>
                      <a:latin typeface="Times" pitchFamily="-65" charset="0"/>
                    </a:rPr>
                    <a:t>I$</a:t>
                  </a:r>
                </a:p>
              </p:txBody>
            </p:sp>
            <p:grpSp>
              <p:nvGrpSpPr>
                <p:cNvPr id="20" name="Group 103"/>
                <p:cNvGrpSpPr>
                  <a:grpSpLocks/>
                </p:cNvGrpSpPr>
                <p:nvPr/>
              </p:nvGrpSpPr>
              <p:grpSpPr bwMode="auto">
                <a:xfrm>
                  <a:off x="3643" y="3141"/>
                  <a:ext cx="340" cy="289"/>
                  <a:chOff x="3643" y="3141"/>
                  <a:chExt cx="340" cy="289"/>
                </a:xfrm>
              </p:grpSpPr>
              <p:sp>
                <p:nvSpPr>
                  <p:cNvPr id="2786408" name="Freeform 104"/>
                  <p:cNvSpPr>
                    <a:spLocks/>
                  </p:cNvSpPr>
                  <p:nvPr/>
                </p:nvSpPr>
                <p:spPr bwMode="auto">
                  <a:xfrm>
                    <a:off x="3643" y="3141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86409" name="Freeform 105"/>
                  <p:cNvSpPr>
                    <a:spLocks/>
                  </p:cNvSpPr>
                  <p:nvPr/>
                </p:nvSpPr>
                <p:spPr bwMode="auto">
                  <a:xfrm>
                    <a:off x="3812" y="3141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786410" name="Rectangle 106"/>
              <p:cNvSpPr>
                <a:spLocks noChangeArrowheads="1"/>
              </p:cNvSpPr>
              <p:nvPr/>
            </p:nvSpPr>
            <p:spPr bwMode="auto">
              <a:xfrm>
                <a:off x="4084" y="3148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Reg</a:t>
                </a:r>
              </a:p>
            </p:txBody>
          </p:sp>
          <p:grpSp>
            <p:nvGrpSpPr>
              <p:cNvPr id="21" name="Group 107"/>
              <p:cNvGrpSpPr>
                <a:grpSpLocks/>
              </p:cNvGrpSpPr>
              <p:nvPr/>
            </p:nvGrpSpPr>
            <p:grpSpPr bwMode="auto">
              <a:xfrm>
                <a:off x="4103" y="3141"/>
                <a:ext cx="296" cy="289"/>
                <a:chOff x="4103" y="3141"/>
                <a:chExt cx="296" cy="289"/>
              </a:xfrm>
            </p:grpSpPr>
            <p:sp>
              <p:nvSpPr>
                <p:cNvPr id="2786412" name="Freeform 108"/>
                <p:cNvSpPr>
                  <a:spLocks/>
                </p:cNvSpPr>
                <p:nvPr/>
              </p:nvSpPr>
              <p:spPr bwMode="auto">
                <a:xfrm>
                  <a:off x="4103" y="3141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6413" name="Freeform 109"/>
                <p:cNvSpPr>
                  <a:spLocks/>
                </p:cNvSpPr>
                <p:nvPr/>
              </p:nvSpPr>
              <p:spPr bwMode="auto">
                <a:xfrm>
                  <a:off x="4251" y="3141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86414" name="Line 110"/>
              <p:cNvSpPr>
                <a:spLocks noChangeShapeType="1"/>
              </p:cNvSpPr>
              <p:nvPr/>
            </p:nvSpPr>
            <p:spPr bwMode="auto">
              <a:xfrm>
                <a:off x="3988" y="3285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6415" name="Freeform 111"/>
              <p:cNvSpPr>
                <a:spLocks/>
              </p:cNvSpPr>
              <p:nvPr/>
            </p:nvSpPr>
            <p:spPr bwMode="auto">
              <a:xfrm>
                <a:off x="4050" y="3189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6416" name="Line 112"/>
              <p:cNvSpPr>
                <a:spLocks noChangeShapeType="1"/>
              </p:cNvSpPr>
              <p:nvPr/>
            </p:nvSpPr>
            <p:spPr bwMode="auto">
              <a:xfrm>
                <a:off x="4404" y="3189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6417" name="Rectangle 113"/>
              <p:cNvSpPr>
                <a:spLocks noChangeArrowheads="1"/>
              </p:cNvSpPr>
              <p:nvPr/>
            </p:nvSpPr>
            <p:spPr bwMode="auto">
              <a:xfrm>
                <a:off x="4901" y="3143"/>
                <a:ext cx="302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 D$</a:t>
                </a:r>
              </a:p>
            </p:txBody>
          </p:sp>
          <p:grpSp>
            <p:nvGrpSpPr>
              <p:cNvPr id="22" name="Group 114"/>
              <p:cNvGrpSpPr>
                <a:grpSpLocks/>
              </p:cNvGrpSpPr>
              <p:nvPr/>
            </p:nvGrpSpPr>
            <p:grpSpPr bwMode="auto">
              <a:xfrm>
                <a:off x="4952" y="3141"/>
                <a:ext cx="325" cy="289"/>
                <a:chOff x="4952" y="3141"/>
                <a:chExt cx="325" cy="289"/>
              </a:xfrm>
            </p:grpSpPr>
            <p:sp>
              <p:nvSpPr>
                <p:cNvPr id="2786419" name="Freeform 115"/>
                <p:cNvSpPr>
                  <a:spLocks/>
                </p:cNvSpPr>
                <p:nvPr/>
              </p:nvSpPr>
              <p:spPr bwMode="auto">
                <a:xfrm>
                  <a:off x="4952" y="3141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6420" name="Freeform 116"/>
                <p:cNvSpPr>
                  <a:spLocks/>
                </p:cNvSpPr>
                <p:nvPr/>
              </p:nvSpPr>
              <p:spPr bwMode="auto">
                <a:xfrm>
                  <a:off x="5113" y="3141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86421" name="Rectangle 117"/>
              <p:cNvSpPr>
                <a:spLocks noChangeArrowheads="1"/>
              </p:cNvSpPr>
              <p:nvPr/>
            </p:nvSpPr>
            <p:spPr bwMode="auto">
              <a:xfrm>
                <a:off x="5393" y="3143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Reg</a:t>
                </a:r>
              </a:p>
            </p:txBody>
          </p:sp>
          <p:grpSp>
            <p:nvGrpSpPr>
              <p:cNvPr id="23" name="Group 118"/>
              <p:cNvGrpSpPr>
                <a:grpSpLocks/>
              </p:cNvGrpSpPr>
              <p:nvPr/>
            </p:nvGrpSpPr>
            <p:grpSpPr bwMode="auto">
              <a:xfrm>
                <a:off x="5420" y="3141"/>
                <a:ext cx="284" cy="289"/>
                <a:chOff x="5420" y="3141"/>
                <a:chExt cx="284" cy="289"/>
              </a:xfrm>
            </p:grpSpPr>
            <p:sp>
              <p:nvSpPr>
                <p:cNvPr id="2786423" name="Freeform 119"/>
                <p:cNvSpPr>
                  <a:spLocks/>
                </p:cNvSpPr>
                <p:nvPr/>
              </p:nvSpPr>
              <p:spPr bwMode="auto">
                <a:xfrm>
                  <a:off x="5420" y="3141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6424" name="Freeform 120"/>
                <p:cNvSpPr>
                  <a:spLocks/>
                </p:cNvSpPr>
                <p:nvPr/>
              </p:nvSpPr>
              <p:spPr bwMode="auto">
                <a:xfrm>
                  <a:off x="5561" y="3141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86425" name="Line 121"/>
              <p:cNvSpPr>
                <a:spLocks noChangeShapeType="1"/>
              </p:cNvSpPr>
              <p:nvPr/>
            </p:nvSpPr>
            <p:spPr bwMode="auto">
              <a:xfrm>
                <a:off x="5273" y="3285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6426" name="Line 122"/>
              <p:cNvSpPr>
                <a:spLocks noChangeShapeType="1"/>
              </p:cNvSpPr>
              <p:nvPr/>
            </p:nvSpPr>
            <p:spPr bwMode="auto">
              <a:xfrm>
                <a:off x="4789" y="3285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6427" name="Freeform 123"/>
              <p:cNvSpPr>
                <a:spLocks/>
              </p:cNvSpPr>
              <p:nvPr/>
            </p:nvSpPr>
            <p:spPr bwMode="auto">
              <a:xfrm>
                <a:off x="4910" y="3285"/>
                <a:ext cx="431" cy="1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2"/>
                  </a:cxn>
                  <a:cxn ang="0">
                    <a:pos x="391" y="192"/>
                  </a:cxn>
                  <a:cxn ang="0">
                    <a:pos x="391" y="64"/>
                  </a:cxn>
                  <a:cxn ang="0">
                    <a:pos x="430" y="0"/>
                  </a:cxn>
                </a:cxnLst>
                <a:rect l="0" t="0" r="r" b="b"/>
                <a:pathLst>
                  <a:path w="431" h="193">
                    <a:moveTo>
                      <a:pt x="0" y="0"/>
                    </a:moveTo>
                    <a:lnTo>
                      <a:pt x="0" y="192"/>
                    </a:lnTo>
                    <a:lnTo>
                      <a:pt x="391" y="192"/>
                    </a:lnTo>
                    <a:lnTo>
                      <a:pt x="391" y="64"/>
                    </a:lnTo>
                    <a:lnTo>
                      <a:pt x="43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6428" name="Line 124"/>
              <p:cNvSpPr>
                <a:spLocks noChangeShapeType="1"/>
              </p:cNvSpPr>
              <p:nvPr/>
            </p:nvSpPr>
            <p:spPr bwMode="auto">
              <a:xfrm>
                <a:off x="4404" y="3381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6429" name="Freeform 125"/>
              <p:cNvSpPr>
                <a:spLocks/>
              </p:cNvSpPr>
              <p:nvPr/>
            </p:nvSpPr>
            <p:spPr bwMode="auto">
              <a:xfrm>
                <a:off x="4497" y="3280"/>
                <a:ext cx="337" cy="278"/>
              </a:xfrm>
              <a:custGeom>
                <a:avLst/>
                <a:gdLst/>
                <a:ahLst/>
                <a:cxnLst>
                  <a:cxn ang="0">
                    <a:pos x="0" y="101"/>
                  </a:cxn>
                  <a:cxn ang="0">
                    <a:pos x="0" y="277"/>
                  </a:cxn>
                  <a:cxn ang="0">
                    <a:pos x="294" y="277"/>
                  </a:cxn>
                  <a:cxn ang="0">
                    <a:pos x="294" y="90"/>
                  </a:cxn>
                  <a:cxn ang="0">
                    <a:pos x="336" y="0"/>
                  </a:cxn>
                </a:cxnLst>
                <a:rect l="0" t="0" r="r" b="b"/>
                <a:pathLst>
                  <a:path w="337" h="278">
                    <a:moveTo>
                      <a:pt x="0" y="101"/>
                    </a:moveTo>
                    <a:lnTo>
                      <a:pt x="0" y="277"/>
                    </a:lnTo>
                    <a:lnTo>
                      <a:pt x="294" y="277"/>
                    </a:lnTo>
                    <a:lnTo>
                      <a:pt x="294" y="90"/>
                    </a:lnTo>
                    <a:lnTo>
                      <a:pt x="336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786430" name="Line 126"/>
          <p:cNvSpPr>
            <a:spLocks noChangeShapeType="1"/>
          </p:cNvSpPr>
          <p:nvPr/>
        </p:nvSpPr>
        <p:spPr bwMode="auto">
          <a:xfrm>
            <a:off x="5930900" y="2384425"/>
            <a:ext cx="601662" cy="2674937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6431" name="Line 127"/>
          <p:cNvSpPr>
            <a:spLocks noChangeShapeType="1"/>
          </p:cNvSpPr>
          <p:nvPr/>
        </p:nvSpPr>
        <p:spPr bwMode="auto">
          <a:xfrm>
            <a:off x="4813300" y="2384425"/>
            <a:ext cx="101600" cy="55880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6432" name="Line 128"/>
          <p:cNvSpPr>
            <a:spLocks noChangeShapeType="1"/>
          </p:cNvSpPr>
          <p:nvPr/>
        </p:nvSpPr>
        <p:spPr bwMode="auto">
          <a:xfrm>
            <a:off x="4813300" y="2384425"/>
            <a:ext cx="787400" cy="124460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" name="Group 129"/>
          <p:cNvGrpSpPr>
            <a:grpSpLocks/>
          </p:cNvGrpSpPr>
          <p:nvPr/>
        </p:nvGrpSpPr>
        <p:grpSpPr bwMode="auto">
          <a:xfrm>
            <a:off x="673100" y="1811337"/>
            <a:ext cx="5570537" cy="989013"/>
            <a:chOff x="357" y="1082"/>
            <a:chExt cx="3509" cy="623"/>
          </a:xfrm>
        </p:grpSpPr>
        <p:sp>
          <p:nvSpPr>
            <p:cNvPr id="2786434" name="Freeform 130"/>
            <p:cNvSpPr>
              <a:spLocks/>
            </p:cNvSpPr>
            <p:nvPr/>
          </p:nvSpPr>
          <p:spPr bwMode="auto">
            <a:xfrm>
              <a:off x="2618" y="1427"/>
              <a:ext cx="337" cy="27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0" y="277"/>
                </a:cxn>
                <a:cxn ang="0">
                  <a:pos x="294" y="277"/>
                </a:cxn>
                <a:cxn ang="0">
                  <a:pos x="294" y="90"/>
                </a:cxn>
                <a:cxn ang="0">
                  <a:pos x="336" y="0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6435" name="Freeform 131" descr="25%"/>
            <p:cNvSpPr>
              <a:spLocks/>
            </p:cNvSpPr>
            <p:nvPr/>
          </p:nvSpPr>
          <p:spPr bwMode="auto">
            <a:xfrm>
              <a:off x="3541" y="1288"/>
              <a:ext cx="142" cy="289"/>
            </a:xfrm>
            <a:custGeom>
              <a:avLst/>
              <a:gdLst/>
              <a:ahLst/>
              <a:cxnLst>
                <a:cxn ang="0">
                  <a:pos x="141" y="0"/>
                </a:cxn>
                <a:cxn ang="0">
                  <a:pos x="0" y="0"/>
                </a:cxn>
                <a:cxn ang="0">
                  <a:pos x="0" y="288"/>
                </a:cxn>
                <a:cxn ang="0">
                  <a:pos x="141" y="288"/>
                </a:cxn>
              </a:cxnLst>
              <a:rect l="0" t="0" r="r" b="b"/>
              <a:pathLst>
                <a:path w="142" h="289">
                  <a:moveTo>
                    <a:pt x="14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1" y="288"/>
                  </a:lnTo>
                </a:path>
              </a:pathLst>
            </a:custGeom>
            <a:pattFill prst="pct25">
              <a:fgClr>
                <a:schemeClr val="accent1"/>
              </a:fgClr>
              <a:bgClr>
                <a:srgbClr val="FFFFFF"/>
              </a:bgClr>
            </a:patt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6436" name="Rectangle 132"/>
            <p:cNvSpPr>
              <a:spLocks noChangeArrowheads="1"/>
            </p:cNvSpPr>
            <p:nvPr/>
          </p:nvSpPr>
          <p:spPr bwMode="auto">
            <a:xfrm>
              <a:off x="357" y="1281"/>
              <a:ext cx="1462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chemeClr val="tx1"/>
                  </a:solidFill>
                  <a:latin typeface="Arial" pitchFamily="-65" charset="0"/>
                </a:rPr>
                <a:t>add </a:t>
              </a:r>
              <a:r>
                <a:rPr lang="en-US" sz="2400" b="1" u="sng" dirty="0">
                  <a:solidFill>
                    <a:schemeClr val="accent2"/>
                  </a:solidFill>
                  <a:latin typeface="Arial" pitchFamily="-65" charset="0"/>
                </a:rPr>
                <a:t>$t0</a:t>
              </a:r>
              <a:r>
                <a:rPr lang="en-US" sz="2400" b="1" dirty="0">
                  <a:solidFill>
                    <a:schemeClr val="tx1"/>
                  </a:solidFill>
                  <a:latin typeface="Arial" pitchFamily="-65" charset="0"/>
                </a:rPr>
                <a:t>,$t1,$t2</a:t>
              </a:r>
            </a:p>
          </p:txBody>
        </p:sp>
        <p:sp>
          <p:nvSpPr>
            <p:cNvPr id="2786437" name="Rectangle 133"/>
            <p:cNvSpPr>
              <a:spLocks noChangeArrowheads="1"/>
            </p:cNvSpPr>
            <p:nvPr/>
          </p:nvSpPr>
          <p:spPr bwMode="auto">
            <a:xfrm>
              <a:off x="1800" y="1082"/>
              <a:ext cx="25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Arial" pitchFamily="-65" charset="0"/>
                </a:rPr>
                <a:t>IF</a:t>
              </a:r>
            </a:p>
          </p:txBody>
        </p:sp>
        <p:sp>
          <p:nvSpPr>
            <p:cNvPr id="2786438" name="Rectangle 134"/>
            <p:cNvSpPr>
              <a:spLocks noChangeArrowheads="1"/>
            </p:cNvSpPr>
            <p:nvPr/>
          </p:nvSpPr>
          <p:spPr bwMode="auto">
            <a:xfrm>
              <a:off x="2112" y="1082"/>
              <a:ext cx="49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Arial" pitchFamily="-65" charset="0"/>
                </a:rPr>
                <a:t>ID/RF</a:t>
              </a:r>
            </a:p>
          </p:txBody>
        </p:sp>
        <p:sp>
          <p:nvSpPr>
            <p:cNvPr id="2786439" name="Rectangle 135"/>
            <p:cNvSpPr>
              <a:spLocks noChangeArrowheads="1"/>
            </p:cNvSpPr>
            <p:nvPr/>
          </p:nvSpPr>
          <p:spPr bwMode="auto">
            <a:xfrm>
              <a:off x="2710" y="1082"/>
              <a:ext cx="31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Arial" pitchFamily="-65" charset="0"/>
                </a:rPr>
                <a:t>EX</a:t>
              </a:r>
            </a:p>
          </p:txBody>
        </p:sp>
        <p:sp>
          <p:nvSpPr>
            <p:cNvPr id="2786440" name="Rectangle 136"/>
            <p:cNvSpPr>
              <a:spLocks noChangeArrowheads="1"/>
            </p:cNvSpPr>
            <p:nvPr/>
          </p:nvSpPr>
          <p:spPr bwMode="auto">
            <a:xfrm>
              <a:off x="3024" y="1082"/>
              <a:ext cx="45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Arial" pitchFamily="-65" charset="0"/>
                </a:rPr>
                <a:t>MEM</a:t>
              </a:r>
            </a:p>
          </p:txBody>
        </p:sp>
        <p:sp>
          <p:nvSpPr>
            <p:cNvPr id="2786441" name="Rectangle 137"/>
            <p:cNvSpPr>
              <a:spLocks noChangeArrowheads="1"/>
            </p:cNvSpPr>
            <p:nvPr/>
          </p:nvSpPr>
          <p:spPr bwMode="auto">
            <a:xfrm>
              <a:off x="3504" y="1082"/>
              <a:ext cx="3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Arial" pitchFamily="-65" charset="0"/>
                </a:rPr>
                <a:t>WB</a:t>
              </a:r>
            </a:p>
          </p:txBody>
        </p:sp>
        <p:sp>
          <p:nvSpPr>
            <p:cNvPr id="2786442" name="Freeform 138"/>
            <p:cNvSpPr>
              <a:spLocks/>
            </p:cNvSpPr>
            <p:nvPr/>
          </p:nvSpPr>
          <p:spPr bwMode="auto">
            <a:xfrm>
              <a:off x="3073" y="1288"/>
              <a:ext cx="162" cy="289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0" y="0"/>
                </a:cxn>
                <a:cxn ang="0">
                  <a:pos x="0" y="288"/>
                </a:cxn>
                <a:cxn ang="0">
                  <a:pos x="161" y="288"/>
                </a:cxn>
              </a:cxnLst>
              <a:rect l="0" t="0" r="r" b="b"/>
              <a:pathLst>
                <a:path w="162" h="289">
                  <a:moveTo>
                    <a:pt x="16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1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6443" name="Freeform 139"/>
            <p:cNvSpPr>
              <a:spLocks/>
            </p:cNvSpPr>
            <p:nvPr/>
          </p:nvSpPr>
          <p:spPr bwMode="auto">
            <a:xfrm>
              <a:off x="3234" y="1288"/>
              <a:ext cx="164" cy="2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3" y="0"/>
                </a:cxn>
                <a:cxn ang="0">
                  <a:pos x="163" y="288"/>
                </a:cxn>
                <a:cxn ang="0">
                  <a:pos x="0" y="288"/>
                </a:cxn>
              </a:cxnLst>
              <a:rect l="0" t="0" r="r" b="b"/>
              <a:pathLst>
                <a:path w="164" h="289">
                  <a:moveTo>
                    <a:pt x="0" y="0"/>
                  </a:moveTo>
                  <a:lnTo>
                    <a:pt x="163" y="0"/>
                  </a:lnTo>
                  <a:lnTo>
                    <a:pt x="163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6444" name="Freeform 140"/>
            <p:cNvSpPr>
              <a:spLocks/>
            </p:cNvSpPr>
            <p:nvPr/>
          </p:nvSpPr>
          <p:spPr bwMode="auto">
            <a:xfrm>
              <a:off x="2690" y="1192"/>
              <a:ext cx="213" cy="481"/>
            </a:xfrm>
            <a:custGeom>
              <a:avLst/>
              <a:gdLst/>
              <a:ahLst/>
              <a:cxnLst>
                <a:cxn ang="0">
                  <a:pos x="0" y="320"/>
                </a:cxn>
                <a:cxn ang="0">
                  <a:pos x="71" y="240"/>
                </a:cxn>
                <a:cxn ang="0">
                  <a:pos x="0" y="160"/>
                </a:cxn>
                <a:cxn ang="0">
                  <a:pos x="0" y="0"/>
                </a:cxn>
                <a:cxn ang="0">
                  <a:pos x="212" y="160"/>
                </a:cxn>
                <a:cxn ang="0">
                  <a:pos x="212" y="320"/>
                </a:cxn>
                <a:cxn ang="0">
                  <a:pos x="0" y="480"/>
                </a:cxn>
                <a:cxn ang="0">
                  <a:pos x="0" y="320"/>
                </a:cxn>
              </a:cxnLst>
              <a:rect l="0" t="0" r="r" b="b"/>
              <a:pathLst>
                <a:path w="213" h="481">
                  <a:moveTo>
                    <a:pt x="0" y="320"/>
                  </a:moveTo>
                  <a:lnTo>
                    <a:pt x="71" y="240"/>
                  </a:lnTo>
                  <a:lnTo>
                    <a:pt x="0" y="160"/>
                  </a:lnTo>
                  <a:lnTo>
                    <a:pt x="0" y="0"/>
                  </a:lnTo>
                  <a:lnTo>
                    <a:pt x="212" y="160"/>
                  </a:lnTo>
                  <a:lnTo>
                    <a:pt x="212" y="320"/>
                  </a:lnTo>
                  <a:lnTo>
                    <a:pt x="0" y="480"/>
                  </a:lnTo>
                  <a:lnTo>
                    <a:pt x="0" y="32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6445" name="Rectangle 141"/>
            <p:cNvSpPr>
              <a:spLocks noChangeArrowheads="1"/>
            </p:cNvSpPr>
            <p:nvPr/>
          </p:nvSpPr>
          <p:spPr bwMode="auto">
            <a:xfrm rot="5400000">
              <a:off x="2593" y="1315"/>
              <a:ext cx="38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ALU</a:t>
              </a:r>
            </a:p>
          </p:txBody>
        </p:sp>
        <p:sp>
          <p:nvSpPr>
            <p:cNvPr id="2786446" name="Rectangle 142"/>
            <p:cNvSpPr>
              <a:spLocks noChangeArrowheads="1"/>
            </p:cNvSpPr>
            <p:nvPr/>
          </p:nvSpPr>
          <p:spPr bwMode="auto">
            <a:xfrm>
              <a:off x="1824" y="1322"/>
              <a:ext cx="22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I$</a:t>
              </a:r>
            </a:p>
          </p:txBody>
        </p:sp>
        <p:grpSp>
          <p:nvGrpSpPr>
            <p:cNvPr id="25" name="Group 143"/>
            <p:cNvGrpSpPr>
              <a:grpSpLocks/>
            </p:cNvGrpSpPr>
            <p:nvPr/>
          </p:nvGrpSpPr>
          <p:grpSpPr bwMode="auto">
            <a:xfrm>
              <a:off x="1764" y="1288"/>
              <a:ext cx="340" cy="289"/>
              <a:chOff x="1935" y="1349"/>
              <a:chExt cx="340" cy="289"/>
            </a:xfrm>
          </p:grpSpPr>
          <p:sp>
            <p:nvSpPr>
              <p:cNvPr id="2786448" name="Freeform 144"/>
              <p:cNvSpPr>
                <a:spLocks/>
              </p:cNvSpPr>
              <p:nvPr/>
            </p:nvSpPr>
            <p:spPr bwMode="auto">
              <a:xfrm>
                <a:off x="1935" y="1349"/>
                <a:ext cx="170" cy="289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9" y="288"/>
                  </a:cxn>
                </a:cxnLst>
                <a:rect l="0" t="0" r="r" b="b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6449" name="Freeform 145"/>
              <p:cNvSpPr>
                <a:spLocks/>
              </p:cNvSpPr>
              <p:nvPr/>
            </p:nvSpPr>
            <p:spPr bwMode="auto">
              <a:xfrm>
                <a:off x="2104" y="1349"/>
                <a:ext cx="171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0" y="0"/>
                  </a:cxn>
                  <a:cxn ang="0">
                    <a:pos x="170" y="288"/>
                  </a:cxn>
                  <a:cxn ang="0">
                    <a:pos x="0" y="288"/>
                  </a:cxn>
                </a:cxnLst>
                <a:rect l="0" t="0" r="r" b="b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86450" name="Rectangle 146"/>
            <p:cNvSpPr>
              <a:spLocks noChangeArrowheads="1"/>
            </p:cNvSpPr>
            <p:nvPr/>
          </p:nvSpPr>
          <p:spPr bwMode="auto">
            <a:xfrm>
              <a:off x="2205" y="1295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Reg</a:t>
              </a:r>
            </a:p>
          </p:txBody>
        </p:sp>
        <p:sp>
          <p:nvSpPr>
            <p:cNvPr id="2786451" name="Freeform 147"/>
            <p:cNvSpPr>
              <a:spLocks/>
            </p:cNvSpPr>
            <p:nvPr/>
          </p:nvSpPr>
          <p:spPr bwMode="auto">
            <a:xfrm>
              <a:off x="2224" y="1288"/>
              <a:ext cx="149" cy="289"/>
            </a:xfrm>
            <a:custGeom>
              <a:avLst/>
              <a:gdLst/>
              <a:ahLst/>
              <a:cxnLst>
                <a:cxn ang="0">
                  <a:pos x="148" y="0"/>
                </a:cxn>
                <a:cxn ang="0">
                  <a:pos x="0" y="0"/>
                </a:cxn>
                <a:cxn ang="0">
                  <a:pos x="0" y="288"/>
                </a:cxn>
                <a:cxn ang="0">
                  <a:pos x="148" y="288"/>
                </a:cxn>
              </a:cxnLst>
              <a:rect l="0" t="0" r="r" b="b"/>
              <a:pathLst>
                <a:path w="149" h="289">
                  <a:moveTo>
                    <a:pt x="148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8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6452" name="Freeform 148"/>
            <p:cNvSpPr>
              <a:spLocks/>
            </p:cNvSpPr>
            <p:nvPr/>
          </p:nvSpPr>
          <p:spPr bwMode="auto">
            <a:xfrm>
              <a:off x="2372" y="1288"/>
              <a:ext cx="148" cy="2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6453" name="Line 149"/>
            <p:cNvSpPr>
              <a:spLocks noChangeShapeType="1"/>
            </p:cNvSpPr>
            <p:nvPr/>
          </p:nvSpPr>
          <p:spPr bwMode="auto">
            <a:xfrm>
              <a:off x="2109" y="143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6454" name="Freeform 150"/>
            <p:cNvSpPr>
              <a:spLocks/>
            </p:cNvSpPr>
            <p:nvPr/>
          </p:nvSpPr>
          <p:spPr bwMode="auto">
            <a:xfrm>
              <a:off x="2171" y="1336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6455" name="Line 151"/>
            <p:cNvSpPr>
              <a:spLocks noChangeShapeType="1"/>
            </p:cNvSpPr>
            <p:nvPr/>
          </p:nvSpPr>
          <p:spPr bwMode="auto">
            <a:xfrm>
              <a:off x="2525" y="1336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6456" name="Rectangle 152"/>
            <p:cNvSpPr>
              <a:spLocks noChangeArrowheads="1"/>
            </p:cNvSpPr>
            <p:nvPr/>
          </p:nvSpPr>
          <p:spPr bwMode="auto">
            <a:xfrm>
              <a:off x="3054" y="1332"/>
              <a:ext cx="302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 D$</a:t>
              </a:r>
            </a:p>
          </p:txBody>
        </p:sp>
        <p:sp>
          <p:nvSpPr>
            <p:cNvPr id="2786457" name="Rectangle 153"/>
            <p:cNvSpPr>
              <a:spLocks noChangeArrowheads="1"/>
            </p:cNvSpPr>
            <p:nvPr/>
          </p:nvSpPr>
          <p:spPr bwMode="auto">
            <a:xfrm>
              <a:off x="3514" y="1290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Reg</a:t>
              </a:r>
            </a:p>
          </p:txBody>
        </p:sp>
        <p:sp>
          <p:nvSpPr>
            <p:cNvPr id="2786458" name="Freeform 154"/>
            <p:cNvSpPr>
              <a:spLocks/>
            </p:cNvSpPr>
            <p:nvPr/>
          </p:nvSpPr>
          <p:spPr bwMode="auto">
            <a:xfrm>
              <a:off x="3682" y="1288"/>
              <a:ext cx="143" cy="2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2" y="0"/>
                </a:cxn>
                <a:cxn ang="0">
                  <a:pos x="142" y="288"/>
                </a:cxn>
                <a:cxn ang="0">
                  <a:pos x="0" y="288"/>
                </a:cxn>
              </a:cxnLst>
              <a:rect l="0" t="0" r="r" b="b"/>
              <a:pathLst>
                <a:path w="143" h="289">
                  <a:moveTo>
                    <a:pt x="0" y="0"/>
                  </a:moveTo>
                  <a:lnTo>
                    <a:pt x="142" y="0"/>
                  </a:lnTo>
                  <a:lnTo>
                    <a:pt x="142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6459" name="Line 155"/>
            <p:cNvSpPr>
              <a:spLocks noChangeShapeType="1"/>
            </p:cNvSpPr>
            <p:nvPr/>
          </p:nvSpPr>
          <p:spPr bwMode="auto">
            <a:xfrm>
              <a:off x="3394" y="1432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6460" name="Line 156"/>
            <p:cNvSpPr>
              <a:spLocks noChangeShapeType="1"/>
            </p:cNvSpPr>
            <p:nvPr/>
          </p:nvSpPr>
          <p:spPr bwMode="auto">
            <a:xfrm>
              <a:off x="2910" y="1432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6461" name="Freeform 157"/>
            <p:cNvSpPr>
              <a:spLocks/>
            </p:cNvSpPr>
            <p:nvPr/>
          </p:nvSpPr>
          <p:spPr bwMode="auto">
            <a:xfrm>
              <a:off x="3031" y="1432"/>
              <a:ext cx="431" cy="1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391" y="192"/>
                </a:cxn>
                <a:cxn ang="0">
                  <a:pos x="391" y="64"/>
                </a:cxn>
                <a:cxn ang="0">
                  <a:pos x="430" y="0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6462" name="Line 158"/>
            <p:cNvSpPr>
              <a:spLocks noChangeShapeType="1"/>
            </p:cNvSpPr>
            <p:nvPr/>
          </p:nvSpPr>
          <p:spPr bwMode="auto">
            <a:xfrm>
              <a:off x="2525" y="1528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86463" name="Oval 159"/>
          <p:cNvSpPr>
            <a:spLocks noChangeArrowheads="1"/>
          </p:cNvSpPr>
          <p:nvPr/>
        </p:nvSpPr>
        <p:spPr bwMode="auto">
          <a:xfrm>
            <a:off x="4757737" y="2338387"/>
            <a:ext cx="93663" cy="93663"/>
          </a:xfrm>
          <a:prstGeom prst="ellipse">
            <a:avLst/>
          </a:prstGeom>
          <a:solidFill>
            <a:srgbClr val="00FF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6464" name="Oval 160"/>
          <p:cNvSpPr>
            <a:spLocks noChangeArrowheads="1"/>
          </p:cNvSpPr>
          <p:nvPr/>
        </p:nvSpPr>
        <p:spPr bwMode="auto">
          <a:xfrm>
            <a:off x="5900737" y="2338387"/>
            <a:ext cx="93663" cy="93663"/>
          </a:xfrm>
          <a:prstGeom prst="ellipse">
            <a:avLst/>
          </a:prstGeom>
          <a:solidFill>
            <a:srgbClr val="00FF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6465" name="Rectangle 161"/>
          <p:cNvSpPr>
            <a:spLocks noChangeArrowheads="1"/>
          </p:cNvSpPr>
          <p:nvPr/>
        </p:nvSpPr>
        <p:spPr bwMode="auto">
          <a:xfrm>
            <a:off x="258762" y="6113462"/>
            <a:ext cx="7945438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chemeClr val="tx1"/>
                </a:solidFill>
              </a:rPr>
              <a:t> 	“</a:t>
            </a:r>
            <a:r>
              <a:rPr lang="en-US" sz="2800" b="1">
                <a:solidFill>
                  <a:schemeClr val="tx1"/>
                </a:solidFill>
                <a:latin typeface="Courier New" pitchFamily="-65" charset="0"/>
              </a:rPr>
              <a:t>or</a:t>
            </a:r>
            <a:r>
              <a:rPr lang="en-US" sz="2800" b="1">
                <a:solidFill>
                  <a:schemeClr val="tx1"/>
                </a:solidFill>
              </a:rPr>
              <a:t>” hazard solved by register hardware</a:t>
            </a:r>
            <a:endParaRPr lang="en-US" sz="2400" b="1">
              <a:solidFill>
                <a:schemeClr val="tx1"/>
              </a:solidFill>
              <a:latin typeface="Times" pitchFamily="-65" charset="0"/>
            </a:endParaRPr>
          </a:p>
        </p:txBody>
      </p:sp>
      <p:sp>
        <p:nvSpPr>
          <p:cNvPr id="2786466" name="Line 162"/>
          <p:cNvSpPr>
            <a:spLocks noChangeShapeType="1"/>
          </p:cNvSpPr>
          <p:nvPr/>
        </p:nvSpPr>
        <p:spPr bwMode="auto">
          <a:xfrm>
            <a:off x="5930900" y="2384425"/>
            <a:ext cx="0" cy="215900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14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83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Hazard: Load/Use (1/4)</a:t>
            </a:r>
            <a:endParaRPr lang="en-US" dirty="0"/>
          </a:p>
        </p:txBody>
      </p:sp>
      <p:sp>
        <p:nvSpPr>
          <p:cNvPr id="76" name="Content Placeholder 7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Dataflow backwards in time are hazards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FontTx/>
              <a:buChar char="•"/>
            </a:pPr>
            <a:r>
              <a:rPr lang="en-US" sz="2800" dirty="0" smtClean="0"/>
              <a:t>Can’t solve all cases with forwarding</a:t>
            </a:r>
          </a:p>
          <a:p>
            <a:pPr>
              <a:buFontTx/>
              <a:buChar char="•"/>
            </a:pPr>
            <a:r>
              <a:rPr lang="en-US" sz="2800" dirty="0" smtClean="0"/>
              <a:t>Must stall instruction dependent on load, then forward (more hardware)</a:t>
            </a:r>
            <a:endParaRPr lang="en-US" sz="2000" dirty="0" smtClean="0">
              <a:latin typeface="Times" pitchFamily="-65" charset="0"/>
            </a:endParaRPr>
          </a:p>
          <a:p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683000" y="2108200"/>
            <a:ext cx="4800600" cy="2481263"/>
            <a:chOff x="2320" y="1021"/>
            <a:chExt cx="3024" cy="1563"/>
          </a:xfrm>
        </p:grpSpPr>
        <p:sp>
          <p:nvSpPr>
            <p:cNvPr id="2788357" name="Line 5"/>
            <p:cNvSpPr>
              <a:spLocks noChangeShapeType="1"/>
            </p:cNvSpPr>
            <p:nvPr/>
          </p:nvSpPr>
          <p:spPr bwMode="auto">
            <a:xfrm>
              <a:off x="2320" y="1021"/>
              <a:ext cx="0" cy="15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8358" name="Line 6"/>
            <p:cNvSpPr>
              <a:spLocks noChangeShapeType="1"/>
            </p:cNvSpPr>
            <p:nvPr/>
          </p:nvSpPr>
          <p:spPr bwMode="auto">
            <a:xfrm>
              <a:off x="2752" y="1021"/>
              <a:ext cx="0" cy="15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8359" name="Line 7"/>
            <p:cNvSpPr>
              <a:spLocks noChangeShapeType="1"/>
            </p:cNvSpPr>
            <p:nvPr/>
          </p:nvSpPr>
          <p:spPr bwMode="auto">
            <a:xfrm>
              <a:off x="3184" y="1021"/>
              <a:ext cx="0" cy="15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8360" name="Line 8"/>
            <p:cNvSpPr>
              <a:spLocks noChangeShapeType="1"/>
            </p:cNvSpPr>
            <p:nvPr/>
          </p:nvSpPr>
          <p:spPr bwMode="auto">
            <a:xfrm>
              <a:off x="3616" y="1021"/>
              <a:ext cx="0" cy="15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8361" name="Line 9"/>
            <p:cNvSpPr>
              <a:spLocks noChangeShapeType="1"/>
            </p:cNvSpPr>
            <p:nvPr/>
          </p:nvSpPr>
          <p:spPr bwMode="auto">
            <a:xfrm>
              <a:off x="4048" y="1021"/>
              <a:ext cx="0" cy="15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8362" name="Line 10"/>
            <p:cNvSpPr>
              <a:spLocks noChangeShapeType="1"/>
            </p:cNvSpPr>
            <p:nvPr/>
          </p:nvSpPr>
          <p:spPr bwMode="auto">
            <a:xfrm>
              <a:off x="4480" y="1021"/>
              <a:ext cx="0" cy="15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8363" name="Line 11"/>
            <p:cNvSpPr>
              <a:spLocks noChangeShapeType="1"/>
            </p:cNvSpPr>
            <p:nvPr/>
          </p:nvSpPr>
          <p:spPr bwMode="auto">
            <a:xfrm>
              <a:off x="4912" y="1021"/>
              <a:ext cx="0" cy="15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8364" name="Line 12"/>
            <p:cNvSpPr>
              <a:spLocks noChangeShapeType="1"/>
            </p:cNvSpPr>
            <p:nvPr/>
          </p:nvSpPr>
          <p:spPr bwMode="auto">
            <a:xfrm>
              <a:off x="5344" y="1021"/>
              <a:ext cx="0" cy="15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855663" y="3187700"/>
            <a:ext cx="6191250" cy="814388"/>
            <a:chOff x="539" y="2008"/>
            <a:chExt cx="3900" cy="513"/>
          </a:xfrm>
        </p:grpSpPr>
        <p:sp>
          <p:nvSpPr>
            <p:cNvPr id="2788366" name="Freeform 14" descr="25%"/>
            <p:cNvSpPr>
              <a:spLocks/>
            </p:cNvSpPr>
            <p:nvPr/>
          </p:nvSpPr>
          <p:spPr bwMode="auto">
            <a:xfrm>
              <a:off x="2970" y="2104"/>
              <a:ext cx="148" cy="2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pattFill prst="pct25">
              <a:fgClr>
                <a:schemeClr val="accent1"/>
              </a:fgClr>
              <a:bgClr>
                <a:srgbClr val="FFFFFF"/>
              </a:bgClr>
            </a:patt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8367" name="Rectangle 15"/>
            <p:cNvSpPr>
              <a:spLocks noChangeArrowheads="1"/>
            </p:cNvSpPr>
            <p:nvPr/>
          </p:nvSpPr>
          <p:spPr bwMode="auto">
            <a:xfrm>
              <a:off x="539" y="2105"/>
              <a:ext cx="1686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chemeClr val="tx1"/>
                  </a:solidFill>
                  <a:latin typeface="Arial" pitchFamily="-65" charset="0"/>
                </a:rPr>
                <a:t>sub $t3,</a:t>
              </a:r>
              <a:r>
                <a:rPr lang="en-US" sz="2800" b="1" u="sng" dirty="0">
                  <a:solidFill>
                    <a:schemeClr val="accent2"/>
                  </a:solidFill>
                  <a:latin typeface="Arial" pitchFamily="-65" charset="0"/>
                </a:rPr>
                <a:t>$t0</a:t>
              </a:r>
              <a:r>
                <a:rPr lang="en-US" sz="2800" b="1" dirty="0">
                  <a:solidFill>
                    <a:schemeClr val="tx1"/>
                  </a:solidFill>
                  <a:latin typeface="Arial" pitchFamily="-65" charset="0"/>
                </a:rPr>
                <a:t>,$t2</a:t>
              </a:r>
            </a:p>
          </p:txBody>
        </p: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3278" y="2008"/>
              <a:ext cx="223" cy="481"/>
              <a:chOff x="3278" y="1701"/>
              <a:chExt cx="223" cy="481"/>
            </a:xfrm>
          </p:grpSpPr>
          <p:sp>
            <p:nvSpPr>
              <p:cNvPr id="2788369" name="Freeform 17"/>
              <p:cNvSpPr>
                <a:spLocks/>
              </p:cNvSpPr>
              <p:nvPr/>
            </p:nvSpPr>
            <p:spPr bwMode="auto">
              <a:xfrm>
                <a:off x="3288" y="1701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8370" name="Rectangle 18"/>
              <p:cNvSpPr>
                <a:spLocks noChangeArrowheads="1"/>
              </p:cNvSpPr>
              <p:nvPr/>
            </p:nvSpPr>
            <p:spPr bwMode="auto">
              <a:xfrm rot="5400000">
                <a:off x="3191" y="1824"/>
                <a:ext cx="38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ALU</a:t>
                </a:r>
              </a:p>
            </p:txBody>
          </p:sp>
        </p:grpSp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2362" y="2104"/>
              <a:ext cx="340" cy="289"/>
              <a:chOff x="2362" y="1797"/>
              <a:chExt cx="340" cy="289"/>
            </a:xfrm>
          </p:grpSpPr>
          <p:sp>
            <p:nvSpPr>
              <p:cNvPr id="2788372" name="Rectangle 20"/>
              <p:cNvSpPr>
                <a:spLocks noChangeArrowheads="1"/>
              </p:cNvSpPr>
              <p:nvPr/>
            </p:nvSpPr>
            <p:spPr bwMode="auto">
              <a:xfrm>
                <a:off x="2368" y="1799"/>
                <a:ext cx="22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I$</a:t>
                </a:r>
              </a:p>
            </p:txBody>
          </p:sp>
          <p:grpSp>
            <p:nvGrpSpPr>
              <p:cNvPr id="6" name="Group 21"/>
              <p:cNvGrpSpPr>
                <a:grpSpLocks/>
              </p:cNvGrpSpPr>
              <p:nvPr/>
            </p:nvGrpSpPr>
            <p:grpSpPr bwMode="auto">
              <a:xfrm>
                <a:off x="2362" y="1797"/>
                <a:ext cx="340" cy="289"/>
                <a:chOff x="2362" y="1797"/>
                <a:chExt cx="340" cy="289"/>
              </a:xfrm>
            </p:grpSpPr>
            <p:sp>
              <p:nvSpPr>
                <p:cNvPr id="2788374" name="Freeform 22"/>
                <p:cNvSpPr>
                  <a:spLocks/>
                </p:cNvSpPr>
                <p:nvPr/>
              </p:nvSpPr>
              <p:spPr bwMode="auto">
                <a:xfrm>
                  <a:off x="2362" y="1797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8375" name="Freeform 23"/>
                <p:cNvSpPr>
                  <a:spLocks/>
                </p:cNvSpPr>
                <p:nvPr/>
              </p:nvSpPr>
              <p:spPr bwMode="auto">
                <a:xfrm>
                  <a:off x="2531" y="1797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788376" name="Rectangle 24"/>
            <p:cNvSpPr>
              <a:spLocks noChangeArrowheads="1"/>
            </p:cNvSpPr>
            <p:nvPr/>
          </p:nvSpPr>
          <p:spPr bwMode="auto">
            <a:xfrm>
              <a:off x="2803" y="2111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Reg</a:t>
              </a:r>
            </a:p>
          </p:txBody>
        </p:sp>
        <p:sp>
          <p:nvSpPr>
            <p:cNvPr id="2788377" name="Freeform 25"/>
            <p:cNvSpPr>
              <a:spLocks/>
            </p:cNvSpPr>
            <p:nvPr/>
          </p:nvSpPr>
          <p:spPr bwMode="auto">
            <a:xfrm>
              <a:off x="2822" y="2104"/>
              <a:ext cx="149" cy="289"/>
            </a:xfrm>
            <a:custGeom>
              <a:avLst/>
              <a:gdLst/>
              <a:ahLst/>
              <a:cxnLst>
                <a:cxn ang="0">
                  <a:pos x="148" y="0"/>
                </a:cxn>
                <a:cxn ang="0">
                  <a:pos x="0" y="0"/>
                </a:cxn>
                <a:cxn ang="0">
                  <a:pos x="0" y="288"/>
                </a:cxn>
                <a:cxn ang="0">
                  <a:pos x="148" y="288"/>
                </a:cxn>
              </a:cxnLst>
              <a:rect l="0" t="0" r="r" b="b"/>
              <a:pathLst>
                <a:path w="149" h="289">
                  <a:moveTo>
                    <a:pt x="148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8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8378" name="Line 26"/>
            <p:cNvSpPr>
              <a:spLocks noChangeShapeType="1"/>
            </p:cNvSpPr>
            <p:nvPr/>
          </p:nvSpPr>
          <p:spPr bwMode="auto">
            <a:xfrm>
              <a:off x="2707" y="2248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8379" name="Freeform 27"/>
            <p:cNvSpPr>
              <a:spLocks/>
            </p:cNvSpPr>
            <p:nvPr/>
          </p:nvSpPr>
          <p:spPr bwMode="auto">
            <a:xfrm>
              <a:off x="2769" y="2152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8380" name="Line 28"/>
            <p:cNvSpPr>
              <a:spLocks noChangeShapeType="1"/>
            </p:cNvSpPr>
            <p:nvPr/>
          </p:nvSpPr>
          <p:spPr bwMode="auto">
            <a:xfrm>
              <a:off x="3123" y="2152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8381" name="Rectangle 29"/>
            <p:cNvSpPr>
              <a:spLocks noChangeArrowheads="1"/>
            </p:cNvSpPr>
            <p:nvPr/>
          </p:nvSpPr>
          <p:spPr bwMode="auto">
            <a:xfrm>
              <a:off x="3620" y="2106"/>
              <a:ext cx="302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 D$</a:t>
              </a:r>
            </a:p>
          </p:txBody>
        </p:sp>
        <p:grpSp>
          <p:nvGrpSpPr>
            <p:cNvPr id="7" name="Group 30"/>
            <p:cNvGrpSpPr>
              <a:grpSpLocks/>
            </p:cNvGrpSpPr>
            <p:nvPr/>
          </p:nvGrpSpPr>
          <p:grpSpPr bwMode="auto">
            <a:xfrm>
              <a:off x="3671" y="2104"/>
              <a:ext cx="325" cy="289"/>
              <a:chOff x="3671" y="1797"/>
              <a:chExt cx="325" cy="289"/>
            </a:xfrm>
          </p:grpSpPr>
          <p:sp>
            <p:nvSpPr>
              <p:cNvPr id="2788383" name="Freeform 31"/>
              <p:cNvSpPr>
                <a:spLocks/>
              </p:cNvSpPr>
              <p:nvPr/>
            </p:nvSpPr>
            <p:spPr bwMode="auto">
              <a:xfrm>
                <a:off x="3671" y="1797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8384" name="Freeform 32"/>
              <p:cNvSpPr>
                <a:spLocks/>
              </p:cNvSpPr>
              <p:nvPr/>
            </p:nvSpPr>
            <p:spPr bwMode="auto">
              <a:xfrm>
                <a:off x="3832" y="1797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88385" name="Rectangle 33"/>
            <p:cNvSpPr>
              <a:spLocks noChangeArrowheads="1"/>
            </p:cNvSpPr>
            <p:nvPr/>
          </p:nvSpPr>
          <p:spPr bwMode="auto">
            <a:xfrm>
              <a:off x="4112" y="2106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Reg</a:t>
              </a:r>
            </a:p>
          </p:txBody>
        </p:sp>
        <p:grpSp>
          <p:nvGrpSpPr>
            <p:cNvPr id="8" name="Group 34"/>
            <p:cNvGrpSpPr>
              <a:grpSpLocks/>
            </p:cNvGrpSpPr>
            <p:nvPr/>
          </p:nvGrpSpPr>
          <p:grpSpPr bwMode="auto">
            <a:xfrm>
              <a:off x="4139" y="2104"/>
              <a:ext cx="284" cy="289"/>
              <a:chOff x="4139" y="1797"/>
              <a:chExt cx="284" cy="289"/>
            </a:xfrm>
          </p:grpSpPr>
          <p:sp>
            <p:nvSpPr>
              <p:cNvPr id="2788387" name="Freeform 35"/>
              <p:cNvSpPr>
                <a:spLocks/>
              </p:cNvSpPr>
              <p:nvPr/>
            </p:nvSpPr>
            <p:spPr bwMode="auto">
              <a:xfrm>
                <a:off x="4139" y="1797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8388" name="Freeform 36"/>
              <p:cNvSpPr>
                <a:spLocks/>
              </p:cNvSpPr>
              <p:nvPr/>
            </p:nvSpPr>
            <p:spPr bwMode="auto">
              <a:xfrm>
                <a:off x="4280" y="1797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88389" name="Line 37"/>
            <p:cNvSpPr>
              <a:spLocks noChangeShapeType="1"/>
            </p:cNvSpPr>
            <p:nvPr/>
          </p:nvSpPr>
          <p:spPr bwMode="auto">
            <a:xfrm>
              <a:off x="3992" y="2248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8390" name="Line 38"/>
            <p:cNvSpPr>
              <a:spLocks noChangeShapeType="1"/>
            </p:cNvSpPr>
            <p:nvPr/>
          </p:nvSpPr>
          <p:spPr bwMode="auto">
            <a:xfrm>
              <a:off x="3508" y="2248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8391" name="Freeform 39"/>
            <p:cNvSpPr>
              <a:spLocks/>
            </p:cNvSpPr>
            <p:nvPr/>
          </p:nvSpPr>
          <p:spPr bwMode="auto">
            <a:xfrm>
              <a:off x="3629" y="2248"/>
              <a:ext cx="431" cy="1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391" y="192"/>
                </a:cxn>
                <a:cxn ang="0">
                  <a:pos x="391" y="64"/>
                </a:cxn>
                <a:cxn ang="0">
                  <a:pos x="430" y="0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8392" name="Line 40"/>
            <p:cNvSpPr>
              <a:spLocks noChangeShapeType="1"/>
            </p:cNvSpPr>
            <p:nvPr/>
          </p:nvSpPr>
          <p:spPr bwMode="auto">
            <a:xfrm>
              <a:off x="3123" y="2344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8393" name="Freeform 41"/>
            <p:cNvSpPr>
              <a:spLocks/>
            </p:cNvSpPr>
            <p:nvPr/>
          </p:nvSpPr>
          <p:spPr bwMode="auto">
            <a:xfrm>
              <a:off x="3216" y="2243"/>
              <a:ext cx="337" cy="27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0" y="277"/>
                </a:cxn>
                <a:cxn ang="0">
                  <a:pos x="294" y="277"/>
                </a:cxn>
                <a:cxn ang="0">
                  <a:pos x="294" y="90"/>
                </a:cxn>
                <a:cxn ang="0">
                  <a:pos x="336" y="0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88394" name="Line 42"/>
          <p:cNvSpPr>
            <a:spLocks noChangeShapeType="1"/>
          </p:cNvSpPr>
          <p:nvPr/>
        </p:nvSpPr>
        <p:spPr bwMode="auto">
          <a:xfrm flipH="1">
            <a:off x="5029200" y="2951163"/>
            <a:ext cx="685800" cy="482600"/>
          </a:xfrm>
          <a:prstGeom prst="line">
            <a:avLst/>
          </a:prstGeom>
          <a:noFill/>
          <a:ln w="50800">
            <a:solidFill>
              <a:srgbClr val="EA157A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8395" name="Oval 43"/>
          <p:cNvSpPr>
            <a:spLocks noChangeArrowheads="1"/>
          </p:cNvSpPr>
          <p:nvPr/>
        </p:nvSpPr>
        <p:spPr bwMode="auto">
          <a:xfrm>
            <a:off x="5684838" y="2828925"/>
            <a:ext cx="93662" cy="93663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8396" name="Freeform 44" descr="25%"/>
          <p:cNvSpPr>
            <a:spLocks/>
          </p:cNvSpPr>
          <p:nvPr/>
        </p:nvSpPr>
        <p:spPr bwMode="auto">
          <a:xfrm>
            <a:off x="5892800" y="2628900"/>
            <a:ext cx="225425" cy="458788"/>
          </a:xfrm>
          <a:custGeom>
            <a:avLst/>
            <a:gdLst/>
            <a:ahLst/>
            <a:cxnLst>
              <a:cxn ang="0">
                <a:pos x="141" y="0"/>
              </a:cxn>
              <a:cxn ang="0">
                <a:pos x="0" y="0"/>
              </a:cxn>
              <a:cxn ang="0">
                <a:pos x="0" y="288"/>
              </a:cxn>
              <a:cxn ang="0">
                <a:pos x="141" y="288"/>
              </a:cxn>
            </a:cxnLst>
            <a:rect l="0" t="0" r="r" b="b"/>
            <a:pathLst>
              <a:path w="142" h="289">
                <a:moveTo>
                  <a:pt x="141" y="0"/>
                </a:moveTo>
                <a:lnTo>
                  <a:pt x="0" y="0"/>
                </a:lnTo>
                <a:lnTo>
                  <a:pt x="0" y="288"/>
                </a:lnTo>
                <a:lnTo>
                  <a:pt x="141" y="288"/>
                </a:lnTo>
              </a:path>
            </a:pathLst>
          </a:custGeom>
          <a:pattFill prst="pct25">
            <a:fgClr>
              <a:schemeClr val="accent1"/>
            </a:fgClr>
            <a:bgClr>
              <a:srgbClr val="FFFFFF"/>
            </a:bgClr>
          </a:pattFill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8397" name="Rectangle 45"/>
          <p:cNvSpPr>
            <a:spLocks noChangeArrowheads="1"/>
          </p:cNvSpPr>
          <p:nvPr/>
        </p:nvSpPr>
        <p:spPr bwMode="auto">
          <a:xfrm>
            <a:off x="881063" y="2617788"/>
            <a:ext cx="2238117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800" b="1" dirty="0" err="1">
                <a:solidFill>
                  <a:schemeClr val="tx1"/>
                </a:solidFill>
                <a:latin typeface="Arial" pitchFamily="-65" charset="0"/>
              </a:rPr>
              <a:t>lw</a:t>
            </a:r>
            <a:r>
              <a:rPr lang="en-US" sz="2800" b="1" dirty="0">
                <a:solidFill>
                  <a:schemeClr val="tx1"/>
                </a:solidFill>
                <a:latin typeface="Arial" pitchFamily="-65" charset="0"/>
              </a:rPr>
              <a:t> </a:t>
            </a:r>
            <a:r>
              <a:rPr lang="en-US" sz="2800" b="1" u="sng" dirty="0">
                <a:solidFill>
                  <a:schemeClr val="accent2"/>
                </a:solidFill>
                <a:latin typeface="Arial" pitchFamily="-65" charset="0"/>
              </a:rPr>
              <a:t>$t0</a:t>
            </a:r>
            <a:r>
              <a:rPr lang="en-US" sz="2800" b="1" dirty="0">
                <a:solidFill>
                  <a:schemeClr val="tx1"/>
                </a:solidFill>
                <a:latin typeface="Arial" pitchFamily="-65" charset="0"/>
              </a:rPr>
              <a:t>,0($t1)</a:t>
            </a:r>
          </a:p>
        </p:txBody>
      </p:sp>
      <p:sp>
        <p:nvSpPr>
          <p:cNvPr id="2788398" name="Rectangle 46"/>
          <p:cNvSpPr>
            <a:spLocks noChangeArrowheads="1"/>
          </p:cNvSpPr>
          <p:nvPr/>
        </p:nvSpPr>
        <p:spPr bwMode="auto">
          <a:xfrm>
            <a:off x="3128963" y="2301875"/>
            <a:ext cx="3968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chemeClr val="tx1"/>
                </a:solidFill>
                <a:latin typeface="Arial" pitchFamily="-65" charset="0"/>
              </a:rPr>
              <a:t>IF</a:t>
            </a:r>
          </a:p>
        </p:txBody>
      </p:sp>
      <p:sp>
        <p:nvSpPr>
          <p:cNvPr id="2788399" name="Rectangle 47"/>
          <p:cNvSpPr>
            <a:spLocks noChangeArrowheads="1"/>
          </p:cNvSpPr>
          <p:nvPr/>
        </p:nvSpPr>
        <p:spPr bwMode="auto">
          <a:xfrm>
            <a:off x="3738563" y="2301875"/>
            <a:ext cx="7905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chemeClr val="tx1"/>
                </a:solidFill>
                <a:latin typeface="Arial" pitchFamily="-65" charset="0"/>
              </a:rPr>
              <a:t>ID/RF</a:t>
            </a:r>
          </a:p>
        </p:txBody>
      </p:sp>
      <p:sp>
        <p:nvSpPr>
          <p:cNvPr id="2788400" name="Rectangle 48"/>
          <p:cNvSpPr>
            <a:spLocks noChangeArrowheads="1"/>
          </p:cNvSpPr>
          <p:nvPr/>
        </p:nvSpPr>
        <p:spPr bwMode="auto">
          <a:xfrm>
            <a:off x="4576763" y="2301875"/>
            <a:ext cx="4984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chemeClr val="tx1"/>
                </a:solidFill>
                <a:latin typeface="Arial" pitchFamily="-65" charset="0"/>
              </a:rPr>
              <a:t>EX</a:t>
            </a:r>
          </a:p>
        </p:txBody>
      </p:sp>
      <p:sp>
        <p:nvSpPr>
          <p:cNvPr id="2788401" name="Rectangle 49"/>
          <p:cNvSpPr>
            <a:spLocks noChangeArrowheads="1"/>
          </p:cNvSpPr>
          <p:nvPr/>
        </p:nvSpPr>
        <p:spPr bwMode="auto">
          <a:xfrm>
            <a:off x="5249863" y="2301875"/>
            <a:ext cx="7270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chemeClr val="tx1"/>
                </a:solidFill>
                <a:latin typeface="Arial" pitchFamily="-65" charset="0"/>
              </a:rPr>
              <a:t>MEM</a:t>
            </a:r>
          </a:p>
        </p:txBody>
      </p:sp>
      <p:sp>
        <p:nvSpPr>
          <p:cNvPr id="2788402" name="Rectangle 50"/>
          <p:cNvSpPr>
            <a:spLocks noChangeArrowheads="1"/>
          </p:cNvSpPr>
          <p:nvPr/>
        </p:nvSpPr>
        <p:spPr bwMode="auto">
          <a:xfrm>
            <a:off x="6024563" y="2301875"/>
            <a:ext cx="5746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chemeClr val="tx1"/>
                </a:solidFill>
                <a:latin typeface="Arial" pitchFamily="-65" charset="0"/>
              </a:rPr>
              <a:t>WB</a:t>
            </a:r>
          </a:p>
        </p:txBody>
      </p:sp>
      <p:sp>
        <p:nvSpPr>
          <p:cNvPr id="2788403" name="Freeform 51"/>
          <p:cNvSpPr>
            <a:spLocks/>
          </p:cNvSpPr>
          <p:nvPr/>
        </p:nvSpPr>
        <p:spPr bwMode="auto">
          <a:xfrm>
            <a:off x="4541838" y="2476500"/>
            <a:ext cx="338137" cy="763588"/>
          </a:xfrm>
          <a:custGeom>
            <a:avLst/>
            <a:gdLst/>
            <a:ahLst/>
            <a:cxnLst>
              <a:cxn ang="0">
                <a:pos x="0" y="320"/>
              </a:cxn>
              <a:cxn ang="0">
                <a:pos x="71" y="240"/>
              </a:cxn>
              <a:cxn ang="0">
                <a:pos x="0" y="160"/>
              </a:cxn>
              <a:cxn ang="0">
                <a:pos x="0" y="0"/>
              </a:cxn>
              <a:cxn ang="0">
                <a:pos x="212" y="160"/>
              </a:cxn>
              <a:cxn ang="0">
                <a:pos x="212" y="320"/>
              </a:cxn>
              <a:cxn ang="0">
                <a:pos x="0" y="480"/>
              </a:cxn>
              <a:cxn ang="0">
                <a:pos x="0" y="320"/>
              </a:cxn>
            </a:cxnLst>
            <a:rect l="0" t="0" r="r" b="b"/>
            <a:pathLst>
              <a:path w="213" h="481">
                <a:moveTo>
                  <a:pt x="0" y="320"/>
                </a:moveTo>
                <a:lnTo>
                  <a:pt x="71" y="240"/>
                </a:lnTo>
                <a:lnTo>
                  <a:pt x="0" y="160"/>
                </a:lnTo>
                <a:lnTo>
                  <a:pt x="0" y="0"/>
                </a:lnTo>
                <a:lnTo>
                  <a:pt x="212" y="160"/>
                </a:lnTo>
                <a:lnTo>
                  <a:pt x="212" y="320"/>
                </a:lnTo>
                <a:lnTo>
                  <a:pt x="0" y="480"/>
                </a:lnTo>
                <a:lnTo>
                  <a:pt x="0" y="32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8404" name="Rectangle 52"/>
          <p:cNvSpPr>
            <a:spLocks noChangeArrowheads="1"/>
          </p:cNvSpPr>
          <p:nvPr/>
        </p:nvSpPr>
        <p:spPr bwMode="auto">
          <a:xfrm rot="5400000">
            <a:off x="4387851" y="2671762"/>
            <a:ext cx="6096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tx1"/>
                </a:solidFill>
                <a:latin typeface="Times" pitchFamily="-65" charset="0"/>
              </a:rPr>
              <a:t>ALU</a:t>
            </a:r>
          </a:p>
        </p:txBody>
      </p:sp>
      <p:sp>
        <p:nvSpPr>
          <p:cNvPr id="2788405" name="Rectangle 53"/>
          <p:cNvSpPr>
            <a:spLocks noChangeArrowheads="1"/>
          </p:cNvSpPr>
          <p:nvPr/>
        </p:nvSpPr>
        <p:spPr bwMode="auto">
          <a:xfrm>
            <a:off x="3167063" y="2682875"/>
            <a:ext cx="3619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Times" pitchFamily="-65" charset="0"/>
              </a:rPr>
              <a:t>I$</a:t>
            </a:r>
          </a:p>
        </p:txBody>
      </p:sp>
      <p:grpSp>
        <p:nvGrpSpPr>
          <p:cNvPr id="9" name="Group 54"/>
          <p:cNvGrpSpPr>
            <a:grpSpLocks/>
          </p:cNvGrpSpPr>
          <p:nvPr/>
        </p:nvGrpSpPr>
        <p:grpSpPr bwMode="auto">
          <a:xfrm>
            <a:off x="3071813" y="2628900"/>
            <a:ext cx="539750" cy="458788"/>
            <a:chOff x="1935" y="1349"/>
            <a:chExt cx="340" cy="289"/>
          </a:xfrm>
        </p:grpSpPr>
        <p:sp>
          <p:nvSpPr>
            <p:cNvPr id="2788407" name="Freeform 55"/>
            <p:cNvSpPr>
              <a:spLocks/>
            </p:cNvSpPr>
            <p:nvPr/>
          </p:nvSpPr>
          <p:spPr bwMode="auto">
            <a:xfrm>
              <a:off x="1935" y="1349"/>
              <a:ext cx="170" cy="289"/>
            </a:xfrm>
            <a:custGeom>
              <a:avLst/>
              <a:gdLst/>
              <a:ahLst/>
              <a:cxnLst>
                <a:cxn ang="0">
                  <a:pos x="169" y="0"/>
                </a:cxn>
                <a:cxn ang="0">
                  <a:pos x="0" y="0"/>
                </a:cxn>
                <a:cxn ang="0">
                  <a:pos x="0" y="288"/>
                </a:cxn>
                <a:cxn ang="0">
                  <a:pos x="169" y="288"/>
                </a:cxn>
              </a:cxnLst>
              <a:rect l="0" t="0" r="r" b="b"/>
              <a:pathLst>
                <a:path w="170" h="289">
                  <a:moveTo>
                    <a:pt x="169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9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8408" name="Freeform 56"/>
            <p:cNvSpPr>
              <a:spLocks/>
            </p:cNvSpPr>
            <p:nvPr/>
          </p:nvSpPr>
          <p:spPr bwMode="auto">
            <a:xfrm>
              <a:off x="2104" y="1349"/>
              <a:ext cx="171" cy="2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0" y="0"/>
                </a:cxn>
                <a:cxn ang="0">
                  <a:pos x="170" y="288"/>
                </a:cxn>
                <a:cxn ang="0">
                  <a:pos x="0" y="288"/>
                </a:cxn>
              </a:cxnLst>
              <a:rect l="0" t="0" r="r" b="b"/>
              <a:pathLst>
                <a:path w="171" h="289">
                  <a:moveTo>
                    <a:pt x="0" y="0"/>
                  </a:moveTo>
                  <a:lnTo>
                    <a:pt x="170" y="0"/>
                  </a:lnTo>
                  <a:lnTo>
                    <a:pt x="170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88409" name="Rectangle 57"/>
          <p:cNvSpPr>
            <a:spLocks noChangeArrowheads="1"/>
          </p:cNvSpPr>
          <p:nvPr/>
        </p:nvSpPr>
        <p:spPr bwMode="auto">
          <a:xfrm>
            <a:off x="3771900" y="2640013"/>
            <a:ext cx="519113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tx1"/>
                </a:solidFill>
                <a:latin typeface="Times" pitchFamily="-65" charset="0"/>
              </a:rPr>
              <a:t>Reg</a:t>
            </a:r>
          </a:p>
        </p:txBody>
      </p:sp>
      <p:sp>
        <p:nvSpPr>
          <p:cNvPr id="2788410" name="Freeform 58"/>
          <p:cNvSpPr>
            <a:spLocks/>
          </p:cNvSpPr>
          <p:nvPr/>
        </p:nvSpPr>
        <p:spPr bwMode="auto">
          <a:xfrm>
            <a:off x="3802063" y="2628900"/>
            <a:ext cx="236537" cy="458788"/>
          </a:xfrm>
          <a:custGeom>
            <a:avLst/>
            <a:gdLst/>
            <a:ahLst/>
            <a:cxnLst>
              <a:cxn ang="0">
                <a:pos x="148" y="0"/>
              </a:cxn>
              <a:cxn ang="0">
                <a:pos x="0" y="0"/>
              </a:cxn>
              <a:cxn ang="0">
                <a:pos x="0" y="288"/>
              </a:cxn>
              <a:cxn ang="0">
                <a:pos x="148" y="288"/>
              </a:cxn>
            </a:cxnLst>
            <a:rect l="0" t="0" r="r" b="b"/>
            <a:pathLst>
              <a:path w="149" h="289">
                <a:moveTo>
                  <a:pt x="148" y="0"/>
                </a:moveTo>
                <a:lnTo>
                  <a:pt x="0" y="0"/>
                </a:lnTo>
                <a:lnTo>
                  <a:pt x="0" y="288"/>
                </a:lnTo>
                <a:lnTo>
                  <a:pt x="148" y="28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8411" name="Freeform 59"/>
          <p:cNvSpPr>
            <a:spLocks/>
          </p:cNvSpPr>
          <p:nvPr/>
        </p:nvSpPr>
        <p:spPr bwMode="auto">
          <a:xfrm>
            <a:off x="4037013" y="2628900"/>
            <a:ext cx="234950" cy="458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7" y="0"/>
              </a:cxn>
              <a:cxn ang="0">
                <a:pos x="147" y="288"/>
              </a:cxn>
              <a:cxn ang="0">
                <a:pos x="0" y="288"/>
              </a:cxn>
            </a:cxnLst>
            <a:rect l="0" t="0" r="r" b="b"/>
            <a:pathLst>
              <a:path w="148" h="289">
                <a:moveTo>
                  <a:pt x="0" y="0"/>
                </a:moveTo>
                <a:lnTo>
                  <a:pt x="147" y="0"/>
                </a:lnTo>
                <a:lnTo>
                  <a:pt x="147" y="288"/>
                </a:lnTo>
                <a:lnTo>
                  <a:pt x="0" y="28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8412" name="Line 60"/>
          <p:cNvSpPr>
            <a:spLocks noChangeShapeType="1"/>
          </p:cNvSpPr>
          <p:nvPr/>
        </p:nvSpPr>
        <p:spPr bwMode="auto">
          <a:xfrm>
            <a:off x="3619500" y="285750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8413" name="Freeform 61"/>
          <p:cNvSpPr>
            <a:spLocks/>
          </p:cNvSpPr>
          <p:nvPr/>
        </p:nvSpPr>
        <p:spPr bwMode="auto">
          <a:xfrm>
            <a:off x="3717925" y="2705100"/>
            <a:ext cx="76200" cy="153988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0" y="0"/>
              </a:cxn>
              <a:cxn ang="0">
                <a:pos x="47" y="0"/>
              </a:cxn>
              <a:cxn ang="0">
                <a:pos x="47" y="0"/>
              </a:cxn>
            </a:cxnLst>
            <a:rect l="0" t="0" r="r" b="b"/>
            <a:pathLst>
              <a:path w="48" h="97">
                <a:moveTo>
                  <a:pt x="0" y="96"/>
                </a:moveTo>
                <a:lnTo>
                  <a:pt x="0" y="0"/>
                </a:lnTo>
                <a:lnTo>
                  <a:pt x="47" y="0"/>
                </a:lnTo>
                <a:lnTo>
                  <a:pt x="47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8414" name="Line 62"/>
          <p:cNvSpPr>
            <a:spLocks noChangeShapeType="1"/>
          </p:cNvSpPr>
          <p:nvPr/>
        </p:nvSpPr>
        <p:spPr bwMode="auto">
          <a:xfrm>
            <a:off x="4279900" y="2705100"/>
            <a:ext cx="2492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8415" name="Rectangle 63"/>
          <p:cNvSpPr>
            <a:spLocks noChangeArrowheads="1"/>
          </p:cNvSpPr>
          <p:nvPr/>
        </p:nvSpPr>
        <p:spPr bwMode="auto">
          <a:xfrm>
            <a:off x="5119688" y="2698750"/>
            <a:ext cx="4794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tx1"/>
                </a:solidFill>
                <a:latin typeface="Times" pitchFamily="-65" charset="0"/>
              </a:rPr>
              <a:t> D$</a:t>
            </a:r>
          </a:p>
        </p:txBody>
      </p:sp>
      <p:sp>
        <p:nvSpPr>
          <p:cNvPr id="2788416" name="Rectangle 64"/>
          <p:cNvSpPr>
            <a:spLocks noChangeArrowheads="1"/>
          </p:cNvSpPr>
          <p:nvPr/>
        </p:nvSpPr>
        <p:spPr bwMode="auto">
          <a:xfrm>
            <a:off x="5849938" y="2632075"/>
            <a:ext cx="5191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tx1"/>
                </a:solidFill>
                <a:latin typeface="Times" pitchFamily="-65" charset="0"/>
              </a:rPr>
              <a:t>Reg</a:t>
            </a:r>
          </a:p>
        </p:txBody>
      </p:sp>
      <p:sp>
        <p:nvSpPr>
          <p:cNvPr id="2788417" name="Freeform 65"/>
          <p:cNvSpPr>
            <a:spLocks/>
          </p:cNvSpPr>
          <p:nvPr/>
        </p:nvSpPr>
        <p:spPr bwMode="auto">
          <a:xfrm>
            <a:off x="6116638" y="2628900"/>
            <a:ext cx="227012" cy="458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2" y="0"/>
              </a:cxn>
              <a:cxn ang="0">
                <a:pos x="142" y="288"/>
              </a:cxn>
              <a:cxn ang="0">
                <a:pos x="0" y="288"/>
              </a:cxn>
            </a:cxnLst>
            <a:rect l="0" t="0" r="r" b="b"/>
            <a:pathLst>
              <a:path w="143" h="289">
                <a:moveTo>
                  <a:pt x="0" y="0"/>
                </a:moveTo>
                <a:lnTo>
                  <a:pt x="142" y="0"/>
                </a:lnTo>
                <a:lnTo>
                  <a:pt x="142" y="288"/>
                </a:lnTo>
                <a:lnTo>
                  <a:pt x="0" y="28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8418" name="Line 66"/>
          <p:cNvSpPr>
            <a:spLocks noChangeShapeType="1"/>
          </p:cNvSpPr>
          <p:nvPr/>
        </p:nvSpPr>
        <p:spPr bwMode="auto">
          <a:xfrm>
            <a:off x="5659438" y="2857500"/>
            <a:ext cx="2206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8419" name="Line 67"/>
          <p:cNvSpPr>
            <a:spLocks noChangeShapeType="1"/>
          </p:cNvSpPr>
          <p:nvPr/>
        </p:nvSpPr>
        <p:spPr bwMode="auto">
          <a:xfrm>
            <a:off x="4891088" y="2857500"/>
            <a:ext cx="2460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8420" name="Freeform 68"/>
          <p:cNvSpPr>
            <a:spLocks/>
          </p:cNvSpPr>
          <p:nvPr/>
        </p:nvSpPr>
        <p:spPr bwMode="auto">
          <a:xfrm>
            <a:off x="5083175" y="2857500"/>
            <a:ext cx="684213" cy="3063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2"/>
              </a:cxn>
              <a:cxn ang="0">
                <a:pos x="391" y="192"/>
              </a:cxn>
              <a:cxn ang="0">
                <a:pos x="391" y="64"/>
              </a:cxn>
              <a:cxn ang="0">
                <a:pos x="430" y="0"/>
              </a:cxn>
            </a:cxnLst>
            <a:rect l="0" t="0" r="r" b="b"/>
            <a:pathLst>
              <a:path w="431" h="193">
                <a:moveTo>
                  <a:pt x="0" y="0"/>
                </a:moveTo>
                <a:lnTo>
                  <a:pt x="0" y="192"/>
                </a:lnTo>
                <a:lnTo>
                  <a:pt x="391" y="192"/>
                </a:lnTo>
                <a:lnTo>
                  <a:pt x="391" y="64"/>
                </a:lnTo>
                <a:lnTo>
                  <a:pt x="43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8421" name="Line 69"/>
          <p:cNvSpPr>
            <a:spLocks noChangeShapeType="1"/>
          </p:cNvSpPr>
          <p:nvPr/>
        </p:nvSpPr>
        <p:spPr bwMode="auto">
          <a:xfrm>
            <a:off x="4279900" y="3009900"/>
            <a:ext cx="2492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8422" name="Freeform 70"/>
          <p:cNvSpPr>
            <a:spLocks/>
          </p:cNvSpPr>
          <p:nvPr/>
        </p:nvSpPr>
        <p:spPr bwMode="auto">
          <a:xfrm>
            <a:off x="4427538" y="2849563"/>
            <a:ext cx="534987" cy="441325"/>
          </a:xfrm>
          <a:custGeom>
            <a:avLst/>
            <a:gdLst/>
            <a:ahLst/>
            <a:cxnLst>
              <a:cxn ang="0">
                <a:pos x="0" y="101"/>
              </a:cxn>
              <a:cxn ang="0">
                <a:pos x="0" y="277"/>
              </a:cxn>
              <a:cxn ang="0">
                <a:pos x="294" y="277"/>
              </a:cxn>
              <a:cxn ang="0">
                <a:pos x="294" y="90"/>
              </a:cxn>
              <a:cxn ang="0">
                <a:pos x="336" y="0"/>
              </a:cxn>
            </a:cxnLst>
            <a:rect l="0" t="0" r="r" b="b"/>
            <a:pathLst>
              <a:path w="337" h="278">
                <a:moveTo>
                  <a:pt x="0" y="101"/>
                </a:moveTo>
                <a:lnTo>
                  <a:pt x="0" y="277"/>
                </a:lnTo>
                <a:lnTo>
                  <a:pt x="294" y="277"/>
                </a:lnTo>
                <a:lnTo>
                  <a:pt x="294" y="90"/>
                </a:lnTo>
                <a:lnTo>
                  <a:pt x="33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71"/>
          <p:cNvGrpSpPr>
            <a:grpSpLocks/>
          </p:cNvGrpSpPr>
          <p:nvPr/>
        </p:nvGrpSpPr>
        <p:grpSpPr bwMode="auto">
          <a:xfrm>
            <a:off x="5122863" y="2665413"/>
            <a:ext cx="515937" cy="458787"/>
            <a:chOff x="3671" y="1797"/>
            <a:chExt cx="325" cy="289"/>
          </a:xfrm>
        </p:grpSpPr>
        <p:sp>
          <p:nvSpPr>
            <p:cNvPr id="2788424" name="Freeform 72"/>
            <p:cNvSpPr>
              <a:spLocks/>
            </p:cNvSpPr>
            <p:nvPr/>
          </p:nvSpPr>
          <p:spPr bwMode="auto">
            <a:xfrm>
              <a:off x="3671" y="1797"/>
              <a:ext cx="162" cy="289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0" y="0"/>
                </a:cxn>
                <a:cxn ang="0">
                  <a:pos x="0" y="288"/>
                </a:cxn>
                <a:cxn ang="0">
                  <a:pos x="161" y="288"/>
                </a:cxn>
              </a:cxnLst>
              <a:rect l="0" t="0" r="r" b="b"/>
              <a:pathLst>
                <a:path w="162" h="289">
                  <a:moveTo>
                    <a:pt x="16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1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8425" name="Freeform 73"/>
            <p:cNvSpPr>
              <a:spLocks/>
            </p:cNvSpPr>
            <p:nvPr/>
          </p:nvSpPr>
          <p:spPr bwMode="auto">
            <a:xfrm>
              <a:off x="3832" y="1797"/>
              <a:ext cx="164" cy="2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3" y="0"/>
                </a:cxn>
                <a:cxn ang="0">
                  <a:pos x="163" y="288"/>
                </a:cxn>
                <a:cxn ang="0">
                  <a:pos x="0" y="288"/>
                </a:cxn>
              </a:cxnLst>
              <a:rect l="0" t="0" r="r" b="b"/>
              <a:pathLst>
                <a:path w="164" h="289">
                  <a:moveTo>
                    <a:pt x="0" y="0"/>
                  </a:moveTo>
                  <a:lnTo>
                    <a:pt x="163" y="0"/>
                  </a:lnTo>
                  <a:lnTo>
                    <a:pt x="163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4476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0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Hazard: Load/Use (2/4)</a:t>
            </a:r>
            <a:endParaRPr lang="en-US" dirty="0"/>
          </a:p>
        </p:txBody>
      </p:sp>
      <p:sp>
        <p:nvSpPr>
          <p:cNvPr id="135" name="Content Placeholder 134"/>
          <p:cNvSpPr>
            <a:spLocks noGrp="1"/>
          </p:cNvSpPr>
          <p:nvPr>
            <p:ph idx="1"/>
          </p:nvPr>
        </p:nvSpPr>
        <p:spPr>
          <a:xfrm>
            <a:off x="355600" y="11049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Hardware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smtClean="0"/>
              <a:t>stalls pipeline  (</a:t>
            </a:r>
            <a:r>
              <a:rPr lang="en-US" sz="2400" dirty="0" smtClean="0"/>
              <a:t>Called “</a:t>
            </a:r>
            <a:r>
              <a:rPr lang="en-US" sz="2400" u="sng" dirty="0" smtClean="0"/>
              <a:t>interlock</a:t>
            </a:r>
            <a:r>
              <a:rPr lang="en-US" sz="2400" dirty="0" smtClean="0"/>
              <a:t>”)</a:t>
            </a:r>
            <a:endParaRPr lang="en-US" sz="1600" dirty="0" smtClean="0">
              <a:latin typeface="Times" pitchFamily="-65" charset="0"/>
            </a:endParaRPr>
          </a:p>
          <a:p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300412" y="1684337"/>
            <a:ext cx="4800600" cy="4310063"/>
            <a:chOff x="1934" y="1056"/>
            <a:chExt cx="3024" cy="2715"/>
          </a:xfrm>
        </p:grpSpPr>
        <p:sp>
          <p:nvSpPr>
            <p:cNvPr id="2790405" name="Line 5"/>
            <p:cNvSpPr>
              <a:spLocks noChangeShapeType="1"/>
            </p:cNvSpPr>
            <p:nvPr/>
          </p:nvSpPr>
          <p:spPr bwMode="auto">
            <a:xfrm>
              <a:off x="1934" y="1056"/>
              <a:ext cx="0" cy="26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0406" name="Line 6"/>
            <p:cNvSpPr>
              <a:spLocks noChangeShapeType="1"/>
            </p:cNvSpPr>
            <p:nvPr/>
          </p:nvSpPr>
          <p:spPr bwMode="auto">
            <a:xfrm>
              <a:off x="2366" y="1056"/>
              <a:ext cx="0" cy="26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0407" name="Line 7"/>
            <p:cNvSpPr>
              <a:spLocks noChangeShapeType="1"/>
            </p:cNvSpPr>
            <p:nvPr/>
          </p:nvSpPr>
          <p:spPr bwMode="auto">
            <a:xfrm>
              <a:off x="2798" y="1056"/>
              <a:ext cx="0" cy="26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0408" name="Line 8"/>
            <p:cNvSpPr>
              <a:spLocks noChangeShapeType="1"/>
            </p:cNvSpPr>
            <p:nvPr/>
          </p:nvSpPr>
          <p:spPr bwMode="auto">
            <a:xfrm>
              <a:off x="3230" y="1056"/>
              <a:ext cx="0" cy="26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0409" name="Line 9"/>
            <p:cNvSpPr>
              <a:spLocks noChangeShapeType="1"/>
            </p:cNvSpPr>
            <p:nvPr/>
          </p:nvSpPr>
          <p:spPr bwMode="auto">
            <a:xfrm>
              <a:off x="3662" y="1056"/>
              <a:ext cx="0" cy="26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0410" name="Line 10"/>
            <p:cNvSpPr>
              <a:spLocks noChangeShapeType="1"/>
            </p:cNvSpPr>
            <p:nvPr/>
          </p:nvSpPr>
          <p:spPr bwMode="auto">
            <a:xfrm>
              <a:off x="4094" y="1056"/>
              <a:ext cx="0" cy="26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0411" name="Line 11"/>
            <p:cNvSpPr>
              <a:spLocks noChangeShapeType="1"/>
            </p:cNvSpPr>
            <p:nvPr/>
          </p:nvSpPr>
          <p:spPr bwMode="auto">
            <a:xfrm flipH="1">
              <a:off x="4510" y="1056"/>
              <a:ext cx="16" cy="271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0412" name="Line 12"/>
            <p:cNvSpPr>
              <a:spLocks noChangeShapeType="1"/>
            </p:cNvSpPr>
            <p:nvPr/>
          </p:nvSpPr>
          <p:spPr bwMode="auto">
            <a:xfrm flipH="1">
              <a:off x="4942" y="1056"/>
              <a:ext cx="16" cy="26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20712" y="3019427"/>
            <a:ext cx="7458075" cy="823913"/>
            <a:chOff x="246" y="1897"/>
            <a:chExt cx="4698" cy="519"/>
          </a:xfrm>
          <a:noFill/>
        </p:grpSpPr>
        <p:sp>
          <p:nvSpPr>
            <p:cNvPr id="2790414" name="Rectangle 14"/>
            <p:cNvSpPr>
              <a:spLocks noChangeArrowheads="1"/>
            </p:cNvSpPr>
            <p:nvPr/>
          </p:nvSpPr>
          <p:spPr bwMode="auto">
            <a:xfrm>
              <a:off x="246" y="1961"/>
              <a:ext cx="1686" cy="328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chemeClr val="tx1"/>
                  </a:solidFill>
                  <a:latin typeface="Arial" pitchFamily="-65" charset="0"/>
                </a:rPr>
                <a:t>sub $t3,</a:t>
              </a:r>
              <a:r>
                <a:rPr lang="en-US" sz="2800" b="1" dirty="0">
                  <a:latin typeface="Arial" pitchFamily="-65" charset="0"/>
                </a:rPr>
                <a:t>$t0</a:t>
              </a:r>
              <a:r>
                <a:rPr lang="en-US" sz="2800" b="1" dirty="0">
                  <a:solidFill>
                    <a:schemeClr val="tx1"/>
                  </a:solidFill>
                  <a:latin typeface="Arial" pitchFamily="-65" charset="0"/>
                </a:rPr>
                <a:t>,$t2</a:t>
              </a:r>
            </a:p>
            <a:p>
              <a:endParaRPr lang="en-US" sz="2800" b="1" dirty="0">
                <a:solidFill>
                  <a:schemeClr val="tx1"/>
                </a:solidFill>
                <a:latin typeface="Arial" pitchFamily="-65" charset="0"/>
              </a:endParaRPr>
            </a:p>
          </p:txBody>
        </p:sp>
        <p:sp>
          <p:nvSpPr>
            <p:cNvPr id="2790415" name="Freeform 15" descr="25%"/>
            <p:cNvSpPr>
              <a:spLocks/>
            </p:cNvSpPr>
            <p:nvPr/>
          </p:nvSpPr>
          <p:spPr bwMode="auto">
            <a:xfrm>
              <a:off x="2995" y="1999"/>
              <a:ext cx="148" cy="2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3782" y="1897"/>
              <a:ext cx="225" cy="481"/>
              <a:chOff x="3276" y="1701"/>
              <a:chExt cx="225" cy="481"/>
            </a:xfrm>
            <a:grpFill/>
          </p:grpSpPr>
          <p:sp>
            <p:nvSpPr>
              <p:cNvPr id="2790417" name="Freeform 17"/>
              <p:cNvSpPr>
                <a:spLocks/>
              </p:cNvSpPr>
              <p:nvPr/>
            </p:nvSpPr>
            <p:spPr bwMode="auto">
              <a:xfrm>
                <a:off x="3288" y="1701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grp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0418" name="Rectangle 18"/>
              <p:cNvSpPr>
                <a:spLocks noChangeArrowheads="1"/>
              </p:cNvSpPr>
              <p:nvPr/>
            </p:nvSpPr>
            <p:spPr bwMode="auto">
              <a:xfrm rot="5400000">
                <a:off x="3189" y="1823"/>
                <a:ext cx="384" cy="21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ALU</a:t>
                </a:r>
              </a:p>
            </p:txBody>
          </p:sp>
        </p:grpSp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2387" y="1999"/>
              <a:ext cx="340" cy="289"/>
              <a:chOff x="2362" y="1797"/>
              <a:chExt cx="340" cy="289"/>
            </a:xfrm>
            <a:grpFill/>
          </p:grpSpPr>
          <p:sp>
            <p:nvSpPr>
              <p:cNvPr id="2790420" name="Rectangle 20"/>
              <p:cNvSpPr>
                <a:spLocks noChangeArrowheads="1"/>
              </p:cNvSpPr>
              <p:nvPr/>
            </p:nvSpPr>
            <p:spPr bwMode="auto">
              <a:xfrm>
                <a:off x="2368" y="1799"/>
                <a:ext cx="228" cy="21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I$</a:t>
                </a:r>
              </a:p>
            </p:txBody>
          </p:sp>
          <p:grpSp>
            <p:nvGrpSpPr>
              <p:cNvPr id="6" name="Group 21"/>
              <p:cNvGrpSpPr>
                <a:grpSpLocks/>
              </p:cNvGrpSpPr>
              <p:nvPr/>
            </p:nvGrpSpPr>
            <p:grpSpPr bwMode="auto">
              <a:xfrm>
                <a:off x="2362" y="1797"/>
                <a:ext cx="340" cy="289"/>
                <a:chOff x="2362" y="1797"/>
                <a:chExt cx="340" cy="289"/>
              </a:xfrm>
              <a:grpFill/>
            </p:grpSpPr>
            <p:sp>
              <p:nvSpPr>
                <p:cNvPr id="2790422" name="Freeform 22"/>
                <p:cNvSpPr>
                  <a:spLocks/>
                </p:cNvSpPr>
                <p:nvPr/>
              </p:nvSpPr>
              <p:spPr bwMode="auto">
                <a:xfrm>
                  <a:off x="2362" y="1797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grp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0423" name="Freeform 23"/>
                <p:cNvSpPr>
                  <a:spLocks/>
                </p:cNvSpPr>
                <p:nvPr/>
              </p:nvSpPr>
              <p:spPr bwMode="auto">
                <a:xfrm>
                  <a:off x="2531" y="1797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grp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790424" name="Rectangle 24"/>
            <p:cNvSpPr>
              <a:spLocks noChangeArrowheads="1"/>
            </p:cNvSpPr>
            <p:nvPr/>
          </p:nvSpPr>
          <p:spPr bwMode="auto">
            <a:xfrm>
              <a:off x="2828" y="2006"/>
              <a:ext cx="327" cy="210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Reg</a:t>
              </a:r>
            </a:p>
          </p:txBody>
        </p:sp>
        <p:sp>
          <p:nvSpPr>
            <p:cNvPr id="2790425" name="Freeform 25"/>
            <p:cNvSpPr>
              <a:spLocks/>
            </p:cNvSpPr>
            <p:nvPr/>
          </p:nvSpPr>
          <p:spPr bwMode="auto">
            <a:xfrm>
              <a:off x="2847" y="1999"/>
              <a:ext cx="149" cy="289"/>
            </a:xfrm>
            <a:custGeom>
              <a:avLst/>
              <a:gdLst/>
              <a:ahLst/>
              <a:cxnLst>
                <a:cxn ang="0">
                  <a:pos x="148" y="0"/>
                </a:cxn>
                <a:cxn ang="0">
                  <a:pos x="0" y="0"/>
                </a:cxn>
                <a:cxn ang="0">
                  <a:pos x="0" y="288"/>
                </a:cxn>
                <a:cxn ang="0">
                  <a:pos x="148" y="288"/>
                </a:cxn>
              </a:cxnLst>
              <a:rect l="0" t="0" r="r" b="b"/>
              <a:pathLst>
                <a:path w="149" h="289">
                  <a:moveTo>
                    <a:pt x="148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8" y="288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0426" name="Line 26"/>
            <p:cNvSpPr>
              <a:spLocks noChangeShapeType="1"/>
            </p:cNvSpPr>
            <p:nvPr/>
          </p:nvSpPr>
          <p:spPr bwMode="auto">
            <a:xfrm>
              <a:off x="2732" y="2143"/>
              <a:ext cx="96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0427" name="Freeform 27"/>
            <p:cNvSpPr>
              <a:spLocks/>
            </p:cNvSpPr>
            <p:nvPr/>
          </p:nvSpPr>
          <p:spPr bwMode="auto">
            <a:xfrm>
              <a:off x="2794" y="2047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0428" name="Line 28"/>
            <p:cNvSpPr>
              <a:spLocks noChangeShapeType="1"/>
            </p:cNvSpPr>
            <p:nvPr/>
          </p:nvSpPr>
          <p:spPr bwMode="auto">
            <a:xfrm>
              <a:off x="3628" y="2047"/>
              <a:ext cx="157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0429" name="Rectangle 29"/>
            <p:cNvSpPr>
              <a:spLocks noChangeArrowheads="1"/>
            </p:cNvSpPr>
            <p:nvPr/>
          </p:nvSpPr>
          <p:spPr bwMode="auto">
            <a:xfrm>
              <a:off x="4125" y="2001"/>
              <a:ext cx="302" cy="210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 D$</a:t>
              </a:r>
            </a:p>
          </p:txBody>
        </p:sp>
        <p:grpSp>
          <p:nvGrpSpPr>
            <p:cNvPr id="7" name="Group 30"/>
            <p:cNvGrpSpPr>
              <a:grpSpLocks/>
            </p:cNvGrpSpPr>
            <p:nvPr/>
          </p:nvGrpSpPr>
          <p:grpSpPr bwMode="auto">
            <a:xfrm>
              <a:off x="4176" y="1999"/>
              <a:ext cx="325" cy="289"/>
              <a:chOff x="3671" y="1797"/>
              <a:chExt cx="325" cy="289"/>
            </a:xfrm>
            <a:grpFill/>
          </p:grpSpPr>
          <p:sp>
            <p:nvSpPr>
              <p:cNvPr id="2790431" name="Freeform 31"/>
              <p:cNvSpPr>
                <a:spLocks/>
              </p:cNvSpPr>
              <p:nvPr/>
            </p:nvSpPr>
            <p:spPr bwMode="auto">
              <a:xfrm>
                <a:off x="3671" y="1797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grp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0432" name="Freeform 32"/>
              <p:cNvSpPr>
                <a:spLocks/>
              </p:cNvSpPr>
              <p:nvPr/>
            </p:nvSpPr>
            <p:spPr bwMode="auto">
              <a:xfrm>
                <a:off x="3832" y="1797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grp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90433" name="Rectangle 33"/>
            <p:cNvSpPr>
              <a:spLocks noChangeArrowheads="1"/>
            </p:cNvSpPr>
            <p:nvPr/>
          </p:nvSpPr>
          <p:spPr bwMode="auto">
            <a:xfrm>
              <a:off x="4617" y="2001"/>
              <a:ext cx="327" cy="210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Reg</a:t>
              </a:r>
            </a:p>
          </p:txBody>
        </p:sp>
        <p:grpSp>
          <p:nvGrpSpPr>
            <p:cNvPr id="8" name="Group 34"/>
            <p:cNvGrpSpPr>
              <a:grpSpLocks/>
            </p:cNvGrpSpPr>
            <p:nvPr/>
          </p:nvGrpSpPr>
          <p:grpSpPr bwMode="auto">
            <a:xfrm>
              <a:off x="4644" y="1999"/>
              <a:ext cx="284" cy="289"/>
              <a:chOff x="4139" y="1797"/>
              <a:chExt cx="284" cy="289"/>
            </a:xfrm>
            <a:grpFill/>
          </p:grpSpPr>
          <p:sp>
            <p:nvSpPr>
              <p:cNvPr id="2790435" name="Freeform 35"/>
              <p:cNvSpPr>
                <a:spLocks/>
              </p:cNvSpPr>
              <p:nvPr/>
            </p:nvSpPr>
            <p:spPr bwMode="auto">
              <a:xfrm>
                <a:off x="4139" y="1797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grp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0436" name="Freeform 36"/>
              <p:cNvSpPr>
                <a:spLocks/>
              </p:cNvSpPr>
              <p:nvPr/>
            </p:nvSpPr>
            <p:spPr bwMode="auto">
              <a:xfrm>
                <a:off x="4280" y="1797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grp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90437" name="Line 37"/>
            <p:cNvSpPr>
              <a:spLocks noChangeShapeType="1"/>
            </p:cNvSpPr>
            <p:nvPr/>
          </p:nvSpPr>
          <p:spPr bwMode="auto">
            <a:xfrm>
              <a:off x="4497" y="2143"/>
              <a:ext cx="139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0438" name="Line 38"/>
            <p:cNvSpPr>
              <a:spLocks noChangeShapeType="1"/>
            </p:cNvSpPr>
            <p:nvPr/>
          </p:nvSpPr>
          <p:spPr bwMode="auto">
            <a:xfrm>
              <a:off x="4013" y="2143"/>
              <a:ext cx="155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0439" name="Freeform 39"/>
            <p:cNvSpPr>
              <a:spLocks/>
            </p:cNvSpPr>
            <p:nvPr/>
          </p:nvSpPr>
          <p:spPr bwMode="auto">
            <a:xfrm>
              <a:off x="4134" y="2143"/>
              <a:ext cx="431" cy="1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391" y="192"/>
                </a:cxn>
                <a:cxn ang="0">
                  <a:pos x="391" y="64"/>
                </a:cxn>
                <a:cxn ang="0">
                  <a:pos x="430" y="0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0440" name="Line 40"/>
            <p:cNvSpPr>
              <a:spLocks noChangeShapeType="1"/>
            </p:cNvSpPr>
            <p:nvPr/>
          </p:nvSpPr>
          <p:spPr bwMode="auto">
            <a:xfrm>
              <a:off x="3628" y="2239"/>
              <a:ext cx="157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0441" name="Freeform 41"/>
            <p:cNvSpPr>
              <a:spLocks/>
            </p:cNvSpPr>
            <p:nvPr/>
          </p:nvSpPr>
          <p:spPr bwMode="auto">
            <a:xfrm>
              <a:off x="3721" y="2138"/>
              <a:ext cx="337" cy="27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0" y="277"/>
                </a:cxn>
                <a:cxn ang="0">
                  <a:pos x="294" y="277"/>
                </a:cxn>
                <a:cxn ang="0">
                  <a:pos x="294" y="90"/>
                </a:cxn>
                <a:cxn ang="0">
                  <a:pos x="336" y="0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" name="Group 42"/>
            <p:cNvGrpSpPr>
              <a:grpSpLocks/>
            </p:cNvGrpSpPr>
            <p:nvPr/>
          </p:nvGrpSpPr>
          <p:grpSpPr bwMode="auto">
            <a:xfrm>
              <a:off x="3155" y="1899"/>
              <a:ext cx="497" cy="417"/>
              <a:chOff x="2115" y="2560"/>
              <a:chExt cx="497" cy="417"/>
            </a:xfrm>
            <a:grpFill/>
          </p:grpSpPr>
          <p:sp>
            <p:nvSpPr>
              <p:cNvPr id="2790443" name="AutoShape 43"/>
              <p:cNvSpPr>
                <a:spLocks noChangeArrowheads="1"/>
              </p:cNvSpPr>
              <p:nvPr/>
            </p:nvSpPr>
            <p:spPr bwMode="auto">
              <a:xfrm>
                <a:off x="2115" y="2560"/>
                <a:ext cx="490" cy="417"/>
              </a:xfrm>
              <a:prstGeom prst="cloudCallout">
                <a:avLst>
                  <a:gd name="adj1" fmla="val -28569"/>
                  <a:gd name="adj2" fmla="val 42088"/>
                </a:avLst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solidFill>
                    <a:schemeClr val="tx1"/>
                  </a:solidFill>
                  <a:latin typeface="Arial" pitchFamily="-65" charset="0"/>
                </a:endParaRPr>
              </a:p>
            </p:txBody>
          </p:sp>
          <p:sp>
            <p:nvSpPr>
              <p:cNvPr id="2790444" name="Text Box 44"/>
              <p:cNvSpPr txBox="1">
                <a:spLocks noChangeArrowheads="1"/>
              </p:cNvSpPr>
              <p:nvPr/>
            </p:nvSpPr>
            <p:spPr bwMode="auto">
              <a:xfrm>
                <a:off x="2177" y="2573"/>
                <a:ext cx="435" cy="404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 b="1">
                    <a:solidFill>
                      <a:schemeClr val="tx1"/>
                    </a:solidFill>
                    <a:latin typeface="Arial" pitchFamily="-65" charset="0"/>
                  </a:rPr>
                  <a:t>bubble</a:t>
                </a:r>
              </a:p>
            </p:txBody>
          </p:sp>
        </p:grpSp>
      </p:grpSp>
      <p:grpSp>
        <p:nvGrpSpPr>
          <p:cNvPr id="10" name="Group 45"/>
          <p:cNvGrpSpPr>
            <a:grpSpLocks/>
          </p:cNvGrpSpPr>
          <p:nvPr/>
        </p:nvGrpSpPr>
        <p:grpSpPr bwMode="auto">
          <a:xfrm>
            <a:off x="611187" y="3881437"/>
            <a:ext cx="8104188" cy="814388"/>
            <a:chOff x="240" y="2440"/>
            <a:chExt cx="5105" cy="513"/>
          </a:xfrm>
          <a:noFill/>
        </p:grpSpPr>
        <p:sp>
          <p:nvSpPr>
            <p:cNvPr id="2790446" name="Rectangle 46"/>
            <p:cNvSpPr>
              <a:spLocks noChangeArrowheads="1"/>
            </p:cNvSpPr>
            <p:nvPr/>
          </p:nvSpPr>
          <p:spPr bwMode="auto">
            <a:xfrm>
              <a:off x="240" y="2549"/>
              <a:ext cx="1686" cy="328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chemeClr val="tx1"/>
                  </a:solidFill>
                  <a:latin typeface="Arial" pitchFamily="-65" charset="0"/>
                </a:rPr>
                <a:t>and $t5,</a:t>
              </a:r>
              <a:r>
                <a:rPr lang="en-US" sz="2800" b="1" dirty="0">
                  <a:latin typeface="Arial" pitchFamily="-65" charset="0"/>
                </a:rPr>
                <a:t>$t0</a:t>
              </a:r>
              <a:r>
                <a:rPr lang="en-US" sz="2800" b="1" dirty="0">
                  <a:solidFill>
                    <a:schemeClr val="tx1"/>
                  </a:solidFill>
                  <a:latin typeface="Arial" pitchFamily="-65" charset="0"/>
                </a:rPr>
                <a:t>,$t4</a:t>
              </a:r>
            </a:p>
          </p:txBody>
        </p:sp>
        <p:sp>
          <p:nvSpPr>
            <p:cNvPr id="2790447" name="Freeform 47" descr="25%"/>
            <p:cNvSpPr>
              <a:spLocks/>
            </p:cNvSpPr>
            <p:nvPr/>
          </p:nvSpPr>
          <p:spPr bwMode="auto">
            <a:xfrm>
              <a:off x="3876" y="2536"/>
              <a:ext cx="148" cy="2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0448" name="Freeform 48"/>
            <p:cNvSpPr>
              <a:spLocks/>
            </p:cNvSpPr>
            <p:nvPr/>
          </p:nvSpPr>
          <p:spPr bwMode="auto">
            <a:xfrm>
              <a:off x="4535" y="2680"/>
              <a:ext cx="431" cy="1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391" y="192"/>
                </a:cxn>
                <a:cxn ang="0">
                  <a:pos x="391" y="64"/>
                </a:cxn>
                <a:cxn ang="0">
                  <a:pos x="430" y="0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" name="Group 49"/>
            <p:cNvGrpSpPr>
              <a:grpSpLocks/>
            </p:cNvGrpSpPr>
            <p:nvPr/>
          </p:nvGrpSpPr>
          <p:grpSpPr bwMode="auto">
            <a:xfrm>
              <a:off x="4182" y="2440"/>
              <a:ext cx="225" cy="481"/>
              <a:chOff x="3703" y="2149"/>
              <a:chExt cx="225" cy="481"/>
            </a:xfrm>
            <a:grpFill/>
          </p:grpSpPr>
          <p:sp>
            <p:nvSpPr>
              <p:cNvPr id="2790450" name="Freeform 50"/>
              <p:cNvSpPr>
                <a:spLocks/>
              </p:cNvSpPr>
              <p:nvPr/>
            </p:nvSpPr>
            <p:spPr bwMode="auto">
              <a:xfrm>
                <a:off x="3715" y="2149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grp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0451" name="Rectangle 51"/>
              <p:cNvSpPr>
                <a:spLocks noChangeArrowheads="1"/>
              </p:cNvSpPr>
              <p:nvPr/>
            </p:nvSpPr>
            <p:spPr bwMode="auto">
              <a:xfrm rot="5400000">
                <a:off x="3616" y="2271"/>
                <a:ext cx="384" cy="21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ALU</a:t>
                </a:r>
              </a:p>
            </p:txBody>
          </p:sp>
        </p:grpSp>
        <p:grpSp>
          <p:nvGrpSpPr>
            <p:cNvPr id="12" name="Group 52"/>
            <p:cNvGrpSpPr>
              <a:grpSpLocks/>
            </p:cNvGrpSpPr>
            <p:nvPr/>
          </p:nvGrpSpPr>
          <p:grpSpPr bwMode="auto">
            <a:xfrm>
              <a:off x="2863" y="2536"/>
              <a:ext cx="340" cy="289"/>
              <a:chOff x="2789" y="2245"/>
              <a:chExt cx="340" cy="289"/>
            </a:xfrm>
            <a:grpFill/>
          </p:grpSpPr>
          <p:sp>
            <p:nvSpPr>
              <p:cNvPr id="2790453" name="Rectangle 53"/>
              <p:cNvSpPr>
                <a:spLocks noChangeArrowheads="1"/>
              </p:cNvSpPr>
              <p:nvPr/>
            </p:nvSpPr>
            <p:spPr bwMode="auto">
              <a:xfrm>
                <a:off x="2795" y="2247"/>
                <a:ext cx="228" cy="21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I$</a:t>
                </a:r>
              </a:p>
            </p:txBody>
          </p:sp>
          <p:grpSp>
            <p:nvGrpSpPr>
              <p:cNvPr id="13" name="Group 54"/>
              <p:cNvGrpSpPr>
                <a:grpSpLocks/>
              </p:cNvGrpSpPr>
              <p:nvPr/>
            </p:nvGrpSpPr>
            <p:grpSpPr bwMode="auto">
              <a:xfrm>
                <a:off x="2789" y="2245"/>
                <a:ext cx="340" cy="289"/>
                <a:chOff x="2789" y="2245"/>
                <a:chExt cx="340" cy="289"/>
              </a:xfrm>
              <a:grpFill/>
            </p:grpSpPr>
            <p:sp>
              <p:nvSpPr>
                <p:cNvPr id="2790455" name="Freeform 55"/>
                <p:cNvSpPr>
                  <a:spLocks/>
                </p:cNvSpPr>
                <p:nvPr/>
              </p:nvSpPr>
              <p:spPr bwMode="auto">
                <a:xfrm>
                  <a:off x="2789" y="2245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grp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0456" name="Freeform 56"/>
                <p:cNvSpPr>
                  <a:spLocks/>
                </p:cNvSpPr>
                <p:nvPr/>
              </p:nvSpPr>
              <p:spPr bwMode="auto">
                <a:xfrm>
                  <a:off x="2958" y="2245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grp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790457" name="Rectangle 57"/>
            <p:cNvSpPr>
              <a:spLocks noChangeArrowheads="1"/>
            </p:cNvSpPr>
            <p:nvPr/>
          </p:nvSpPr>
          <p:spPr bwMode="auto">
            <a:xfrm>
              <a:off x="3709" y="2543"/>
              <a:ext cx="327" cy="210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Reg</a:t>
              </a:r>
            </a:p>
          </p:txBody>
        </p:sp>
        <p:sp>
          <p:nvSpPr>
            <p:cNvPr id="2790458" name="Freeform 58"/>
            <p:cNvSpPr>
              <a:spLocks/>
            </p:cNvSpPr>
            <p:nvPr/>
          </p:nvSpPr>
          <p:spPr bwMode="auto">
            <a:xfrm>
              <a:off x="3728" y="2536"/>
              <a:ext cx="149" cy="289"/>
            </a:xfrm>
            <a:custGeom>
              <a:avLst/>
              <a:gdLst/>
              <a:ahLst/>
              <a:cxnLst>
                <a:cxn ang="0">
                  <a:pos x="148" y="0"/>
                </a:cxn>
                <a:cxn ang="0">
                  <a:pos x="0" y="0"/>
                </a:cxn>
                <a:cxn ang="0">
                  <a:pos x="0" y="288"/>
                </a:cxn>
                <a:cxn ang="0">
                  <a:pos x="148" y="288"/>
                </a:cxn>
              </a:cxnLst>
              <a:rect l="0" t="0" r="r" b="b"/>
              <a:pathLst>
                <a:path w="149" h="289">
                  <a:moveTo>
                    <a:pt x="148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8" y="288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0459" name="Line 59"/>
            <p:cNvSpPr>
              <a:spLocks noChangeShapeType="1"/>
            </p:cNvSpPr>
            <p:nvPr/>
          </p:nvSpPr>
          <p:spPr bwMode="auto">
            <a:xfrm>
              <a:off x="3613" y="2680"/>
              <a:ext cx="96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0460" name="Freeform 60"/>
            <p:cNvSpPr>
              <a:spLocks/>
            </p:cNvSpPr>
            <p:nvPr/>
          </p:nvSpPr>
          <p:spPr bwMode="auto">
            <a:xfrm>
              <a:off x="3675" y="2584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0461" name="Line 61"/>
            <p:cNvSpPr>
              <a:spLocks noChangeShapeType="1"/>
            </p:cNvSpPr>
            <p:nvPr/>
          </p:nvSpPr>
          <p:spPr bwMode="auto">
            <a:xfrm>
              <a:off x="4029" y="2584"/>
              <a:ext cx="157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0462" name="Rectangle 62"/>
            <p:cNvSpPr>
              <a:spLocks noChangeArrowheads="1"/>
            </p:cNvSpPr>
            <p:nvPr/>
          </p:nvSpPr>
          <p:spPr bwMode="auto">
            <a:xfrm>
              <a:off x="4526" y="2538"/>
              <a:ext cx="302" cy="210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 D$</a:t>
              </a:r>
            </a:p>
          </p:txBody>
        </p:sp>
        <p:grpSp>
          <p:nvGrpSpPr>
            <p:cNvPr id="14" name="Group 63"/>
            <p:cNvGrpSpPr>
              <a:grpSpLocks/>
            </p:cNvGrpSpPr>
            <p:nvPr/>
          </p:nvGrpSpPr>
          <p:grpSpPr bwMode="auto">
            <a:xfrm>
              <a:off x="4577" y="2536"/>
              <a:ext cx="325" cy="289"/>
              <a:chOff x="4098" y="2245"/>
              <a:chExt cx="325" cy="289"/>
            </a:xfrm>
            <a:grpFill/>
          </p:grpSpPr>
          <p:sp>
            <p:nvSpPr>
              <p:cNvPr id="2790464" name="Freeform 64"/>
              <p:cNvSpPr>
                <a:spLocks/>
              </p:cNvSpPr>
              <p:nvPr/>
            </p:nvSpPr>
            <p:spPr bwMode="auto">
              <a:xfrm>
                <a:off x="4098" y="2245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grp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0465" name="Freeform 65"/>
              <p:cNvSpPr>
                <a:spLocks/>
              </p:cNvSpPr>
              <p:nvPr/>
            </p:nvSpPr>
            <p:spPr bwMode="auto">
              <a:xfrm>
                <a:off x="4259" y="2245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grp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90466" name="Rectangle 66"/>
            <p:cNvSpPr>
              <a:spLocks noChangeArrowheads="1"/>
            </p:cNvSpPr>
            <p:nvPr/>
          </p:nvSpPr>
          <p:spPr bwMode="auto">
            <a:xfrm>
              <a:off x="5018" y="2538"/>
              <a:ext cx="327" cy="210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Reg</a:t>
              </a:r>
            </a:p>
          </p:txBody>
        </p:sp>
        <p:grpSp>
          <p:nvGrpSpPr>
            <p:cNvPr id="15" name="Group 67"/>
            <p:cNvGrpSpPr>
              <a:grpSpLocks/>
            </p:cNvGrpSpPr>
            <p:nvPr/>
          </p:nvGrpSpPr>
          <p:grpSpPr bwMode="auto">
            <a:xfrm>
              <a:off x="5045" y="2536"/>
              <a:ext cx="284" cy="289"/>
              <a:chOff x="4566" y="2245"/>
              <a:chExt cx="284" cy="289"/>
            </a:xfrm>
            <a:grpFill/>
          </p:grpSpPr>
          <p:sp>
            <p:nvSpPr>
              <p:cNvPr id="2790468" name="Freeform 68"/>
              <p:cNvSpPr>
                <a:spLocks/>
              </p:cNvSpPr>
              <p:nvPr/>
            </p:nvSpPr>
            <p:spPr bwMode="auto">
              <a:xfrm>
                <a:off x="4566" y="2245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grp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0469" name="Freeform 69"/>
              <p:cNvSpPr>
                <a:spLocks/>
              </p:cNvSpPr>
              <p:nvPr/>
            </p:nvSpPr>
            <p:spPr bwMode="auto">
              <a:xfrm>
                <a:off x="4707" y="2245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grp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90470" name="Line 70"/>
            <p:cNvSpPr>
              <a:spLocks noChangeShapeType="1"/>
            </p:cNvSpPr>
            <p:nvPr/>
          </p:nvSpPr>
          <p:spPr bwMode="auto">
            <a:xfrm>
              <a:off x="4898" y="2680"/>
              <a:ext cx="139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0471" name="Line 71"/>
            <p:cNvSpPr>
              <a:spLocks noChangeShapeType="1"/>
            </p:cNvSpPr>
            <p:nvPr/>
          </p:nvSpPr>
          <p:spPr bwMode="auto">
            <a:xfrm>
              <a:off x="4414" y="2680"/>
              <a:ext cx="155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0472" name="Line 72"/>
            <p:cNvSpPr>
              <a:spLocks noChangeShapeType="1"/>
            </p:cNvSpPr>
            <p:nvPr/>
          </p:nvSpPr>
          <p:spPr bwMode="auto">
            <a:xfrm>
              <a:off x="4029" y="2776"/>
              <a:ext cx="157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0473" name="Freeform 73"/>
            <p:cNvSpPr>
              <a:spLocks/>
            </p:cNvSpPr>
            <p:nvPr/>
          </p:nvSpPr>
          <p:spPr bwMode="auto">
            <a:xfrm>
              <a:off x="4122" y="2675"/>
              <a:ext cx="337" cy="27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0" y="277"/>
                </a:cxn>
                <a:cxn ang="0">
                  <a:pos x="294" y="277"/>
                </a:cxn>
                <a:cxn ang="0">
                  <a:pos x="294" y="90"/>
                </a:cxn>
                <a:cxn ang="0">
                  <a:pos x="336" y="0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6" name="Group 74"/>
            <p:cNvGrpSpPr>
              <a:grpSpLocks/>
            </p:cNvGrpSpPr>
            <p:nvPr/>
          </p:nvGrpSpPr>
          <p:grpSpPr bwMode="auto">
            <a:xfrm>
              <a:off x="3202" y="2476"/>
              <a:ext cx="497" cy="417"/>
              <a:chOff x="2115" y="2560"/>
              <a:chExt cx="497" cy="417"/>
            </a:xfrm>
            <a:grpFill/>
          </p:grpSpPr>
          <p:sp>
            <p:nvSpPr>
              <p:cNvPr id="2790475" name="AutoShape 75"/>
              <p:cNvSpPr>
                <a:spLocks noChangeArrowheads="1"/>
              </p:cNvSpPr>
              <p:nvPr/>
            </p:nvSpPr>
            <p:spPr bwMode="auto">
              <a:xfrm>
                <a:off x="2115" y="2560"/>
                <a:ext cx="490" cy="417"/>
              </a:xfrm>
              <a:prstGeom prst="cloudCallout">
                <a:avLst>
                  <a:gd name="adj1" fmla="val -28569"/>
                  <a:gd name="adj2" fmla="val 42088"/>
                </a:avLst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solidFill>
                    <a:schemeClr val="tx1"/>
                  </a:solidFill>
                  <a:latin typeface="Arial" pitchFamily="-65" charset="0"/>
                </a:endParaRPr>
              </a:p>
            </p:txBody>
          </p:sp>
          <p:sp>
            <p:nvSpPr>
              <p:cNvPr id="2790476" name="Text Box 76"/>
              <p:cNvSpPr txBox="1">
                <a:spLocks noChangeArrowheads="1"/>
              </p:cNvSpPr>
              <p:nvPr/>
            </p:nvSpPr>
            <p:spPr bwMode="auto">
              <a:xfrm>
                <a:off x="2177" y="2573"/>
                <a:ext cx="435" cy="404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 b="1">
                    <a:solidFill>
                      <a:schemeClr val="tx1"/>
                    </a:solidFill>
                    <a:latin typeface="Arial" pitchFamily="-65" charset="0"/>
                  </a:rPr>
                  <a:t>bubble</a:t>
                </a:r>
              </a:p>
            </p:txBody>
          </p:sp>
        </p:grpSp>
      </p:grpSp>
      <p:grpSp>
        <p:nvGrpSpPr>
          <p:cNvPr id="17" name="Group 77"/>
          <p:cNvGrpSpPr>
            <a:grpSpLocks/>
          </p:cNvGrpSpPr>
          <p:nvPr/>
        </p:nvGrpSpPr>
        <p:grpSpPr bwMode="auto">
          <a:xfrm>
            <a:off x="611187" y="4873625"/>
            <a:ext cx="8316913" cy="814387"/>
            <a:chOff x="240" y="3065"/>
            <a:chExt cx="5239" cy="513"/>
          </a:xfrm>
          <a:noFill/>
        </p:grpSpPr>
        <p:sp>
          <p:nvSpPr>
            <p:cNvPr id="2790478" name="Rectangle 78"/>
            <p:cNvSpPr>
              <a:spLocks noChangeArrowheads="1"/>
            </p:cNvSpPr>
            <p:nvPr/>
          </p:nvSpPr>
          <p:spPr bwMode="auto">
            <a:xfrm>
              <a:off x="240" y="3125"/>
              <a:ext cx="1636" cy="328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chemeClr val="tx1"/>
                  </a:solidFill>
                  <a:latin typeface="Arial" pitchFamily="-65" charset="0"/>
                </a:rPr>
                <a:t>or   $t7,</a:t>
              </a:r>
              <a:r>
                <a:rPr lang="en-US" sz="2800" b="1" dirty="0">
                  <a:latin typeface="Arial" pitchFamily="-65" charset="0"/>
                </a:rPr>
                <a:t>$t0</a:t>
              </a:r>
              <a:r>
                <a:rPr lang="en-US" sz="2800" b="1" dirty="0">
                  <a:solidFill>
                    <a:schemeClr val="tx1"/>
                  </a:solidFill>
                  <a:latin typeface="Arial" pitchFamily="-65" charset="0"/>
                </a:rPr>
                <a:t>,$t6</a:t>
              </a:r>
            </a:p>
          </p:txBody>
        </p:sp>
        <p:sp>
          <p:nvSpPr>
            <p:cNvPr id="2790479" name="Freeform 79" descr="25%"/>
            <p:cNvSpPr>
              <a:spLocks/>
            </p:cNvSpPr>
            <p:nvPr/>
          </p:nvSpPr>
          <p:spPr bwMode="auto">
            <a:xfrm>
              <a:off x="4318" y="3161"/>
              <a:ext cx="148" cy="2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0480" name="Freeform 80"/>
            <p:cNvSpPr>
              <a:spLocks/>
            </p:cNvSpPr>
            <p:nvPr/>
          </p:nvSpPr>
          <p:spPr bwMode="auto">
            <a:xfrm>
              <a:off x="4636" y="3065"/>
              <a:ext cx="213" cy="481"/>
            </a:xfrm>
            <a:custGeom>
              <a:avLst/>
              <a:gdLst/>
              <a:ahLst/>
              <a:cxnLst>
                <a:cxn ang="0">
                  <a:pos x="0" y="320"/>
                </a:cxn>
                <a:cxn ang="0">
                  <a:pos x="71" y="240"/>
                </a:cxn>
                <a:cxn ang="0">
                  <a:pos x="0" y="160"/>
                </a:cxn>
                <a:cxn ang="0">
                  <a:pos x="0" y="0"/>
                </a:cxn>
                <a:cxn ang="0">
                  <a:pos x="212" y="160"/>
                </a:cxn>
                <a:cxn ang="0">
                  <a:pos x="212" y="320"/>
                </a:cxn>
                <a:cxn ang="0">
                  <a:pos x="0" y="480"/>
                </a:cxn>
                <a:cxn ang="0">
                  <a:pos x="0" y="320"/>
                </a:cxn>
              </a:cxnLst>
              <a:rect l="0" t="0" r="r" b="b"/>
              <a:pathLst>
                <a:path w="213" h="481">
                  <a:moveTo>
                    <a:pt x="0" y="320"/>
                  </a:moveTo>
                  <a:lnTo>
                    <a:pt x="71" y="240"/>
                  </a:lnTo>
                  <a:lnTo>
                    <a:pt x="0" y="160"/>
                  </a:lnTo>
                  <a:lnTo>
                    <a:pt x="0" y="0"/>
                  </a:lnTo>
                  <a:lnTo>
                    <a:pt x="212" y="160"/>
                  </a:lnTo>
                  <a:lnTo>
                    <a:pt x="212" y="320"/>
                  </a:lnTo>
                  <a:lnTo>
                    <a:pt x="0" y="480"/>
                  </a:lnTo>
                  <a:lnTo>
                    <a:pt x="0" y="320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0481" name="Freeform 81"/>
            <p:cNvSpPr>
              <a:spLocks/>
            </p:cNvSpPr>
            <p:nvPr/>
          </p:nvSpPr>
          <p:spPr bwMode="auto">
            <a:xfrm>
              <a:off x="4977" y="3305"/>
              <a:ext cx="431" cy="1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391" y="192"/>
                </a:cxn>
                <a:cxn ang="0">
                  <a:pos x="391" y="64"/>
                </a:cxn>
                <a:cxn ang="0">
                  <a:pos x="430" y="0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0482" name="Freeform 82"/>
            <p:cNvSpPr>
              <a:spLocks/>
            </p:cNvSpPr>
            <p:nvPr/>
          </p:nvSpPr>
          <p:spPr bwMode="auto">
            <a:xfrm>
              <a:off x="3710" y="3161"/>
              <a:ext cx="170" cy="289"/>
            </a:xfrm>
            <a:custGeom>
              <a:avLst/>
              <a:gdLst/>
              <a:ahLst/>
              <a:cxnLst>
                <a:cxn ang="0">
                  <a:pos x="169" y="0"/>
                </a:cxn>
                <a:cxn ang="0">
                  <a:pos x="0" y="0"/>
                </a:cxn>
                <a:cxn ang="0">
                  <a:pos x="0" y="288"/>
                </a:cxn>
                <a:cxn ang="0">
                  <a:pos x="169" y="288"/>
                </a:cxn>
              </a:cxnLst>
              <a:rect l="0" t="0" r="r" b="b"/>
              <a:pathLst>
                <a:path w="170" h="289">
                  <a:moveTo>
                    <a:pt x="169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9" y="288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0483" name="Freeform 83"/>
            <p:cNvSpPr>
              <a:spLocks/>
            </p:cNvSpPr>
            <p:nvPr/>
          </p:nvSpPr>
          <p:spPr bwMode="auto">
            <a:xfrm>
              <a:off x="3868" y="3155"/>
              <a:ext cx="171" cy="2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0" y="0"/>
                </a:cxn>
                <a:cxn ang="0">
                  <a:pos x="170" y="288"/>
                </a:cxn>
                <a:cxn ang="0">
                  <a:pos x="0" y="288"/>
                </a:cxn>
              </a:cxnLst>
              <a:rect l="0" t="0" r="r" b="b"/>
              <a:pathLst>
                <a:path w="171" h="289">
                  <a:moveTo>
                    <a:pt x="0" y="0"/>
                  </a:moveTo>
                  <a:lnTo>
                    <a:pt x="170" y="0"/>
                  </a:lnTo>
                  <a:lnTo>
                    <a:pt x="170" y="288"/>
                  </a:lnTo>
                  <a:lnTo>
                    <a:pt x="0" y="288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0484" name="Rectangle 84"/>
            <p:cNvSpPr>
              <a:spLocks noChangeArrowheads="1"/>
            </p:cNvSpPr>
            <p:nvPr/>
          </p:nvSpPr>
          <p:spPr bwMode="auto">
            <a:xfrm>
              <a:off x="3691" y="3163"/>
              <a:ext cx="228" cy="210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I$</a:t>
              </a:r>
            </a:p>
          </p:txBody>
        </p:sp>
        <p:sp>
          <p:nvSpPr>
            <p:cNvPr id="2790485" name="Rectangle 85"/>
            <p:cNvSpPr>
              <a:spLocks noChangeArrowheads="1"/>
            </p:cNvSpPr>
            <p:nvPr/>
          </p:nvSpPr>
          <p:spPr bwMode="auto">
            <a:xfrm rot="5400000">
              <a:off x="4537" y="3187"/>
              <a:ext cx="384" cy="210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ALU</a:t>
              </a:r>
            </a:p>
          </p:txBody>
        </p:sp>
        <p:sp>
          <p:nvSpPr>
            <p:cNvPr id="2790486" name="Rectangle 86"/>
            <p:cNvSpPr>
              <a:spLocks noChangeArrowheads="1"/>
            </p:cNvSpPr>
            <p:nvPr/>
          </p:nvSpPr>
          <p:spPr bwMode="auto">
            <a:xfrm>
              <a:off x="4151" y="3168"/>
              <a:ext cx="327" cy="210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Reg</a:t>
              </a:r>
            </a:p>
          </p:txBody>
        </p:sp>
        <p:sp>
          <p:nvSpPr>
            <p:cNvPr id="2790487" name="Freeform 87"/>
            <p:cNvSpPr>
              <a:spLocks/>
            </p:cNvSpPr>
            <p:nvPr/>
          </p:nvSpPr>
          <p:spPr bwMode="auto">
            <a:xfrm>
              <a:off x="4170" y="3161"/>
              <a:ext cx="149" cy="289"/>
            </a:xfrm>
            <a:custGeom>
              <a:avLst/>
              <a:gdLst/>
              <a:ahLst/>
              <a:cxnLst>
                <a:cxn ang="0">
                  <a:pos x="148" y="0"/>
                </a:cxn>
                <a:cxn ang="0">
                  <a:pos x="0" y="0"/>
                </a:cxn>
                <a:cxn ang="0">
                  <a:pos x="0" y="288"/>
                </a:cxn>
                <a:cxn ang="0">
                  <a:pos x="148" y="288"/>
                </a:cxn>
              </a:cxnLst>
              <a:rect l="0" t="0" r="r" b="b"/>
              <a:pathLst>
                <a:path w="149" h="289">
                  <a:moveTo>
                    <a:pt x="148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8" y="288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0488" name="Line 88"/>
            <p:cNvSpPr>
              <a:spLocks noChangeShapeType="1"/>
            </p:cNvSpPr>
            <p:nvPr/>
          </p:nvSpPr>
          <p:spPr bwMode="auto">
            <a:xfrm>
              <a:off x="4055" y="3305"/>
              <a:ext cx="96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0489" name="Freeform 89"/>
            <p:cNvSpPr>
              <a:spLocks/>
            </p:cNvSpPr>
            <p:nvPr/>
          </p:nvSpPr>
          <p:spPr bwMode="auto">
            <a:xfrm>
              <a:off x="4117" y="3209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0490" name="Line 90"/>
            <p:cNvSpPr>
              <a:spLocks noChangeShapeType="1"/>
            </p:cNvSpPr>
            <p:nvPr/>
          </p:nvSpPr>
          <p:spPr bwMode="auto">
            <a:xfrm>
              <a:off x="4471" y="3209"/>
              <a:ext cx="157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0491" name="Rectangle 91"/>
            <p:cNvSpPr>
              <a:spLocks noChangeArrowheads="1"/>
            </p:cNvSpPr>
            <p:nvPr/>
          </p:nvSpPr>
          <p:spPr bwMode="auto">
            <a:xfrm>
              <a:off x="4968" y="3163"/>
              <a:ext cx="302" cy="210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 D$</a:t>
              </a:r>
            </a:p>
          </p:txBody>
        </p:sp>
        <p:sp>
          <p:nvSpPr>
            <p:cNvPr id="2790492" name="Freeform 92"/>
            <p:cNvSpPr>
              <a:spLocks/>
            </p:cNvSpPr>
            <p:nvPr/>
          </p:nvSpPr>
          <p:spPr bwMode="auto">
            <a:xfrm>
              <a:off x="5019" y="3161"/>
              <a:ext cx="162" cy="289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0" y="0"/>
                </a:cxn>
                <a:cxn ang="0">
                  <a:pos x="0" y="288"/>
                </a:cxn>
                <a:cxn ang="0">
                  <a:pos x="161" y="288"/>
                </a:cxn>
              </a:cxnLst>
              <a:rect l="0" t="0" r="r" b="b"/>
              <a:pathLst>
                <a:path w="162" h="289">
                  <a:moveTo>
                    <a:pt x="16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1" y="288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0493" name="Freeform 93"/>
            <p:cNvSpPr>
              <a:spLocks/>
            </p:cNvSpPr>
            <p:nvPr/>
          </p:nvSpPr>
          <p:spPr bwMode="auto">
            <a:xfrm>
              <a:off x="5180" y="3161"/>
              <a:ext cx="164" cy="2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3" y="0"/>
                </a:cxn>
                <a:cxn ang="0">
                  <a:pos x="163" y="288"/>
                </a:cxn>
                <a:cxn ang="0">
                  <a:pos x="0" y="288"/>
                </a:cxn>
              </a:cxnLst>
              <a:rect l="0" t="0" r="r" b="b"/>
              <a:pathLst>
                <a:path w="164" h="289">
                  <a:moveTo>
                    <a:pt x="0" y="0"/>
                  </a:moveTo>
                  <a:lnTo>
                    <a:pt x="163" y="0"/>
                  </a:lnTo>
                  <a:lnTo>
                    <a:pt x="163" y="288"/>
                  </a:lnTo>
                  <a:lnTo>
                    <a:pt x="0" y="288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0494" name="Line 94"/>
            <p:cNvSpPr>
              <a:spLocks noChangeShapeType="1"/>
            </p:cNvSpPr>
            <p:nvPr/>
          </p:nvSpPr>
          <p:spPr bwMode="auto">
            <a:xfrm>
              <a:off x="5340" y="3305"/>
              <a:ext cx="139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0495" name="Line 95"/>
            <p:cNvSpPr>
              <a:spLocks noChangeShapeType="1"/>
            </p:cNvSpPr>
            <p:nvPr/>
          </p:nvSpPr>
          <p:spPr bwMode="auto">
            <a:xfrm>
              <a:off x="4856" y="3305"/>
              <a:ext cx="155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0496" name="Line 96"/>
            <p:cNvSpPr>
              <a:spLocks noChangeShapeType="1"/>
            </p:cNvSpPr>
            <p:nvPr/>
          </p:nvSpPr>
          <p:spPr bwMode="auto">
            <a:xfrm>
              <a:off x="4471" y="3401"/>
              <a:ext cx="157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0497" name="Freeform 97"/>
            <p:cNvSpPr>
              <a:spLocks/>
            </p:cNvSpPr>
            <p:nvPr/>
          </p:nvSpPr>
          <p:spPr bwMode="auto">
            <a:xfrm>
              <a:off x="4564" y="3300"/>
              <a:ext cx="337" cy="27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0" y="277"/>
                </a:cxn>
                <a:cxn ang="0">
                  <a:pos x="294" y="277"/>
                </a:cxn>
                <a:cxn ang="0">
                  <a:pos x="294" y="90"/>
                </a:cxn>
                <a:cxn ang="0">
                  <a:pos x="336" y="0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8" name="Group 98"/>
            <p:cNvGrpSpPr>
              <a:grpSpLocks/>
            </p:cNvGrpSpPr>
            <p:nvPr/>
          </p:nvGrpSpPr>
          <p:grpSpPr bwMode="auto">
            <a:xfrm>
              <a:off x="3202" y="3065"/>
              <a:ext cx="497" cy="417"/>
              <a:chOff x="2115" y="2560"/>
              <a:chExt cx="497" cy="417"/>
            </a:xfrm>
            <a:grpFill/>
          </p:grpSpPr>
          <p:sp>
            <p:nvSpPr>
              <p:cNvPr id="2790499" name="AutoShape 99"/>
              <p:cNvSpPr>
                <a:spLocks noChangeArrowheads="1"/>
              </p:cNvSpPr>
              <p:nvPr/>
            </p:nvSpPr>
            <p:spPr bwMode="auto">
              <a:xfrm>
                <a:off x="2115" y="2560"/>
                <a:ext cx="490" cy="417"/>
              </a:xfrm>
              <a:prstGeom prst="cloudCallout">
                <a:avLst>
                  <a:gd name="adj1" fmla="val -28569"/>
                  <a:gd name="adj2" fmla="val 42088"/>
                </a:avLst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solidFill>
                    <a:schemeClr val="tx1"/>
                  </a:solidFill>
                  <a:latin typeface="Arial" pitchFamily="-65" charset="0"/>
                </a:endParaRPr>
              </a:p>
            </p:txBody>
          </p:sp>
          <p:sp>
            <p:nvSpPr>
              <p:cNvPr id="2790500" name="Text Box 100"/>
              <p:cNvSpPr txBox="1">
                <a:spLocks noChangeArrowheads="1"/>
              </p:cNvSpPr>
              <p:nvPr/>
            </p:nvSpPr>
            <p:spPr bwMode="auto">
              <a:xfrm>
                <a:off x="2177" y="2573"/>
                <a:ext cx="435" cy="404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 b="1">
                    <a:solidFill>
                      <a:schemeClr val="tx1"/>
                    </a:solidFill>
                    <a:latin typeface="Arial" pitchFamily="-65" charset="0"/>
                  </a:rPr>
                  <a:t>bubble</a:t>
                </a:r>
              </a:p>
            </p:txBody>
          </p:sp>
        </p:grpSp>
      </p:grpSp>
      <p:sp>
        <p:nvSpPr>
          <p:cNvPr id="2790501" name="Line 101"/>
          <p:cNvSpPr>
            <a:spLocks noChangeShapeType="1"/>
          </p:cNvSpPr>
          <p:nvPr/>
        </p:nvSpPr>
        <p:spPr bwMode="auto">
          <a:xfrm>
            <a:off x="6043612" y="2541587"/>
            <a:ext cx="168275" cy="71596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" name="Group 102"/>
          <p:cNvGrpSpPr>
            <a:grpSpLocks/>
          </p:cNvGrpSpPr>
          <p:nvPr/>
        </p:nvGrpSpPr>
        <p:grpSpPr bwMode="auto">
          <a:xfrm>
            <a:off x="763587" y="1993901"/>
            <a:ext cx="6113463" cy="989013"/>
            <a:chOff x="336" y="1251"/>
            <a:chExt cx="3851" cy="623"/>
          </a:xfrm>
          <a:noFill/>
        </p:grpSpPr>
        <p:sp>
          <p:nvSpPr>
            <p:cNvPr id="2790503" name="Rectangle 103"/>
            <p:cNvSpPr>
              <a:spLocks noChangeArrowheads="1"/>
            </p:cNvSpPr>
            <p:nvPr/>
          </p:nvSpPr>
          <p:spPr bwMode="auto">
            <a:xfrm>
              <a:off x="336" y="1337"/>
              <a:ext cx="1473" cy="328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 err="1">
                  <a:solidFill>
                    <a:schemeClr val="tx1"/>
                  </a:solidFill>
                  <a:latin typeface="Arial" pitchFamily="-65" charset="0"/>
                </a:rPr>
                <a:t>lw</a:t>
              </a:r>
              <a:r>
                <a:rPr lang="en-US" sz="2800" b="1" dirty="0">
                  <a:solidFill>
                    <a:schemeClr val="tx1"/>
                  </a:solidFill>
                  <a:latin typeface="Arial" pitchFamily="-65" charset="0"/>
                </a:rPr>
                <a:t> </a:t>
              </a:r>
              <a:r>
                <a:rPr lang="en-US" sz="2800" b="1" dirty="0">
                  <a:solidFill>
                    <a:schemeClr val="accent2"/>
                  </a:solidFill>
                  <a:latin typeface="Arial" pitchFamily="-65" charset="0"/>
                </a:rPr>
                <a:t>$t0</a:t>
              </a:r>
              <a:r>
                <a:rPr lang="en-US" sz="2800" b="1" dirty="0">
                  <a:solidFill>
                    <a:schemeClr val="tx1"/>
                  </a:solidFill>
                  <a:latin typeface="Arial" pitchFamily="-65" charset="0"/>
                </a:rPr>
                <a:t>, 0($t1)</a:t>
              </a:r>
            </a:p>
            <a:p>
              <a:endParaRPr lang="en-US" sz="2800" b="1" dirty="0">
                <a:solidFill>
                  <a:schemeClr val="tx1"/>
                </a:solidFill>
                <a:latin typeface="Arial" pitchFamily="-65" charset="0"/>
              </a:endParaRPr>
            </a:p>
          </p:txBody>
        </p:sp>
        <p:sp>
          <p:nvSpPr>
            <p:cNvPr id="2790504" name="Freeform 104" descr="25%"/>
            <p:cNvSpPr>
              <a:spLocks/>
            </p:cNvSpPr>
            <p:nvPr/>
          </p:nvSpPr>
          <p:spPr bwMode="auto">
            <a:xfrm>
              <a:off x="3742" y="1457"/>
              <a:ext cx="142" cy="289"/>
            </a:xfrm>
            <a:custGeom>
              <a:avLst/>
              <a:gdLst/>
              <a:ahLst/>
              <a:cxnLst>
                <a:cxn ang="0">
                  <a:pos x="141" y="0"/>
                </a:cxn>
                <a:cxn ang="0">
                  <a:pos x="0" y="0"/>
                </a:cxn>
                <a:cxn ang="0">
                  <a:pos x="0" y="288"/>
                </a:cxn>
                <a:cxn ang="0">
                  <a:pos x="141" y="288"/>
                </a:cxn>
              </a:cxnLst>
              <a:rect l="0" t="0" r="r" b="b"/>
              <a:pathLst>
                <a:path w="142" h="289">
                  <a:moveTo>
                    <a:pt x="14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1" y="288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0505" name="Rectangle 105"/>
            <p:cNvSpPr>
              <a:spLocks noChangeArrowheads="1"/>
            </p:cNvSpPr>
            <p:nvPr/>
          </p:nvSpPr>
          <p:spPr bwMode="auto">
            <a:xfrm>
              <a:off x="2001" y="1251"/>
              <a:ext cx="250" cy="22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Arial" pitchFamily="-65" charset="0"/>
                </a:rPr>
                <a:t>IF</a:t>
              </a:r>
            </a:p>
          </p:txBody>
        </p:sp>
        <p:sp>
          <p:nvSpPr>
            <p:cNvPr id="2790506" name="Rectangle 106"/>
            <p:cNvSpPr>
              <a:spLocks noChangeArrowheads="1"/>
            </p:cNvSpPr>
            <p:nvPr/>
          </p:nvSpPr>
          <p:spPr bwMode="auto">
            <a:xfrm>
              <a:off x="2385" y="1251"/>
              <a:ext cx="498" cy="22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Arial" pitchFamily="-65" charset="0"/>
                </a:rPr>
                <a:t>ID/RF</a:t>
              </a:r>
            </a:p>
          </p:txBody>
        </p:sp>
        <p:sp>
          <p:nvSpPr>
            <p:cNvPr id="2790507" name="Rectangle 107"/>
            <p:cNvSpPr>
              <a:spLocks noChangeArrowheads="1"/>
            </p:cNvSpPr>
            <p:nvPr/>
          </p:nvSpPr>
          <p:spPr bwMode="auto">
            <a:xfrm>
              <a:off x="2913" y="1251"/>
              <a:ext cx="314" cy="22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Arial" pitchFamily="-65" charset="0"/>
                </a:rPr>
                <a:t>EX</a:t>
              </a:r>
            </a:p>
          </p:txBody>
        </p:sp>
        <p:sp>
          <p:nvSpPr>
            <p:cNvPr id="2790508" name="Rectangle 108"/>
            <p:cNvSpPr>
              <a:spLocks noChangeArrowheads="1"/>
            </p:cNvSpPr>
            <p:nvPr/>
          </p:nvSpPr>
          <p:spPr bwMode="auto">
            <a:xfrm>
              <a:off x="3337" y="1251"/>
              <a:ext cx="458" cy="22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Arial" pitchFamily="-65" charset="0"/>
                </a:rPr>
                <a:t>MEM</a:t>
              </a:r>
            </a:p>
          </p:txBody>
        </p:sp>
        <p:sp>
          <p:nvSpPr>
            <p:cNvPr id="2790509" name="Rectangle 109"/>
            <p:cNvSpPr>
              <a:spLocks noChangeArrowheads="1"/>
            </p:cNvSpPr>
            <p:nvPr/>
          </p:nvSpPr>
          <p:spPr bwMode="auto">
            <a:xfrm>
              <a:off x="3825" y="1251"/>
              <a:ext cx="362" cy="22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Arial" pitchFamily="-65" charset="0"/>
                </a:rPr>
                <a:t>WB</a:t>
              </a:r>
            </a:p>
          </p:txBody>
        </p:sp>
        <p:sp>
          <p:nvSpPr>
            <p:cNvPr id="2790510" name="Freeform 110"/>
            <p:cNvSpPr>
              <a:spLocks/>
            </p:cNvSpPr>
            <p:nvPr/>
          </p:nvSpPr>
          <p:spPr bwMode="auto">
            <a:xfrm>
              <a:off x="2891" y="1361"/>
              <a:ext cx="213" cy="481"/>
            </a:xfrm>
            <a:custGeom>
              <a:avLst/>
              <a:gdLst/>
              <a:ahLst/>
              <a:cxnLst>
                <a:cxn ang="0">
                  <a:pos x="0" y="320"/>
                </a:cxn>
                <a:cxn ang="0">
                  <a:pos x="71" y="240"/>
                </a:cxn>
                <a:cxn ang="0">
                  <a:pos x="0" y="160"/>
                </a:cxn>
                <a:cxn ang="0">
                  <a:pos x="0" y="0"/>
                </a:cxn>
                <a:cxn ang="0">
                  <a:pos x="212" y="160"/>
                </a:cxn>
                <a:cxn ang="0">
                  <a:pos x="212" y="320"/>
                </a:cxn>
                <a:cxn ang="0">
                  <a:pos x="0" y="480"/>
                </a:cxn>
                <a:cxn ang="0">
                  <a:pos x="0" y="320"/>
                </a:cxn>
              </a:cxnLst>
              <a:rect l="0" t="0" r="r" b="b"/>
              <a:pathLst>
                <a:path w="213" h="481">
                  <a:moveTo>
                    <a:pt x="0" y="320"/>
                  </a:moveTo>
                  <a:lnTo>
                    <a:pt x="71" y="240"/>
                  </a:lnTo>
                  <a:lnTo>
                    <a:pt x="0" y="160"/>
                  </a:lnTo>
                  <a:lnTo>
                    <a:pt x="0" y="0"/>
                  </a:lnTo>
                  <a:lnTo>
                    <a:pt x="212" y="160"/>
                  </a:lnTo>
                  <a:lnTo>
                    <a:pt x="212" y="320"/>
                  </a:lnTo>
                  <a:lnTo>
                    <a:pt x="0" y="480"/>
                  </a:lnTo>
                  <a:lnTo>
                    <a:pt x="0" y="320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0511" name="Rectangle 111"/>
            <p:cNvSpPr>
              <a:spLocks noChangeArrowheads="1"/>
            </p:cNvSpPr>
            <p:nvPr/>
          </p:nvSpPr>
          <p:spPr bwMode="auto">
            <a:xfrm rot="5400000">
              <a:off x="2792" y="1483"/>
              <a:ext cx="384" cy="210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ALU</a:t>
              </a:r>
            </a:p>
          </p:txBody>
        </p:sp>
        <p:sp>
          <p:nvSpPr>
            <p:cNvPr id="2790512" name="Rectangle 112"/>
            <p:cNvSpPr>
              <a:spLocks noChangeArrowheads="1"/>
            </p:cNvSpPr>
            <p:nvPr/>
          </p:nvSpPr>
          <p:spPr bwMode="auto">
            <a:xfrm>
              <a:off x="2025" y="1491"/>
              <a:ext cx="228" cy="210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I$</a:t>
              </a:r>
            </a:p>
          </p:txBody>
        </p:sp>
        <p:grpSp>
          <p:nvGrpSpPr>
            <p:cNvPr id="20" name="Group 113"/>
            <p:cNvGrpSpPr>
              <a:grpSpLocks/>
            </p:cNvGrpSpPr>
            <p:nvPr/>
          </p:nvGrpSpPr>
          <p:grpSpPr bwMode="auto">
            <a:xfrm>
              <a:off x="1965" y="1457"/>
              <a:ext cx="340" cy="289"/>
              <a:chOff x="1935" y="1349"/>
              <a:chExt cx="340" cy="289"/>
            </a:xfrm>
            <a:grpFill/>
          </p:grpSpPr>
          <p:sp>
            <p:nvSpPr>
              <p:cNvPr id="2790514" name="Freeform 114"/>
              <p:cNvSpPr>
                <a:spLocks/>
              </p:cNvSpPr>
              <p:nvPr/>
            </p:nvSpPr>
            <p:spPr bwMode="auto">
              <a:xfrm>
                <a:off x="1935" y="1349"/>
                <a:ext cx="170" cy="289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9" y="288"/>
                  </a:cxn>
                </a:cxnLst>
                <a:rect l="0" t="0" r="r" b="b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grp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0515" name="Freeform 115"/>
              <p:cNvSpPr>
                <a:spLocks/>
              </p:cNvSpPr>
              <p:nvPr/>
            </p:nvSpPr>
            <p:spPr bwMode="auto">
              <a:xfrm>
                <a:off x="2104" y="1349"/>
                <a:ext cx="171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0" y="0"/>
                  </a:cxn>
                  <a:cxn ang="0">
                    <a:pos x="170" y="288"/>
                  </a:cxn>
                  <a:cxn ang="0">
                    <a:pos x="0" y="288"/>
                  </a:cxn>
                </a:cxnLst>
                <a:rect l="0" t="0" r="r" b="b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grp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90516" name="Rectangle 116"/>
            <p:cNvSpPr>
              <a:spLocks noChangeArrowheads="1"/>
            </p:cNvSpPr>
            <p:nvPr/>
          </p:nvSpPr>
          <p:spPr bwMode="auto">
            <a:xfrm>
              <a:off x="2406" y="1464"/>
              <a:ext cx="327" cy="210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Reg</a:t>
              </a:r>
            </a:p>
          </p:txBody>
        </p:sp>
        <p:sp>
          <p:nvSpPr>
            <p:cNvPr id="2790517" name="Freeform 117"/>
            <p:cNvSpPr>
              <a:spLocks/>
            </p:cNvSpPr>
            <p:nvPr/>
          </p:nvSpPr>
          <p:spPr bwMode="auto">
            <a:xfrm>
              <a:off x="2425" y="1457"/>
              <a:ext cx="149" cy="289"/>
            </a:xfrm>
            <a:custGeom>
              <a:avLst/>
              <a:gdLst/>
              <a:ahLst/>
              <a:cxnLst>
                <a:cxn ang="0">
                  <a:pos x="148" y="0"/>
                </a:cxn>
                <a:cxn ang="0">
                  <a:pos x="0" y="0"/>
                </a:cxn>
                <a:cxn ang="0">
                  <a:pos x="0" y="288"/>
                </a:cxn>
                <a:cxn ang="0">
                  <a:pos x="148" y="288"/>
                </a:cxn>
              </a:cxnLst>
              <a:rect l="0" t="0" r="r" b="b"/>
              <a:pathLst>
                <a:path w="149" h="289">
                  <a:moveTo>
                    <a:pt x="148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8" y="288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0518" name="Freeform 118"/>
            <p:cNvSpPr>
              <a:spLocks/>
            </p:cNvSpPr>
            <p:nvPr/>
          </p:nvSpPr>
          <p:spPr bwMode="auto">
            <a:xfrm>
              <a:off x="2573" y="1457"/>
              <a:ext cx="148" cy="2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0519" name="Line 119"/>
            <p:cNvSpPr>
              <a:spLocks noChangeShapeType="1"/>
            </p:cNvSpPr>
            <p:nvPr/>
          </p:nvSpPr>
          <p:spPr bwMode="auto">
            <a:xfrm>
              <a:off x="2310" y="1601"/>
              <a:ext cx="96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0520" name="Freeform 120"/>
            <p:cNvSpPr>
              <a:spLocks/>
            </p:cNvSpPr>
            <p:nvPr/>
          </p:nvSpPr>
          <p:spPr bwMode="auto">
            <a:xfrm>
              <a:off x="2372" y="1505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0521" name="Line 121"/>
            <p:cNvSpPr>
              <a:spLocks noChangeShapeType="1"/>
            </p:cNvSpPr>
            <p:nvPr/>
          </p:nvSpPr>
          <p:spPr bwMode="auto">
            <a:xfrm>
              <a:off x="2726" y="1505"/>
              <a:ext cx="157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0522" name="Rectangle 122"/>
            <p:cNvSpPr>
              <a:spLocks noChangeArrowheads="1"/>
            </p:cNvSpPr>
            <p:nvPr/>
          </p:nvSpPr>
          <p:spPr bwMode="auto">
            <a:xfrm>
              <a:off x="3255" y="1501"/>
              <a:ext cx="302" cy="210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 D$</a:t>
              </a:r>
            </a:p>
          </p:txBody>
        </p:sp>
        <p:sp>
          <p:nvSpPr>
            <p:cNvPr id="2790523" name="Rectangle 123"/>
            <p:cNvSpPr>
              <a:spLocks noChangeArrowheads="1"/>
            </p:cNvSpPr>
            <p:nvPr/>
          </p:nvSpPr>
          <p:spPr bwMode="auto">
            <a:xfrm>
              <a:off x="3715" y="1459"/>
              <a:ext cx="327" cy="210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Reg</a:t>
              </a:r>
            </a:p>
          </p:txBody>
        </p:sp>
        <p:sp>
          <p:nvSpPr>
            <p:cNvPr id="2790524" name="Freeform 124"/>
            <p:cNvSpPr>
              <a:spLocks/>
            </p:cNvSpPr>
            <p:nvPr/>
          </p:nvSpPr>
          <p:spPr bwMode="auto">
            <a:xfrm>
              <a:off x="3883" y="1457"/>
              <a:ext cx="143" cy="2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2" y="0"/>
                </a:cxn>
                <a:cxn ang="0">
                  <a:pos x="142" y="288"/>
                </a:cxn>
                <a:cxn ang="0">
                  <a:pos x="0" y="288"/>
                </a:cxn>
              </a:cxnLst>
              <a:rect l="0" t="0" r="r" b="b"/>
              <a:pathLst>
                <a:path w="143" h="289">
                  <a:moveTo>
                    <a:pt x="0" y="0"/>
                  </a:moveTo>
                  <a:lnTo>
                    <a:pt x="142" y="0"/>
                  </a:lnTo>
                  <a:lnTo>
                    <a:pt x="142" y="288"/>
                  </a:lnTo>
                  <a:lnTo>
                    <a:pt x="0" y="288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0525" name="Line 125"/>
            <p:cNvSpPr>
              <a:spLocks noChangeShapeType="1"/>
            </p:cNvSpPr>
            <p:nvPr/>
          </p:nvSpPr>
          <p:spPr bwMode="auto">
            <a:xfrm>
              <a:off x="3595" y="1601"/>
              <a:ext cx="139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0526" name="Line 126"/>
            <p:cNvSpPr>
              <a:spLocks noChangeShapeType="1"/>
            </p:cNvSpPr>
            <p:nvPr/>
          </p:nvSpPr>
          <p:spPr bwMode="auto">
            <a:xfrm>
              <a:off x="3111" y="1601"/>
              <a:ext cx="155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0527" name="Freeform 127"/>
            <p:cNvSpPr>
              <a:spLocks/>
            </p:cNvSpPr>
            <p:nvPr/>
          </p:nvSpPr>
          <p:spPr bwMode="auto">
            <a:xfrm>
              <a:off x="3232" y="1601"/>
              <a:ext cx="431" cy="1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391" y="192"/>
                </a:cxn>
                <a:cxn ang="0">
                  <a:pos x="391" y="64"/>
                </a:cxn>
                <a:cxn ang="0">
                  <a:pos x="430" y="0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0528" name="Line 128"/>
            <p:cNvSpPr>
              <a:spLocks noChangeShapeType="1"/>
            </p:cNvSpPr>
            <p:nvPr/>
          </p:nvSpPr>
          <p:spPr bwMode="auto">
            <a:xfrm>
              <a:off x="2726" y="1697"/>
              <a:ext cx="157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0529" name="Freeform 129"/>
            <p:cNvSpPr>
              <a:spLocks/>
            </p:cNvSpPr>
            <p:nvPr/>
          </p:nvSpPr>
          <p:spPr bwMode="auto">
            <a:xfrm>
              <a:off x="2819" y="1596"/>
              <a:ext cx="337" cy="27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0" y="277"/>
                </a:cxn>
                <a:cxn ang="0">
                  <a:pos x="294" y="277"/>
                </a:cxn>
                <a:cxn ang="0">
                  <a:pos x="294" y="90"/>
                </a:cxn>
                <a:cxn ang="0">
                  <a:pos x="336" y="0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1" name="Group 130"/>
            <p:cNvGrpSpPr>
              <a:grpSpLocks/>
            </p:cNvGrpSpPr>
            <p:nvPr/>
          </p:nvGrpSpPr>
          <p:grpSpPr bwMode="auto">
            <a:xfrm>
              <a:off x="3265" y="1435"/>
              <a:ext cx="325" cy="289"/>
              <a:chOff x="3671" y="1797"/>
              <a:chExt cx="325" cy="289"/>
            </a:xfrm>
            <a:grpFill/>
          </p:grpSpPr>
          <p:sp>
            <p:nvSpPr>
              <p:cNvPr id="2790531" name="Freeform 131"/>
              <p:cNvSpPr>
                <a:spLocks/>
              </p:cNvSpPr>
              <p:nvPr/>
            </p:nvSpPr>
            <p:spPr bwMode="auto">
              <a:xfrm>
                <a:off x="3671" y="1797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grp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0532" name="Freeform 132"/>
              <p:cNvSpPr>
                <a:spLocks/>
              </p:cNvSpPr>
              <p:nvPr/>
            </p:nvSpPr>
            <p:spPr bwMode="auto">
              <a:xfrm>
                <a:off x="3832" y="1797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grp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790533" name="Oval 133"/>
          <p:cNvSpPr>
            <a:spLocks noChangeArrowheads="1"/>
          </p:cNvSpPr>
          <p:nvPr/>
        </p:nvSpPr>
        <p:spPr bwMode="auto">
          <a:xfrm>
            <a:off x="5259387" y="2903537"/>
            <a:ext cx="884238" cy="2859088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27000" y="6324600"/>
            <a:ext cx="8602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in MIPS: (MIPS = Microprocessor without Interlocked Pipeline Stages)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64198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304800"/>
          </a:xfrm>
          <a:solidFill>
            <a:schemeClr val="bg1"/>
          </a:solidFill>
          <a:ln/>
        </p:spPr>
        <p:txBody>
          <a:bodyPr wrap="square" lIns="90487" tIns="44450" rIns="90487" bIns="44450" anchor="ctr"/>
          <a:lstStyle/>
          <a:p>
            <a:r>
              <a:rPr lang="en-US" dirty="0"/>
              <a:t>Data Hazard: </a:t>
            </a:r>
            <a:r>
              <a:rPr lang="en-US" dirty="0" smtClean="0"/>
              <a:t>Load/Use </a:t>
            </a:r>
            <a:r>
              <a:rPr lang="en-US" dirty="0"/>
              <a:t>(3/4)</a:t>
            </a:r>
          </a:p>
        </p:txBody>
      </p:sp>
      <p:sp>
        <p:nvSpPr>
          <p:cNvPr id="279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5019675"/>
          </a:xfrm>
        </p:spPr>
        <p:txBody>
          <a:bodyPr/>
          <a:lstStyle/>
          <a:p>
            <a:r>
              <a:rPr lang="en-US" dirty="0"/>
              <a:t>Instruction slot after a load is called “</a:t>
            </a:r>
            <a:r>
              <a:rPr lang="en-US" u="sng" dirty="0">
                <a:solidFill>
                  <a:schemeClr val="accent1"/>
                </a:solidFill>
              </a:rPr>
              <a:t>load delay slot</a:t>
            </a:r>
            <a:r>
              <a:rPr lang="en-US" dirty="0"/>
              <a:t>”</a:t>
            </a:r>
          </a:p>
          <a:p>
            <a:r>
              <a:rPr lang="en-US" dirty="0"/>
              <a:t>If that instruction uses the result of the load, then the hardware interlock will </a:t>
            </a:r>
            <a:r>
              <a:rPr lang="en-US" b="1" dirty="0"/>
              <a:t>stall</a:t>
            </a:r>
            <a:r>
              <a:rPr lang="en-US" dirty="0"/>
              <a:t> it </a:t>
            </a:r>
            <a:r>
              <a:rPr lang="en-US" b="1" dirty="0"/>
              <a:t>for one cycle.</a:t>
            </a:r>
          </a:p>
          <a:p>
            <a:r>
              <a:rPr lang="en-US" b="1" u="sng" dirty="0" smtClean="0">
                <a:solidFill>
                  <a:srgbClr val="0070C0"/>
                </a:solidFill>
              </a:rPr>
              <a:t>Alternative</a:t>
            </a:r>
            <a:r>
              <a:rPr lang="en-US" dirty="0" smtClean="0"/>
              <a:t>: If </a:t>
            </a:r>
            <a:r>
              <a:rPr lang="en-US" dirty="0"/>
              <a:t>the compiler puts an </a:t>
            </a:r>
            <a:r>
              <a:rPr lang="en-US" b="1" dirty="0"/>
              <a:t>unrelated instruction</a:t>
            </a:r>
            <a:r>
              <a:rPr lang="en-US" dirty="0"/>
              <a:t> in that slot, then no stall</a:t>
            </a:r>
          </a:p>
          <a:p>
            <a:r>
              <a:rPr lang="en-US" dirty="0"/>
              <a:t>Letting the hardware stall the instruction in the delay slot is equivalent to putting a </a:t>
            </a:r>
            <a:r>
              <a:rPr lang="en-US" b="1" dirty="0" err="1">
                <a:solidFill>
                  <a:srgbClr val="0070C0"/>
                </a:solidFill>
              </a:rPr>
              <a:t>nop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in the slot  (except the latter uses </a:t>
            </a:r>
            <a:r>
              <a:rPr lang="en-US" b="1" dirty="0"/>
              <a:t>more code space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545467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2451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Hazard: Load/Use (4/4)</a:t>
            </a:r>
            <a:endParaRPr lang="en-US" dirty="0"/>
          </a:p>
        </p:txBody>
      </p:sp>
      <p:sp>
        <p:nvSpPr>
          <p:cNvPr id="279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04406"/>
            <a:ext cx="8229600" cy="5237018"/>
          </a:xfrm>
        </p:spPr>
        <p:txBody>
          <a:bodyPr/>
          <a:lstStyle/>
          <a:p>
            <a:r>
              <a:rPr lang="en-US" dirty="0" smtClean="0"/>
              <a:t>Stall is equivalent to </a:t>
            </a:r>
            <a:r>
              <a:rPr lang="en-US" dirty="0" err="1" smtClean="0"/>
              <a:t>nop</a:t>
            </a: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0" y="1822450"/>
            <a:ext cx="4800600" cy="4310063"/>
            <a:chOff x="1934" y="1056"/>
            <a:chExt cx="3024" cy="2715"/>
          </a:xfrm>
        </p:grpSpPr>
        <p:sp>
          <p:nvSpPr>
            <p:cNvPr id="2794501" name="Line 5"/>
            <p:cNvSpPr>
              <a:spLocks noChangeShapeType="1"/>
            </p:cNvSpPr>
            <p:nvPr/>
          </p:nvSpPr>
          <p:spPr bwMode="auto">
            <a:xfrm>
              <a:off x="1934" y="1056"/>
              <a:ext cx="0" cy="26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4502" name="Line 6"/>
            <p:cNvSpPr>
              <a:spLocks noChangeShapeType="1"/>
            </p:cNvSpPr>
            <p:nvPr/>
          </p:nvSpPr>
          <p:spPr bwMode="auto">
            <a:xfrm>
              <a:off x="2366" y="1056"/>
              <a:ext cx="0" cy="26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4503" name="Line 7"/>
            <p:cNvSpPr>
              <a:spLocks noChangeShapeType="1"/>
            </p:cNvSpPr>
            <p:nvPr/>
          </p:nvSpPr>
          <p:spPr bwMode="auto">
            <a:xfrm>
              <a:off x="2798" y="1056"/>
              <a:ext cx="0" cy="26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4504" name="Line 8"/>
            <p:cNvSpPr>
              <a:spLocks noChangeShapeType="1"/>
            </p:cNvSpPr>
            <p:nvPr/>
          </p:nvSpPr>
          <p:spPr bwMode="auto">
            <a:xfrm>
              <a:off x="3230" y="1056"/>
              <a:ext cx="0" cy="26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4505" name="Line 9"/>
            <p:cNvSpPr>
              <a:spLocks noChangeShapeType="1"/>
            </p:cNvSpPr>
            <p:nvPr/>
          </p:nvSpPr>
          <p:spPr bwMode="auto">
            <a:xfrm>
              <a:off x="3662" y="1056"/>
              <a:ext cx="0" cy="26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4506" name="Line 10"/>
            <p:cNvSpPr>
              <a:spLocks noChangeShapeType="1"/>
            </p:cNvSpPr>
            <p:nvPr/>
          </p:nvSpPr>
          <p:spPr bwMode="auto">
            <a:xfrm>
              <a:off x="4094" y="1056"/>
              <a:ext cx="0" cy="26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4507" name="Line 11"/>
            <p:cNvSpPr>
              <a:spLocks noChangeShapeType="1"/>
            </p:cNvSpPr>
            <p:nvPr/>
          </p:nvSpPr>
          <p:spPr bwMode="auto">
            <a:xfrm flipH="1">
              <a:off x="4510" y="1056"/>
              <a:ext cx="16" cy="271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4508" name="Line 12"/>
            <p:cNvSpPr>
              <a:spLocks noChangeShapeType="1"/>
            </p:cNvSpPr>
            <p:nvPr/>
          </p:nvSpPr>
          <p:spPr bwMode="auto">
            <a:xfrm flipH="1">
              <a:off x="4942" y="1056"/>
              <a:ext cx="16" cy="26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94509" name="Rectangle 13"/>
          <p:cNvSpPr>
            <a:spLocks noChangeArrowheads="1"/>
          </p:cNvSpPr>
          <p:nvPr/>
        </p:nvSpPr>
        <p:spPr bwMode="auto">
          <a:xfrm>
            <a:off x="390525" y="3851275"/>
            <a:ext cx="2657475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Arial" pitchFamily="-65" charset="0"/>
              </a:rPr>
              <a:t>sub $t3,</a:t>
            </a:r>
            <a:r>
              <a:rPr lang="en-US" sz="2800" b="1" dirty="0">
                <a:solidFill>
                  <a:schemeClr val="accent2"/>
                </a:solidFill>
                <a:latin typeface="Arial" pitchFamily="-65" charset="0"/>
              </a:rPr>
              <a:t>$t0</a:t>
            </a:r>
            <a:r>
              <a:rPr lang="en-US" sz="2800" b="1" dirty="0">
                <a:solidFill>
                  <a:schemeClr val="tx1"/>
                </a:solidFill>
                <a:latin typeface="Arial" pitchFamily="-65" charset="0"/>
              </a:rPr>
              <a:t>,$t2</a:t>
            </a:r>
          </a:p>
          <a:p>
            <a:endParaRPr lang="en-US" sz="2800" b="1" dirty="0">
              <a:solidFill>
                <a:schemeClr val="tx1"/>
              </a:solidFill>
              <a:latin typeface="Arial" pitchFamily="-65" charset="0"/>
            </a:endParaRPr>
          </a:p>
        </p:txBody>
      </p:sp>
      <p:sp>
        <p:nvSpPr>
          <p:cNvPr id="2794510" name="Rectangle 14"/>
          <p:cNvSpPr>
            <a:spLocks noChangeArrowheads="1"/>
          </p:cNvSpPr>
          <p:nvPr/>
        </p:nvSpPr>
        <p:spPr bwMode="auto">
          <a:xfrm>
            <a:off x="381000" y="4565650"/>
            <a:ext cx="2677315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Arial" pitchFamily="-65" charset="0"/>
              </a:rPr>
              <a:t>and $t5,</a:t>
            </a:r>
            <a:r>
              <a:rPr lang="en-US" sz="2800" b="1" dirty="0">
                <a:latin typeface="Arial" pitchFamily="-65" charset="0"/>
              </a:rPr>
              <a:t>$t0</a:t>
            </a:r>
            <a:r>
              <a:rPr lang="en-US" sz="2800" b="1" dirty="0">
                <a:solidFill>
                  <a:schemeClr val="tx1"/>
                </a:solidFill>
                <a:latin typeface="Arial" pitchFamily="-65" charset="0"/>
              </a:rPr>
              <a:t>,$t4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81000" y="5275263"/>
            <a:ext cx="8316913" cy="814387"/>
            <a:chOff x="240" y="2991"/>
            <a:chExt cx="5239" cy="513"/>
          </a:xfrm>
          <a:noFill/>
        </p:grpSpPr>
        <p:sp>
          <p:nvSpPr>
            <p:cNvPr id="2794512" name="Rectangle 16"/>
            <p:cNvSpPr>
              <a:spLocks noChangeArrowheads="1"/>
            </p:cNvSpPr>
            <p:nvPr/>
          </p:nvSpPr>
          <p:spPr bwMode="auto">
            <a:xfrm>
              <a:off x="240" y="3051"/>
              <a:ext cx="1636" cy="328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chemeClr val="tx1"/>
                  </a:solidFill>
                  <a:latin typeface="Arial" pitchFamily="-65" charset="0"/>
                </a:rPr>
                <a:t>or   $t7,</a:t>
              </a:r>
              <a:r>
                <a:rPr lang="en-US" sz="2800" b="1" dirty="0">
                  <a:latin typeface="Arial" pitchFamily="-65" charset="0"/>
                </a:rPr>
                <a:t>$t0</a:t>
              </a:r>
              <a:r>
                <a:rPr lang="en-US" sz="2800" b="1" dirty="0">
                  <a:solidFill>
                    <a:schemeClr val="tx1"/>
                  </a:solidFill>
                  <a:latin typeface="Arial" pitchFamily="-65" charset="0"/>
                </a:rPr>
                <a:t>,$t6</a:t>
              </a:r>
            </a:p>
          </p:txBody>
        </p:sp>
        <p:sp>
          <p:nvSpPr>
            <p:cNvPr id="2794513" name="Freeform 17" descr="25%"/>
            <p:cNvSpPr>
              <a:spLocks/>
            </p:cNvSpPr>
            <p:nvPr/>
          </p:nvSpPr>
          <p:spPr bwMode="auto">
            <a:xfrm>
              <a:off x="4318" y="3087"/>
              <a:ext cx="148" cy="2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4514" name="Freeform 18"/>
            <p:cNvSpPr>
              <a:spLocks/>
            </p:cNvSpPr>
            <p:nvPr/>
          </p:nvSpPr>
          <p:spPr bwMode="auto">
            <a:xfrm>
              <a:off x="4636" y="2991"/>
              <a:ext cx="213" cy="481"/>
            </a:xfrm>
            <a:custGeom>
              <a:avLst/>
              <a:gdLst/>
              <a:ahLst/>
              <a:cxnLst>
                <a:cxn ang="0">
                  <a:pos x="0" y="320"/>
                </a:cxn>
                <a:cxn ang="0">
                  <a:pos x="71" y="240"/>
                </a:cxn>
                <a:cxn ang="0">
                  <a:pos x="0" y="160"/>
                </a:cxn>
                <a:cxn ang="0">
                  <a:pos x="0" y="0"/>
                </a:cxn>
                <a:cxn ang="0">
                  <a:pos x="212" y="160"/>
                </a:cxn>
                <a:cxn ang="0">
                  <a:pos x="212" y="320"/>
                </a:cxn>
                <a:cxn ang="0">
                  <a:pos x="0" y="480"/>
                </a:cxn>
                <a:cxn ang="0">
                  <a:pos x="0" y="320"/>
                </a:cxn>
              </a:cxnLst>
              <a:rect l="0" t="0" r="r" b="b"/>
              <a:pathLst>
                <a:path w="213" h="481">
                  <a:moveTo>
                    <a:pt x="0" y="320"/>
                  </a:moveTo>
                  <a:lnTo>
                    <a:pt x="71" y="240"/>
                  </a:lnTo>
                  <a:lnTo>
                    <a:pt x="0" y="160"/>
                  </a:lnTo>
                  <a:lnTo>
                    <a:pt x="0" y="0"/>
                  </a:lnTo>
                  <a:lnTo>
                    <a:pt x="212" y="160"/>
                  </a:lnTo>
                  <a:lnTo>
                    <a:pt x="212" y="320"/>
                  </a:lnTo>
                  <a:lnTo>
                    <a:pt x="0" y="480"/>
                  </a:lnTo>
                  <a:lnTo>
                    <a:pt x="0" y="320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4515" name="Freeform 19"/>
            <p:cNvSpPr>
              <a:spLocks/>
            </p:cNvSpPr>
            <p:nvPr/>
          </p:nvSpPr>
          <p:spPr bwMode="auto">
            <a:xfrm>
              <a:off x="4977" y="3231"/>
              <a:ext cx="431" cy="1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391" y="192"/>
                </a:cxn>
                <a:cxn ang="0">
                  <a:pos x="391" y="64"/>
                </a:cxn>
                <a:cxn ang="0">
                  <a:pos x="430" y="0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4516" name="Freeform 20"/>
            <p:cNvSpPr>
              <a:spLocks/>
            </p:cNvSpPr>
            <p:nvPr/>
          </p:nvSpPr>
          <p:spPr bwMode="auto">
            <a:xfrm>
              <a:off x="3710" y="3087"/>
              <a:ext cx="170" cy="289"/>
            </a:xfrm>
            <a:custGeom>
              <a:avLst/>
              <a:gdLst/>
              <a:ahLst/>
              <a:cxnLst>
                <a:cxn ang="0">
                  <a:pos x="169" y="0"/>
                </a:cxn>
                <a:cxn ang="0">
                  <a:pos x="0" y="0"/>
                </a:cxn>
                <a:cxn ang="0">
                  <a:pos x="0" y="288"/>
                </a:cxn>
                <a:cxn ang="0">
                  <a:pos x="169" y="288"/>
                </a:cxn>
              </a:cxnLst>
              <a:rect l="0" t="0" r="r" b="b"/>
              <a:pathLst>
                <a:path w="170" h="289">
                  <a:moveTo>
                    <a:pt x="169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9" y="288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4517" name="Freeform 21"/>
            <p:cNvSpPr>
              <a:spLocks/>
            </p:cNvSpPr>
            <p:nvPr/>
          </p:nvSpPr>
          <p:spPr bwMode="auto">
            <a:xfrm>
              <a:off x="3868" y="3081"/>
              <a:ext cx="171" cy="2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0" y="0"/>
                </a:cxn>
                <a:cxn ang="0">
                  <a:pos x="170" y="288"/>
                </a:cxn>
                <a:cxn ang="0">
                  <a:pos x="0" y="288"/>
                </a:cxn>
              </a:cxnLst>
              <a:rect l="0" t="0" r="r" b="b"/>
              <a:pathLst>
                <a:path w="171" h="289">
                  <a:moveTo>
                    <a:pt x="0" y="0"/>
                  </a:moveTo>
                  <a:lnTo>
                    <a:pt x="170" y="0"/>
                  </a:lnTo>
                  <a:lnTo>
                    <a:pt x="170" y="288"/>
                  </a:lnTo>
                  <a:lnTo>
                    <a:pt x="0" y="288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4518" name="Rectangle 22"/>
            <p:cNvSpPr>
              <a:spLocks noChangeArrowheads="1"/>
            </p:cNvSpPr>
            <p:nvPr/>
          </p:nvSpPr>
          <p:spPr bwMode="auto">
            <a:xfrm>
              <a:off x="3691" y="3089"/>
              <a:ext cx="228" cy="210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I$</a:t>
              </a:r>
            </a:p>
          </p:txBody>
        </p:sp>
        <p:sp>
          <p:nvSpPr>
            <p:cNvPr id="2794519" name="Rectangle 23"/>
            <p:cNvSpPr>
              <a:spLocks noChangeArrowheads="1"/>
            </p:cNvSpPr>
            <p:nvPr/>
          </p:nvSpPr>
          <p:spPr bwMode="auto">
            <a:xfrm rot="5400000">
              <a:off x="4537" y="3114"/>
              <a:ext cx="384" cy="210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ALU</a:t>
              </a:r>
            </a:p>
          </p:txBody>
        </p:sp>
        <p:sp>
          <p:nvSpPr>
            <p:cNvPr id="2794520" name="Rectangle 24"/>
            <p:cNvSpPr>
              <a:spLocks noChangeArrowheads="1"/>
            </p:cNvSpPr>
            <p:nvPr/>
          </p:nvSpPr>
          <p:spPr bwMode="auto">
            <a:xfrm>
              <a:off x="4151" y="3094"/>
              <a:ext cx="327" cy="210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Reg</a:t>
              </a:r>
            </a:p>
          </p:txBody>
        </p:sp>
        <p:sp>
          <p:nvSpPr>
            <p:cNvPr id="2794521" name="Freeform 25"/>
            <p:cNvSpPr>
              <a:spLocks/>
            </p:cNvSpPr>
            <p:nvPr/>
          </p:nvSpPr>
          <p:spPr bwMode="auto">
            <a:xfrm>
              <a:off x="4170" y="3087"/>
              <a:ext cx="149" cy="289"/>
            </a:xfrm>
            <a:custGeom>
              <a:avLst/>
              <a:gdLst/>
              <a:ahLst/>
              <a:cxnLst>
                <a:cxn ang="0">
                  <a:pos x="148" y="0"/>
                </a:cxn>
                <a:cxn ang="0">
                  <a:pos x="0" y="0"/>
                </a:cxn>
                <a:cxn ang="0">
                  <a:pos x="0" y="288"/>
                </a:cxn>
                <a:cxn ang="0">
                  <a:pos x="148" y="288"/>
                </a:cxn>
              </a:cxnLst>
              <a:rect l="0" t="0" r="r" b="b"/>
              <a:pathLst>
                <a:path w="149" h="289">
                  <a:moveTo>
                    <a:pt x="148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8" y="288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4522" name="Line 26"/>
            <p:cNvSpPr>
              <a:spLocks noChangeShapeType="1"/>
            </p:cNvSpPr>
            <p:nvPr/>
          </p:nvSpPr>
          <p:spPr bwMode="auto">
            <a:xfrm>
              <a:off x="4055" y="3231"/>
              <a:ext cx="96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4523" name="Freeform 27"/>
            <p:cNvSpPr>
              <a:spLocks/>
            </p:cNvSpPr>
            <p:nvPr/>
          </p:nvSpPr>
          <p:spPr bwMode="auto">
            <a:xfrm>
              <a:off x="4117" y="3135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4524" name="Line 28"/>
            <p:cNvSpPr>
              <a:spLocks noChangeShapeType="1"/>
            </p:cNvSpPr>
            <p:nvPr/>
          </p:nvSpPr>
          <p:spPr bwMode="auto">
            <a:xfrm>
              <a:off x="4471" y="3135"/>
              <a:ext cx="157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4525" name="Rectangle 29"/>
            <p:cNvSpPr>
              <a:spLocks noChangeArrowheads="1"/>
            </p:cNvSpPr>
            <p:nvPr/>
          </p:nvSpPr>
          <p:spPr bwMode="auto">
            <a:xfrm>
              <a:off x="4968" y="3089"/>
              <a:ext cx="302" cy="210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 D$</a:t>
              </a:r>
            </a:p>
          </p:txBody>
        </p:sp>
        <p:sp>
          <p:nvSpPr>
            <p:cNvPr id="2794526" name="Freeform 30"/>
            <p:cNvSpPr>
              <a:spLocks/>
            </p:cNvSpPr>
            <p:nvPr/>
          </p:nvSpPr>
          <p:spPr bwMode="auto">
            <a:xfrm>
              <a:off x="5019" y="3087"/>
              <a:ext cx="162" cy="289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0" y="0"/>
                </a:cxn>
                <a:cxn ang="0">
                  <a:pos x="0" y="288"/>
                </a:cxn>
                <a:cxn ang="0">
                  <a:pos x="161" y="288"/>
                </a:cxn>
              </a:cxnLst>
              <a:rect l="0" t="0" r="r" b="b"/>
              <a:pathLst>
                <a:path w="162" h="289">
                  <a:moveTo>
                    <a:pt x="16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1" y="288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4527" name="Freeform 31"/>
            <p:cNvSpPr>
              <a:spLocks/>
            </p:cNvSpPr>
            <p:nvPr/>
          </p:nvSpPr>
          <p:spPr bwMode="auto">
            <a:xfrm>
              <a:off x="5180" y="3087"/>
              <a:ext cx="164" cy="2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3" y="0"/>
                </a:cxn>
                <a:cxn ang="0">
                  <a:pos x="163" y="288"/>
                </a:cxn>
                <a:cxn ang="0">
                  <a:pos x="0" y="288"/>
                </a:cxn>
              </a:cxnLst>
              <a:rect l="0" t="0" r="r" b="b"/>
              <a:pathLst>
                <a:path w="164" h="289">
                  <a:moveTo>
                    <a:pt x="0" y="0"/>
                  </a:moveTo>
                  <a:lnTo>
                    <a:pt x="163" y="0"/>
                  </a:lnTo>
                  <a:lnTo>
                    <a:pt x="163" y="288"/>
                  </a:lnTo>
                  <a:lnTo>
                    <a:pt x="0" y="288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4528" name="Line 32"/>
            <p:cNvSpPr>
              <a:spLocks noChangeShapeType="1"/>
            </p:cNvSpPr>
            <p:nvPr/>
          </p:nvSpPr>
          <p:spPr bwMode="auto">
            <a:xfrm>
              <a:off x="5340" y="3231"/>
              <a:ext cx="139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4529" name="Line 33"/>
            <p:cNvSpPr>
              <a:spLocks noChangeShapeType="1"/>
            </p:cNvSpPr>
            <p:nvPr/>
          </p:nvSpPr>
          <p:spPr bwMode="auto">
            <a:xfrm>
              <a:off x="4856" y="3231"/>
              <a:ext cx="155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4530" name="Line 34"/>
            <p:cNvSpPr>
              <a:spLocks noChangeShapeType="1"/>
            </p:cNvSpPr>
            <p:nvPr/>
          </p:nvSpPr>
          <p:spPr bwMode="auto">
            <a:xfrm>
              <a:off x="4471" y="3327"/>
              <a:ext cx="157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4531" name="Freeform 35"/>
            <p:cNvSpPr>
              <a:spLocks/>
            </p:cNvSpPr>
            <p:nvPr/>
          </p:nvSpPr>
          <p:spPr bwMode="auto">
            <a:xfrm>
              <a:off x="4564" y="3226"/>
              <a:ext cx="337" cy="27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0" y="277"/>
                </a:cxn>
                <a:cxn ang="0">
                  <a:pos x="294" y="277"/>
                </a:cxn>
                <a:cxn ang="0">
                  <a:pos x="294" y="90"/>
                </a:cxn>
                <a:cxn ang="0">
                  <a:pos x="336" y="0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94532" name="Rectangle 36"/>
          <p:cNvSpPr>
            <a:spLocks noChangeArrowheads="1"/>
          </p:cNvSpPr>
          <p:nvPr/>
        </p:nvSpPr>
        <p:spPr bwMode="auto">
          <a:xfrm>
            <a:off x="533400" y="1887538"/>
            <a:ext cx="2337879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800" b="1" dirty="0" err="1">
                <a:solidFill>
                  <a:schemeClr val="tx1"/>
                </a:solidFill>
                <a:latin typeface="Arial" pitchFamily="-65" charset="0"/>
              </a:rPr>
              <a:t>lw</a:t>
            </a:r>
            <a:r>
              <a:rPr lang="en-US" sz="2800" b="1" dirty="0">
                <a:solidFill>
                  <a:schemeClr val="tx1"/>
                </a:solidFill>
                <a:latin typeface="Arial" pitchFamily="-65" charset="0"/>
              </a:rPr>
              <a:t> </a:t>
            </a:r>
            <a:r>
              <a:rPr lang="en-US" sz="2800" b="1" dirty="0">
                <a:solidFill>
                  <a:schemeClr val="accent2"/>
                </a:solidFill>
                <a:latin typeface="Arial" pitchFamily="-65" charset="0"/>
              </a:rPr>
              <a:t>$t0</a:t>
            </a:r>
            <a:r>
              <a:rPr lang="en-US" sz="2800" b="1" dirty="0">
                <a:solidFill>
                  <a:schemeClr val="tx1"/>
                </a:solidFill>
                <a:latin typeface="Arial" pitchFamily="-65" charset="0"/>
              </a:rPr>
              <a:t>, 0($t1)</a:t>
            </a:r>
          </a:p>
          <a:p>
            <a:endParaRPr lang="en-US" sz="2800" b="1" dirty="0">
              <a:solidFill>
                <a:schemeClr val="tx1"/>
              </a:solidFill>
              <a:latin typeface="Arial" pitchFamily="-65" charset="0"/>
            </a:endParaRPr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3119438" y="1925638"/>
            <a:ext cx="3297237" cy="814387"/>
            <a:chOff x="1965" y="881"/>
            <a:chExt cx="2077" cy="513"/>
          </a:xfrm>
        </p:grpSpPr>
        <p:sp>
          <p:nvSpPr>
            <p:cNvPr id="2794534" name="Freeform 38" descr="25%"/>
            <p:cNvSpPr>
              <a:spLocks/>
            </p:cNvSpPr>
            <p:nvPr/>
          </p:nvSpPr>
          <p:spPr bwMode="auto">
            <a:xfrm>
              <a:off x="3742" y="977"/>
              <a:ext cx="142" cy="289"/>
            </a:xfrm>
            <a:custGeom>
              <a:avLst/>
              <a:gdLst/>
              <a:ahLst/>
              <a:cxnLst>
                <a:cxn ang="0">
                  <a:pos x="141" y="0"/>
                </a:cxn>
                <a:cxn ang="0">
                  <a:pos x="0" y="0"/>
                </a:cxn>
                <a:cxn ang="0">
                  <a:pos x="0" y="288"/>
                </a:cxn>
                <a:cxn ang="0">
                  <a:pos x="141" y="288"/>
                </a:cxn>
              </a:cxnLst>
              <a:rect l="0" t="0" r="r" b="b"/>
              <a:pathLst>
                <a:path w="142" h="289">
                  <a:moveTo>
                    <a:pt x="14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1" y="288"/>
                  </a:lnTo>
                </a:path>
              </a:pathLst>
            </a:custGeom>
            <a:pattFill prst="pct25">
              <a:fgClr>
                <a:schemeClr val="accent1"/>
              </a:fgClr>
              <a:bgClr>
                <a:srgbClr val="FFFFFF"/>
              </a:bgClr>
            </a:patt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4535" name="Freeform 39"/>
            <p:cNvSpPr>
              <a:spLocks/>
            </p:cNvSpPr>
            <p:nvPr/>
          </p:nvSpPr>
          <p:spPr bwMode="auto">
            <a:xfrm>
              <a:off x="2891" y="881"/>
              <a:ext cx="213" cy="481"/>
            </a:xfrm>
            <a:custGeom>
              <a:avLst/>
              <a:gdLst/>
              <a:ahLst/>
              <a:cxnLst>
                <a:cxn ang="0">
                  <a:pos x="0" y="320"/>
                </a:cxn>
                <a:cxn ang="0">
                  <a:pos x="71" y="240"/>
                </a:cxn>
                <a:cxn ang="0">
                  <a:pos x="0" y="160"/>
                </a:cxn>
                <a:cxn ang="0">
                  <a:pos x="0" y="0"/>
                </a:cxn>
                <a:cxn ang="0">
                  <a:pos x="212" y="160"/>
                </a:cxn>
                <a:cxn ang="0">
                  <a:pos x="212" y="320"/>
                </a:cxn>
                <a:cxn ang="0">
                  <a:pos x="0" y="480"/>
                </a:cxn>
                <a:cxn ang="0">
                  <a:pos x="0" y="320"/>
                </a:cxn>
              </a:cxnLst>
              <a:rect l="0" t="0" r="r" b="b"/>
              <a:pathLst>
                <a:path w="213" h="481">
                  <a:moveTo>
                    <a:pt x="0" y="320"/>
                  </a:moveTo>
                  <a:lnTo>
                    <a:pt x="71" y="240"/>
                  </a:lnTo>
                  <a:lnTo>
                    <a:pt x="0" y="160"/>
                  </a:lnTo>
                  <a:lnTo>
                    <a:pt x="0" y="0"/>
                  </a:lnTo>
                  <a:lnTo>
                    <a:pt x="212" y="160"/>
                  </a:lnTo>
                  <a:lnTo>
                    <a:pt x="212" y="320"/>
                  </a:lnTo>
                  <a:lnTo>
                    <a:pt x="0" y="480"/>
                  </a:lnTo>
                  <a:lnTo>
                    <a:pt x="0" y="32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4536" name="Rectangle 40"/>
            <p:cNvSpPr>
              <a:spLocks noChangeArrowheads="1"/>
            </p:cNvSpPr>
            <p:nvPr/>
          </p:nvSpPr>
          <p:spPr bwMode="auto">
            <a:xfrm rot="5400000">
              <a:off x="2792" y="1004"/>
              <a:ext cx="38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ALU</a:t>
              </a:r>
            </a:p>
          </p:txBody>
        </p:sp>
        <p:sp>
          <p:nvSpPr>
            <p:cNvPr id="2794537" name="Rectangle 41"/>
            <p:cNvSpPr>
              <a:spLocks noChangeArrowheads="1"/>
            </p:cNvSpPr>
            <p:nvPr/>
          </p:nvSpPr>
          <p:spPr bwMode="auto">
            <a:xfrm>
              <a:off x="2025" y="1011"/>
              <a:ext cx="22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I$</a:t>
              </a:r>
            </a:p>
          </p:txBody>
        </p:sp>
        <p:grpSp>
          <p:nvGrpSpPr>
            <p:cNvPr id="5" name="Group 42"/>
            <p:cNvGrpSpPr>
              <a:grpSpLocks/>
            </p:cNvGrpSpPr>
            <p:nvPr/>
          </p:nvGrpSpPr>
          <p:grpSpPr bwMode="auto">
            <a:xfrm>
              <a:off x="1965" y="977"/>
              <a:ext cx="340" cy="289"/>
              <a:chOff x="1935" y="1349"/>
              <a:chExt cx="340" cy="289"/>
            </a:xfrm>
          </p:grpSpPr>
          <p:sp>
            <p:nvSpPr>
              <p:cNvPr id="2794539" name="Freeform 43"/>
              <p:cNvSpPr>
                <a:spLocks/>
              </p:cNvSpPr>
              <p:nvPr/>
            </p:nvSpPr>
            <p:spPr bwMode="auto">
              <a:xfrm>
                <a:off x="1935" y="1349"/>
                <a:ext cx="170" cy="289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9" y="288"/>
                  </a:cxn>
                </a:cxnLst>
                <a:rect l="0" t="0" r="r" b="b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4540" name="Freeform 44"/>
              <p:cNvSpPr>
                <a:spLocks/>
              </p:cNvSpPr>
              <p:nvPr/>
            </p:nvSpPr>
            <p:spPr bwMode="auto">
              <a:xfrm>
                <a:off x="2104" y="1349"/>
                <a:ext cx="171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0" y="0"/>
                  </a:cxn>
                  <a:cxn ang="0">
                    <a:pos x="170" y="288"/>
                  </a:cxn>
                  <a:cxn ang="0">
                    <a:pos x="0" y="288"/>
                  </a:cxn>
                </a:cxnLst>
                <a:rect l="0" t="0" r="r" b="b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94541" name="Rectangle 45"/>
            <p:cNvSpPr>
              <a:spLocks noChangeArrowheads="1"/>
            </p:cNvSpPr>
            <p:nvPr/>
          </p:nvSpPr>
          <p:spPr bwMode="auto">
            <a:xfrm>
              <a:off x="2406" y="984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Reg</a:t>
              </a:r>
            </a:p>
          </p:txBody>
        </p:sp>
        <p:sp>
          <p:nvSpPr>
            <p:cNvPr id="2794542" name="Freeform 46"/>
            <p:cNvSpPr>
              <a:spLocks/>
            </p:cNvSpPr>
            <p:nvPr/>
          </p:nvSpPr>
          <p:spPr bwMode="auto">
            <a:xfrm>
              <a:off x="2425" y="977"/>
              <a:ext cx="149" cy="289"/>
            </a:xfrm>
            <a:custGeom>
              <a:avLst/>
              <a:gdLst/>
              <a:ahLst/>
              <a:cxnLst>
                <a:cxn ang="0">
                  <a:pos x="148" y="0"/>
                </a:cxn>
                <a:cxn ang="0">
                  <a:pos x="0" y="0"/>
                </a:cxn>
                <a:cxn ang="0">
                  <a:pos x="0" y="288"/>
                </a:cxn>
                <a:cxn ang="0">
                  <a:pos x="148" y="288"/>
                </a:cxn>
              </a:cxnLst>
              <a:rect l="0" t="0" r="r" b="b"/>
              <a:pathLst>
                <a:path w="149" h="289">
                  <a:moveTo>
                    <a:pt x="148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8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4543" name="Freeform 47"/>
            <p:cNvSpPr>
              <a:spLocks/>
            </p:cNvSpPr>
            <p:nvPr/>
          </p:nvSpPr>
          <p:spPr bwMode="auto">
            <a:xfrm>
              <a:off x="2573" y="977"/>
              <a:ext cx="148" cy="2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4544" name="Line 48"/>
            <p:cNvSpPr>
              <a:spLocks noChangeShapeType="1"/>
            </p:cNvSpPr>
            <p:nvPr/>
          </p:nvSpPr>
          <p:spPr bwMode="auto">
            <a:xfrm>
              <a:off x="2310" y="1121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4545" name="Freeform 49"/>
            <p:cNvSpPr>
              <a:spLocks/>
            </p:cNvSpPr>
            <p:nvPr/>
          </p:nvSpPr>
          <p:spPr bwMode="auto">
            <a:xfrm>
              <a:off x="2372" y="1025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4546" name="Line 50"/>
            <p:cNvSpPr>
              <a:spLocks noChangeShapeType="1"/>
            </p:cNvSpPr>
            <p:nvPr/>
          </p:nvSpPr>
          <p:spPr bwMode="auto">
            <a:xfrm>
              <a:off x="2726" y="1025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4547" name="Rectangle 51"/>
            <p:cNvSpPr>
              <a:spLocks noChangeArrowheads="1"/>
            </p:cNvSpPr>
            <p:nvPr/>
          </p:nvSpPr>
          <p:spPr bwMode="auto">
            <a:xfrm>
              <a:off x="3255" y="1021"/>
              <a:ext cx="302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 D$</a:t>
              </a:r>
            </a:p>
          </p:txBody>
        </p:sp>
        <p:sp>
          <p:nvSpPr>
            <p:cNvPr id="2794548" name="Rectangle 52"/>
            <p:cNvSpPr>
              <a:spLocks noChangeArrowheads="1"/>
            </p:cNvSpPr>
            <p:nvPr/>
          </p:nvSpPr>
          <p:spPr bwMode="auto">
            <a:xfrm>
              <a:off x="3715" y="979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Reg</a:t>
              </a:r>
            </a:p>
          </p:txBody>
        </p:sp>
        <p:sp>
          <p:nvSpPr>
            <p:cNvPr id="2794549" name="Freeform 53"/>
            <p:cNvSpPr>
              <a:spLocks/>
            </p:cNvSpPr>
            <p:nvPr/>
          </p:nvSpPr>
          <p:spPr bwMode="auto">
            <a:xfrm>
              <a:off x="3883" y="977"/>
              <a:ext cx="143" cy="2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2" y="0"/>
                </a:cxn>
                <a:cxn ang="0">
                  <a:pos x="142" y="288"/>
                </a:cxn>
                <a:cxn ang="0">
                  <a:pos x="0" y="288"/>
                </a:cxn>
              </a:cxnLst>
              <a:rect l="0" t="0" r="r" b="b"/>
              <a:pathLst>
                <a:path w="143" h="289">
                  <a:moveTo>
                    <a:pt x="0" y="0"/>
                  </a:moveTo>
                  <a:lnTo>
                    <a:pt x="142" y="0"/>
                  </a:lnTo>
                  <a:lnTo>
                    <a:pt x="142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4550" name="Line 54"/>
            <p:cNvSpPr>
              <a:spLocks noChangeShapeType="1"/>
            </p:cNvSpPr>
            <p:nvPr/>
          </p:nvSpPr>
          <p:spPr bwMode="auto">
            <a:xfrm>
              <a:off x="3595" y="1121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4551" name="Line 55"/>
            <p:cNvSpPr>
              <a:spLocks noChangeShapeType="1"/>
            </p:cNvSpPr>
            <p:nvPr/>
          </p:nvSpPr>
          <p:spPr bwMode="auto">
            <a:xfrm>
              <a:off x="3111" y="1121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4552" name="Freeform 56"/>
            <p:cNvSpPr>
              <a:spLocks/>
            </p:cNvSpPr>
            <p:nvPr/>
          </p:nvSpPr>
          <p:spPr bwMode="auto">
            <a:xfrm>
              <a:off x="3232" y="1121"/>
              <a:ext cx="431" cy="1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391" y="192"/>
                </a:cxn>
                <a:cxn ang="0">
                  <a:pos x="391" y="64"/>
                </a:cxn>
                <a:cxn ang="0">
                  <a:pos x="430" y="0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4553" name="Line 57"/>
            <p:cNvSpPr>
              <a:spLocks noChangeShapeType="1"/>
            </p:cNvSpPr>
            <p:nvPr/>
          </p:nvSpPr>
          <p:spPr bwMode="auto">
            <a:xfrm>
              <a:off x="2726" y="1217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4554" name="Freeform 58"/>
            <p:cNvSpPr>
              <a:spLocks/>
            </p:cNvSpPr>
            <p:nvPr/>
          </p:nvSpPr>
          <p:spPr bwMode="auto">
            <a:xfrm>
              <a:off x="2819" y="1116"/>
              <a:ext cx="337" cy="27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0" y="277"/>
                </a:cxn>
                <a:cxn ang="0">
                  <a:pos x="294" y="277"/>
                </a:cxn>
                <a:cxn ang="0">
                  <a:pos x="294" y="90"/>
                </a:cxn>
                <a:cxn ang="0">
                  <a:pos x="336" y="0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3265" y="955"/>
              <a:ext cx="325" cy="289"/>
              <a:chOff x="3671" y="1797"/>
              <a:chExt cx="325" cy="289"/>
            </a:xfrm>
          </p:grpSpPr>
          <p:sp>
            <p:nvSpPr>
              <p:cNvPr id="2794556" name="Freeform 60"/>
              <p:cNvSpPr>
                <a:spLocks/>
              </p:cNvSpPr>
              <p:nvPr/>
            </p:nvSpPr>
            <p:spPr bwMode="auto">
              <a:xfrm>
                <a:off x="3671" y="1797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4557" name="Freeform 61"/>
              <p:cNvSpPr>
                <a:spLocks/>
              </p:cNvSpPr>
              <p:nvPr/>
            </p:nvSpPr>
            <p:spPr bwMode="auto">
              <a:xfrm>
                <a:off x="3832" y="1797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" name="Group 62"/>
          <p:cNvGrpSpPr>
            <a:grpSpLocks/>
          </p:cNvGrpSpPr>
          <p:nvPr/>
        </p:nvGrpSpPr>
        <p:grpSpPr bwMode="auto">
          <a:xfrm>
            <a:off x="3657600" y="2813050"/>
            <a:ext cx="3527425" cy="685800"/>
            <a:chOff x="3202" y="2544"/>
            <a:chExt cx="2222" cy="432"/>
          </a:xfrm>
        </p:grpSpPr>
        <p:grpSp>
          <p:nvGrpSpPr>
            <p:cNvPr id="8" name="Group 63"/>
            <p:cNvGrpSpPr>
              <a:grpSpLocks/>
            </p:cNvGrpSpPr>
            <p:nvPr/>
          </p:nvGrpSpPr>
          <p:grpSpPr bwMode="auto">
            <a:xfrm>
              <a:off x="3202" y="2559"/>
              <a:ext cx="497" cy="417"/>
              <a:chOff x="2115" y="2560"/>
              <a:chExt cx="497" cy="417"/>
            </a:xfrm>
          </p:grpSpPr>
          <p:sp>
            <p:nvSpPr>
              <p:cNvPr id="2794560" name="AutoShape 64"/>
              <p:cNvSpPr>
                <a:spLocks noChangeArrowheads="1"/>
              </p:cNvSpPr>
              <p:nvPr/>
            </p:nvSpPr>
            <p:spPr bwMode="auto">
              <a:xfrm>
                <a:off x="2115" y="2560"/>
                <a:ext cx="490" cy="417"/>
              </a:xfrm>
              <a:prstGeom prst="cloudCallout">
                <a:avLst>
                  <a:gd name="adj1" fmla="val -28569"/>
                  <a:gd name="adj2" fmla="val 4208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solidFill>
                    <a:schemeClr val="tx1"/>
                  </a:solidFill>
                  <a:latin typeface="Arial" pitchFamily="-65" charset="0"/>
                </a:endParaRPr>
              </a:p>
            </p:txBody>
          </p:sp>
          <p:sp>
            <p:nvSpPr>
              <p:cNvPr id="2794561" name="Text Box 65"/>
              <p:cNvSpPr txBox="1">
                <a:spLocks noChangeArrowheads="1"/>
              </p:cNvSpPr>
              <p:nvPr/>
            </p:nvSpPr>
            <p:spPr bwMode="auto">
              <a:xfrm>
                <a:off x="2177" y="2573"/>
                <a:ext cx="435" cy="4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 b="1">
                    <a:solidFill>
                      <a:schemeClr val="tx1"/>
                    </a:solidFill>
                    <a:latin typeface="Arial" pitchFamily="-65" charset="0"/>
                  </a:rPr>
                  <a:t>bubble</a:t>
                </a:r>
              </a:p>
            </p:txBody>
          </p:sp>
        </p:grpSp>
        <p:grpSp>
          <p:nvGrpSpPr>
            <p:cNvPr id="9" name="Group 66"/>
            <p:cNvGrpSpPr>
              <a:grpSpLocks/>
            </p:cNvGrpSpPr>
            <p:nvPr/>
          </p:nvGrpSpPr>
          <p:grpSpPr bwMode="auto">
            <a:xfrm>
              <a:off x="3600" y="2544"/>
              <a:ext cx="497" cy="417"/>
              <a:chOff x="2115" y="2560"/>
              <a:chExt cx="497" cy="417"/>
            </a:xfrm>
          </p:grpSpPr>
          <p:sp>
            <p:nvSpPr>
              <p:cNvPr id="2794563" name="AutoShape 67"/>
              <p:cNvSpPr>
                <a:spLocks noChangeArrowheads="1"/>
              </p:cNvSpPr>
              <p:nvPr/>
            </p:nvSpPr>
            <p:spPr bwMode="auto">
              <a:xfrm>
                <a:off x="2115" y="2560"/>
                <a:ext cx="490" cy="417"/>
              </a:xfrm>
              <a:prstGeom prst="cloudCallout">
                <a:avLst>
                  <a:gd name="adj1" fmla="val -28569"/>
                  <a:gd name="adj2" fmla="val 4208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solidFill>
                    <a:schemeClr val="tx1"/>
                  </a:solidFill>
                  <a:latin typeface="Arial" pitchFamily="-65" charset="0"/>
                </a:endParaRPr>
              </a:p>
            </p:txBody>
          </p:sp>
          <p:sp>
            <p:nvSpPr>
              <p:cNvPr id="2794564" name="Text Box 68"/>
              <p:cNvSpPr txBox="1">
                <a:spLocks noChangeArrowheads="1"/>
              </p:cNvSpPr>
              <p:nvPr/>
            </p:nvSpPr>
            <p:spPr bwMode="auto">
              <a:xfrm>
                <a:off x="2177" y="2573"/>
                <a:ext cx="435" cy="4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 b="1">
                    <a:solidFill>
                      <a:schemeClr val="tx1"/>
                    </a:solidFill>
                    <a:latin typeface="Arial" pitchFamily="-65" charset="0"/>
                  </a:rPr>
                  <a:t>bubble</a:t>
                </a:r>
              </a:p>
            </p:txBody>
          </p:sp>
        </p:grpSp>
        <p:grpSp>
          <p:nvGrpSpPr>
            <p:cNvPr id="10" name="Group 69"/>
            <p:cNvGrpSpPr>
              <a:grpSpLocks/>
            </p:cNvGrpSpPr>
            <p:nvPr/>
          </p:nvGrpSpPr>
          <p:grpSpPr bwMode="auto">
            <a:xfrm>
              <a:off x="4032" y="2544"/>
              <a:ext cx="497" cy="417"/>
              <a:chOff x="2115" y="2560"/>
              <a:chExt cx="497" cy="417"/>
            </a:xfrm>
          </p:grpSpPr>
          <p:sp>
            <p:nvSpPr>
              <p:cNvPr id="2794566" name="AutoShape 70"/>
              <p:cNvSpPr>
                <a:spLocks noChangeArrowheads="1"/>
              </p:cNvSpPr>
              <p:nvPr/>
            </p:nvSpPr>
            <p:spPr bwMode="auto">
              <a:xfrm>
                <a:off x="2115" y="2560"/>
                <a:ext cx="490" cy="417"/>
              </a:xfrm>
              <a:prstGeom prst="cloudCallout">
                <a:avLst>
                  <a:gd name="adj1" fmla="val -28569"/>
                  <a:gd name="adj2" fmla="val 4208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solidFill>
                    <a:schemeClr val="tx1"/>
                  </a:solidFill>
                  <a:latin typeface="Arial" pitchFamily="-65" charset="0"/>
                </a:endParaRPr>
              </a:p>
            </p:txBody>
          </p:sp>
          <p:sp>
            <p:nvSpPr>
              <p:cNvPr id="2794567" name="Text Box 71"/>
              <p:cNvSpPr txBox="1">
                <a:spLocks noChangeArrowheads="1"/>
              </p:cNvSpPr>
              <p:nvPr/>
            </p:nvSpPr>
            <p:spPr bwMode="auto">
              <a:xfrm>
                <a:off x="2177" y="2573"/>
                <a:ext cx="435" cy="4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 b="1">
                    <a:solidFill>
                      <a:schemeClr val="tx1"/>
                    </a:solidFill>
                    <a:latin typeface="Arial" pitchFamily="-65" charset="0"/>
                  </a:rPr>
                  <a:t>bubble</a:t>
                </a:r>
              </a:p>
            </p:txBody>
          </p:sp>
        </p:grpSp>
        <p:grpSp>
          <p:nvGrpSpPr>
            <p:cNvPr id="11" name="Group 72"/>
            <p:cNvGrpSpPr>
              <a:grpSpLocks/>
            </p:cNvGrpSpPr>
            <p:nvPr/>
          </p:nvGrpSpPr>
          <p:grpSpPr bwMode="auto">
            <a:xfrm>
              <a:off x="4495" y="2544"/>
              <a:ext cx="497" cy="417"/>
              <a:chOff x="2115" y="2560"/>
              <a:chExt cx="497" cy="417"/>
            </a:xfrm>
          </p:grpSpPr>
          <p:sp>
            <p:nvSpPr>
              <p:cNvPr id="2794569" name="AutoShape 73"/>
              <p:cNvSpPr>
                <a:spLocks noChangeArrowheads="1"/>
              </p:cNvSpPr>
              <p:nvPr/>
            </p:nvSpPr>
            <p:spPr bwMode="auto">
              <a:xfrm>
                <a:off x="2115" y="2560"/>
                <a:ext cx="490" cy="417"/>
              </a:xfrm>
              <a:prstGeom prst="cloudCallout">
                <a:avLst>
                  <a:gd name="adj1" fmla="val -28569"/>
                  <a:gd name="adj2" fmla="val 4208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solidFill>
                    <a:schemeClr val="tx1"/>
                  </a:solidFill>
                  <a:latin typeface="Arial" pitchFamily="-65" charset="0"/>
                </a:endParaRPr>
              </a:p>
            </p:txBody>
          </p:sp>
          <p:sp>
            <p:nvSpPr>
              <p:cNvPr id="2794570" name="Text Box 74"/>
              <p:cNvSpPr txBox="1">
                <a:spLocks noChangeArrowheads="1"/>
              </p:cNvSpPr>
              <p:nvPr/>
            </p:nvSpPr>
            <p:spPr bwMode="auto">
              <a:xfrm>
                <a:off x="2177" y="2573"/>
                <a:ext cx="435" cy="4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 b="1">
                    <a:solidFill>
                      <a:schemeClr val="tx1"/>
                    </a:solidFill>
                    <a:latin typeface="Arial" pitchFamily="-65" charset="0"/>
                  </a:rPr>
                  <a:t>bubble</a:t>
                </a:r>
              </a:p>
            </p:txBody>
          </p:sp>
        </p:grpSp>
        <p:grpSp>
          <p:nvGrpSpPr>
            <p:cNvPr id="12" name="Group 75"/>
            <p:cNvGrpSpPr>
              <a:grpSpLocks/>
            </p:cNvGrpSpPr>
            <p:nvPr/>
          </p:nvGrpSpPr>
          <p:grpSpPr bwMode="auto">
            <a:xfrm>
              <a:off x="4927" y="2544"/>
              <a:ext cx="497" cy="417"/>
              <a:chOff x="2115" y="2560"/>
              <a:chExt cx="497" cy="417"/>
            </a:xfrm>
          </p:grpSpPr>
          <p:sp>
            <p:nvSpPr>
              <p:cNvPr id="2794572" name="AutoShape 76"/>
              <p:cNvSpPr>
                <a:spLocks noChangeArrowheads="1"/>
              </p:cNvSpPr>
              <p:nvPr/>
            </p:nvSpPr>
            <p:spPr bwMode="auto">
              <a:xfrm>
                <a:off x="2115" y="2560"/>
                <a:ext cx="490" cy="417"/>
              </a:xfrm>
              <a:prstGeom prst="cloudCallout">
                <a:avLst>
                  <a:gd name="adj1" fmla="val -28569"/>
                  <a:gd name="adj2" fmla="val 4208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solidFill>
                    <a:schemeClr val="tx1"/>
                  </a:solidFill>
                  <a:latin typeface="Arial" pitchFamily="-65" charset="0"/>
                </a:endParaRPr>
              </a:p>
            </p:txBody>
          </p:sp>
          <p:sp>
            <p:nvSpPr>
              <p:cNvPr id="2794573" name="Text Box 77"/>
              <p:cNvSpPr txBox="1">
                <a:spLocks noChangeArrowheads="1"/>
              </p:cNvSpPr>
              <p:nvPr/>
            </p:nvSpPr>
            <p:spPr bwMode="auto">
              <a:xfrm>
                <a:off x="2177" y="2573"/>
                <a:ext cx="435" cy="4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 b="1">
                    <a:solidFill>
                      <a:schemeClr val="tx1"/>
                    </a:solidFill>
                    <a:latin typeface="Arial" pitchFamily="-65" charset="0"/>
                  </a:rPr>
                  <a:t>bubble</a:t>
                </a:r>
              </a:p>
            </p:txBody>
          </p:sp>
        </p:grpSp>
      </p:grpSp>
      <p:sp>
        <p:nvSpPr>
          <p:cNvPr id="2794574" name="Freeform 78"/>
          <p:cNvSpPr>
            <a:spLocks/>
          </p:cNvSpPr>
          <p:nvPr/>
        </p:nvSpPr>
        <p:spPr bwMode="auto">
          <a:xfrm>
            <a:off x="2909888" y="1851025"/>
            <a:ext cx="3733800" cy="4321175"/>
          </a:xfrm>
          <a:custGeom>
            <a:avLst/>
            <a:gdLst/>
            <a:ahLst/>
            <a:cxnLst>
              <a:cxn ang="0">
                <a:pos x="11" y="255"/>
              </a:cxn>
              <a:cxn ang="0">
                <a:pos x="182" y="625"/>
              </a:cxn>
              <a:cxn ang="0">
                <a:pos x="315" y="818"/>
              </a:cxn>
              <a:cxn ang="0">
                <a:pos x="382" y="907"/>
              </a:cxn>
              <a:cxn ang="0">
                <a:pos x="515" y="1033"/>
              </a:cxn>
              <a:cxn ang="0">
                <a:pos x="589" y="1107"/>
              </a:cxn>
              <a:cxn ang="0">
                <a:pos x="722" y="1255"/>
              </a:cxn>
              <a:cxn ang="0">
                <a:pos x="774" y="1314"/>
              </a:cxn>
              <a:cxn ang="0">
                <a:pos x="863" y="1411"/>
              </a:cxn>
              <a:cxn ang="0">
                <a:pos x="885" y="1455"/>
              </a:cxn>
              <a:cxn ang="0">
                <a:pos x="989" y="1611"/>
              </a:cxn>
              <a:cxn ang="0">
                <a:pos x="1122" y="1788"/>
              </a:cxn>
              <a:cxn ang="0">
                <a:pos x="1337" y="2018"/>
              </a:cxn>
              <a:cxn ang="0">
                <a:pos x="1544" y="2225"/>
              </a:cxn>
              <a:cxn ang="0">
                <a:pos x="1641" y="2337"/>
              </a:cxn>
              <a:cxn ang="0">
                <a:pos x="1707" y="2396"/>
              </a:cxn>
              <a:cxn ang="0">
                <a:pos x="1767" y="2448"/>
              </a:cxn>
              <a:cxn ang="0">
                <a:pos x="1856" y="2551"/>
              </a:cxn>
              <a:cxn ang="0">
                <a:pos x="1981" y="2640"/>
              </a:cxn>
              <a:cxn ang="0">
                <a:pos x="2226" y="2714"/>
              </a:cxn>
              <a:cxn ang="0">
                <a:pos x="2330" y="2670"/>
              </a:cxn>
              <a:cxn ang="0">
                <a:pos x="2315" y="2351"/>
              </a:cxn>
              <a:cxn ang="0">
                <a:pos x="2233" y="2255"/>
              </a:cxn>
              <a:cxn ang="0">
                <a:pos x="2026" y="2077"/>
              </a:cxn>
              <a:cxn ang="0">
                <a:pos x="1804" y="1848"/>
              </a:cxn>
              <a:cxn ang="0">
                <a:pos x="1567" y="1603"/>
              </a:cxn>
              <a:cxn ang="0">
                <a:pos x="1485" y="1485"/>
              </a:cxn>
              <a:cxn ang="0">
                <a:pos x="1396" y="1351"/>
              </a:cxn>
              <a:cxn ang="0">
                <a:pos x="1300" y="1188"/>
              </a:cxn>
              <a:cxn ang="0">
                <a:pos x="1263" y="1144"/>
              </a:cxn>
              <a:cxn ang="0">
                <a:pos x="1011" y="855"/>
              </a:cxn>
              <a:cxn ang="0">
                <a:pos x="945" y="788"/>
              </a:cxn>
              <a:cxn ang="0">
                <a:pos x="604" y="485"/>
              </a:cxn>
              <a:cxn ang="0">
                <a:pos x="463" y="240"/>
              </a:cxn>
              <a:cxn ang="0">
                <a:pos x="315" y="62"/>
              </a:cxn>
              <a:cxn ang="0">
                <a:pos x="167" y="3"/>
              </a:cxn>
              <a:cxn ang="0">
                <a:pos x="34" y="159"/>
              </a:cxn>
            </a:cxnLst>
            <a:rect l="0" t="0" r="r" b="b"/>
            <a:pathLst>
              <a:path w="2352" h="2722">
                <a:moveTo>
                  <a:pt x="34" y="159"/>
                </a:moveTo>
                <a:cubicBezTo>
                  <a:pt x="22" y="193"/>
                  <a:pt x="17" y="218"/>
                  <a:pt x="11" y="255"/>
                </a:cubicBezTo>
                <a:cubicBezTo>
                  <a:pt x="19" y="384"/>
                  <a:pt x="13" y="432"/>
                  <a:pt x="100" y="522"/>
                </a:cubicBezTo>
                <a:cubicBezTo>
                  <a:pt x="115" y="562"/>
                  <a:pt x="146" y="603"/>
                  <a:pt x="182" y="625"/>
                </a:cubicBezTo>
                <a:cubicBezTo>
                  <a:pt x="213" y="675"/>
                  <a:pt x="233" y="740"/>
                  <a:pt x="285" y="773"/>
                </a:cubicBezTo>
                <a:cubicBezTo>
                  <a:pt x="295" y="788"/>
                  <a:pt x="302" y="805"/>
                  <a:pt x="315" y="818"/>
                </a:cubicBezTo>
                <a:cubicBezTo>
                  <a:pt x="322" y="825"/>
                  <a:pt x="331" y="832"/>
                  <a:pt x="337" y="840"/>
                </a:cubicBezTo>
                <a:cubicBezTo>
                  <a:pt x="353" y="861"/>
                  <a:pt x="361" y="891"/>
                  <a:pt x="382" y="907"/>
                </a:cubicBezTo>
                <a:cubicBezTo>
                  <a:pt x="402" y="922"/>
                  <a:pt x="417" y="931"/>
                  <a:pt x="433" y="951"/>
                </a:cubicBezTo>
                <a:cubicBezTo>
                  <a:pt x="458" y="982"/>
                  <a:pt x="482" y="1010"/>
                  <a:pt x="515" y="1033"/>
                </a:cubicBezTo>
                <a:cubicBezTo>
                  <a:pt x="561" y="1100"/>
                  <a:pt x="499" y="1019"/>
                  <a:pt x="552" y="1062"/>
                </a:cubicBezTo>
                <a:cubicBezTo>
                  <a:pt x="567" y="1074"/>
                  <a:pt x="577" y="1092"/>
                  <a:pt x="589" y="1107"/>
                </a:cubicBezTo>
                <a:cubicBezTo>
                  <a:pt x="602" y="1122"/>
                  <a:pt x="648" y="1190"/>
                  <a:pt x="656" y="1196"/>
                </a:cubicBezTo>
                <a:cubicBezTo>
                  <a:pt x="695" y="1223"/>
                  <a:pt x="672" y="1205"/>
                  <a:pt x="722" y="1255"/>
                </a:cubicBezTo>
                <a:cubicBezTo>
                  <a:pt x="771" y="1304"/>
                  <a:pt x="700" y="1252"/>
                  <a:pt x="759" y="1292"/>
                </a:cubicBezTo>
                <a:cubicBezTo>
                  <a:pt x="764" y="1299"/>
                  <a:pt x="768" y="1308"/>
                  <a:pt x="774" y="1314"/>
                </a:cubicBezTo>
                <a:cubicBezTo>
                  <a:pt x="780" y="1320"/>
                  <a:pt x="790" y="1322"/>
                  <a:pt x="796" y="1329"/>
                </a:cubicBezTo>
                <a:cubicBezTo>
                  <a:pt x="825" y="1362"/>
                  <a:pt x="829" y="1388"/>
                  <a:pt x="863" y="1411"/>
                </a:cubicBezTo>
                <a:cubicBezTo>
                  <a:pt x="868" y="1418"/>
                  <a:pt x="874" y="1425"/>
                  <a:pt x="878" y="1433"/>
                </a:cubicBezTo>
                <a:cubicBezTo>
                  <a:pt x="881" y="1440"/>
                  <a:pt x="881" y="1448"/>
                  <a:pt x="885" y="1455"/>
                </a:cubicBezTo>
                <a:cubicBezTo>
                  <a:pt x="894" y="1470"/>
                  <a:pt x="915" y="1499"/>
                  <a:pt x="915" y="1499"/>
                </a:cubicBezTo>
                <a:cubicBezTo>
                  <a:pt x="924" y="1529"/>
                  <a:pt x="968" y="1584"/>
                  <a:pt x="989" y="1611"/>
                </a:cubicBezTo>
                <a:cubicBezTo>
                  <a:pt x="1020" y="1651"/>
                  <a:pt x="1042" y="1708"/>
                  <a:pt x="1078" y="1744"/>
                </a:cubicBezTo>
                <a:cubicBezTo>
                  <a:pt x="1093" y="1759"/>
                  <a:pt x="1111" y="1771"/>
                  <a:pt x="1122" y="1788"/>
                </a:cubicBezTo>
                <a:cubicBezTo>
                  <a:pt x="1145" y="1823"/>
                  <a:pt x="1184" y="1869"/>
                  <a:pt x="1219" y="1892"/>
                </a:cubicBezTo>
                <a:cubicBezTo>
                  <a:pt x="1252" y="1943"/>
                  <a:pt x="1293" y="1974"/>
                  <a:pt x="1337" y="2018"/>
                </a:cubicBezTo>
                <a:cubicBezTo>
                  <a:pt x="1350" y="2031"/>
                  <a:pt x="1352" y="2052"/>
                  <a:pt x="1367" y="2062"/>
                </a:cubicBezTo>
                <a:cubicBezTo>
                  <a:pt x="1433" y="2107"/>
                  <a:pt x="1476" y="2182"/>
                  <a:pt x="1544" y="2225"/>
                </a:cubicBezTo>
                <a:cubicBezTo>
                  <a:pt x="1566" y="2259"/>
                  <a:pt x="1597" y="2285"/>
                  <a:pt x="1626" y="2314"/>
                </a:cubicBezTo>
                <a:cubicBezTo>
                  <a:pt x="1632" y="2320"/>
                  <a:pt x="1635" y="2331"/>
                  <a:pt x="1641" y="2337"/>
                </a:cubicBezTo>
                <a:cubicBezTo>
                  <a:pt x="1647" y="2343"/>
                  <a:pt x="1657" y="2345"/>
                  <a:pt x="1663" y="2351"/>
                </a:cubicBezTo>
                <a:lnTo>
                  <a:pt x="1707" y="2396"/>
                </a:lnTo>
                <a:cubicBezTo>
                  <a:pt x="1707" y="2396"/>
                  <a:pt x="1707" y="2396"/>
                  <a:pt x="1707" y="2396"/>
                </a:cubicBezTo>
                <a:cubicBezTo>
                  <a:pt x="1722" y="2418"/>
                  <a:pt x="1767" y="2448"/>
                  <a:pt x="1767" y="2448"/>
                </a:cubicBezTo>
                <a:cubicBezTo>
                  <a:pt x="1787" y="2478"/>
                  <a:pt x="1811" y="2509"/>
                  <a:pt x="1841" y="2529"/>
                </a:cubicBezTo>
                <a:cubicBezTo>
                  <a:pt x="1846" y="2536"/>
                  <a:pt x="1849" y="2545"/>
                  <a:pt x="1856" y="2551"/>
                </a:cubicBezTo>
                <a:cubicBezTo>
                  <a:pt x="1869" y="2563"/>
                  <a:pt x="1900" y="2581"/>
                  <a:pt x="1900" y="2581"/>
                </a:cubicBezTo>
                <a:cubicBezTo>
                  <a:pt x="1920" y="2611"/>
                  <a:pt x="1950" y="2619"/>
                  <a:pt x="1981" y="2640"/>
                </a:cubicBezTo>
                <a:cubicBezTo>
                  <a:pt x="2034" y="2675"/>
                  <a:pt x="2075" y="2711"/>
                  <a:pt x="2137" y="2722"/>
                </a:cubicBezTo>
                <a:cubicBezTo>
                  <a:pt x="2167" y="2719"/>
                  <a:pt x="2197" y="2718"/>
                  <a:pt x="2226" y="2714"/>
                </a:cubicBezTo>
                <a:cubicBezTo>
                  <a:pt x="2246" y="2711"/>
                  <a:pt x="2285" y="2700"/>
                  <a:pt x="2285" y="2700"/>
                </a:cubicBezTo>
                <a:cubicBezTo>
                  <a:pt x="2300" y="2690"/>
                  <a:pt x="2325" y="2687"/>
                  <a:pt x="2330" y="2670"/>
                </a:cubicBezTo>
                <a:cubicBezTo>
                  <a:pt x="2347" y="2615"/>
                  <a:pt x="2340" y="2640"/>
                  <a:pt x="2352" y="2596"/>
                </a:cubicBezTo>
                <a:cubicBezTo>
                  <a:pt x="2346" y="2506"/>
                  <a:pt x="2343" y="2434"/>
                  <a:pt x="2315" y="2351"/>
                </a:cubicBezTo>
                <a:cubicBezTo>
                  <a:pt x="2308" y="2330"/>
                  <a:pt x="2296" y="2297"/>
                  <a:pt x="2278" y="2285"/>
                </a:cubicBezTo>
                <a:cubicBezTo>
                  <a:pt x="2263" y="2275"/>
                  <a:pt x="2233" y="2255"/>
                  <a:pt x="2233" y="2255"/>
                </a:cubicBezTo>
                <a:cubicBezTo>
                  <a:pt x="2198" y="2200"/>
                  <a:pt x="2138" y="2158"/>
                  <a:pt x="2085" y="2122"/>
                </a:cubicBezTo>
                <a:cubicBezTo>
                  <a:pt x="2068" y="2097"/>
                  <a:pt x="2055" y="2087"/>
                  <a:pt x="2026" y="2077"/>
                </a:cubicBezTo>
                <a:cubicBezTo>
                  <a:pt x="1978" y="2029"/>
                  <a:pt x="1935" y="1974"/>
                  <a:pt x="1885" y="1929"/>
                </a:cubicBezTo>
                <a:cubicBezTo>
                  <a:pt x="1857" y="1904"/>
                  <a:pt x="1835" y="1868"/>
                  <a:pt x="1804" y="1848"/>
                </a:cubicBezTo>
                <a:cubicBezTo>
                  <a:pt x="1773" y="1800"/>
                  <a:pt x="1721" y="1772"/>
                  <a:pt x="1685" y="1729"/>
                </a:cubicBezTo>
                <a:cubicBezTo>
                  <a:pt x="1651" y="1689"/>
                  <a:pt x="1611" y="1633"/>
                  <a:pt x="1567" y="1603"/>
                </a:cubicBezTo>
                <a:cubicBezTo>
                  <a:pt x="1546" y="1573"/>
                  <a:pt x="1528" y="1537"/>
                  <a:pt x="1507" y="1507"/>
                </a:cubicBezTo>
                <a:cubicBezTo>
                  <a:pt x="1501" y="1499"/>
                  <a:pt x="1492" y="1493"/>
                  <a:pt x="1485" y="1485"/>
                </a:cubicBezTo>
                <a:cubicBezTo>
                  <a:pt x="1479" y="1478"/>
                  <a:pt x="1475" y="1470"/>
                  <a:pt x="1470" y="1462"/>
                </a:cubicBezTo>
                <a:cubicBezTo>
                  <a:pt x="1455" y="1416"/>
                  <a:pt x="1424" y="1387"/>
                  <a:pt x="1396" y="1351"/>
                </a:cubicBezTo>
                <a:cubicBezTo>
                  <a:pt x="1372" y="1320"/>
                  <a:pt x="1365" y="1293"/>
                  <a:pt x="1345" y="1262"/>
                </a:cubicBezTo>
                <a:cubicBezTo>
                  <a:pt x="1329" y="1238"/>
                  <a:pt x="1317" y="1212"/>
                  <a:pt x="1300" y="1188"/>
                </a:cubicBezTo>
                <a:cubicBezTo>
                  <a:pt x="1294" y="1180"/>
                  <a:pt x="1285" y="1174"/>
                  <a:pt x="1278" y="1166"/>
                </a:cubicBezTo>
                <a:cubicBezTo>
                  <a:pt x="1272" y="1159"/>
                  <a:pt x="1268" y="1151"/>
                  <a:pt x="1263" y="1144"/>
                </a:cubicBezTo>
                <a:cubicBezTo>
                  <a:pt x="1250" y="1103"/>
                  <a:pt x="1216" y="1046"/>
                  <a:pt x="1174" y="1033"/>
                </a:cubicBezTo>
                <a:cubicBezTo>
                  <a:pt x="1136" y="979"/>
                  <a:pt x="1066" y="893"/>
                  <a:pt x="1011" y="855"/>
                </a:cubicBezTo>
                <a:cubicBezTo>
                  <a:pt x="995" y="832"/>
                  <a:pt x="961" y="795"/>
                  <a:pt x="937" y="781"/>
                </a:cubicBezTo>
                <a:cubicBezTo>
                  <a:pt x="934" y="779"/>
                  <a:pt x="948" y="791"/>
                  <a:pt x="945" y="788"/>
                </a:cubicBezTo>
                <a:cubicBezTo>
                  <a:pt x="887" y="730"/>
                  <a:pt x="798" y="703"/>
                  <a:pt x="745" y="640"/>
                </a:cubicBezTo>
                <a:cubicBezTo>
                  <a:pt x="700" y="587"/>
                  <a:pt x="647" y="540"/>
                  <a:pt x="604" y="485"/>
                </a:cubicBezTo>
                <a:cubicBezTo>
                  <a:pt x="561" y="429"/>
                  <a:pt x="531" y="365"/>
                  <a:pt x="493" y="307"/>
                </a:cubicBezTo>
                <a:cubicBezTo>
                  <a:pt x="479" y="286"/>
                  <a:pt x="478" y="262"/>
                  <a:pt x="463" y="240"/>
                </a:cubicBezTo>
                <a:cubicBezTo>
                  <a:pt x="445" y="185"/>
                  <a:pt x="401" y="125"/>
                  <a:pt x="352" y="92"/>
                </a:cubicBezTo>
                <a:cubicBezTo>
                  <a:pt x="325" y="53"/>
                  <a:pt x="352" y="83"/>
                  <a:pt x="315" y="62"/>
                </a:cubicBezTo>
                <a:cubicBezTo>
                  <a:pt x="300" y="53"/>
                  <a:pt x="288" y="39"/>
                  <a:pt x="271" y="33"/>
                </a:cubicBezTo>
                <a:cubicBezTo>
                  <a:pt x="236" y="21"/>
                  <a:pt x="202" y="14"/>
                  <a:pt x="167" y="3"/>
                </a:cubicBezTo>
                <a:cubicBezTo>
                  <a:pt x="87" y="9"/>
                  <a:pt x="61" y="0"/>
                  <a:pt x="19" y="62"/>
                </a:cubicBezTo>
                <a:cubicBezTo>
                  <a:pt x="26" y="170"/>
                  <a:pt x="0" y="189"/>
                  <a:pt x="34" y="159"/>
                </a:cubicBez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" name="Group 79"/>
          <p:cNvGrpSpPr>
            <a:grpSpLocks/>
          </p:cNvGrpSpPr>
          <p:nvPr/>
        </p:nvGrpSpPr>
        <p:grpSpPr bwMode="auto">
          <a:xfrm>
            <a:off x="4495800" y="3651250"/>
            <a:ext cx="3297238" cy="814388"/>
            <a:chOff x="1965" y="881"/>
            <a:chExt cx="2077" cy="513"/>
          </a:xfrm>
        </p:grpSpPr>
        <p:sp>
          <p:nvSpPr>
            <p:cNvPr id="2794576" name="Freeform 80" descr="25%"/>
            <p:cNvSpPr>
              <a:spLocks/>
            </p:cNvSpPr>
            <p:nvPr/>
          </p:nvSpPr>
          <p:spPr bwMode="auto">
            <a:xfrm>
              <a:off x="3742" y="977"/>
              <a:ext cx="142" cy="289"/>
            </a:xfrm>
            <a:custGeom>
              <a:avLst/>
              <a:gdLst/>
              <a:ahLst/>
              <a:cxnLst>
                <a:cxn ang="0">
                  <a:pos x="141" y="0"/>
                </a:cxn>
                <a:cxn ang="0">
                  <a:pos x="0" y="0"/>
                </a:cxn>
                <a:cxn ang="0">
                  <a:pos x="0" y="288"/>
                </a:cxn>
                <a:cxn ang="0">
                  <a:pos x="141" y="288"/>
                </a:cxn>
              </a:cxnLst>
              <a:rect l="0" t="0" r="r" b="b"/>
              <a:pathLst>
                <a:path w="142" h="289">
                  <a:moveTo>
                    <a:pt x="14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1" y="288"/>
                  </a:lnTo>
                </a:path>
              </a:pathLst>
            </a:custGeom>
            <a:pattFill prst="pct25">
              <a:fgClr>
                <a:schemeClr val="accent1"/>
              </a:fgClr>
              <a:bgClr>
                <a:srgbClr val="FFFFFF"/>
              </a:bgClr>
            </a:patt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4577" name="Freeform 81"/>
            <p:cNvSpPr>
              <a:spLocks/>
            </p:cNvSpPr>
            <p:nvPr/>
          </p:nvSpPr>
          <p:spPr bwMode="auto">
            <a:xfrm>
              <a:off x="2891" y="881"/>
              <a:ext cx="213" cy="481"/>
            </a:xfrm>
            <a:custGeom>
              <a:avLst/>
              <a:gdLst/>
              <a:ahLst/>
              <a:cxnLst>
                <a:cxn ang="0">
                  <a:pos x="0" y="320"/>
                </a:cxn>
                <a:cxn ang="0">
                  <a:pos x="71" y="240"/>
                </a:cxn>
                <a:cxn ang="0">
                  <a:pos x="0" y="160"/>
                </a:cxn>
                <a:cxn ang="0">
                  <a:pos x="0" y="0"/>
                </a:cxn>
                <a:cxn ang="0">
                  <a:pos x="212" y="160"/>
                </a:cxn>
                <a:cxn ang="0">
                  <a:pos x="212" y="320"/>
                </a:cxn>
                <a:cxn ang="0">
                  <a:pos x="0" y="480"/>
                </a:cxn>
                <a:cxn ang="0">
                  <a:pos x="0" y="320"/>
                </a:cxn>
              </a:cxnLst>
              <a:rect l="0" t="0" r="r" b="b"/>
              <a:pathLst>
                <a:path w="213" h="481">
                  <a:moveTo>
                    <a:pt x="0" y="320"/>
                  </a:moveTo>
                  <a:lnTo>
                    <a:pt x="71" y="240"/>
                  </a:lnTo>
                  <a:lnTo>
                    <a:pt x="0" y="160"/>
                  </a:lnTo>
                  <a:lnTo>
                    <a:pt x="0" y="0"/>
                  </a:lnTo>
                  <a:lnTo>
                    <a:pt x="212" y="160"/>
                  </a:lnTo>
                  <a:lnTo>
                    <a:pt x="212" y="320"/>
                  </a:lnTo>
                  <a:lnTo>
                    <a:pt x="0" y="480"/>
                  </a:lnTo>
                  <a:lnTo>
                    <a:pt x="0" y="32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4578" name="Rectangle 82"/>
            <p:cNvSpPr>
              <a:spLocks noChangeArrowheads="1"/>
            </p:cNvSpPr>
            <p:nvPr/>
          </p:nvSpPr>
          <p:spPr bwMode="auto">
            <a:xfrm rot="5400000">
              <a:off x="2792" y="1004"/>
              <a:ext cx="38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ALU</a:t>
              </a:r>
            </a:p>
          </p:txBody>
        </p:sp>
        <p:sp>
          <p:nvSpPr>
            <p:cNvPr id="2794579" name="Rectangle 83"/>
            <p:cNvSpPr>
              <a:spLocks noChangeArrowheads="1"/>
            </p:cNvSpPr>
            <p:nvPr/>
          </p:nvSpPr>
          <p:spPr bwMode="auto">
            <a:xfrm>
              <a:off x="2025" y="1011"/>
              <a:ext cx="22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I$</a:t>
              </a:r>
            </a:p>
          </p:txBody>
        </p:sp>
        <p:grpSp>
          <p:nvGrpSpPr>
            <p:cNvPr id="14" name="Group 84"/>
            <p:cNvGrpSpPr>
              <a:grpSpLocks/>
            </p:cNvGrpSpPr>
            <p:nvPr/>
          </p:nvGrpSpPr>
          <p:grpSpPr bwMode="auto">
            <a:xfrm>
              <a:off x="1965" y="977"/>
              <a:ext cx="340" cy="289"/>
              <a:chOff x="1935" y="1349"/>
              <a:chExt cx="340" cy="289"/>
            </a:xfrm>
          </p:grpSpPr>
          <p:sp>
            <p:nvSpPr>
              <p:cNvPr id="2794581" name="Freeform 85"/>
              <p:cNvSpPr>
                <a:spLocks/>
              </p:cNvSpPr>
              <p:nvPr/>
            </p:nvSpPr>
            <p:spPr bwMode="auto">
              <a:xfrm>
                <a:off x="1935" y="1349"/>
                <a:ext cx="170" cy="289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9" y="288"/>
                  </a:cxn>
                </a:cxnLst>
                <a:rect l="0" t="0" r="r" b="b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4582" name="Freeform 86"/>
              <p:cNvSpPr>
                <a:spLocks/>
              </p:cNvSpPr>
              <p:nvPr/>
            </p:nvSpPr>
            <p:spPr bwMode="auto">
              <a:xfrm>
                <a:off x="2104" y="1349"/>
                <a:ext cx="171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0" y="0"/>
                  </a:cxn>
                  <a:cxn ang="0">
                    <a:pos x="170" y="288"/>
                  </a:cxn>
                  <a:cxn ang="0">
                    <a:pos x="0" y="288"/>
                  </a:cxn>
                </a:cxnLst>
                <a:rect l="0" t="0" r="r" b="b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94583" name="Rectangle 87"/>
            <p:cNvSpPr>
              <a:spLocks noChangeArrowheads="1"/>
            </p:cNvSpPr>
            <p:nvPr/>
          </p:nvSpPr>
          <p:spPr bwMode="auto">
            <a:xfrm>
              <a:off x="2406" y="984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Reg</a:t>
              </a:r>
            </a:p>
          </p:txBody>
        </p:sp>
        <p:sp>
          <p:nvSpPr>
            <p:cNvPr id="2794584" name="Freeform 88"/>
            <p:cNvSpPr>
              <a:spLocks/>
            </p:cNvSpPr>
            <p:nvPr/>
          </p:nvSpPr>
          <p:spPr bwMode="auto">
            <a:xfrm>
              <a:off x="2425" y="977"/>
              <a:ext cx="149" cy="289"/>
            </a:xfrm>
            <a:custGeom>
              <a:avLst/>
              <a:gdLst/>
              <a:ahLst/>
              <a:cxnLst>
                <a:cxn ang="0">
                  <a:pos x="148" y="0"/>
                </a:cxn>
                <a:cxn ang="0">
                  <a:pos x="0" y="0"/>
                </a:cxn>
                <a:cxn ang="0">
                  <a:pos x="0" y="288"/>
                </a:cxn>
                <a:cxn ang="0">
                  <a:pos x="148" y="288"/>
                </a:cxn>
              </a:cxnLst>
              <a:rect l="0" t="0" r="r" b="b"/>
              <a:pathLst>
                <a:path w="149" h="289">
                  <a:moveTo>
                    <a:pt x="148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8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4585" name="Freeform 89"/>
            <p:cNvSpPr>
              <a:spLocks/>
            </p:cNvSpPr>
            <p:nvPr/>
          </p:nvSpPr>
          <p:spPr bwMode="auto">
            <a:xfrm>
              <a:off x="2573" y="977"/>
              <a:ext cx="148" cy="2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4586" name="Line 90"/>
            <p:cNvSpPr>
              <a:spLocks noChangeShapeType="1"/>
            </p:cNvSpPr>
            <p:nvPr/>
          </p:nvSpPr>
          <p:spPr bwMode="auto">
            <a:xfrm>
              <a:off x="2310" y="1121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4587" name="Freeform 91"/>
            <p:cNvSpPr>
              <a:spLocks/>
            </p:cNvSpPr>
            <p:nvPr/>
          </p:nvSpPr>
          <p:spPr bwMode="auto">
            <a:xfrm>
              <a:off x="2372" y="1025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4588" name="Line 92"/>
            <p:cNvSpPr>
              <a:spLocks noChangeShapeType="1"/>
            </p:cNvSpPr>
            <p:nvPr/>
          </p:nvSpPr>
          <p:spPr bwMode="auto">
            <a:xfrm>
              <a:off x="2726" y="1025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4589" name="Rectangle 93"/>
            <p:cNvSpPr>
              <a:spLocks noChangeArrowheads="1"/>
            </p:cNvSpPr>
            <p:nvPr/>
          </p:nvSpPr>
          <p:spPr bwMode="auto">
            <a:xfrm>
              <a:off x="3255" y="1021"/>
              <a:ext cx="302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 D$</a:t>
              </a:r>
            </a:p>
          </p:txBody>
        </p:sp>
        <p:sp>
          <p:nvSpPr>
            <p:cNvPr id="2794590" name="Rectangle 94"/>
            <p:cNvSpPr>
              <a:spLocks noChangeArrowheads="1"/>
            </p:cNvSpPr>
            <p:nvPr/>
          </p:nvSpPr>
          <p:spPr bwMode="auto">
            <a:xfrm>
              <a:off x="3715" y="979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Reg</a:t>
              </a:r>
            </a:p>
          </p:txBody>
        </p:sp>
        <p:sp>
          <p:nvSpPr>
            <p:cNvPr id="2794591" name="Freeform 95"/>
            <p:cNvSpPr>
              <a:spLocks/>
            </p:cNvSpPr>
            <p:nvPr/>
          </p:nvSpPr>
          <p:spPr bwMode="auto">
            <a:xfrm>
              <a:off x="3883" y="977"/>
              <a:ext cx="143" cy="2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2" y="0"/>
                </a:cxn>
                <a:cxn ang="0">
                  <a:pos x="142" y="288"/>
                </a:cxn>
                <a:cxn ang="0">
                  <a:pos x="0" y="288"/>
                </a:cxn>
              </a:cxnLst>
              <a:rect l="0" t="0" r="r" b="b"/>
              <a:pathLst>
                <a:path w="143" h="289">
                  <a:moveTo>
                    <a:pt x="0" y="0"/>
                  </a:moveTo>
                  <a:lnTo>
                    <a:pt x="142" y="0"/>
                  </a:lnTo>
                  <a:lnTo>
                    <a:pt x="142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4592" name="Line 96"/>
            <p:cNvSpPr>
              <a:spLocks noChangeShapeType="1"/>
            </p:cNvSpPr>
            <p:nvPr/>
          </p:nvSpPr>
          <p:spPr bwMode="auto">
            <a:xfrm>
              <a:off x="3595" y="1121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4593" name="Line 97"/>
            <p:cNvSpPr>
              <a:spLocks noChangeShapeType="1"/>
            </p:cNvSpPr>
            <p:nvPr/>
          </p:nvSpPr>
          <p:spPr bwMode="auto">
            <a:xfrm>
              <a:off x="3111" y="1121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4594" name="Freeform 98"/>
            <p:cNvSpPr>
              <a:spLocks/>
            </p:cNvSpPr>
            <p:nvPr/>
          </p:nvSpPr>
          <p:spPr bwMode="auto">
            <a:xfrm>
              <a:off x="3232" y="1121"/>
              <a:ext cx="431" cy="1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391" y="192"/>
                </a:cxn>
                <a:cxn ang="0">
                  <a:pos x="391" y="64"/>
                </a:cxn>
                <a:cxn ang="0">
                  <a:pos x="430" y="0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4595" name="Line 99"/>
            <p:cNvSpPr>
              <a:spLocks noChangeShapeType="1"/>
            </p:cNvSpPr>
            <p:nvPr/>
          </p:nvSpPr>
          <p:spPr bwMode="auto">
            <a:xfrm>
              <a:off x="2726" y="1217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4596" name="Freeform 100"/>
            <p:cNvSpPr>
              <a:spLocks/>
            </p:cNvSpPr>
            <p:nvPr/>
          </p:nvSpPr>
          <p:spPr bwMode="auto">
            <a:xfrm>
              <a:off x="2819" y="1116"/>
              <a:ext cx="337" cy="27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0" y="277"/>
                </a:cxn>
                <a:cxn ang="0">
                  <a:pos x="294" y="277"/>
                </a:cxn>
                <a:cxn ang="0">
                  <a:pos x="294" y="90"/>
                </a:cxn>
                <a:cxn ang="0">
                  <a:pos x="336" y="0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" name="Group 101"/>
            <p:cNvGrpSpPr>
              <a:grpSpLocks/>
            </p:cNvGrpSpPr>
            <p:nvPr/>
          </p:nvGrpSpPr>
          <p:grpSpPr bwMode="auto">
            <a:xfrm>
              <a:off x="3265" y="955"/>
              <a:ext cx="325" cy="289"/>
              <a:chOff x="3671" y="1797"/>
              <a:chExt cx="325" cy="289"/>
            </a:xfrm>
          </p:grpSpPr>
          <p:sp>
            <p:nvSpPr>
              <p:cNvPr id="2794598" name="Freeform 102"/>
              <p:cNvSpPr>
                <a:spLocks/>
              </p:cNvSpPr>
              <p:nvPr/>
            </p:nvSpPr>
            <p:spPr bwMode="auto">
              <a:xfrm>
                <a:off x="3671" y="1797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4599" name="Freeform 103"/>
              <p:cNvSpPr>
                <a:spLocks/>
              </p:cNvSpPr>
              <p:nvPr/>
            </p:nvSpPr>
            <p:spPr bwMode="auto">
              <a:xfrm>
                <a:off x="3832" y="1797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6" name="Group 104"/>
          <p:cNvGrpSpPr>
            <a:grpSpLocks/>
          </p:cNvGrpSpPr>
          <p:nvPr/>
        </p:nvGrpSpPr>
        <p:grpSpPr bwMode="auto">
          <a:xfrm>
            <a:off x="5181600" y="4489450"/>
            <a:ext cx="3297238" cy="814388"/>
            <a:chOff x="1965" y="881"/>
            <a:chExt cx="2077" cy="513"/>
          </a:xfrm>
        </p:grpSpPr>
        <p:sp>
          <p:nvSpPr>
            <p:cNvPr id="2794601" name="Freeform 105" descr="25%"/>
            <p:cNvSpPr>
              <a:spLocks/>
            </p:cNvSpPr>
            <p:nvPr/>
          </p:nvSpPr>
          <p:spPr bwMode="auto">
            <a:xfrm>
              <a:off x="3742" y="977"/>
              <a:ext cx="142" cy="289"/>
            </a:xfrm>
            <a:custGeom>
              <a:avLst/>
              <a:gdLst/>
              <a:ahLst/>
              <a:cxnLst>
                <a:cxn ang="0">
                  <a:pos x="141" y="0"/>
                </a:cxn>
                <a:cxn ang="0">
                  <a:pos x="0" y="0"/>
                </a:cxn>
                <a:cxn ang="0">
                  <a:pos x="0" y="288"/>
                </a:cxn>
                <a:cxn ang="0">
                  <a:pos x="141" y="288"/>
                </a:cxn>
              </a:cxnLst>
              <a:rect l="0" t="0" r="r" b="b"/>
              <a:pathLst>
                <a:path w="142" h="289">
                  <a:moveTo>
                    <a:pt x="14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1" y="288"/>
                  </a:lnTo>
                </a:path>
              </a:pathLst>
            </a:custGeom>
            <a:pattFill prst="pct25">
              <a:fgClr>
                <a:schemeClr val="accent1"/>
              </a:fgClr>
              <a:bgClr>
                <a:srgbClr val="FFFFFF"/>
              </a:bgClr>
            </a:patt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4602" name="Freeform 106"/>
            <p:cNvSpPr>
              <a:spLocks/>
            </p:cNvSpPr>
            <p:nvPr/>
          </p:nvSpPr>
          <p:spPr bwMode="auto">
            <a:xfrm>
              <a:off x="2891" y="881"/>
              <a:ext cx="213" cy="481"/>
            </a:xfrm>
            <a:custGeom>
              <a:avLst/>
              <a:gdLst/>
              <a:ahLst/>
              <a:cxnLst>
                <a:cxn ang="0">
                  <a:pos x="0" y="320"/>
                </a:cxn>
                <a:cxn ang="0">
                  <a:pos x="71" y="240"/>
                </a:cxn>
                <a:cxn ang="0">
                  <a:pos x="0" y="160"/>
                </a:cxn>
                <a:cxn ang="0">
                  <a:pos x="0" y="0"/>
                </a:cxn>
                <a:cxn ang="0">
                  <a:pos x="212" y="160"/>
                </a:cxn>
                <a:cxn ang="0">
                  <a:pos x="212" y="320"/>
                </a:cxn>
                <a:cxn ang="0">
                  <a:pos x="0" y="480"/>
                </a:cxn>
                <a:cxn ang="0">
                  <a:pos x="0" y="320"/>
                </a:cxn>
              </a:cxnLst>
              <a:rect l="0" t="0" r="r" b="b"/>
              <a:pathLst>
                <a:path w="213" h="481">
                  <a:moveTo>
                    <a:pt x="0" y="320"/>
                  </a:moveTo>
                  <a:lnTo>
                    <a:pt x="71" y="240"/>
                  </a:lnTo>
                  <a:lnTo>
                    <a:pt x="0" y="160"/>
                  </a:lnTo>
                  <a:lnTo>
                    <a:pt x="0" y="0"/>
                  </a:lnTo>
                  <a:lnTo>
                    <a:pt x="212" y="160"/>
                  </a:lnTo>
                  <a:lnTo>
                    <a:pt x="212" y="320"/>
                  </a:lnTo>
                  <a:lnTo>
                    <a:pt x="0" y="480"/>
                  </a:lnTo>
                  <a:lnTo>
                    <a:pt x="0" y="32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4603" name="Rectangle 107"/>
            <p:cNvSpPr>
              <a:spLocks noChangeArrowheads="1"/>
            </p:cNvSpPr>
            <p:nvPr/>
          </p:nvSpPr>
          <p:spPr bwMode="auto">
            <a:xfrm rot="5400000">
              <a:off x="2792" y="1004"/>
              <a:ext cx="38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ALU</a:t>
              </a:r>
            </a:p>
          </p:txBody>
        </p:sp>
        <p:sp>
          <p:nvSpPr>
            <p:cNvPr id="2794604" name="Rectangle 108"/>
            <p:cNvSpPr>
              <a:spLocks noChangeArrowheads="1"/>
            </p:cNvSpPr>
            <p:nvPr/>
          </p:nvSpPr>
          <p:spPr bwMode="auto">
            <a:xfrm>
              <a:off x="2025" y="1011"/>
              <a:ext cx="22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I$</a:t>
              </a:r>
            </a:p>
          </p:txBody>
        </p:sp>
        <p:grpSp>
          <p:nvGrpSpPr>
            <p:cNvPr id="17" name="Group 109"/>
            <p:cNvGrpSpPr>
              <a:grpSpLocks/>
            </p:cNvGrpSpPr>
            <p:nvPr/>
          </p:nvGrpSpPr>
          <p:grpSpPr bwMode="auto">
            <a:xfrm>
              <a:off x="1965" y="977"/>
              <a:ext cx="340" cy="289"/>
              <a:chOff x="1935" y="1349"/>
              <a:chExt cx="340" cy="289"/>
            </a:xfrm>
          </p:grpSpPr>
          <p:sp>
            <p:nvSpPr>
              <p:cNvPr id="2794606" name="Freeform 110"/>
              <p:cNvSpPr>
                <a:spLocks/>
              </p:cNvSpPr>
              <p:nvPr/>
            </p:nvSpPr>
            <p:spPr bwMode="auto">
              <a:xfrm>
                <a:off x="1935" y="1349"/>
                <a:ext cx="170" cy="289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9" y="288"/>
                  </a:cxn>
                </a:cxnLst>
                <a:rect l="0" t="0" r="r" b="b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4607" name="Freeform 111"/>
              <p:cNvSpPr>
                <a:spLocks/>
              </p:cNvSpPr>
              <p:nvPr/>
            </p:nvSpPr>
            <p:spPr bwMode="auto">
              <a:xfrm>
                <a:off x="2104" y="1349"/>
                <a:ext cx="171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0" y="0"/>
                  </a:cxn>
                  <a:cxn ang="0">
                    <a:pos x="170" y="288"/>
                  </a:cxn>
                  <a:cxn ang="0">
                    <a:pos x="0" y="288"/>
                  </a:cxn>
                </a:cxnLst>
                <a:rect l="0" t="0" r="r" b="b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94608" name="Rectangle 112"/>
            <p:cNvSpPr>
              <a:spLocks noChangeArrowheads="1"/>
            </p:cNvSpPr>
            <p:nvPr/>
          </p:nvSpPr>
          <p:spPr bwMode="auto">
            <a:xfrm>
              <a:off x="2406" y="984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Reg</a:t>
              </a:r>
            </a:p>
          </p:txBody>
        </p:sp>
        <p:sp>
          <p:nvSpPr>
            <p:cNvPr id="2794609" name="Freeform 113"/>
            <p:cNvSpPr>
              <a:spLocks/>
            </p:cNvSpPr>
            <p:nvPr/>
          </p:nvSpPr>
          <p:spPr bwMode="auto">
            <a:xfrm>
              <a:off x="2425" y="977"/>
              <a:ext cx="149" cy="289"/>
            </a:xfrm>
            <a:custGeom>
              <a:avLst/>
              <a:gdLst/>
              <a:ahLst/>
              <a:cxnLst>
                <a:cxn ang="0">
                  <a:pos x="148" y="0"/>
                </a:cxn>
                <a:cxn ang="0">
                  <a:pos x="0" y="0"/>
                </a:cxn>
                <a:cxn ang="0">
                  <a:pos x="0" y="288"/>
                </a:cxn>
                <a:cxn ang="0">
                  <a:pos x="148" y="288"/>
                </a:cxn>
              </a:cxnLst>
              <a:rect l="0" t="0" r="r" b="b"/>
              <a:pathLst>
                <a:path w="149" h="289">
                  <a:moveTo>
                    <a:pt x="148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8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4610" name="Freeform 114"/>
            <p:cNvSpPr>
              <a:spLocks/>
            </p:cNvSpPr>
            <p:nvPr/>
          </p:nvSpPr>
          <p:spPr bwMode="auto">
            <a:xfrm>
              <a:off x="2573" y="977"/>
              <a:ext cx="148" cy="2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4611" name="Line 115"/>
            <p:cNvSpPr>
              <a:spLocks noChangeShapeType="1"/>
            </p:cNvSpPr>
            <p:nvPr/>
          </p:nvSpPr>
          <p:spPr bwMode="auto">
            <a:xfrm>
              <a:off x="2310" y="1121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4612" name="Freeform 116"/>
            <p:cNvSpPr>
              <a:spLocks/>
            </p:cNvSpPr>
            <p:nvPr/>
          </p:nvSpPr>
          <p:spPr bwMode="auto">
            <a:xfrm>
              <a:off x="2372" y="1025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4613" name="Line 117"/>
            <p:cNvSpPr>
              <a:spLocks noChangeShapeType="1"/>
            </p:cNvSpPr>
            <p:nvPr/>
          </p:nvSpPr>
          <p:spPr bwMode="auto">
            <a:xfrm>
              <a:off x="2726" y="1025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4614" name="Rectangle 118"/>
            <p:cNvSpPr>
              <a:spLocks noChangeArrowheads="1"/>
            </p:cNvSpPr>
            <p:nvPr/>
          </p:nvSpPr>
          <p:spPr bwMode="auto">
            <a:xfrm>
              <a:off x="3255" y="1021"/>
              <a:ext cx="302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 D$</a:t>
              </a:r>
            </a:p>
          </p:txBody>
        </p:sp>
        <p:sp>
          <p:nvSpPr>
            <p:cNvPr id="2794615" name="Rectangle 119"/>
            <p:cNvSpPr>
              <a:spLocks noChangeArrowheads="1"/>
            </p:cNvSpPr>
            <p:nvPr/>
          </p:nvSpPr>
          <p:spPr bwMode="auto">
            <a:xfrm>
              <a:off x="3715" y="979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Reg</a:t>
              </a:r>
            </a:p>
          </p:txBody>
        </p:sp>
        <p:sp>
          <p:nvSpPr>
            <p:cNvPr id="2794616" name="Freeform 120"/>
            <p:cNvSpPr>
              <a:spLocks/>
            </p:cNvSpPr>
            <p:nvPr/>
          </p:nvSpPr>
          <p:spPr bwMode="auto">
            <a:xfrm>
              <a:off x="3883" y="977"/>
              <a:ext cx="143" cy="2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2" y="0"/>
                </a:cxn>
                <a:cxn ang="0">
                  <a:pos x="142" y="288"/>
                </a:cxn>
                <a:cxn ang="0">
                  <a:pos x="0" y="288"/>
                </a:cxn>
              </a:cxnLst>
              <a:rect l="0" t="0" r="r" b="b"/>
              <a:pathLst>
                <a:path w="143" h="289">
                  <a:moveTo>
                    <a:pt x="0" y="0"/>
                  </a:moveTo>
                  <a:lnTo>
                    <a:pt x="142" y="0"/>
                  </a:lnTo>
                  <a:lnTo>
                    <a:pt x="142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4617" name="Line 121"/>
            <p:cNvSpPr>
              <a:spLocks noChangeShapeType="1"/>
            </p:cNvSpPr>
            <p:nvPr/>
          </p:nvSpPr>
          <p:spPr bwMode="auto">
            <a:xfrm>
              <a:off x="3595" y="1121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4618" name="Line 122"/>
            <p:cNvSpPr>
              <a:spLocks noChangeShapeType="1"/>
            </p:cNvSpPr>
            <p:nvPr/>
          </p:nvSpPr>
          <p:spPr bwMode="auto">
            <a:xfrm>
              <a:off x="3111" y="1121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4619" name="Freeform 123"/>
            <p:cNvSpPr>
              <a:spLocks/>
            </p:cNvSpPr>
            <p:nvPr/>
          </p:nvSpPr>
          <p:spPr bwMode="auto">
            <a:xfrm>
              <a:off x="3232" y="1121"/>
              <a:ext cx="431" cy="1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391" y="192"/>
                </a:cxn>
                <a:cxn ang="0">
                  <a:pos x="391" y="64"/>
                </a:cxn>
                <a:cxn ang="0">
                  <a:pos x="430" y="0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4620" name="Line 124"/>
            <p:cNvSpPr>
              <a:spLocks noChangeShapeType="1"/>
            </p:cNvSpPr>
            <p:nvPr/>
          </p:nvSpPr>
          <p:spPr bwMode="auto">
            <a:xfrm>
              <a:off x="2726" y="1217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4621" name="Freeform 125"/>
            <p:cNvSpPr>
              <a:spLocks/>
            </p:cNvSpPr>
            <p:nvPr/>
          </p:nvSpPr>
          <p:spPr bwMode="auto">
            <a:xfrm>
              <a:off x="2819" y="1116"/>
              <a:ext cx="337" cy="27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0" y="277"/>
                </a:cxn>
                <a:cxn ang="0">
                  <a:pos x="294" y="277"/>
                </a:cxn>
                <a:cxn ang="0">
                  <a:pos x="294" y="90"/>
                </a:cxn>
                <a:cxn ang="0">
                  <a:pos x="336" y="0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8" name="Group 126"/>
            <p:cNvGrpSpPr>
              <a:grpSpLocks/>
            </p:cNvGrpSpPr>
            <p:nvPr/>
          </p:nvGrpSpPr>
          <p:grpSpPr bwMode="auto">
            <a:xfrm>
              <a:off x="3265" y="955"/>
              <a:ext cx="325" cy="289"/>
              <a:chOff x="3671" y="1797"/>
              <a:chExt cx="325" cy="289"/>
            </a:xfrm>
          </p:grpSpPr>
          <p:sp>
            <p:nvSpPr>
              <p:cNvPr id="2794623" name="Freeform 127"/>
              <p:cNvSpPr>
                <a:spLocks/>
              </p:cNvSpPr>
              <p:nvPr/>
            </p:nvSpPr>
            <p:spPr bwMode="auto">
              <a:xfrm>
                <a:off x="3671" y="1797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4624" name="Freeform 128"/>
              <p:cNvSpPr>
                <a:spLocks/>
              </p:cNvSpPr>
              <p:nvPr/>
            </p:nvSpPr>
            <p:spPr bwMode="auto">
              <a:xfrm>
                <a:off x="3832" y="1797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794625" name="Rectangle 129"/>
          <p:cNvSpPr>
            <a:spLocks noChangeArrowheads="1"/>
          </p:cNvSpPr>
          <p:nvPr/>
        </p:nvSpPr>
        <p:spPr bwMode="auto">
          <a:xfrm>
            <a:off x="457200" y="2889250"/>
            <a:ext cx="83185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chemeClr val="tx1"/>
                </a:solidFill>
                <a:latin typeface="Arial" pitchFamily="-65" charset="0"/>
              </a:rPr>
              <a:t>nop</a:t>
            </a:r>
          </a:p>
        </p:txBody>
      </p:sp>
    </p:spTree>
    <p:extLst>
      <p:ext uri="{BB962C8B-B14F-4D97-AF65-F5344CB8AC3E}">
        <p14:creationId xmlns:p14="http://schemas.microsoft.com/office/powerpoint/2010/main" val="22891182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B08FA-CA6D-D140-AF04-565D216567E5}" type="datetime1">
              <a:rPr lang="en-US" smtClean="0"/>
              <a:pPr/>
              <a:t>2015-05-09</a:t>
            </a:fld>
            <a:endParaRPr lang="en-US" dirty="0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1143000"/>
          </a:xfrm>
        </p:spPr>
        <p:txBody>
          <a:bodyPr/>
          <a:lstStyle/>
          <a:p>
            <a:r>
              <a:rPr lang="en-US" sz="4000" dirty="0" smtClean="0"/>
              <a:t>Data Hazards:  Code </a:t>
            </a:r>
            <a:r>
              <a:rPr lang="en-US" sz="4000" dirty="0"/>
              <a:t>Scheduling to Avoid Stalls</a:t>
            </a:r>
            <a:endParaRPr lang="en-AU" sz="4000" dirty="0"/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843087"/>
          </a:xfrm>
        </p:spPr>
        <p:txBody>
          <a:bodyPr/>
          <a:lstStyle/>
          <a:p>
            <a:r>
              <a:rPr lang="en-US"/>
              <a:t>Reorder code to avoid use of load result in the next instruction</a:t>
            </a:r>
          </a:p>
          <a:p>
            <a:r>
              <a:rPr lang="en-US"/>
              <a:t>C code for </a:t>
            </a:r>
            <a:r>
              <a:rPr lang="en-US">
                <a:latin typeface="Lucida Console" charset="0"/>
              </a:rPr>
              <a:t>A = B + E; C = B + F;</a:t>
            </a:r>
            <a:endParaRPr lang="en-AU">
              <a:latin typeface="Lucida Console" charset="0"/>
            </a:endParaRPr>
          </a:p>
        </p:txBody>
      </p:sp>
      <p:sp>
        <p:nvSpPr>
          <p:cNvPr id="346116" name="Text Box 4"/>
          <p:cNvSpPr txBox="1">
            <a:spLocks noChangeArrowheads="1"/>
          </p:cNvSpPr>
          <p:nvPr/>
        </p:nvSpPr>
        <p:spPr bwMode="auto">
          <a:xfrm>
            <a:off x="2146300" y="3225800"/>
            <a:ext cx="2794000" cy="2587625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628650">
              <a:spcBef>
                <a:spcPct val="20000"/>
              </a:spcBef>
            </a:pPr>
            <a:r>
              <a:rPr lang="en-US" sz="2000" dirty="0" err="1">
                <a:latin typeface="Lucida Console" charset="0"/>
              </a:rPr>
              <a:t>lw</a:t>
            </a:r>
            <a:r>
              <a:rPr lang="en-US" sz="2000" dirty="0">
                <a:latin typeface="Lucida Console" charset="0"/>
              </a:rPr>
              <a:t>	$t1, 0($t0)</a:t>
            </a:r>
          </a:p>
          <a:p>
            <a:pPr algn="l" defTabSz="628650">
              <a:spcBef>
                <a:spcPct val="20000"/>
              </a:spcBef>
            </a:pPr>
            <a:r>
              <a:rPr lang="en-US" sz="2000" dirty="0" err="1">
                <a:latin typeface="Lucida Console" charset="0"/>
              </a:rPr>
              <a:t>lw</a:t>
            </a:r>
            <a:r>
              <a:rPr lang="en-US" sz="2000" dirty="0">
                <a:latin typeface="Lucida Console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Lucida Console" charset="0"/>
              </a:rPr>
              <a:t>$t2</a:t>
            </a:r>
            <a:r>
              <a:rPr lang="en-US" sz="2000" dirty="0">
                <a:latin typeface="Lucida Console" charset="0"/>
              </a:rPr>
              <a:t>, 4($t0)</a:t>
            </a:r>
          </a:p>
          <a:p>
            <a:pPr algn="l" defTabSz="628650">
              <a:spcBef>
                <a:spcPct val="20000"/>
              </a:spcBef>
            </a:pPr>
            <a:r>
              <a:rPr lang="en-US" sz="2000" dirty="0">
                <a:latin typeface="Lucida Console" charset="0"/>
              </a:rPr>
              <a:t>add	$t3, $t1, </a:t>
            </a:r>
            <a:r>
              <a:rPr lang="en-US" sz="2000" dirty="0">
                <a:solidFill>
                  <a:srgbClr val="FF0000"/>
                </a:solidFill>
                <a:latin typeface="Lucida Console" charset="0"/>
              </a:rPr>
              <a:t>$t2</a:t>
            </a:r>
          </a:p>
          <a:p>
            <a:pPr algn="l" defTabSz="628650">
              <a:spcBef>
                <a:spcPct val="20000"/>
              </a:spcBef>
            </a:pPr>
            <a:r>
              <a:rPr lang="en-US" sz="2000" dirty="0" err="1">
                <a:latin typeface="Lucida Console" charset="0"/>
              </a:rPr>
              <a:t>sw</a:t>
            </a:r>
            <a:r>
              <a:rPr lang="en-US" sz="2000" dirty="0">
                <a:latin typeface="Lucida Console" charset="0"/>
              </a:rPr>
              <a:t>	$t3, 12($t0)</a:t>
            </a:r>
          </a:p>
          <a:p>
            <a:pPr algn="l" defTabSz="628650">
              <a:spcBef>
                <a:spcPct val="20000"/>
              </a:spcBef>
            </a:pPr>
            <a:r>
              <a:rPr lang="en-US" sz="2000" dirty="0" err="1">
                <a:latin typeface="Lucida Console" charset="0"/>
              </a:rPr>
              <a:t>lw</a:t>
            </a:r>
            <a:r>
              <a:rPr lang="en-US" sz="2000" dirty="0">
                <a:latin typeface="Lucida Console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Lucida Console" charset="0"/>
              </a:rPr>
              <a:t>$t4</a:t>
            </a:r>
            <a:r>
              <a:rPr lang="en-US" sz="2000" dirty="0">
                <a:latin typeface="Lucida Console" charset="0"/>
              </a:rPr>
              <a:t>, 8($t0)</a:t>
            </a:r>
          </a:p>
          <a:p>
            <a:pPr algn="l" defTabSz="628650">
              <a:spcBef>
                <a:spcPct val="20000"/>
              </a:spcBef>
            </a:pPr>
            <a:r>
              <a:rPr lang="en-US" sz="2000" dirty="0">
                <a:latin typeface="Lucida Console" charset="0"/>
              </a:rPr>
              <a:t>add	$t5, $t1, </a:t>
            </a:r>
            <a:r>
              <a:rPr lang="en-US" sz="2000" dirty="0">
                <a:solidFill>
                  <a:srgbClr val="FF0000"/>
                </a:solidFill>
                <a:latin typeface="Lucida Console" charset="0"/>
              </a:rPr>
              <a:t>$t4</a:t>
            </a:r>
          </a:p>
          <a:p>
            <a:pPr algn="l" defTabSz="628650">
              <a:spcBef>
                <a:spcPct val="20000"/>
              </a:spcBef>
            </a:pPr>
            <a:r>
              <a:rPr lang="en-US" sz="2000" dirty="0" err="1">
                <a:latin typeface="Lucida Console" charset="0"/>
              </a:rPr>
              <a:t>sw</a:t>
            </a:r>
            <a:r>
              <a:rPr lang="en-US" sz="2000" dirty="0">
                <a:latin typeface="Lucida Console" charset="0"/>
              </a:rPr>
              <a:t>	$t5, 16($t0)</a:t>
            </a:r>
            <a:endParaRPr lang="en-AU" sz="2000" dirty="0">
              <a:latin typeface="Lucida Console" charset="0"/>
            </a:endParaRPr>
          </a:p>
        </p:txBody>
      </p:sp>
      <p:sp>
        <p:nvSpPr>
          <p:cNvPr id="346117" name="AutoShape 5"/>
          <p:cNvSpPr>
            <a:spLocks/>
          </p:cNvSpPr>
          <p:nvPr/>
        </p:nvSpPr>
        <p:spPr bwMode="auto">
          <a:xfrm>
            <a:off x="777875" y="4078288"/>
            <a:ext cx="914400" cy="401637"/>
          </a:xfrm>
          <a:prstGeom prst="borderCallout1">
            <a:avLst>
              <a:gd name="adj1" fmla="val 28458"/>
              <a:gd name="adj2" fmla="val 108333"/>
              <a:gd name="adj3" fmla="val 25296"/>
              <a:gd name="adj4" fmla="val 147917"/>
            </a:avLst>
          </a:prstGeom>
          <a:solidFill>
            <a:srgbClr val="E6B9B8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800"/>
              <a:t>stall</a:t>
            </a:r>
            <a:endParaRPr lang="en-AU" sz="1800"/>
          </a:p>
        </p:txBody>
      </p:sp>
      <p:sp>
        <p:nvSpPr>
          <p:cNvPr id="346118" name="AutoShape 6"/>
          <p:cNvSpPr>
            <a:spLocks/>
          </p:cNvSpPr>
          <p:nvPr/>
        </p:nvSpPr>
        <p:spPr bwMode="auto">
          <a:xfrm>
            <a:off x="777875" y="5157788"/>
            <a:ext cx="914400" cy="401637"/>
          </a:xfrm>
          <a:prstGeom prst="borderCallout1">
            <a:avLst>
              <a:gd name="adj1" fmla="val 28458"/>
              <a:gd name="adj2" fmla="val 108333"/>
              <a:gd name="adj3" fmla="val 25296"/>
              <a:gd name="adj4" fmla="val 14791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1800"/>
              <a:t>stall</a:t>
            </a:r>
            <a:endParaRPr lang="en-AU" sz="1800"/>
          </a:p>
        </p:txBody>
      </p:sp>
      <p:sp>
        <p:nvSpPr>
          <p:cNvPr id="346121" name="Oval 9"/>
          <p:cNvSpPr>
            <a:spLocks noChangeArrowheads="1"/>
          </p:cNvSpPr>
          <p:nvPr/>
        </p:nvSpPr>
        <p:spPr bwMode="auto">
          <a:xfrm>
            <a:off x="2771775" y="3573463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6122" name="Oval 10"/>
          <p:cNvSpPr>
            <a:spLocks noChangeArrowheads="1"/>
          </p:cNvSpPr>
          <p:nvPr/>
        </p:nvSpPr>
        <p:spPr bwMode="auto">
          <a:xfrm>
            <a:off x="4284663" y="3933825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6123" name="Oval 11"/>
          <p:cNvSpPr>
            <a:spLocks noChangeArrowheads="1"/>
          </p:cNvSpPr>
          <p:nvPr/>
        </p:nvSpPr>
        <p:spPr bwMode="auto">
          <a:xfrm>
            <a:off x="2771775" y="4652963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6124" name="Oval 12"/>
          <p:cNvSpPr>
            <a:spLocks noChangeArrowheads="1"/>
          </p:cNvSpPr>
          <p:nvPr/>
        </p:nvSpPr>
        <p:spPr bwMode="auto">
          <a:xfrm>
            <a:off x="4284663" y="5013325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6129" name="Line 17"/>
          <p:cNvSpPr>
            <a:spLocks noChangeShapeType="1"/>
          </p:cNvSpPr>
          <p:nvPr/>
        </p:nvSpPr>
        <p:spPr bwMode="auto">
          <a:xfrm>
            <a:off x="3409950" y="3819525"/>
            <a:ext cx="879475" cy="2921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6130" name="Line 18"/>
          <p:cNvSpPr>
            <a:spLocks noChangeShapeType="1"/>
          </p:cNvSpPr>
          <p:nvPr/>
        </p:nvSpPr>
        <p:spPr bwMode="auto">
          <a:xfrm>
            <a:off x="3400425" y="4918075"/>
            <a:ext cx="903288" cy="2159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572000" y="3225800"/>
            <a:ext cx="3679825" cy="3027363"/>
            <a:chOff x="4572000" y="3225800"/>
            <a:chExt cx="3679825" cy="3027363"/>
          </a:xfrm>
        </p:grpSpPr>
        <p:sp>
          <p:nvSpPr>
            <p:cNvPr id="346120" name="Line 8"/>
            <p:cNvSpPr>
              <a:spLocks noChangeShapeType="1"/>
            </p:cNvSpPr>
            <p:nvPr/>
          </p:nvSpPr>
          <p:spPr bwMode="auto">
            <a:xfrm flipV="1">
              <a:off x="4572000" y="4221163"/>
              <a:ext cx="936625" cy="6477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5457825" y="3225800"/>
              <a:ext cx="2794000" cy="3027363"/>
              <a:chOff x="5457825" y="3225800"/>
              <a:chExt cx="2794000" cy="3027363"/>
            </a:xfrm>
          </p:grpSpPr>
          <p:sp>
            <p:nvSpPr>
              <p:cNvPr id="346119" name="Text Box 7"/>
              <p:cNvSpPr txBox="1">
                <a:spLocks noChangeArrowheads="1"/>
              </p:cNvSpPr>
              <p:nvPr/>
            </p:nvSpPr>
            <p:spPr bwMode="auto">
              <a:xfrm>
                <a:off x="5457825" y="3225800"/>
                <a:ext cx="2794000" cy="25876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l" defTabSz="628650">
                  <a:spcBef>
                    <a:spcPct val="20000"/>
                  </a:spcBef>
                </a:pPr>
                <a:r>
                  <a:rPr lang="en-US" sz="2000" dirty="0" err="1">
                    <a:latin typeface="Lucida Console" charset="0"/>
                  </a:rPr>
                  <a:t>lw</a:t>
                </a:r>
                <a:r>
                  <a:rPr lang="en-US" sz="2000" dirty="0">
                    <a:latin typeface="Lucida Console" charset="0"/>
                  </a:rPr>
                  <a:t>	$t1, 0($t0)</a:t>
                </a:r>
              </a:p>
              <a:p>
                <a:pPr algn="l" defTabSz="628650">
                  <a:spcBef>
                    <a:spcPct val="20000"/>
                  </a:spcBef>
                </a:pPr>
                <a:r>
                  <a:rPr lang="en-US" sz="2000" dirty="0" err="1">
                    <a:latin typeface="Lucida Console" charset="0"/>
                  </a:rPr>
                  <a:t>lw</a:t>
                </a:r>
                <a:r>
                  <a:rPr lang="en-US" sz="2000" dirty="0">
                    <a:latin typeface="Lucida Console" charset="0"/>
                  </a:rPr>
                  <a:t>	</a:t>
                </a:r>
                <a:r>
                  <a:rPr lang="en-US" sz="2000" dirty="0">
                    <a:solidFill>
                      <a:srgbClr val="FF0000"/>
                    </a:solidFill>
                    <a:latin typeface="Lucida Console" charset="0"/>
                  </a:rPr>
                  <a:t>$t2</a:t>
                </a:r>
                <a:r>
                  <a:rPr lang="en-US" sz="2000" dirty="0">
                    <a:latin typeface="Lucida Console" charset="0"/>
                  </a:rPr>
                  <a:t>, 4($t0)</a:t>
                </a:r>
              </a:p>
              <a:p>
                <a:pPr algn="l" defTabSz="628650">
                  <a:spcBef>
                    <a:spcPct val="20000"/>
                  </a:spcBef>
                </a:pPr>
                <a:r>
                  <a:rPr lang="en-US" sz="2000" dirty="0" err="1">
                    <a:latin typeface="Lucida Console" charset="0"/>
                  </a:rPr>
                  <a:t>lw</a:t>
                </a:r>
                <a:r>
                  <a:rPr lang="en-US" sz="2000" dirty="0">
                    <a:latin typeface="Lucida Console" charset="0"/>
                  </a:rPr>
                  <a:t>	</a:t>
                </a:r>
                <a:r>
                  <a:rPr lang="en-US" sz="2000" dirty="0">
                    <a:solidFill>
                      <a:srgbClr val="FF0000"/>
                    </a:solidFill>
                    <a:latin typeface="Lucida Console" charset="0"/>
                  </a:rPr>
                  <a:t>$t4</a:t>
                </a:r>
                <a:r>
                  <a:rPr lang="en-US" sz="2000" dirty="0">
                    <a:latin typeface="Lucida Console" charset="0"/>
                  </a:rPr>
                  <a:t>, 8($t0)</a:t>
                </a:r>
              </a:p>
              <a:p>
                <a:pPr algn="l" defTabSz="628650">
                  <a:spcBef>
                    <a:spcPct val="20000"/>
                  </a:spcBef>
                </a:pPr>
                <a:r>
                  <a:rPr lang="en-US" sz="2000" dirty="0">
                    <a:latin typeface="Lucida Console" charset="0"/>
                  </a:rPr>
                  <a:t>add	$t3, $t1, </a:t>
                </a:r>
                <a:r>
                  <a:rPr lang="en-US" sz="2000" dirty="0">
                    <a:solidFill>
                      <a:srgbClr val="FF0000"/>
                    </a:solidFill>
                    <a:latin typeface="Lucida Console" charset="0"/>
                  </a:rPr>
                  <a:t>$t2</a:t>
                </a:r>
              </a:p>
              <a:p>
                <a:pPr algn="l" defTabSz="628650">
                  <a:spcBef>
                    <a:spcPct val="20000"/>
                  </a:spcBef>
                </a:pPr>
                <a:r>
                  <a:rPr lang="en-US" sz="2000" dirty="0" err="1">
                    <a:latin typeface="Lucida Console" charset="0"/>
                  </a:rPr>
                  <a:t>sw</a:t>
                </a:r>
                <a:r>
                  <a:rPr lang="en-US" sz="2000" dirty="0">
                    <a:latin typeface="Lucida Console" charset="0"/>
                  </a:rPr>
                  <a:t>	$t3, 12($t0)</a:t>
                </a:r>
              </a:p>
              <a:p>
                <a:pPr algn="l" defTabSz="628650">
                  <a:spcBef>
                    <a:spcPct val="20000"/>
                  </a:spcBef>
                </a:pPr>
                <a:r>
                  <a:rPr lang="en-US" sz="2000" dirty="0">
                    <a:latin typeface="Lucida Console" charset="0"/>
                  </a:rPr>
                  <a:t>add	$t5, $t1, </a:t>
                </a:r>
                <a:r>
                  <a:rPr lang="en-US" sz="2000" dirty="0">
                    <a:solidFill>
                      <a:srgbClr val="FF0000"/>
                    </a:solidFill>
                    <a:latin typeface="Lucida Console" charset="0"/>
                  </a:rPr>
                  <a:t>$t4</a:t>
                </a:r>
              </a:p>
              <a:p>
                <a:pPr algn="l" defTabSz="628650">
                  <a:spcBef>
                    <a:spcPct val="20000"/>
                  </a:spcBef>
                </a:pPr>
                <a:r>
                  <a:rPr lang="en-US" sz="2000" dirty="0" err="1">
                    <a:latin typeface="Lucida Console" charset="0"/>
                  </a:rPr>
                  <a:t>sw</a:t>
                </a:r>
                <a:r>
                  <a:rPr lang="en-US" sz="2000" dirty="0">
                    <a:latin typeface="Lucida Console" charset="0"/>
                  </a:rPr>
                  <a:t>	$t5, 16($t0)</a:t>
                </a:r>
                <a:endParaRPr lang="en-AU" sz="2000" dirty="0">
                  <a:latin typeface="Lucida Console" charset="0"/>
                </a:endParaRPr>
              </a:p>
            </p:txBody>
          </p:sp>
          <p:sp>
            <p:nvSpPr>
              <p:cNvPr id="346125" name="Oval 13"/>
              <p:cNvSpPr>
                <a:spLocks noChangeArrowheads="1"/>
              </p:cNvSpPr>
              <p:nvPr/>
            </p:nvSpPr>
            <p:spPr bwMode="auto">
              <a:xfrm>
                <a:off x="6084888" y="3573463"/>
                <a:ext cx="647700" cy="4318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126" name="Oval 14"/>
              <p:cNvSpPr>
                <a:spLocks noChangeArrowheads="1"/>
              </p:cNvSpPr>
              <p:nvPr/>
            </p:nvSpPr>
            <p:spPr bwMode="auto">
              <a:xfrm>
                <a:off x="7596188" y="4292600"/>
                <a:ext cx="647700" cy="4318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127" name="Oval 15"/>
              <p:cNvSpPr>
                <a:spLocks noChangeArrowheads="1"/>
              </p:cNvSpPr>
              <p:nvPr/>
            </p:nvSpPr>
            <p:spPr bwMode="auto">
              <a:xfrm>
                <a:off x="7596188" y="5013325"/>
                <a:ext cx="647700" cy="4318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128" name="Oval 16"/>
              <p:cNvSpPr>
                <a:spLocks noChangeArrowheads="1"/>
              </p:cNvSpPr>
              <p:nvPr/>
            </p:nvSpPr>
            <p:spPr bwMode="auto">
              <a:xfrm>
                <a:off x="6084888" y="3933825"/>
                <a:ext cx="647700" cy="4318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131" name="Line 19"/>
              <p:cNvSpPr>
                <a:spLocks noChangeShapeType="1"/>
              </p:cNvSpPr>
              <p:nvPr/>
            </p:nvSpPr>
            <p:spPr bwMode="auto">
              <a:xfrm>
                <a:off x="6726238" y="3829050"/>
                <a:ext cx="895350" cy="608013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132" name="Line 20"/>
              <p:cNvSpPr>
                <a:spLocks noChangeShapeType="1"/>
              </p:cNvSpPr>
              <p:nvPr/>
            </p:nvSpPr>
            <p:spPr bwMode="auto">
              <a:xfrm>
                <a:off x="6654800" y="4287838"/>
                <a:ext cx="966788" cy="846137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133" name="Text Box 21"/>
              <p:cNvSpPr txBox="1">
                <a:spLocks noChangeArrowheads="1"/>
              </p:cNvSpPr>
              <p:nvPr/>
            </p:nvSpPr>
            <p:spPr bwMode="auto">
              <a:xfrm>
                <a:off x="6300788" y="5876925"/>
                <a:ext cx="1146175" cy="3762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800"/>
                  <a:t>11 cycles</a:t>
                </a:r>
                <a:endParaRPr lang="en-AU" sz="1800"/>
              </a:p>
            </p:txBody>
          </p:sp>
        </p:grpSp>
      </p:grpSp>
      <p:sp>
        <p:nvSpPr>
          <p:cNvPr id="346134" name="Text Box 22"/>
          <p:cNvSpPr txBox="1">
            <a:spLocks noChangeArrowheads="1"/>
          </p:cNvSpPr>
          <p:nvPr/>
        </p:nvSpPr>
        <p:spPr bwMode="auto">
          <a:xfrm>
            <a:off x="2987675" y="5876925"/>
            <a:ext cx="114617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/>
              <a:t>13 cycles</a:t>
            </a:r>
            <a:endParaRPr lang="en-AU" sz="180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61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457200" y="898525"/>
            <a:ext cx="7391400" cy="2927350"/>
            <a:chOff x="288" y="432"/>
            <a:chExt cx="4656" cy="1844"/>
          </a:xfrm>
        </p:grpSpPr>
        <p:sp>
          <p:nvSpPr>
            <p:cNvPr id="2731057" name="Text Box 49"/>
            <p:cNvSpPr txBox="1">
              <a:spLocks noChangeArrowheads="1"/>
            </p:cNvSpPr>
            <p:nvPr/>
          </p:nvSpPr>
          <p:spPr bwMode="auto">
            <a:xfrm rot="-5400000">
              <a:off x="495" y="1017"/>
              <a:ext cx="316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/>
                <a:t>PC</a:t>
              </a:r>
            </a:p>
          </p:txBody>
        </p:sp>
        <p:sp>
          <p:nvSpPr>
            <p:cNvPr id="2731058" name="Rectangle 50"/>
            <p:cNvSpPr>
              <a:spLocks noChangeArrowheads="1"/>
            </p:cNvSpPr>
            <p:nvPr/>
          </p:nvSpPr>
          <p:spPr bwMode="auto">
            <a:xfrm>
              <a:off x="528" y="768"/>
              <a:ext cx="240" cy="81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59" name="Rectangle 51"/>
            <p:cNvSpPr>
              <a:spLocks noChangeArrowheads="1"/>
            </p:cNvSpPr>
            <p:nvPr/>
          </p:nvSpPr>
          <p:spPr bwMode="auto">
            <a:xfrm rot="-5400000">
              <a:off x="960" y="960"/>
              <a:ext cx="124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/>
                <a:t>instruction</a:t>
              </a:r>
            </a:p>
            <a:p>
              <a:pPr algn="ctr"/>
              <a:r>
                <a:rPr lang="en-US" sz="2000"/>
                <a:t>memory</a:t>
              </a:r>
            </a:p>
          </p:txBody>
        </p:sp>
        <p:sp>
          <p:nvSpPr>
            <p:cNvPr id="2731060" name="AutoShape 52"/>
            <p:cNvSpPr>
              <a:spLocks noChangeArrowheads="1"/>
            </p:cNvSpPr>
            <p:nvPr/>
          </p:nvSpPr>
          <p:spPr bwMode="auto">
            <a:xfrm>
              <a:off x="912" y="1670"/>
              <a:ext cx="231" cy="346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/>
                <a:t>+4</a:t>
              </a:r>
            </a:p>
          </p:txBody>
        </p:sp>
        <p:sp>
          <p:nvSpPr>
            <p:cNvPr id="2731061" name="Line 53"/>
            <p:cNvSpPr>
              <a:spLocks noChangeShapeType="1"/>
            </p:cNvSpPr>
            <p:nvPr/>
          </p:nvSpPr>
          <p:spPr bwMode="auto">
            <a:xfrm>
              <a:off x="768" y="1152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62" name="Rectangle 54"/>
            <p:cNvSpPr>
              <a:spLocks noChangeArrowheads="1"/>
            </p:cNvSpPr>
            <p:nvPr/>
          </p:nvSpPr>
          <p:spPr bwMode="auto">
            <a:xfrm>
              <a:off x="2256" y="768"/>
              <a:ext cx="624" cy="81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63" name="Line 55"/>
            <p:cNvSpPr>
              <a:spLocks noChangeShapeType="1"/>
            </p:cNvSpPr>
            <p:nvPr/>
          </p:nvSpPr>
          <p:spPr bwMode="auto">
            <a:xfrm>
              <a:off x="1920" y="105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64" name="Line 56"/>
            <p:cNvSpPr>
              <a:spLocks noChangeShapeType="1"/>
            </p:cNvSpPr>
            <p:nvPr/>
          </p:nvSpPr>
          <p:spPr bwMode="auto">
            <a:xfrm>
              <a:off x="1920" y="1291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65" name="Line 57"/>
            <p:cNvSpPr>
              <a:spLocks noChangeShapeType="1"/>
            </p:cNvSpPr>
            <p:nvPr/>
          </p:nvSpPr>
          <p:spPr bwMode="auto">
            <a:xfrm>
              <a:off x="1920" y="14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66" name="Text Box 58"/>
            <p:cNvSpPr txBox="1">
              <a:spLocks noChangeArrowheads="1"/>
            </p:cNvSpPr>
            <p:nvPr/>
          </p:nvSpPr>
          <p:spPr bwMode="auto">
            <a:xfrm>
              <a:off x="1911" y="1238"/>
              <a:ext cx="2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/>
                <a:t>rt</a:t>
              </a:r>
            </a:p>
          </p:txBody>
        </p:sp>
        <p:sp>
          <p:nvSpPr>
            <p:cNvPr id="2731067" name="Text Box 59"/>
            <p:cNvSpPr txBox="1">
              <a:spLocks noChangeArrowheads="1"/>
            </p:cNvSpPr>
            <p:nvPr/>
          </p:nvSpPr>
          <p:spPr bwMode="auto">
            <a:xfrm>
              <a:off x="1883" y="1046"/>
              <a:ext cx="249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/>
                <a:t>rs</a:t>
              </a:r>
            </a:p>
          </p:txBody>
        </p:sp>
        <p:sp>
          <p:nvSpPr>
            <p:cNvPr id="2731068" name="Text Box 60"/>
            <p:cNvSpPr txBox="1">
              <a:spLocks noChangeArrowheads="1"/>
            </p:cNvSpPr>
            <p:nvPr/>
          </p:nvSpPr>
          <p:spPr bwMode="auto">
            <a:xfrm>
              <a:off x="1892" y="806"/>
              <a:ext cx="258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/>
                <a:t>rd</a:t>
              </a:r>
            </a:p>
          </p:txBody>
        </p:sp>
        <p:sp>
          <p:nvSpPr>
            <p:cNvPr id="2731069" name="Text Box 61"/>
            <p:cNvSpPr txBox="1">
              <a:spLocks noChangeArrowheads="1"/>
            </p:cNvSpPr>
            <p:nvPr/>
          </p:nvSpPr>
          <p:spPr bwMode="auto">
            <a:xfrm rot="-5400000">
              <a:off x="2182" y="966"/>
              <a:ext cx="730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/>
                <a:t>registers</a:t>
              </a:r>
            </a:p>
          </p:txBody>
        </p:sp>
        <p:grpSp>
          <p:nvGrpSpPr>
            <p:cNvPr id="3" name="Group 62"/>
            <p:cNvGrpSpPr>
              <a:grpSpLocks/>
            </p:cNvGrpSpPr>
            <p:nvPr/>
          </p:nvGrpSpPr>
          <p:grpSpPr bwMode="auto">
            <a:xfrm>
              <a:off x="3312" y="806"/>
              <a:ext cx="768" cy="960"/>
              <a:chOff x="3648" y="1348"/>
              <a:chExt cx="768" cy="960"/>
            </a:xfrm>
          </p:grpSpPr>
          <p:sp>
            <p:nvSpPr>
              <p:cNvPr id="2731071" name="Text Box 63"/>
              <p:cNvSpPr txBox="1">
                <a:spLocks noChangeArrowheads="1"/>
              </p:cNvSpPr>
              <p:nvPr/>
            </p:nvSpPr>
            <p:spPr bwMode="auto">
              <a:xfrm>
                <a:off x="3722" y="1699"/>
                <a:ext cx="427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/>
                  <a:t>ALU</a:t>
                </a:r>
                <a:endParaRPr lang="en-US" sz="2400">
                  <a:solidFill>
                    <a:schemeClr val="tx1"/>
                  </a:solidFill>
                  <a:latin typeface="Times" pitchFamily="-65" charset="0"/>
                </a:endParaRPr>
              </a:p>
            </p:txBody>
          </p:sp>
          <p:sp>
            <p:nvSpPr>
              <p:cNvPr id="2731072" name="Freeform 64"/>
              <p:cNvSpPr>
                <a:spLocks/>
              </p:cNvSpPr>
              <p:nvPr/>
            </p:nvSpPr>
            <p:spPr bwMode="auto">
              <a:xfrm>
                <a:off x="3648" y="1348"/>
                <a:ext cx="528" cy="9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28" y="192"/>
                  </a:cxn>
                  <a:cxn ang="0">
                    <a:pos x="528" y="672"/>
                  </a:cxn>
                  <a:cxn ang="0">
                    <a:pos x="0" y="960"/>
                  </a:cxn>
                  <a:cxn ang="0">
                    <a:pos x="0" y="528"/>
                  </a:cxn>
                  <a:cxn ang="0">
                    <a:pos x="48" y="480"/>
                  </a:cxn>
                  <a:cxn ang="0">
                    <a:pos x="0" y="432"/>
                  </a:cxn>
                  <a:cxn ang="0">
                    <a:pos x="0" y="0"/>
                  </a:cxn>
                </a:cxnLst>
                <a:rect l="0" t="0" r="r" b="b"/>
                <a:pathLst>
                  <a:path w="528" h="960">
                    <a:moveTo>
                      <a:pt x="0" y="0"/>
                    </a:moveTo>
                    <a:lnTo>
                      <a:pt x="528" y="192"/>
                    </a:lnTo>
                    <a:lnTo>
                      <a:pt x="528" y="672"/>
                    </a:lnTo>
                    <a:lnTo>
                      <a:pt x="0" y="960"/>
                    </a:lnTo>
                    <a:lnTo>
                      <a:pt x="0" y="528"/>
                    </a:lnTo>
                    <a:lnTo>
                      <a:pt x="48" y="480"/>
                    </a:lnTo>
                    <a:lnTo>
                      <a:pt x="0" y="4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1073" name="Line 65"/>
              <p:cNvSpPr>
                <a:spLocks noChangeShapeType="1"/>
              </p:cNvSpPr>
              <p:nvPr/>
            </p:nvSpPr>
            <p:spPr bwMode="auto">
              <a:xfrm>
                <a:off x="4176" y="1780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31074" name="Line 66"/>
            <p:cNvSpPr>
              <a:spLocks noChangeShapeType="1"/>
            </p:cNvSpPr>
            <p:nvPr/>
          </p:nvSpPr>
          <p:spPr bwMode="auto">
            <a:xfrm>
              <a:off x="2880" y="1488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75" name="Line 67"/>
            <p:cNvSpPr>
              <a:spLocks noChangeShapeType="1"/>
            </p:cNvSpPr>
            <p:nvPr/>
          </p:nvSpPr>
          <p:spPr bwMode="auto">
            <a:xfrm>
              <a:off x="1901" y="1709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76" name="Line 68"/>
            <p:cNvSpPr>
              <a:spLocks noChangeShapeType="1"/>
            </p:cNvSpPr>
            <p:nvPr/>
          </p:nvSpPr>
          <p:spPr bwMode="auto">
            <a:xfrm>
              <a:off x="2880" y="975"/>
              <a:ext cx="4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77" name="Rectangle 69"/>
            <p:cNvSpPr>
              <a:spLocks noChangeArrowheads="1"/>
            </p:cNvSpPr>
            <p:nvPr/>
          </p:nvSpPr>
          <p:spPr bwMode="auto">
            <a:xfrm rot="-5400000">
              <a:off x="3792" y="1056"/>
              <a:ext cx="124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/>
                <a:t>Data</a:t>
              </a:r>
            </a:p>
            <a:p>
              <a:pPr algn="ctr"/>
              <a:r>
                <a:rPr lang="en-US" sz="2000"/>
                <a:t>memory</a:t>
              </a:r>
            </a:p>
          </p:txBody>
        </p:sp>
        <p:sp>
          <p:nvSpPr>
            <p:cNvPr id="2731078" name="Line 70"/>
            <p:cNvSpPr>
              <a:spLocks noChangeShapeType="1"/>
            </p:cNvSpPr>
            <p:nvPr/>
          </p:nvSpPr>
          <p:spPr bwMode="auto">
            <a:xfrm>
              <a:off x="3024" y="148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79" name="Line 71"/>
            <p:cNvSpPr>
              <a:spLocks noChangeShapeType="1"/>
            </p:cNvSpPr>
            <p:nvPr/>
          </p:nvSpPr>
          <p:spPr bwMode="auto">
            <a:xfrm>
              <a:off x="3024" y="17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80" name="Line 72"/>
            <p:cNvSpPr>
              <a:spLocks noChangeShapeType="1"/>
            </p:cNvSpPr>
            <p:nvPr/>
          </p:nvSpPr>
          <p:spPr bwMode="auto">
            <a:xfrm>
              <a:off x="3024" y="1920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81" name="Line 73"/>
            <p:cNvSpPr>
              <a:spLocks noChangeShapeType="1"/>
            </p:cNvSpPr>
            <p:nvPr/>
          </p:nvSpPr>
          <p:spPr bwMode="auto">
            <a:xfrm>
              <a:off x="4752" y="123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82" name="Line 74"/>
            <p:cNvSpPr>
              <a:spLocks noChangeShapeType="1"/>
            </p:cNvSpPr>
            <p:nvPr/>
          </p:nvSpPr>
          <p:spPr bwMode="auto">
            <a:xfrm flipV="1">
              <a:off x="4944" y="432"/>
              <a:ext cx="0" cy="8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83" name="Line 75"/>
            <p:cNvSpPr>
              <a:spLocks noChangeShapeType="1"/>
            </p:cNvSpPr>
            <p:nvPr/>
          </p:nvSpPr>
          <p:spPr bwMode="auto">
            <a:xfrm flipH="1">
              <a:off x="2422" y="432"/>
              <a:ext cx="25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84" name="Line 76"/>
            <p:cNvSpPr>
              <a:spLocks noChangeShapeType="1"/>
            </p:cNvSpPr>
            <p:nvPr/>
          </p:nvSpPr>
          <p:spPr bwMode="auto">
            <a:xfrm>
              <a:off x="2422" y="43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85" name="Text Box 77"/>
            <p:cNvSpPr txBox="1">
              <a:spLocks noChangeArrowheads="1"/>
            </p:cNvSpPr>
            <p:nvPr/>
          </p:nvSpPr>
          <p:spPr bwMode="auto">
            <a:xfrm>
              <a:off x="1892" y="1680"/>
              <a:ext cx="418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/>
                <a:t>imm</a:t>
              </a:r>
            </a:p>
          </p:txBody>
        </p:sp>
        <p:sp>
          <p:nvSpPr>
            <p:cNvPr id="2731086" name="Line 78"/>
            <p:cNvSpPr>
              <a:spLocks noChangeShapeType="1"/>
            </p:cNvSpPr>
            <p:nvPr/>
          </p:nvSpPr>
          <p:spPr bwMode="auto">
            <a:xfrm>
              <a:off x="1008" y="1152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87" name="AutoShape 79"/>
            <p:cNvSpPr>
              <a:spLocks noChangeArrowheads="1"/>
            </p:cNvSpPr>
            <p:nvPr/>
          </p:nvSpPr>
          <p:spPr bwMode="auto">
            <a:xfrm>
              <a:off x="528" y="1766"/>
              <a:ext cx="240" cy="51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88" name="Line 80"/>
            <p:cNvSpPr>
              <a:spLocks noChangeShapeType="1"/>
            </p:cNvSpPr>
            <p:nvPr/>
          </p:nvSpPr>
          <p:spPr bwMode="auto">
            <a:xfrm flipH="1">
              <a:off x="768" y="190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89" name="Line 81"/>
            <p:cNvSpPr>
              <a:spLocks noChangeShapeType="1"/>
            </p:cNvSpPr>
            <p:nvPr/>
          </p:nvSpPr>
          <p:spPr bwMode="auto">
            <a:xfrm>
              <a:off x="2310" y="1709"/>
              <a:ext cx="0" cy="4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90" name="Line 82"/>
            <p:cNvSpPr>
              <a:spLocks noChangeShapeType="1"/>
            </p:cNvSpPr>
            <p:nvPr/>
          </p:nvSpPr>
          <p:spPr bwMode="auto">
            <a:xfrm flipH="1">
              <a:off x="768" y="2132"/>
              <a:ext cx="154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91" name="Line 83"/>
            <p:cNvSpPr>
              <a:spLocks noChangeShapeType="1"/>
            </p:cNvSpPr>
            <p:nvPr/>
          </p:nvSpPr>
          <p:spPr bwMode="auto">
            <a:xfrm flipH="1">
              <a:off x="288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92" name="Line 84"/>
            <p:cNvSpPr>
              <a:spLocks noChangeShapeType="1"/>
            </p:cNvSpPr>
            <p:nvPr/>
          </p:nvSpPr>
          <p:spPr bwMode="auto">
            <a:xfrm flipV="1">
              <a:off x="288" y="1152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93" name="Line 85"/>
            <p:cNvSpPr>
              <a:spLocks noChangeShapeType="1"/>
            </p:cNvSpPr>
            <p:nvPr/>
          </p:nvSpPr>
          <p:spPr bwMode="auto">
            <a:xfrm>
              <a:off x="288" y="11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31096" name="Text Box 88"/>
          <p:cNvSpPr txBox="1">
            <a:spLocks noChangeArrowheads="1"/>
          </p:cNvSpPr>
          <p:nvPr/>
        </p:nvSpPr>
        <p:spPr bwMode="auto">
          <a:xfrm>
            <a:off x="1293807" y="3763963"/>
            <a:ext cx="1638257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chemeClr val="accent2"/>
                </a:solidFill>
              </a:rPr>
              <a:t>1. Instruction</a:t>
            </a:r>
          </a:p>
          <a:p>
            <a:pPr algn="ctr"/>
            <a:r>
              <a:rPr lang="en-US" sz="2000">
                <a:solidFill>
                  <a:schemeClr val="accent2"/>
                </a:solidFill>
              </a:rPr>
              <a:t>Fetch</a:t>
            </a:r>
          </a:p>
        </p:txBody>
      </p:sp>
      <p:sp>
        <p:nvSpPr>
          <p:cNvPr id="2731097" name="Line 89"/>
          <p:cNvSpPr>
            <a:spLocks noChangeShapeType="1"/>
          </p:cNvSpPr>
          <p:nvPr/>
        </p:nvSpPr>
        <p:spPr bwMode="auto">
          <a:xfrm>
            <a:off x="1236133" y="3763963"/>
            <a:ext cx="2027761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diamond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1098" name="Text Box 90"/>
          <p:cNvSpPr txBox="1">
            <a:spLocks noChangeArrowheads="1"/>
          </p:cNvSpPr>
          <p:nvPr/>
        </p:nvSpPr>
        <p:spPr bwMode="auto">
          <a:xfrm>
            <a:off x="2954866" y="3489325"/>
            <a:ext cx="2286000" cy="1006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endParaRPr lang="en-US" sz="2000" dirty="0">
              <a:solidFill>
                <a:schemeClr val="accent2"/>
              </a:solidFill>
            </a:endParaRPr>
          </a:p>
          <a:p>
            <a:pPr algn="ctr"/>
            <a:r>
              <a:rPr lang="en-US" sz="2000" dirty="0">
                <a:solidFill>
                  <a:schemeClr val="accent2"/>
                </a:solidFill>
              </a:rPr>
              <a:t>2. Decode/</a:t>
            </a:r>
          </a:p>
          <a:p>
            <a:pPr algn="ctr"/>
            <a:r>
              <a:rPr lang="en-US" sz="2000" dirty="0">
                <a:solidFill>
                  <a:schemeClr val="accent2"/>
                </a:solidFill>
              </a:rPr>
              <a:t>    Register Read</a:t>
            </a:r>
          </a:p>
        </p:txBody>
      </p:sp>
      <p:sp>
        <p:nvSpPr>
          <p:cNvPr id="2731099" name="Line 91"/>
          <p:cNvSpPr>
            <a:spLocks noChangeShapeType="1"/>
          </p:cNvSpPr>
          <p:nvPr/>
        </p:nvSpPr>
        <p:spPr bwMode="auto">
          <a:xfrm>
            <a:off x="3505200" y="3759200"/>
            <a:ext cx="138112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diamond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1101" name="Text Box 93"/>
          <p:cNvSpPr txBox="1">
            <a:spLocks noChangeArrowheads="1"/>
          </p:cNvSpPr>
          <p:nvPr/>
        </p:nvSpPr>
        <p:spPr bwMode="auto">
          <a:xfrm>
            <a:off x="4890029" y="3903663"/>
            <a:ext cx="1384092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chemeClr val="accent2"/>
                </a:solidFill>
              </a:rPr>
              <a:t>3. Execute</a:t>
            </a:r>
          </a:p>
        </p:txBody>
      </p:sp>
      <p:sp>
        <p:nvSpPr>
          <p:cNvPr id="2731102" name="Line 94"/>
          <p:cNvSpPr>
            <a:spLocks noChangeShapeType="1"/>
          </p:cNvSpPr>
          <p:nvPr/>
        </p:nvSpPr>
        <p:spPr bwMode="auto">
          <a:xfrm>
            <a:off x="5079832" y="3751263"/>
            <a:ext cx="1083901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diamond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1104" name="Text Box 96"/>
          <p:cNvSpPr txBox="1">
            <a:spLocks noChangeArrowheads="1"/>
          </p:cNvSpPr>
          <p:nvPr/>
        </p:nvSpPr>
        <p:spPr bwMode="auto">
          <a:xfrm>
            <a:off x="6237288" y="3903663"/>
            <a:ext cx="13843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chemeClr val="accent2"/>
                </a:solidFill>
              </a:rPr>
              <a:t>4. Memory</a:t>
            </a:r>
          </a:p>
        </p:txBody>
      </p:sp>
      <p:sp>
        <p:nvSpPr>
          <p:cNvPr id="2731105" name="Line 97"/>
          <p:cNvSpPr>
            <a:spLocks noChangeShapeType="1"/>
          </p:cNvSpPr>
          <p:nvPr/>
        </p:nvSpPr>
        <p:spPr bwMode="auto">
          <a:xfrm flipV="1">
            <a:off x="6383867" y="3742267"/>
            <a:ext cx="1236133" cy="8996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diamond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1107" name="Text Box 99"/>
          <p:cNvSpPr txBox="1">
            <a:spLocks noChangeArrowheads="1"/>
          </p:cNvSpPr>
          <p:nvPr/>
        </p:nvSpPr>
        <p:spPr bwMode="auto">
          <a:xfrm>
            <a:off x="7672388" y="3751263"/>
            <a:ext cx="1058821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5. Write</a:t>
            </a:r>
            <a:br>
              <a:rPr lang="en-US" sz="20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Back</a:t>
            </a:r>
          </a:p>
        </p:txBody>
      </p:sp>
      <p:sp>
        <p:nvSpPr>
          <p:cNvPr id="2731108" name="Line 100"/>
          <p:cNvSpPr>
            <a:spLocks noChangeShapeType="1"/>
          </p:cNvSpPr>
          <p:nvPr/>
        </p:nvSpPr>
        <p:spPr bwMode="auto">
          <a:xfrm>
            <a:off x="7874000" y="3742267"/>
            <a:ext cx="844550" cy="8996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diamond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Title 100"/>
          <p:cNvSpPr>
            <a:spLocks noGrp="1"/>
          </p:cNvSpPr>
          <p:nvPr>
            <p:ph type="title"/>
          </p:nvPr>
        </p:nvSpPr>
        <p:spPr>
          <a:xfrm>
            <a:off x="474133" y="0"/>
            <a:ext cx="8229600" cy="1049867"/>
          </a:xfrm>
        </p:spPr>
        <p:txBody>
          <a:bodyPr/>
          <a:lstStyle/>
          <a:p>
            <a:r>
              <a:rPr lang="en-US" dirty="0" smtClean="0"/>
              <a:t>Graphical Pipeline Diagrams</a:t>
            </a:r>
            <a:endParaRPr lang="en-US" dirty="0"/>
          </a:p>
        </p:txBody>
      </p:sp>
      <p:sp>
        <p:nvSpPr>
          <p:cNvPr id="102" name="Content Placeholder 101"/>
          <p:cNvSpPr>
            <a:spLocks noGrp="1"/>
          </p:cNvSpPr>
          <p:nvPr>
            <p:ph idx="1"/>
          </p:nvPr>
        </p:nvSpPr>
        <p:spPr>
          <a:xfrm>
            <a:off x="491067" y="4538134"/>
            <a:ext cx="8229600" cy="1168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Use </a:t>
            </a:r>
            <a:r>
              <a:rPr lang="en-US" sz="2800" dirty="0" err="1" smtClean="0"/>
              <a:t>datapath</a:t>
            </a:r>
            <a:r>
              <a:rPr lang="en-US" sz="2800" dirty="0" smtClean="0"/>
              <a:t> figure below to represent pipeline</a:t>
            </a:r>
            <a:endParaRPr lang="en-US" sz="2800" dirty="0"/>
          </a:p>
        </p:txBody>
      </p:sp>
      <p:sp>
        <p:nvSpPr>
          <p:cNvPr id="57" name="Rectangle 56"/>
          <p:cNvSpPr/>
          <p:nvPr/>
        </p:nvSpPr>
        <p:spPr>
          <a:xfrm>
            <a:off x="3335867" y="1016000"/>
            <a:ext cx="118533" cy="2895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876801" y="1016000"/>
            <a:ext cx="118533" cy="2895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197602" y="965200"/>
            <a:ext cx="118533" cy="2895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653869" y="965199"/>
            <a:ext cx="118533" cy="2895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4"/>
          <p:cNvGrpSpPr>
            <a:grpSpLocks/>
          </p:cNvGrpSpPr>
          <p:nvPr/>
        </p:nvGrpSpPr>
        <p:grpSpPr bwMode="auto">
          <a:xfrm>
            <a:off x="2971800" y="4622800"/>
            <a:ext cx="4171950" cy="2235200"/>
            <a:chOff x="1357" y="2640"/>
            <a:chExt cx="2628" cy="1408"/>
          </a:xfrm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2986" y="3520"/>
              <a:ext cx="209" cy="289"/>
            </a:xfrm>
            <a:custGeom>
              <a:avLst/>
              <a:gdLst/>
              <a:ahLst/>
              <a:cxnLst>
                <a:cxn ang="0">
                  <a:pos x="169" y="0"/>
                </a:cxn>
                <a:cxn ang="0">
                  <a:pos x="0" y="0"/>
                </a:cxn>
                <a:cxn ang="0">
                  <a:pos x="0" y="288"/>
                </a:cxn>
                <a:cxn ang="0">
                  <a:pos x="169" y="288"/>
                </a:cxn>
              </a:cxnLst>
              <a:rect l="0" t="0" r="r" b="b"/>
              <a:pathLst>
                <a:path w="170" h="289">
                  <a:moveTo>
                    <a:pt x="169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9" y="288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"/>
            <p:cNvSpPr>
              <a:spLocks/>
            </p:cNvSpPr>
            <p:nvPr/>
          </p:nvSpPr>
          <p:spPr bwMode="auto">
            <a:xfrm>
              <a:off x="3193" y="3520"/>
              <a:ext cx="210" cy="2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0" y="0"/>
                </a:cxn>
                <a:cxn ang="0">
                  <a:pos x="170" y="288"/>
                </a:cxn>
                <a:cxn ang="0">
                  <a:pos x="0" y="288"/>
                </a:cxn>
              </a:cxnLst>
              <a:rect l="0" t="0" r="r" b="b"/>
              <a:pathLst>
                <a:path w="171" h="289">
                  <a:moveTo>
                    <a:pt x="0" y="0"/>
                  </a:moveTo>
                  <a:lnTo>
                    <a:pt x="170" y="0"/>
                  </a:lnTo>
                  <a:lnTo>
                    <a:pt x="170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3" name="Group 7"/>
            <p:cNvGrpSpPr>
              <a:grpSpLocks/>
            </p:cNvGrpSpPr>
            <p:nvPr/>
          </p:nvGrpSpPr>
          <p:grpSpPr bwMode="auto">
            <a:xfrm>
              <a:off x="1357" y="2946"/>
              <a:ext cx="2628" cy="286"/>
              <a:chOff x="1396" y="1662"/>
              <a:chExt cx="2628" cy="286"/>
            </a:xfrm>
          </p:grpSpPr>
          <p:sp>
            <p:nvSpPr>
              <p:cNvPr id="94" name="Rectangle 8"/>
              <p:cNvSpPr>
                <a:spLocks noChangeArrowheads="1"/>
              </p:cNvSpPr>
              <p:nvPr/>
            </p:nvSpPr>
            <p:spPr bwMode="auto">
              <a:xfrm>
                <a:off x="1400" y="1688"/>
                <a:ext cx="512" cy="22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Rectangle 9"/>
              <p:cNvSpPr>
                <a:spLocks noChangeArrowheads="1"/>
              </p:cNvSpPr>
              <p:nvPr/>
            </p:nvSpPr>
            <p:spPr bwMode="auto">
              <a:xfrm>
                <a:off x="1396" y="1662"/>
                <a:ext cx="573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 b="1">
                    <a:solidFill>
                      <a:schemeClr val="accent2"/>
                    </a:solidFill>
                  </a:rPr>
                  <a:t>IFtch</a:t>
                </a:r>
              </a:p>
            </p:txBody>
          </p:sp>
          <p:sp>
            <p:nvSpPr>
              <p:cNvPr id="96" name="Rectangle 10"/>
              <p:cNvSpPr>
                <a:spLocks noChangeArrowheads="1"/>
              </p:cNvSpPr>
              <p:nvPr/>
            </p:nvSpPr>
            <p:spPr bwMode="auto">
              <a:xfrm>
                <a:off x="1928" y="1688"/>
                <a:ext cx="512" cy="22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Rectangle 11"/>
              <p:cNvSpPr>
                <a:spLocks noChangeArrowheads="1"/>
              </p:cNvSpPr>
              <p:nvPr/>
            </p:nvSpPr>
            <p:spPr bwMode="auto">
              <a:xfrm>
                <a:off x="2456" y="1688"/>
                <a:ext cx="512" cy="22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Rectangle 12"/>
              <p:cNvSpPr>
                <a:spLocks noChangeArrowheads="1"/>
              </p:cNvSpPr>
              <p:nvPr/>
            </p:nvSpPr>
            <p:spPr bwMode="auto">
              <a:xfrm>
                <a:off x="2984" y="1688"/>
                <a:ext cx="512" cy="22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Rectangle 13"/>
              <p:cNvSpPr>
                <a:spLocks noChangeArrowheads="1"/>
              </p:cNvSpPr>
              <p:nvPr/>
            </p:nvSpPr>
            <p:spPr bwMode="auto">
              <a:xfrm>
                <a:off x="3512" y="1688"/>
                <a:ext cx="512" cy="22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Rectangle 14"/>
              <p:cNvSpPr>
                <a:spLocks noChangeArrowheads="1"/>
              </p:cNvSpPr>
              <p:nvPr/>
            </p:nvSpPr>
            <p:spPr bwMode="auto">
              <a:xfrm>
                <a:off x="1907" y="1662"/>
                <a:ext cx="477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 b="1">
                    <a:solidFill>
                      <a:schemeClr val="accent2"/>
                    </a:solidFill>
                  </a:rPr>
                  <a:t>Dcd</a:t>
                </a:r>
              </a:p>
            </p:txBody>
          </p:sp>
          <p:sp>
            <p:nvSpPr>
              <p:cNvPr id="103" name="Rectangle 15"/>
              <p:cNvSpPr>
                <a:spLocks noChangeArrowheads="1"/>
              </p:cNvSpPr>
              <p:nvPr/>
            </p:nvSpPr>
            <p:spPr bwMode="auto">
              <a:xfrm>
                <a:off x="2435" y="1662"/>
                <a:ext cx="562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 b="1">
                    <a:solidFill>
                      <a:schemeClr val="accent2"/>
                    </a:solidFill>
                  </a:rPr>
                  <a:t>Exec</a:t>
                </a:r>
              </a:p>
            </p:txBody>
          </p:sp>
          <p:sp>
            <p:nvSpPr>
              <p:cNvPr id="104" name="Rectangle 16"/>
              <p:cNvSpPr>
                <a:spLocks noChangeArrowheads="1"/>
              </p:cNvSpPr>
              <p:nvPr/>
            </p:nvSpPr>
            <p:spPr bwMode="auto">
              <a:xfrm>
                <a:off x="2963" y="1662"/>
                <a:ext cx="551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 b="1" dirty="0" err="1">
                    <a:solidFill>
                      <a:schemeClr val="accent2"/>
                    </a:solidFill>
                  </a:rPr>
                  <a:t>Mem</a:t>
                </a:r>
                <a:endParaRPr lang="en-US" sz="2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5" name="Rectangle 17"/>
              <p:cNvSpPr>
                <a:spLocks noChangeArrowheads="1"/>
              </p:cNvSpPr>
              <p:nvPr/>
            </p:nvSpPr>
            <p:spPr bwMode="auto">
              <a:xfrm>
                <a:off x="3539" y="1662"/>
                <a:ext cx="434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 b="1">
                    <a:solidFill>
                      <a:schemeClr val="accent2"/>
                    </a:solidFill>
                  </a:rPr>
                  <a:t>WB</a:t>
                </a:r>
              </a:p>
            </p:txBody>
          </p:sp>
        </p:grpSp>
        <p:sp>
          <p:nvSpPr>
            <p:cNvPr id="64" name="Freeform 18"/>
            <p:cNvSpPr>
              <a:spLocks/>
            </p:cNvSpPr>
            <p:nvPr/>
          </p:nvSpPr>
          <p:spPr bwMode="auto">
            <a:xfrm>
              <a:off x="2551" y="3472"/>
              <a:ext cx="261" cy="481"/>
            </a:xfrm>
            <a:custGeom>
              <a:avLst/>
              <a:gdLst/>
              <a:ahLst/>
              <a:cxnLst>
                <a:cxn ang="0">
                  <a:pos x="0" y="320"/>
                </a:cxn>
                <a:cxn ang="0">
                  <a:pos x="71" y="240"/>
                </a:cxn>
                <a:cxn ang="0">
                  <a:pos x="0" y="160"/>
                </a:cxn>
                <a:cxn ang="0">
                  <a:pos x="0" y="0"/>
                </a:cxn>
                <a:cxn ang="0">
                  <a:pos x="212" y="160"/>
                </a:cxn>
                <a:cxn ang="0">
                  <a:pos x="212" y="320"/>
                </a:cxn>
                <a:cxn ang="0">
                  <a:pos x="0" y="480"/>
                </a:cxn>
                <a:cxn ang="0">
                  <a:pos x="0" y="320"/>
                </a:cxn>
              </a:cxnLst>
              <a:rect l="0" t="0" r="r" b="b"/>
              <a:pathLst>
                <a:path w="213" h="481">
                  <a:moveTo>
                    <a:pt x="0" y="320"/>
                  </a:moveTo>
                  <a:lnTo>
                    <a:pt x="71" y="240"/>
                  </a:lnTo>
                  <a:lnTo>
                    <a:pt x="0" y="160"/>
                  </a:lnTo>
                  <a:lnTo>
                    <a:pt x="0" y="0"/>
                  </a:lnTo>
                  <a:lnTo>
                    <a:pt x="212" y="160"/>
                  </a:lnTo>
                  <a:lnTo>
                    <a:pt x="212" y="320"/>
                  </a:lnTo>
                  <a:lnTo>
                    <a:pt x="0" y="480"/>
                  </a:lnTo>
                  <a:lnTo>
                    <a:pt x="0" y="320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19"/>
            <p:cNvSpPr>
              <a:spLocks noChangeArrowheads="1"/>
            </p:cNvSpPr>
            <p:nvPr/>
          </p:nvSpPr>
          <p:spPr bwMode="auto">
            <a:xfrm rot="5400000">
              <a:off x="2491" y="3593"/>
              <a:ext cx="38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latin typeface="Times" pitchFamily="-65" charset="0"/>
                </a:rPr>
                <a:t>ALU</a:t>
              </a:r>
              <a:endParaRPr lang="en-US" sz="1600" b="1">
                <a:solidFill>
                  <a:schemeClr val="tx1"/>
                </a:solidFill>
                <a:latin typeface="Times" pitchFamily="-65" charset="0"/>
              </a:endParaRPr>
            </a:p>
          </p:txBody>
        </p:sp>
        <p:sp>
          <p:nvSpPr>
            <p:cNvPr id="66" name="Rectangle 20"/>
            <p:cNvSpPr>
              <a:spLocks noChangeArrowheads="1"/>
            </p:cNvSpPr>
            <p:nvPr/>
          </p:nvSpPr>
          <p:spPr bwMode="auto">
            <a:xfrm>
              <a:off x="1392" y="3570"/>
              <a:ext cx="292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  I$</a:t>
              </a:r>
            </a:p>
          </p:txBody>
        </p:sp>
        <p:grpSp>
          <p:nvGrpSpPr>
            <p:cNvPr id="67" name="Group 21"/>
            <p:cNvGrpSpPr>
              <a:grpSpLocks/>
            </p:cNvGrpSpPr>
            <p:nvPr/>
          </p:nvGrpSpPr>
          <p:grpSpPr bwMode="auto">
            <a:xfrm>
              <a:off x="1419" y="3568"/>
              <a:ext cx="418" cy="289"/>
              <a:chOff x="1343" y="1248"/>
              <a:chExt cx="340" cy="289"/>
            </a:xfrm>
          </p:grpSpPr>
          <p:sp>
            <p:nvSpPr>
              <p:cNvPr id="92" name="Freeform 22"/>
              <p:cNvSpPr>
                <a:spLocks/>
              </p:cNvSpPr>
              <p:nvPr/>
            </p:nvSpPr>
            <p:spPr bwMode="auto">
              <a:xfrm>
                <a:off x="1343" y="1248"/>
                <a:ext cx="170" cy="289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9" y="288"/>
                  </a:cxn>
                </a:cxnLst>
                <a:rect l="0" t="0" r="r" b="b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3"/>
              <p:cNvSpPr>
                <a:spLocks/>
              </p:cNvSpPr>
              <p:nvPr/>
            </p:nvSpPr>
            <p:spPr bwMode="auto">
              <a:xfrm>
                <a:off x="1512" y="1248"/>
                <a:ext cx="171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0" y="0"/>
                  </a:cxn>
                  <a:cxn ang="0">
                    <a:pos x="170" y="288"/>
                  </a:cxn>
                  <a:cxn ang="0">
                    <a:pos x="0" y="288"/>
                  </a:cxn>
                </a:cxnLst>
                <a:rect l="0" t="0" r="r" b="b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8" name="Rectangle 24"/>
            <p:cNvSpPr>
              <a:spLocks noChangeArrowheads="1"/>
            </p:cNvSpPr>
            <p:nvPr/>
          </p:nvSpPr>
          <p:spPr bwMode="auto">
            <a:xfrm>
              <a:off x="1956" y="3575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Reg</a:t>
              </a:r>
            </a:p>
          </p:txBody>
        </p:sp>
        <p:sp>
          <p:nvSpPr>
            <p:cNvPr id="69" name="Freeform 25"/>
            <p:cNvSpPr>
              <a:spLocks/>
            </p:cNvSpPr>
            <p:nvPr/>
          </p:nvSpPr>
          <p:spPr bwMode="auto">
            <a:xfrm>
              <a:off x="1979" y="3568"/>
              <a:ext cx="183" cy="289"/>
            </a:xfrm>
            <a:custGeom>
              <a:avLst/>
              <a:gdLst/>
              <a:ahLst/>
              <a:cxnLst>
                <a:cxn ang="0">
                  <a:pos x="148" y="0"/>
                </a:cxn>
                <a:cxn ang="0">
                  <a:pos x="0" y="0"/>
                </a:cxn>
                <a:cxn ang="0">
                  <a:pos x="0" y="288"/>
                </a:cxn>
                <a:cxn ang="0">
                  <a:pos x="148" y="288"/>
                </a:cxn>
              </a:cxnLst>
              <a:rect l="0" t="0" r="r" b="b"/>
              <a:pathLst>
                <a:path w="149" h="289">
                  <a:moveTo>
                    <a:pt x="148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8" y="288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6"/>
            <p:cNvSpPr>
              <a:spLocks/>
            </p:cNvSpPr>
            <p:nvPr/>
          </p:nvSpPr>
          <p:spPr bwMode="auto">
            <a:xfrm>
              <a:off x="2161" y="3568"/>
              <a:ext cx="181" cy="2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27"/>
            <p:cNvSpPr>
              <a:spLocks noChangeShapeType="1"/>
            </p:cNvSpPr>
            <p:nvPr/>
          </p:nvSpPr>
          <p:spPr bwMode="auto">
            <a:xfrm>
              <a:off x="1838" y="3712"/>
              <a:ext cx="118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8"/>
            <p:cNvSpPr>
              <a:spLocks/>
            </p:cNvSpPr>
            <p:nvPr/>
          </p:nvSpPr>
          <p:spPr bwMode="auto">
            <a:xfrm>
              <a:off x="1914" y="3616"/>
              <a:ext cx="59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29"/>
            <p:cNvSpPr>
              <a:spLocks noChangeShapeType="1"/>
            </p:cNvSpPr>
            <p:nvPr/>
          </p:nvSpPr>
          <p:spPr bwMode="auto">
            <a:xfrm>
              <a:off x="2349" y="3616"/>
              <a:ext cx="192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30"/>
            <p:cNvSpPr>
              <a:spLocks noChangeArrowheads="1"/>
            </p:cNvSpPr>
            <p:nvPr/>
          </p:nvSpPr>
          <p:spPr bwMode="auto">
            <a:xfrm>
              <a:off x="2958" y="3570"/>
              <a:ext cx="3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  D$</a:t>
              </a:r>
            </a:p>
          </p:txBody>
        </p:sp>
        <p:sp>
          <p:nvSpPr>
            <p:cNvPr id="75" name="Rectangle 31"/>
            <p:cNvSpPr>
              <a:spLocks noChangeArrowheads="1"/>
            </p:cNvSpPr>
            <p:nvPr/>
          </p:nvSpPr>
          <p:spPr bwMode="auto">
            <a:xfrm>
              <a:off x="3562" y="3570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Reg</a:t>
              </a:r>
            </a:p>
          </p:txBody>
        </p:sp>
        <p:sp>
          <p:nvSpPr>
            <p:cNvPr id="76" name="Freeform 32"/>
            <p:cNvSpPr>
              <a:spLocks/>
            </p:cNvSpPr>
            <p:nvPr/>
          </p:nvSpPr>
          <p:spPr bwMode="auto">
            <a:xfrm>
              <a:off x="3595" y="3568"/>
              <a:ext cx="174" cy="289"/>
            </a:xfrm>
            <a:custGeom>
              <a:avLst/>
              <a:gdLst/>
              <a:ahLst/>
              <a:cxnLst>
                <a:cxn ang="0">
                  <a:pos x="141" y="0"/>
                </a:cxn>
                <a:cxn ang="0">
                  <a:pos x="0" y="0"/>
                </a:cxn>
                <a:cxn ang="0">
                  <a:pos x="0" y="288"/>
                </a:cxn>
                <a:cxn ang="0">
                  <a:pos x="141" y="288"/>
                </a:cxn>
              </a:cxnLst>
              <a:rect l="0" t="0" r="r" b="b"/>
              <a:pathLst>
                <a:path w="142" h="289">
                  <a:moveTo>
                    <a:pt x="14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1" y="288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3"/>
            <p:cNvSpPr>
              <a:spLocks/>
            </p:cNvSpPr>
            <p:nvPr/>
          </p:nvSpPr>
          <p:spPr bwMode="auto">
            <a:xfrm>
              <a:off x="3768" y="3568"/>
              <a:ext cx="175" cy="2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2" y="0"/>
                </a:cxn>
                <a:cxn ang="0">
                  <a:pos x="142" y="288"/>
                </a:cxn>
                <a:cxn ang="0">
                  <a:pos x="0" y="288"/>
                </a:cxn>
              </a:cxnLst>
              <a:rect l="0" t="0" r="r" b="b"/>
              <a:pathLst>
                <a:path w="143" h="289">
                  <a:moveTo>
                    <a:pt x="0" y="0"/>
                  </a:moveTo>
                  <a:lnTo>
                    <a:pt x="142" y="0"/>
                  </a:lnTo>
                  <a:lnTo>
                    <a:pt x="142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34"/>
            <p:cNvSpPr>
              <a:spLocks noChangeShapeType="1"/>
            </p:cNvSpPr>
            <p:nvPr/>
          </p:nvSpPr>
          <p:spPr bwMode="auto">
            <a:xfrm>
              <a:off x="3414" y="3712"/>
              <a:ext cx="171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35"/>
            <p:cNvSpPr>
              <a:spLocks noChangeShapeType="1"/>
            </p:cNvSpPr>
            <p:nvPr/>
          </p:nvSpPr>
          <p:spPr bwMode="auto">
            <a:xfrm>
              <a:off x="2821" y="3712"/>
              <a:ext cx="190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6"/>
            <p:cNvSpPr>
              <a:spLocks/>
            </p:cNvSpPr>
            <p:nvPr/>
          </p:nvSpPr>
          <p:spPr bwMode="auto">
            <a:xfrm>
              <a:off x="2969" y="3712"/>
              <a:ext cx="529" cy="1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391" y="192"/>
                </a:cxn>
                <a:cxn ang="0">
                  <a:pos x="391" y="64"/>
                </a:cxn>
                <a:cxn ang="0">
                  <a:pos x="430" y="0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37"/>
            <p:cNvSpPr>
              <a:spLocks noChangeShapeType="1"/>
            </p:cNvSpPr>
            <p:nvPr/>
          </p:nvSpPr>
          <p:spPr bwMode="auto">
            <a:xfrm>
              <a:off x="2349" y="3808"/>
              <a:ext cx="192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8"/>
            <p:cNvSpPr>
              <a:spLocks/>
            </p:cNvSpPr>
            <p:nvPr/>
          </p:nvSpPr>
          <p:spPr bwMode="auto">
            <a:xfrm>
              <a:off x="2463" y="3707"/>
              <a:ext cx="413" cy="27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0" y="277"/>
                </a:cxn>
                <a:cxn ang="0">
                  <a:pos x="294" y="277"/>
                </a:cxn>
                <a:cxn ang="0">
                  <a:pos x="294" y="90"/>
                </a:cxn>
                <a:cxn ang="0">
                  <a:pos x="336" y="0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39"/>
            <p:cNvSpPr>
              <a:spLocks noChangeShapeType="1"/>
            </p:cNvSpPr>
            <p:nvPr/>
          </p:nvSpPr>
          <p:spPr bwMode="auto">
            <a:xfrm>
              <a:off x="1664" y="3232"/>
              <a:ext cx="0" cy="2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40"/>
            <p:cNvSpPr>
              <a:spLocks noChangeShapeType="1"/>
            </p:cNvSpPr>
            <p:nvPr/>
          </p:nvSpPr>
          <p:spPr bwMode="auto">
            <a:xfrm>
              <a:off x="2172" y="3244"/>
              <a:ext cx="0" cy="2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41"/>
            <p:cNvSpPr>
              <a:spLocks noChangeShapeType="1"/>
            </p:cNvSpPr>
            <p:nvPr/>
          </p:nvSpPr>
          <p:spPr bwMode="auto">
            <a:xfrm>
              <a:off x="2688" y="3232"/>
              <a:ext cx="0" cy="2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42"/>
            <p:cNvSpPr>
              <a:spLocks noChangeShapeType="1"/>
            </p:cNvSpPr>
            <p:nvPr/>
          </p:nvSpPr>
          <p:spPr bwMode="auto">
            <a:xfrm>
              <a:off x="3230" y="3244"/>
              <a:ext cx="0" cy="2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43"/>
            <p:cNvSpPr>
              <a:spLocks noChangeShapeType="1"/>
            </p:cNvSpPr>
            <p:nvPr/>
          </p:nvSpPr>
          <p:spPr bwMode="auto">
            <a:xfrm>
              <a:off x="3810" y="3244"/>
              <a:ext cx="0" cy="2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44"/>
            <p:cNvSpPr>
              <a:spLocks noChangeShapeType="1"/>
            </p:cNvSpPr>
            <p:nvPr/>
          </p:nvSpPr>
          <p:spPr bwMode="auto">
            <a:xfrm flipH="1">
              <a:off x="1872" y="2858"/>
              <a:ext cx="21" cy="11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45"/>
            <p:cNvSpPr>
              <a:spLocks noChangeShapeType="1"/>
            </p:cNvSpPr>
            <p:nvPr/>
          </p:nvSpPr>
          <p:spPr bwMode="auto">
            <a:xfrm>
              <a:off x="2400" y="2858"/>
              <a:ext cx="0" cy="11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46"/>
            <p:cNvSpPr>
              <a:spLocks noChangeShapeType="1"/>
            </p:cNvSpPr>
            <p:nvPr/>
          </p:nvSpPr>
          <p:spPr bwMode="auto">
            <a:xfrm>
              <a:off x="2928" y="2880"/>
              <a:ext cx="0" cy="11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47"/>
            <p:cNvSpPr>
              <a:spLocks noChangeShapeType="1"/>
            </p:cNvSpPr>
            <p:nvPr/>
          </p:nvSpPr>
          <p:spPr bwMode="auto">
            <a:xfrm flipH="1">
              <a:off x="3456" y="2640"/>
              <a:ext cx="12" cy="1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796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uild="p"/>
      <p:bldP spid="57" grpId="0" animBg="1"/>
      <p:bldP spid="58" grpId="0" animBg="1"/>
      <p:bldP spid="59" grpId="0" animBg="1"/>
      <p:bldP spid="6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413A-9077-EF48-8AC9-967800980F81}" type="datetime1">
              <a:rPr lang="en-US" smtClean="0"/>
              <a:pPr/>
              <a:t>2015-05-09</a:t>
            </a:fld>
            <a:endParaRPr lang="en-US" dirty="0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Control </a:t>
            </a:r>
            <a:r>
              <a:rPr lang="en-US" dirty="0"/>
              <a:t>Hazards</a:t>
            </a:r>
            <a:endParaRPr lang="en-AU" dirty="0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30430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Branch determines flow of control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Fetching next instruction depends on branch outcome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Pipeline can’t always fetch correct instruction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Still working on ID stage of branch</a:t>
            </a: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14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8388"/>
            <a:ext cx="8229600" cy="521009"/>
          </a:xfrm>
        </p:spPr>
        <p:txBody>
          <a:bodyPr/>
          <a:lstStyle/>
          <a:p>
            <a:r>
              <a:rPr lang="en-US" dirty="0" smtClean="0"/>
              <a:t>Stall =&gt; 2 Bubbles/Clocks</a:t>
            </a:r>
            <a:endParaRPr lang="en-US" dirty="0"/>
          </a:p>
        </p:txBody>
      </p:sp>
      <p:sp>
        <p:nvSpPr>
          <p:cNvPr id="2761731" name="Rectangle 3"/>
          <p:cNvSpPr>
            <a:spLocks noChangeArrowheads="1"/>
          </p:cNvSpPr>
          <p:nvPr/>
        </p:nvSpPr>
        <p:spPr bwMode="auto">
          <a:xfrm>
            <a:off x="647832" y="6068719"/>
            <a:ext cx="7903680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latin typeface="18 VAG Rounded Bold   07390"/>
              </a:rPr>
              <a:t>Where do we do the compare for the branch?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0225" y="1179513"/>
            <a:ext cx="7800975" cy="5056188"/>
            <a:chOff x="214" y="551"/>
            <a:chExt cx="4914" cy="3185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624" y="1200"/>
              <a:ext cx="340" cy="289"/>
              <a:chOff x="2624" y="1200"/>
              <a:chExt cx="340" cy="289"/>
            </a:xfrm>
          </p:grpSpPr>
          <p:sp>
            <p:nvSpPr>
              <p:cNvPr id="2761734" name="Freeform 6"/>
              <p:cNvSpPr>
                <a:spLocks/>
              </p:cNvSpPr>
              <p:nvPr/>
            </p:nvSpPr>
            <p:spPr bwMode="auto">
              <a:xfrm>
                <a:off x="2624" y="1200"/>
                <a:ext cx="170" cy="289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9" y="288"/>
                  </a:cxn>
                </a:cxnLst>
                <a:rect l="0" t="0" r="r" b="b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1735" name="Freeform 7"/>
              <p:cNvSpPr>
                <a:spLocks/>
              </p:cNvSpPr>
              <p:nvPr/>
            </p:nvSpPr>
            <p:spPr bwMode="auto">
              <a:xfrm>
                <a:off x="2793" y="1200"/>
                <a:ext cx="171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0" y="0"/>
                  </a:cxn>
                  <a:cxn ang="0">
                    <a:pos x="170" y="288"/>
                  </a:cxn>
                  <a:cxn ang="0">
                    <a:pos x="0" y="288"/>
                  </a:cxn>
                </a:cxnLst>
                <a:rect l="0" t="0" r="r" b="b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2624" y="2592"/>
              <a:ext cx="340" cy="289"/>
              <a:chOff x="2624" y="2592"/>
              <a:chExt cx="340" cy="289"/>
            </a:xfrm>
          </p:grpSpPr>
          <p:sp>
            <p:nvSpPr>
              <p:cNvPr id="2761737" name="Freeform 9"/>
              <p:cNvSpPr>
                <a:spLocks/>
              </p:cNvSpPr>
              <p:nvPr/>
            </p:nvSpPr>
            <p:spPr bwMode="auto">
              <a:xfrm>
                <a:off x="2624" y="2592"/>
                <a:ext cx="170" cy="289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9" y="288"/>
                  </a:cxn>
                </a:cxnLst>
                <a:rect l="0" t="0" r="r" b="b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1738" name="Freeform 10"/>
              <p:cNvSpPr>
                <a:spLocks/>
              </p:cNvSpPr>
              <p:nvPr/>
            </p:nvSpPr>
            <p:spPr bwMode="auto">
              <a:xfrm>
                <a:off x="2793" y="2592"/>
                <a:ext cx="171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0" y="0"/>
                  </a:cxn>
                  <a:cxn ang="0">
                    <a:pos x="170" y="288"/>
                  </a:cxn>
                  <a:cxn ang="0">
                    <a:pos x="0" y="288"/>
                  </a:cxn>
                </a:cxnLst>
                <a:rect l="0" t="0" r="r" b="b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61739" name="Rectangle 11"/>
            <p:cNvSpPr>
              <a:spLocks noChangeArrowheads="1"/>
            </p:cNvSpPr>
            <p:nvPr/>
          </p:nvSpPr>
          <p:spPr bwMode="auto">
            <a:xfrm>
              <a:off x="2605" y="2594"/>
              <a:ext cx="292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  I$</a:t>
              </a:r>
            </a:p>
          </p:txBody>
        </p:sp>
        <p:sp>
          <p:nvSpPr>
            <p:cNvPr id="2761740" name="Line 12"/>
            <p:cNvSpPr>
              <a:spLocks noChangeShapeType="1"/>
            </p:cNvSpPr>
            <p:nvPr/>
          </p:nvSpPr>
          <p:spPr bwMode="auto">
            <a:xfrm>
              <a:off x="584" y="1224"/>
              <a:ext cx="0" cy="20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1741" name="Line 13"/>
            <p:cNvSpPr>
              <a:spLocks noChangeShapeType="1"/>
            </p:cNvSpPr>
            <p:nvPr/>
          </p:nvSpPr>
          <p:spPr bwMode="auto">
            <a:xfrm>
              <a:off x="781" y="840"/>
              <a:ext cx="24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1742" name="Rectangle 14"/>
            <p:cNvSpPr>
              <a:spLocks noChangeArrowheads="1"/>
            </p:cNvSpPr>
            <p:nvPr/>
          </p:nvSpPr>
          <p:spPr bwMode="auto">
            <a:xfrm>
              <a:off x="579" y="1302"/>
              <a:ext cx="517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b="1">
                  <a:solidFill>
                    <a:schemeClr val="tx1"/>
                  </a:solidFill>
                  <a:latin typeface="Courier" pitchFamily="-65" charset="0"/>
                </a:rPr>
                <a:t>beq</a:t>
              </a:r>
              <a:endParaRPr lang="en-US" sz="2800" b="1">
                <a:solidFill>
                  <a:schemeClr val="tx1"/>
                </a:solidFill>
                <a:latin typeface="Arial" pitchFamily="-65" charset="0"/>
              </a:endParaRPr>
            </a:p>
          </p:txBody>
        </p:sp>
        <p:sp>
          <p:nvSpPr>
            <p:cNvPr id="2761743" name="Rectangle 15"/>
            <p:cNvSpPr>
              <a:spLocks noChangeArrowheads="1"/>
            </p:cNvSpPr>
            <p:nvPr/>
          </p:nvSpPr>
          <p:spPr bwMode="auto">
            <a:xfrm>
              <a:off x="563" y="1718"/>
              <a:ext cx="786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Instr 1</a:t>
              </a:r>
            </a:p>
          </p:txBody>
        </p:sp>
        <p:sp>
          <p:nvSpPr>
            <p:cNvPr id="2761744" name="Rectangle 16"/>
            <p:cNvSpPr>
              <a:spLocks noChangeArrowheads="1"/>
            </p:cNvSpPr>
            <p:nvPr/>
          </p:nvSpPr>
          <p:spPr bwMode="auto">
            <a:xfrm>
              <a:off x="555" y="2182"/>
              <a:ext cx="786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Instr 2</a:t>
              </a:r>
            </a:p>
          </p:txBody>
        </p:sp>
        <p:sp>
          <p:nvSpPr>
            <p:cNvPr id="2761745" name="Rectangle 17"/>
            <p:cNvSpPr>
              <a:spLocks noChangeArrowheads="1"/>
            </p:cNvSpPr>
            <p:nvPr/>
          </p:nvSpPr>
          <p:spPr bwMode="auto">
            <a:xfrm>
              <a:off x="560" y="2612"/>
              <a:ext cx="786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 err="1">
                  <a:solidFill>
                    <a:schemeClr val="tx1"/>
                  </a:solidFill>
                  <a:latin typeface="Arial" pitchFamily="-65" charset="0"/>
                </a:rPr>
                <a:t>Instr</a:t>
              </a:r>
              <a:r>
                <a:rPr lang="en-US" sz="2800" b="1" dirty="0">
                  <a:solidFill>
                    <a:schemeClr val="tx1"/>
                  </a:solidFill>
                  <a:latin typeface="Arial" pitchFamily="-65" charset="0"/>
                </a:rPr>
                <a:t> 3</a:t>
              </a:r>
            </a:p>
          </p:txBody>
        </p:sp>
        <p:sp>
          <p:nvSpPr>
            <p:cNvPr id="2761746" name="Rectangle 18"/>
            <p:cNvSpPr>
              <a:spLocks noChangeArrowheads="1"/>
            </p:cNvSpPr>
            <p:nvPr/>
          </p:nvSpPr>
          <p:spPr bwMode="auto">
            <a:xfrm>
              <a:off x="587" y="3067"/>
              <a:ext cx="786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Instr 4</a:t>
              </a:r>
            </a:p>
          </p:txBody>
        </p:sp>
        <p:sp>
          <p:nvSpPr>
            <p:cNvPr id="2761747" name="Line 19"/>
            <p:cNvSpPr>
              <a:spLocks noChangeShapeType="1"/>
            </p:cNvSpPr>
            <p:nvPr/>
          </p:nvSpPr>
          <p:spPr bwMode="auto">
            <a:xfrm>
              <a:off x="1728" y="920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1748" name="Line 20"/>
            <p:cNvSpPr>
              <a:spLocks noChangeShapeType="1"/>
            </p:cNvSpPr>
            <p:nvPr/>
          </p:nvSpPr>
          <p:spPr bwMode="auto">
            <a:xfrm>
              <a:off x="2160" y="920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1749" name="Line 21"/>
            <p:cNvSpPr>
              <a:spLocks noChangeShapeType="1"/>
            </p:cNvSpPr>
            <p:nvPr/>
          </p:nvSpPr>
          <p:spPr bwMode="auto">
            <a:xfrm>
              <a:off x="2592" y="920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1750" name="Line 22"/>
            <p:cNvSpPr>
              <a:spLocks noChangeShapeType="1"/>
            </p:cNvSpPr>
            <p:nvPr/>
          </p:nvSpPr>
          <p:spPr bwMode="auto">
            <a:xfrm>
              <a:off x="3024" y="920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1751" name="Line 23"/>
            <p:cNvSpPr>
              <a:spLocks noChangeShapeType="1"/>
            </p:cNvSpPr>
            <p:nvPr/>
          </p:nvSpPr>
          <p:spPr bwMode="auto">
            <a:xfrm>
              <a:off x="3456" y="920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1752" name="Line 24"/>
            <p:cNvSpPr>
              <a:spLocks noChangeShapeType="1"/>
            </p:cNvSpPr>
            <p:nvPr/>
          </p:nvSpPr>
          <p:spPr bwMode="auto">
            <a:xfrm>
              <a:off x="3888" y="920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1753" name="Line 25"/>
            <p:cNvSpPr>
              <a:spLocks noChangeShapeType="1"/>
            </p:cNvSpPr>
            <p:nvPr/>
          </p:nvSpPr>
          <p:spPr bwMode="auto">
            <a:xfrm>
              <a:off x="4320" y="920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1754" name="Line 26"/>
            <p:cNvSpPr>
              <a:spLocks noChangeShapeType="1"/>
            </p:cNvSpPr>
            <p:nvPr/>
          </p:nvSpPr>
          <p:spPr bwMode="auto">
            <a:xfrm>
              <a:off x="4752" y="920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2257" y="1152"/>
              <a:ext cx="225" cy="481"/>
              <a:chOff x="2257" y="1152"/>
              <a:chExt cx="225" cy="481"/>
            </a:xfrm>
          </p:grpSpPr>
          <p:sp>
            <p:nvSpPr>
              <p:cNvPr id="2761756" name="Freeform 28"/>
              <p:cNvSpPr>
                <a:spLocks/>
              </p:cNvSpPr>
              <p:nvPr/>
            </p:nvSpPr>
            <p:spPr bwMode="auto">
              <a:xfrm>
                <a:off x="2269" y="1152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1757" name="Rectangle 29"/>
              <p:cNvSpPr>
                <a:spLocks noChangeArrowheads="1"/>
              </p:cNvSpPr>
              <p:nvPr/>
            </p:nvSpPr>
            <p:spPr bwMode="auto">
              <a:xfrm rot="5400000">
                <a:off x="2170" y="1274"/>
                <a:ext cx="38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ALU</a:t>
                </a:r>
              </a:p>
            </p:txBody>
          </p:sp>
        </p:grp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1324" y="1248"/>
              <a:ext cx="359" cy="289"/>
              <a:chOff x="1324" y="1248"/>
              <a:chExt cx="359" cy="289"/>
            </a:xfrm>
          </p:grpSpPr>
          <p:sp>
            <p:nvSpPr>
              <p:cNvPr id="2761759" name="Rectangle 31"/>
              <p:cNvSpPr>
                <a:spLocks noChangeArrowheads="1"/>
              </p:cNvSpPr>
              <p:nvPr/>
            </p:nvSpPr>
            <p:spPr bwMode="auto">
              <a:xfrm>
                <a:off x="1324" y="1250"/>
                <a:ext cx="292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  I$</a:t>
                </a:r>
              </a:p>
            </p:txBody>
          </p:sp>
          <p:grpSp>
            <p:nvGrpSpPr>
              <p:cNvPr id="7" name="Group 32"/>
              <p:cNvGrpSpPr>
                <a:grpSpLocks/>
              </p:cNvGrpSpPr>
              <p:nvPr/>
            </p:nvGrpSpPr>
            <p:grpSpPr bwMode="auto">
              <a:xfrm>
                <a:off x="1343" y="1248"/>
                <a:ext cx="340" cy="289"/>
                <a:chOff x="1343" y="1248"/>
                <a:chExt cx="340" cy="289"/>
              </a:xfrm>
            </p:grpSpPr>
            <p:sp>
              <p:nvSpPr>
                <p:cNvPr id="2761761" name="Freeform 33"/>
                <p:cNvSpPr>
                  <a:spLocks/>
                </p:cNvSpPr>
                <p:nvPr/>
              </p:nvSpPr>
              <p:spPr bwMode="auto">
                <a:xfrm>
                  <a:off x="1343" y="1248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1762" name="Freeform 34"/>
                <p:cNvSpPr>
                  <a:spLocks/>
                </p:cNvSpPr>
                <p:nvPr/>
              </p:nvSpPr>
              <p:spPr bwMode="auto">
                <a:xfrm>
                  <a:off x="1512" y="1248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761763" name="Rectangle 35"/>
            <p:cNvSpPr>
              <a:spLocks noChangeArrowheads="1"/>
            </p:cNvSpPr>
            <p:nvPr/>
          </p:nvSpPr>
          <p:spPr bwMode="auto">
            <a:xfrm>
              <a:off x="1784" y="1255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Reg</a:t>
              </a:r>
            </a:p>
          </p:txBody>
        </p:sp>
        <p:grpSp>
          <p:nvGrpSpPr>
            <p:cNvPr id="8" name="Group 36"/>
            <p:cNvGrpSpPr>
              <a:grpSpLocks/>
            </p:cNvGrpSpPr>
            <p:nvPr/>
          </p:nvGrpSpPr>
          <p:grpSpPr bwMode="auto">
            <a:xfrm>
              <a:off x="1803" y="1248"/>
              <a:ext cx="296" cy="289"/>
              <a:chOff x="1803" y="1248"/>
              <a:chExt cx="296" cy="289"/>
            </a:xfrm>
          </p:grpSpPr>
          <p:sp>
            <p:nvSpPr>
              <p:cNvPr id="2761765" name="Freeform 37"/>
              <p:cNvSpPr>
                <a:spLocks/>
              </p:cNvSpPr>
              <p:nvPr/>
            </p:nvSpPr>
            <p:spPr bwMode="auto">
              <a:xfrm>
                <a:off x="1803" y="1248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1766" name="Freeform 38"/>
              <p:cNvSpPr>
                <a:spLocks/>
              </p:cNvSpPr>
              <p:nvPr/>
            </p:nvSpPr>
            <p:spPr bwMode="auto">
              <a:xfrm>
                <a:off x="1951" y="1248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61767" name="Line 39"/>
            <p:cNvSpPr>
              <a:spLocks noChangeShapeType="1"/>
            </p:cNvSpPr>
            <p:nvPr/>
          </p:nvSpPr>
          <p:spPr bwMode="auto">
            <a:xfrm>
              <a:off x="1688" y="139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1768" name="Freeform 40"/>
            <p:cNvSpPr>
              <a:spLocks/>
            </p:cNvSpPr>
            <p:nvPr/>
          </p:nvSpPr>
          <p:spPr bwMode="auto">
            <a:xfrm>
              <a:off x="1750" y="1296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1769" name="Line 41"/>
            <p:cNvSpPr>
              <a:spLocks noChangeShapeType="1"/>
            </p:cNvSpPr>
            <p:nvPr/>
          </p:nvSpPr>
          <p:spPr bwMode="auto">
            <a:xfrm>
              <a:off x="2104" y="1296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1770" name="Rectangle 42"/>
            <p:cNvSpPr>
              <a:spLocks noChangeArrowheads="1"/>
            </p:cNvSpPr>
            <p:nvPr/>
          </p:nvSpPr>
          <p:spPr bwMode="auto">
            <a:xfrm>
              <a:off x="2601" y="1250"/>
              <a:ext cx="3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  D$</a:t>
              </a:r>
            </a:p>
          </p:txBody>
        </p:sp>
        <p:sp>
          <p:nvSpPr>
            <p:cNvPr id="2761771" name="Rectangle 43"/>
            <p:cNvSpPr>
              <a:spLocks noChangeArrowheads="1"/>
            </p:cNvSpPr>
            <p:nvPr/>
          </p:nvSpPr>
          <p:spPr bwMode="auto">
            <a:xfrm>
              <a:off x="3093" y="1250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Reg</a:t>
              </a:r>
            </a:p>
          </p:txBody>
        </p:sp>
        <p:grpSp>
          <p:nvGrpSpPr>
            <p:cNvPr id="9" name="Group 44"/>
            <p:cNvGrpSpPr>
              <a:grpSpLocks/>
            </p:cNvGrpSpPr>
            <p:nvPr/>
          </p:nvGrpSpPr>
          <p:grpSpPr bwMode="auto">
            <a:xfrm>
              <a:off x="3120" y="1248"/>
              <a:ext cx="284" cy="289"/>
              <a:chOff x="3120" y="1248"/>
              <a:chExt cx="284" cy="289"/>
            </a:xfrm>
          </p:grpSpPr>
          <p:sp>
            <p:nvSpPr>
              <p:cNvPr id="2761773" name="Freeform 45"/>
              <p:cNvSpPr>
                <a:spLocks/>
              </p:cNvSpPr>
              <p:nvPr/>
            </p:nvSpPr>
            <p:spPr bwMode="auto">
              <a:xfrm>
                <a:off x="3120" y="1248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1774" name="Freeform 46"/>
              <p:cNvSpPr>
                <a:spLocks/>
              </p:cNvSpPr>
              <p:nvPr/>
            </p:nvSpPr>
            <p:spPr bwMode="auto">
              <a:xfrm>
                <a:off x="3261" y="1248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61775" name="Line 47"/>
            <p:cNvSpPr>
              <a:spLocks noChangeShapeType="1"/>
            </p:cNvSpPr>
            <p:nvPr/>
          </p:nvSpPr>
          <p:spPr bwMode="auto">
            <a:xfrm>
              <a:off x="2973" y="1392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1776" name="Line 48"/>
            <p:cNvSpPr>
              <a:spLocks noChangeShapeType="1"/>
            </p:cNvSpPr>
            <p:nvPr/>
          </p:nvSpPr>
          <p:spPr bwMode="auto">
            <a:xfrm>
              <a:off x="2489" y="1392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1777" name="Freeform 49"/>
            <p:cNvSpPr>
              <a:spLocks/>
            </p:cNvSpPr>
            <p:nvPr/>
          </p:nvSpPr>
          <p:spPr bwMode="auto">
            <a:xfrm>
              <a:off x="2610" y="1392"/>
              <a:ext cx="431" cy="1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391" y="192"/>
                </a:cxn>
                <a:cxn ang="0">
                  <a:pos x="391" y="64"/>
                </a:cxn>
                <a:cxn ang="0">
                  <a:pos x="430" y="0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1778" name="Line 50"/>
            <p:cNvSpPr>
              <a:spLocks noChangeShapeType="1"/>
            </p:cNvSpPr>
            <p:nvPr/>
          </p:nvSpPr>
          <p:spPr bwMode="auto">
            <a:xfrm>
              <a:off x="2104" y="1488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1779" name="Freeform 51"/>
            <p:cNvSpPr>
              <a:spLocks/>
            </p:cNvSpPr>
            <p:nvPr/>
          </p:nvSpPr>
          <p:spPr bwMode="auto">
            <a:xfrm>
              <a:off x="2197" y="1387"/>
              <a:ext cx="337" cy="27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0" y="277"/>
                </a:cxn>
                <a:cxn ang="0">
                  <a:pos x="294" y="277"/>
                </a:cxn>
                <a:cxn ang="0">
                  <a:pos x="294" y="90"/>
                </a:cxn>
                <a:cxn ang="0">
                  <a:pos x="336" y="0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" name="Group 52"/>
            <p:cNvGrpSpPr>
              <a:grpSpLocks/>
            </p:cNvGrpSpPr>
            <p:nvPr/>
          </p:nvGrpSpPr>
          <p:grpSpPr bwMode="auto">
            <a:xfrm>
              <a:off x="1751" y="1600"/>
              <a:ext cx="2096" cy="513"/>
              <a:chOff x="1751" y="1600"/>
              <a:chExt cx="2096" cy="513"/>
            </a:xfrm>
          </p:grpSpPr>
          <p:grpSp>
            <p:nvGrpSpPr>
              <p:cNvPr id="11" name="Group 53"/>
              <p:cNvGrpSpPr>
                <a:grpSpLocks/>
              </p:cNvGrpSpPr>
              <p:nvPr/>
            </p:nvGrpSpPr>
            <p:grpSpPr bwMode="auto">
              <a:xfrm>
                <a:off x="2684" y="1600"/>
                <a:ext cx="225" cy="481"/>
                <a:chOff x="2684" y="1600"/>
                <a:chExt cx="225" cy="481"/>
              </a:xfrm>
            </p:grpSpPr>
            <p:sp>
              <p:nvSpPr>
                <p:cNvPr id="2761782" name="Freeform 54"/>
                <p:cNvSpPr>
                  <a:spLocks/>
                </p:cNvSpPr>
                <p:nvPr/>
              </p:nvSpPr>
              <p:spPr bwMode="auto">
                <a:xfrm>
                  <a:off x="2696" y="1600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1783" name="Rectangle 55"/>
                <p:cNvSpPr>
                  <a:spLocks noChangeArrowheads="1"/>
                </p:cNvSpPr>
                <p:nvPr/>
              </p:nvSpPr>
              <p:spPr bwMode="auto">
                <a:xfrm rot="5400000">
                  <a:off x="2597" y="1722"/>
                  <a:ext cx="384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600" b="1">
                      <a:solidFill>
                        <a:schemeClr val="tx1"/>
                      </a:solidFill>
                      <a:latin typeface="Times" pitchFamily="-65" charset="0"/>
                    </a:rPr>
                    <a:t>ALU</a:t>
                  </a:r>
                </a:p>
              </p:txBody>
            </p:sp>
          </p:grpSp>
          <p:grpSp>
            <p:nvGrpSpPr>
              <p:cNvPr id="12" name="Group 56"/>
              <p:cNvGrpSpPr>
                <a:grpSpLocks/>
              </p:cNvGrpSpPr>
              <p:nvPr/>
            </p:nvGrpSpPr>
            <p:grpSpPr bwMode="auto">
              <a:xfrm>
                <a:off x="1751" y="1696"/>
                <a:ext cx="359" cy="289"/>
                <a:chOff x="1751" y="1696"/>
                <a:chExt cx="359" cy="289"/>
              </a:xfrm>
            </p:grpSpPr>
            <p:sp>
              <p:nvSpPr>
                <p:cNvPr id="2761785" name="Rectangle 57"/>
                <p:cNvSpPr>
                  <a:spLocks noChangeArrowheads="1"/>
                </p:cNvSpPr>
                <p:nvPr/>
              </p:nvSpPr>
              <p:spPr bwMode="auto">
                <a:xfrm>
                  <a:off x="1751" y="1698"/>
                  <a:ext cx="292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600" b="1">
                      <a:solidFill>
                        <a:schemeClr val="tx1"/>
                      </a:solidFill>
                      <a:latin typeface="Times" pitchFamily="-65" charset="0"/>
                    </a:rPr>
                    <a:t>  I$</a:t>
                  </a:r>
                </a:p>
              </p:txBody>
            </p:sp>
            <p:grpSp>
              <p:nvGrpSpPr>
                <p:cNvPr id="13" name="Group 58"/>
                <p:cNvGrpSpPr>
                  <a:grpSpLocks/>
                </p:cNvGrpSpPr>
                <p:nvPr/>
              </p:nvGrpSpPr>
              <p:grpSpPr bwMode="auto">
                <a:xfrm>
                  <a:off x="1770" y="1696"/>
                  <a:ext cx="340" cy="289"/>
                  <a:chOff x="1770" y="1696"/>
                  <a:chExt cx="340" cy="289"/>
                </a:xfrm>
              </p:grpSpPr>
              <p:sp>
                <p:nvSpPr>
                  <p:cNvPr id="2761787" name="Freeform 59"/>
                  <p:cNvSpPr>
                    <a:spLocks/>
                  </p:cNvSpPr>
                  <p:nvPr/>
                </p:nvSpPr>
                <p:spPr bwMode="auto">
                  <a:xfrm>
                    <a:off x="1770" y="1696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61788" name="Freeform 60"/>
                  <p:cNvSpPr>
                    <a:spLocks/>
                  </p:cNvSpPr>
                  <p:nvPr/>
                </p:nvSpPr>
                <p:spPr bwMode="auto">
                  <a:xfrm>
                    <a:off x="1939" y="1696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761789" name="Rectangle 61"/>
              <p:cNvSpPr>
                <a:spLocks noChangeArrowheads="1"/>
              </p:cNvSpPr>
              <p:nvPr/>
            </p:nvSpPr>
            <p:spPr bwMode="auto">
              <a:xfrm>
                <a:off x="2211" y="1703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Reg</a:t>
                </a:r>
              </a:p>
            </p:txBody>
          </p:sp>
          <p:grpSp>
            <p:nvGrpSpPr>
              <p:cNvPr id="14" name="Group 62"/>
              <p:cNvGrpSpPr>
                <a:grpSpLocks/>
              </p:cNvGrpSpPr>
              <p:nvPr/>
            </p:nvGrpSpPr>
            <p:grpSpPr bwMode="auto">
              <a:xfrm>
                <a:off x="2230" y="1696"/>
                <a:ext cx="296" cy="289"/>
                <a:chOff x="2230" y="1696"/>
                <a:chExt cx="296" cy="289"/>
              </a:xfrm>
            </p:grpSpPr>
            <p:sp>
              <p:nvSpPr>
                <p:cNvPr id="2761791" name="Freeform 63"/>
                <p:cNvSpPr>
                  <a:spLocks/>
                </p:cNvSpPr>
                <p:nvPr/>
              </p:nvSpPr>
              <p:spPr bwMode="auto">
                <a:xfrm>
                  <a:off x="2230" y="1696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1792" name="Freeform 64"/>
                <p:cNvSpPr>
                  <a:spLocks/>
                </p:cNvSpPr>
                <p:nvPr/>
              </p:nvSpPr>
              <p:spPr bwMode="auto">
                <a:xfrm>
                  <a:off x="2378" y="1696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61793" name="Line 65"/>
              <p:cNvSpPr>
                <a:spLocks noChangeShapeType="1"/>
              </p:cNvSpPr>
              <p:nvPr/>
            </p:nvSpPr>
            <p:spPr bwMode="auto">
              <a:xfrm>
                <a:off x="2115" y="1840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1794" name="Freeform 66"/>
              <p:cNvSpPr>
                <a:spLocks/>
              </p:cNvSpPr>
              <p:nvPr/>
            </p:nvSpPr>
            <p:spPr bwMode="auto">
              <a:xfrm>
                <a:off x="2177" y="1744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1795" name="Line 67"/>
              <p:cNvSpPr>
                <a:spLocks noChangeShapeType="1"/>
              </p:cNvSpPr>
              <p:nvPr/>
            </p:nvSpPr>
            <p:spPr bwMode="auto">
              <a:xfrm>
                <a:off x="2531" y="1744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1796" name="Rectangle 68"/>
              <p:cNvSpPr>
                <a:spLocks noChangeArrowheads="1"/>
              </p:cNvSpPr>
              <p:nvPr/>
            </p:nvSpPr>
            <p:spPr bwMode="auto">
              <a:xfrm>
                <a:off x="3028" y="1698"/>
                <a:ext cx="3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  D$</a:t>
                </a:r>
              </a:p>
            </p:txBody>
          </p:sp>
          <p:grpSp>
            <p:nvGrpSpPr>
              <p:cNvPr id="15" name="Group 69"/>
              <p:cNvGrpSpPr>
                <a:grpSpLocks/>
              </p:cNvGrpSpPr>
              <p:nvPr/>
            </p:nvGrpSpPr>
            <p:grpSpPr bwMode="auto">
              <a:xfrm>
                <a:off x="3079" y="1696"/>
                <a:ext cx="325" cy="289"/>
                <a:chOff x="3079" y="1696"/>
                <a:chExt cx="325" cy="289"/>
              </a:xfrm>
            </p:grpSpPr>
            <p:sp>
              <p:nvSpPr>
                <p:cNvPr id="2761798" name="Freeform 70"/>
                <p:cNvSpPr>
                  <a:spLocks/>
                </p:cNvSpPr>
                <p:nvPr/>
              </p:nvSpPr>
              <p:spPr bwMode="auto">
                <a:xfrm>
                  <a:off x="3079" y="1696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1799" name="Freeform 71"/>
                <p:cNvSpPr>
                  <a:spLocks/>
                </p:cNvSpPr>
                <p:nvPr/>
              </p:nvSpPr>
              <p:spPr bwMode="auto">
                <a:xfrm>
                  <a:off x="3240" y="1696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61800" name="Rectangle 72"/>
              <p:cNvSpPr>
                <a:spLocks noChangeArrowheads="1"/>
              </p:cNvSpPr>
              <p:nvPr/>
            </p:nvSpPr>
            <p:spPr bwMode="auto">
              <a:xfrm>
                <a:off x="3520" y="1698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Reg</a:t>
                </a:r>
              </a:p>
            </p:txBody>
          </p:sp>
          <p:grpSp>
            <p:nvGrpSpPr>
              <p:cNvPr id="16" name="Group 73"/>
              <p:cNvGrpSpPr>
                <a:grpSpLocks/>
              </p:cNvGrpSpPr>
              <p:nvPr/>
            </p:nvGrpSpPr>
            <p:grpSpPr bwMode="auto">
              <a:xfrm>
                <a:off x="3547" y="1696"/>
                <a:ext cx="284" cy="289"/>
                <a:chOff x="3547" y="1696"/>
                <a:chExt cx="284" cy="289"/>
              </a:xfrm>
            </p:grpSpPr>
            <p:sp>
              <p:nvSpPr>
                <p:cNvPr id="2761802" name="Freeform 74"/>
                <p:cNvSpPr>
                  <a:spLocks/>
                </p:cNvSpPr>
                <p:nvPr/>
              </p:nvSpPr>
              <p:spPr bwMode="auto">
                <a:xfrm>
                  <a:off x="3547" y="1696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1803" name="Freeform 75"/>
                <p:cNvSpPr>
                  <a:spLocks/>
                </p:cNvSpPr>
                <p:nvPr/>
              </p:nvSpPr>
              <p:spPr bwMode="auto">
                <a:xfrm>
                  <a:off x="3688" y="1696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61804" name="Line 76"/>
              <p:cNvSpPr>
                <a:spLocks noChangeShapeType="1"/>
              </p:cNvSpPr>
              <p:nvPr/>
            </p:nvSpPr>
            <p:spPr bwMode="auto">
              <a:xfrm>
                <a:off x="3400" y="1840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1805" name="Line 77"/>
              <p:cNvSpPr>
                <a:spLocks noChangeShapeType="1"/>
              </p:cNvSpPr>
              <p:nvPr/>
            </p:nvSpPr>
            <p:spPr bwMode="auto">
              <a:xfrm>
                <a:off x="2916" y="1840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1806" name="Freeform 78"/>
              <p:cNvSpPr>
                <a:spLocks/>
              </p:cNvSpPr>
              <p:nvPr/>
            </p:nvSpPr>
            <p:spPr bwMode="auto">
              <a:xfrm>
                <a:off x="3037" y="1840"/>
                <a:ext cx="431" cy="1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2"/>
                  </a:cxn>
                  <a:cxn ang="0">
                    <a:pos x="391" y="192"/>
                  </a:cxn>
                  <a:cxn ang="0">
                    <a:pos x="391" y="64"/>
                  </a:cxn>
                  <a:cxn ang="0">
                    <a:pos x="430" y="0"/>
                  </a:cxn>
                </a:cxnLst>
                <a:rect l="0" t="0" r="r" b="b"/>
                <a:pathLst>
                  <a:path w="431" h="193">
                    <a:moveTo>
                      <a:pt x="0" y="0"/>
                    </a:moveTo>
                    <a:lnTo>
                      <a:pt x="0" y="192"/>
                    </a:lnTo>
                    <a:lnTo>
                      <a:pt x="391" y="192"/>
                    </a:lnTo>
                    <a:lnTo>
                      <a:pt x="391" y="64"/>
                    </a:lnTo>
                    <a:lnTo>
                      <a:pt x="43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1807" name="Line 79"/>
              <p:cNvSpPr>
                <a:spLocks noChangeShapeType="1"/>
              </p:cNvSpPr>
              <p:nvPr/>
            </p:nvSpPr>
            <p:spPr bwMode="auto">
              <a:xfrm>
                <a:off x="2531" y="1936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1808" name="Freeform 80"/>
              <p:cNvSpPr>
                <a:spLocks/>
              </p:cNvSpPr>
              <p:nvPr/>
            </p:nvSpPr>
            <p:spPr bwMode="auto">
              <a:xfrm>
                <a:off x="2624" y="1835"/>
                <a:ext cx="337" cy="278"/>
              </a:xfrm>
              <a:custGeom>
                <a:avLst/>
                <a:gdLst/>
                <a:ahLst/>
                <a:cxnLst>
                  <a:cxn ang="0">
                    <a:pos x="0" y="101"/>
                  </a:cxn>
                  <a:cxn ang="0">
                    <a:pos x="0" y="277"/>
                  </a:cxn>
                  <a:cxn ang="0">
                    <a:pos x="294" y="277"/>
                  </a:cxn>
                  <a:cxn ang="0">
                    <a:pos x="294" y="90"/>
                  </a:cxn>
                  <a:cxn ang="0">
                    <a:pos x="336" y="0"/>
                  </a:cxn>
                </a:cxnLst>
                <a:rect l="0" t="0" r="r" b="b"/>
                <a:pathLst>
                  <a:path w="337" h="278">
                    <a:moveTo>
                      <a:pt x="0" y="101"/>
                    </a:moveTo>
                    <a:lnTo>
                      <a:pt x="0" y="277"/>
                    </a:lnTo>
                    <a:lnTo>
                      <a:pt x="294" y="277"/>
                    </a:lnTo>
                    <a:lnTo>
                      <a:pt x="294" y="90"/>
                    </a:lnTo>
                    <a:lnTo>
                      <a:pt x="336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7" name="Group 81"/>
            <p:cNvGrpSpPr>
              <a:grpSpLocks/>
            </p:cNvGrpSpPr>
            <p:nvPr/>
          </p:nvGrpSpPr>
          <p:grpSpPr bwMode="auto">
            <a:xfrm>
              <a:off x="2178" y="2048"/>
              <a:ext cx="2096" cy="513"/>
              <a:chOff x="2178" y="2048"/>
              <a:chExt cx="2096" cy="513"/>
            </a:xfrm>
          </p:grpSpPr>
          <p:grpSp>
            <p:nvGrpSpPr>
              <p:cNvPr id="18" name="Group 82"/>
              <p:cNvGrpSpPr>
                <a:grpSpLocks/>
              </p:cNvGrpSpPr>
              <p:nvPr/>
            </p:nvGrpSpPr>
            <p:grpSpPr bwMode="auto">
              <a:xfrm>
                <a:off x="3111" y="2048"/>
                <a:ext cx="225" cy="481"/>
                <a:chOff x="3111" y="2048"/>
                <a:chExt cx="225" cy="481"/>
              </a:xfrm>
            </p:grpSpPr>
            <p:sp>
              <p:nvSpPr>
                <p:cNvPr id="2761811" name="Freeform 83"/>
                <p:cNvSpPr>
                  <a:spLocks/>
                </p:cNvSpPr>
                <p:nvPr/>
              </p:nvSpPr>
              <p:spPr bwMode="auto">
                <a:xfrm>
                  <a:off x="3123" y="2048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1812" name="Rectangle 84"/>
                <p:cNvSpPr>
                  <a:spLocks noChangeArrowheads="1"/>
                </p:cNvSpPr>
                <p:nvPr/>
              </p:nvSpPr>
              <p:spPr bwMode="auto">
                <a:xfrm rot="5400000">
                  <a:off x="3024" y="2170"/>
                  <a:ext cx="384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600" b="1">
                      <a:solidFill>
                        <a:schemeClr val="tx1"/>
                      </a:solidFill>
                      <a:latin typeface="Times" pitchFamily="-65" charset="0"/>
                    </a:rPr>
                    <a:t>ALU</a:t>
                  </a:r>
                </a:p>
              </p:txBody>
            </p:sp>
          </p:grpSp>
          <p:grpSp>
            <p:nvGrpSpPr>
              <p:cNvPr id="19" name="Group 85"/>
              <p:cNvGrpSpPr>
                <a:grpSpLocks/>
              </p:cNvGrpSpPr>
              <p:nvPr/>
            </p:nvGrpSpPr>
            <p:grpSpPr bwMode="auto">
              <a:xfrm>
                <a:off x="2178" y="2144"/>
                <a:ext cx="359" cy="289"/>
                <a:chOff x="2178" y="2144"/>
                <a:chExt cx="359" cy="289"/>
              </a:xfrm>
            </p:grpSpPr>
            <p:sp>
              <p:nvSpPr>
                <p:cNvPr id="2761814" name="Rectangle 86"/>
                <p:cNvSpPr>
                  <a:spLocks noChangeArrowheads="1"/>
                </p:cNvSpPr>
                <p:nvPr/>
              </p:nvSpPr>
              <p:spPr bwMode="auto">
                <a:xfrm>
                  <a:off x="2178" y="2146"/>
                  <a:ext cx="292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600" b="1">
                      <a:solidFill>
                        <a:schemeClr val="tx1"/>
                      </a:solidFill>
                      <a:latin typeface="Times" pitchFamily="-65" charset="0"/>
                    </a:rPr>
                    <a:t>  I$</a:t>
                  </a:r>
                </a:p>
              </p:txBody>
            </p:sp>
            <p:grpSp>
              <p:nvGrpSpPr>
                <p:cNvPr id="20" name="Group 87"/>
                <p:cNvGrpSpPr>
                  <a:grpSpLocks/>
                </p:cNvGrpSpPr>
                <p:nvPr/>
              </p:nvGrpSpPr>
              <p:grpSpPr bwMode="auto">
                <a:xfrm>
                  <a:off x="2197" y="2144"/>
                  <a:ext cx="340" cy="289"/>
                  <a:chOff x="2197" y="2144"/>
                  <a:chExt cx="340" cy="289"/>
                </a:xfrm>
              </p:grpSpPr>
              <p:sp>
                <p:nvSpPr>
                  <p:cNvPr id="2761816" name="Freeform 88"/>
                  <p:cNvSpPr>
                    <a:spLocks/>
                  </p:cNvSpPr>
                  <p:nvPr/>
                </p:nvSpPr>
                <p:spPr bwMode="auto">
                  <a:xfrm>
                    <a:off x="2197" y="2144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61817" name="Freeform 89"/>
                  <p:cNvSpPr>
                    <a:spLocks/>
                  </p:cNvSpPr>
                  <p:nvPr/>
                </p:nvSpPr>
                <p:spPr bwMode="auto">
                  <a:xfrm>
                    <a:off x="2366" y="2144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761818" name="Rectangle 90"/>
              <p:cNvSpPr>
                <a:spLocks noChangeArrowheads="1"/>
              </p:cNvSpPr>
              <p:nvPr/>
            </p:nvSpPr>
            <p:spPr bwMode="auto">
              <a:xfrm>
                <a:off x="2638" y="2151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Reg</a:t>
                </a:r>
              </a:p>
            </p:txBody>
          </p:sp>
          <p:grpSp>
            <p:nvGrpSpPr>
              <p:cNvPr id="21" name="Group 91"/>
              <p:cNvGrpSpPr>
                <a:grpSpLocks/>
              </p:cNvGrpSpPr>
              <p:nvPr/>
            </p:nvGrpSpPr>
            <p:grpSpPr bwMode="auto">
              <a:xfrm>
                <a:off x="2657" y="2144"/>
                <a:ext cx="296" cy="289"/>
                <a:chOff x="2657" y="2144"/>
                <a:chExt cx="296" cy="289"/>
              </a:xfrm>
            </p:grpSpPr>
            <p:sp>
              <p:nvSpPr>
                <p:cNvPr id="2761820" name="Freeform 92"/>
                <p:cNvSpPr>
                  <a:spLocks/>
                </p:cNvSpPr>
                <p:nvPr/>
              </p:nvSpPr>
              <p:spPr bwMode="auto">
                <a:xfrm>
                  <a:off x="2657" y="2144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1821" name="Freeform 93"/>
                <p:cNvSpPr>
                  <a:spLocks/>
                </p:cNvSpPr>
                <p:nvPr/>
              </p:nvSpPr>
              <p:spPr bwMode="auto">
                <a:xfrm>
                  <a:off x="2805" y="2144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61822" name="Line 94"/>
              <p:cNvSpPr>
                <a:spLocks noChangeShapeType="1"/>
              </p:cNvSpPr>
              <p:nvPr/>
            </p:nvSpPr>
            <p:spPr bwMode="auto">
              <a:xfrm>
                <a:off x="2542" y="2288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1823" name="Freeform 95"/>
              <p:cNvSpPr>
                <a:spLocks/>
              </p:cNvSpPr>
              <p:nvPr/>
            </p:nvSpPr>
            <p:spPr bwMode="auto">
              <a:xfrm>
                <a:off x="2604" y="2192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1824" name="Line 96"/>
              <p:cNvSpPr>
                <a:spLocks noChangeShapeType="1"/>
              </p:cNvSpPr>
              <p:nvPr/>
            </p:nvSpPr>
            <p:spPr bwMode="auto">
              <a:xfrm>
                <a:off x="2958" y="2192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1825" name="Rectangle 97"/>
              <p:cNvSpPr>
                <a:spLocks noChangeArrowheads="1"/>
              </p:cNvSpPr>
              <p:nvPr/>
            </p:nvSpPr>
            <p:spPr bwMode="auto">
              <a:xfrm>
                <a:off x="3455" y="2146"/>
                <a:ext cx="3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  D$</a:t>
                </a:r>
              </a:p>
            </p:txBody>
          </p:sp>
          <p:grpSp>
            <p:nvGrpSpPr>
              <p:cNvPr id="22" name="Group 98"/>
              <p:cNvGrpSpPr>
                <a:grpSpLocks/>
              </p:cNvGrpSpPr>
              <p:nvPr/>
            </p:nvGrpSpPr>
            <p:grpSpPr bwMode="auto">
              <a:xfrm>
                <a:off x="3506" y="2144"/>
                <a:ext cx="325" cy="289"/>
                <a:chOff x="3506" y="2144"/>
                <a:chExt cx="325" cy="289"/>
              </a:xfrm>
            </p:grpSpPr>
            <p:sp>
              <p:nvSpPr>
                <p:cNvPr id="2761827" name="Freeform 99"/>
                <p:cNvSpPr>
                  <a:spLocks/>
                </p:cNvSpPr>
                <p:nvPr/>
              </p:nvSpPr>
              <p:spPr bwMode="auto">
                <a:xfrm>
                  <a:off x="3506" y="2144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1828" name="Freeform 100"/>
                <p:cNvSpPr>
                  <a:spLocks/>
                </p:cNvSpPr>
                <p:nvPr/>
              </p:nvSpPr>
              <p:spPr bwMode="auto">
                <a:xfrm>
                  <a:off x="3667" y="2144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61829" name="Rectangle 101"/>
              <p:cNvSpPr>
                <a:spLocks noChangeArrowheads="1"/>
              </p:cNvSpPr>
              <p:nvPr/>
            </p:nvSpPr>
            <p:spPr bwMode="auto">
              <a:xfrm>
                <a:off x="3947" y="2146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Reg</a:t>
                </a:r>
              </a:p>
            </p:txBody>
          </p:sp>
          <p:grpSp>
            <p:nvGrpSpPr>
              <p:cNvPr id="23" name="Group 102"/>
              <p:cNvGrpSpPr>
                <a:grpSpLocks/>
              </p:cNvGrpSpPr>
              <p:nvPr/>
            </p:nvGrpSpPr>
            <p:grpSpPr bwMode="auto">
              <a:xfrm>
                <a:off x="3974" y="2144"/>
                <a:ext cx="284" cy="289"/>
                <a:chOff x="3974" y="2144"/>
                <a:chExt cx="284" cy="289"/>
              </a:xfrm>
            </p:grpSpPr>
            <p:sp>
              <p:nvSpPr>
                <p:cNvPr id="2761831" name="Freeform 103"/>
                <p:cNvSpPr>
                  <a:spLocks/>
                </p:cNvSpPr>
                <p:nvPr/>
              </p:nvSpPr>
              <p:spPr bwMode="auto">
                <a:xfrm>
                  <a:off x="3974" y="2144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1832" name="Freeform 104"/>
                <p:cNvSpPr>
                  <a:spLocks/>
                </p:cNvSpPr>
                <p:nvPr/>
              </p:nvSpPr>
              <p:spPr bwMode="auto">
                <a:xfrm>
                  <a:off x="4115" y="2144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61833" name="Line 105"/>
              <p:cNvSpPr>
                <a:spLocks noChangeShapeType="1"/>
              </p:cNvSpPr>
              <p:nvPr/>
            </p:nvSpPr>
            <p:spPr bwMode="auto">
              <a:xfrm>
                <a:off x="3827" y="2288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1834" name="Line 106"/>
              <p:cNvSpPr>
                <a:spLocks noChangeShapeType="1"/>
              </p:cNvSpPr>
              <p:nvPr/>
            </p:nvSpPr>
            <p:spPr bwMode="auto">
              <a:xfrm>
                <a:off x="3343" y="2288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1835" name="Freeform 107"/>
              <p:cNvSpPr>
                <a:spLocks/>
              </p:cNvSpPr>
              <p:nvPr/>
            </p:nvSpPr>
            <p:spPr bwMode="auto">
              <a:xfrm>
                <a:off x="3464" y="2288"/>
                <a:ext cx="431" cy="1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2"/>
                  </a:cxn>
                  <a:cxn ang="0">
                    <a:pos x="391" y="192"/>
                  </a:cxn>
                  <a:cxn ang="0">
                    <a:pos x="391" y="64"/>
                  </a:cxn>
                  <a:cxn ang="0">
                    <a:pos x="430" y="0"/>
                  </a:cxn>
                </a:cxnLst>
                <a:rect l="0" t="0" r="r" b="b"/>
                <a:pathLst>
                  <a:path w="431" h="193">
                    <a:moveTo>
                      <a:pt x="0" y="0"/>
                    </a:moveTo>
                    <a:lnTo>
                      <a:pt x="0" y="192"/>
                    </a:lnTo>
                    <a:lnTo>
                      <a:pt x="391" y="192"/>
                    </a:lnTo>
                    <a:lnTo>
                      <a:pt x="391" y="64"/>
                    </a:lnTo>
                    <a:lnTo>
                      <a:pt x="43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1836" name="Line 108"/>
              <p:cNvSpPr>
                <a:spLocks noChangeShapeType="1"/>
              </p:cNvSpPr>
              <p:nvPr/>
            </p:nvSpPr>
            <p:spPr bwMode="auto">
              <a:xfrm>
                <a:off x="2958" y="2384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1837" name="Freeform 109"/>
              <p:cNvSpPr>
                <a:spLocks/>
              </p:cNvSpPr>
              <p:nvPr/>
            </p:nvSpPr>
            <p:spPr bwMode="auto">
              <a:xfrm>
                <a:off x="3051" y="2283"/>
                <a:ext cx="337" cy="278"/>
              </a:xfrm>
              <a:custGeom>
                <a:avLst/>
                <a:gdLst/>
                <a:ahLst/>
                <a:cxnLst>
                  <a:cxn ang="0">
                    <a:pos x="0" y="101"/>
                  </a:cxn>
                  <a:cxn ang="0">
                    <a:pos x="0" y="277"/>
                  </a:cxn>
                  <a:cxn ang="0">
                    <a:pos x="294" y="277"/>
                  </a:cxn>
                  <a:cxn ang="0">
                    <a:pos x="294" y="90"/>
                  </a:cxn>
                  <a:cxn ang="0">
                    <a:pos x="336" y="0"/>
                  </a:cxn>
                </a:cxnLst>
                <a:rect l="0" t="0" r="r" b="b"/>
                <a:pathLst>
                  <a:path w="337" h="278">
                    <a:moveTo>
                      <a:pt x="0" y="101"/>
                    </a:moveTo>
                    <a:lnTo>
                      <a:pt x="0" y="277"/>
                    </a:lnTo>
                    <a:lnTo>
                      <a:pt x="294" y="277"/>
                    </a:lnTo>
                    <a:lnTo>
                      <a:pt x="294" y="90"/>
                    </a:lnTo>
                    <a:lnTo>
                      <a:pt x="336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4" name="Group 110"/>
            <p:cNvGrpSpPr>
              <a:grpSpLocks/>
            </p:cNvGrpSpPr>
            <p:nvPr/>
          </p:nvGrpSpPr>
          <p:grpSpPr bwMode="auto">
            <a:xfrm>
              <a:off x="3538" y="2496"/>
              <a:ext cx="225" cy="481"/>
              <a:chOff x="3538" y="2496"/>
              <a:chExt cx="225" cy="481"/>
            </a:xfrm>
          </p:grpSpPr>
          <p:sp>
            <p:nvSpPr>
              <p:cNvPr id="2761839" name="Freeform 111"/>
              <p:cNvSpPr>
                <a:spLocks/>
              </p:cNvSpPr>
              <p:nvPr/>
            </p:nvSpPr>
            <p:spPr bwMode="auto">
              <a:xfrm>
                <a:off x="3550" y="2496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1840" name="Rectangle 112"/>
              <p:cNvSpPr>
                <a:spLocks noChangeArrowheads="1"/>
              </p:cNvSpPr>
              <p:nvPr/>
            </p:nvSpPr>
            <p:spPr bwMode="auto">
              <a:xfrm rot="5400000">
                <a:off x="3451" y="2618"/>
                <a:ext cx="38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ALU</a:t>
                </a:r>
              </a:p>
            </p:txBody>
          </p:sp>
        </p:grpSp>
        <p:sp>
          <p:nvSpPr>
            <p:cNvPr id="2761841" name="Rectangle 113"/>
            <p:cNvSpPr>
              <a:spLocks noChangeArrowheads="1"/>
            </p:cNvSpPr>
            <p:nvPr/>
          </p:nvSpPr>
          <p:spPr bwMode="auto">
            <a:xfrm>
              <a:off x="3065" y="2599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Reg</a:t>
              </a:r>
            </a:p>
          </p:txBody>
        </p:sp>
        <p:grpSp>
          <p:nvGrpSpPr>
            <p:cNvPr id="25" name="Group 114"/>
            <p:cNvGrpSpPr>
              <a:grpSpLocks/>
            </p:cNvGrpSpPr>
            <p:nvPr/>
          </p:nvGrpSpPr>
          <p:grpSpPr bwMode="auto">
            <a:xfrm>
              <a:off x="3084" y="2592"/>
              <a:ext cx="296" cy="289"/>
              <a:chOff x="3084" y="2592"/>
              <a:chExt cx="296" cy="289"/>
            </a:xfrm>
          </p:grpSpPr>
          <p:sp>
            <p:nvSpPr>
              <p:cNvPr id="2761843" name="Freeform 115"/>
              <p:cNvSpPr>
                <a:spLocks/>
              </p:cNvSpPr>
              <p:nvPr/>
            </p:nvSpPr>
            <p:spPr bwMode="auto">
              <a:xfrm>
                <a:off x="3084" y="2592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1844" name="Freeform 116"/>
              <p:cNvSpPr>
                <a:spLocks/>
              </p:cNvSpPr>
              <p:nvPr/>
            </p:nvSpPr>
            <p:spPr bwMode="auto">
              <a:xfrm>
                <a:off x="3232" y="2592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61845" name="Line 117"/>
            <p:cNvSpPr>
              <a:spLocks noChangeShapeType="1"/>
            </p:cNvSpPr>
            <p:nvPr/>
          </p:nvSpPr>
          <p:spPr bwMode="auto">
            <a:xfrm>
              <a:off x="2969" y="2736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1846" name="Freeform 118"/>
            <p:cNvSpPr>
              <a:spLocks/>
            </p:cNvSpPr>
            <p:nvPr/>
          </p:nvSpPr>
          <p:spPr bwMode="auto">
            <a:xfrm>
              <a:off x="3031" y="2640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1847" name="Line 119"/>
            <p:cNvSpPr>
              <a:spLocks noChangeShapeType="1"/>
            </p:cNvSpPr>
            <p:nvPr/>
          </p:nvSpPr>
          <p:spPr bwMode="auto">
            <a:xfrm>
              <a:off x="3385" y="2640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1848" name="Rectangle 120"/>
            <p:cNvSpPr>
              <a:spLocks noChangeArrowheads="1"/>
            </p:cNvSpPr>
            <p:nvPr/>
          </p:nvSpPr>
          <p:spPr bwMode="auto">
            <a:xfrm>
              <a:off x="3882" y="2594"/>
              <a:ext cx="3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  D$</a:t>
              </a:r>
            </a:p>
          </p:txBody>
        </p:sp>
        <p:grpSp>
          <p:nvGrpSpPr>
            <p:cNvPr id="26" name="Group 121"/>
            <p:cNvGrpSpPr>
              <a:grpSpLocks/>
            </p:cNvGrpSpPr>
            <p:nvPr/>
          </p:nvGrpSpPr>
          <p:grpSpPr bwMode="auto">
            <a:xfrm>
              <a:off x="3933" y="2592"/>
              <a:ext cx="325" cy="289"/>
              <a:chOff x="3933" y="2592"/>
              <a:chExt cx="325" cy="289"/>
            </a:xfrm>
          </p:grpSpPr>
          <p:sp>
            <p:nvSpPr>
              <p:cNvPr id="2761850" name="Freeform 122"/>
              <p:cNvSpPr>
                <a:spLocks/>
              </p:cNvSpPr>
              <p:nvPr/>
            </p:nvSpPr>
            <p:spPr bwMode="auto">
              <a:xfrm>
                <a:off x="3933" y="2592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1851" name="Freeform 123"/>
              <p:cNvSpPr>
                <a:spLocks/>
              </p:cNvSpPr>
              <p:nvPr/>
            </p:nvSpPr>
            <p:spPr bwMode="auto">
              <a:xfrm>
                <a:off x="4094" y="2592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61852" name="Rectangle 124"/>
            <p:cNvSpPr>
              <a:spLocks noChangeArrowheads="1"/>
            </p:cNvSpPr>
            <p:nvPr/>
          </p:nvSpPr>
          <p:spPr bwMode="auto">
            <a:xfrm>
              <a:off x="4374" y="2594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Reg</a:t>
              </a:r>
            </a:p>
          </p:txBody>
        </p:sp>
        <p:grpSp>
          <p:nvGrpSpPr>
            <p:cNvPr id="27" name="Group 125"/>
            <p:cNvGrpSpPr>
              <a:grpSpLocks/>
            </p:cNvGrpSpPr>
            <p:nvPr/>
          </p:nvGrpSpPr>
          <p:grpSpPr bwMode="auto">
            <a:xfrm>
              <a:off x="4401" y="2592"/>
              <a:ext cx="284" cy="289"/>
              <a:chOff x="4401" y="2592"/>
              <a:chExt cx="284" cy="289"/>
            </a:xfrm>
          </p:grpSpPr>
          <p:sp>
            <p:nvSpPr>
              <p:cNvPr id="2761854" name="Freeform 126"/>
              <p:cNvSpPr>
                <a:spLocks/>
              </p:cNvSpPr>
              <p:nvPr/>
            </p:nvSpPr>
            <p:spPr bwMode="auto">
              <a:xfrm>
                <a:off x="4401" y="2592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1855" name="Freeform 127"/>
              <p:cNvSpPr>
                <a:spLocks/>
              </p:cNvSpPr>
              <p:nvPr/>
            </p:nvSpPr>
            <p:spPr bwMode="auto">
              <a:xfrm>
                <a:off x="4542" y="2592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61856" name="Line 128"/>
            <p:cNvSpPr>
              <a:spLocks noChangeShapeType="1"/>
            </p:cNvSpPr>
            <p:nvPr/>
          </p:nvSpPr>
          <p:spPr bwMode="auto">
            <a:xfrm>
              <a:off x="4254" y="2736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1857" name="Line 129"/>
            <p:cNvSpPr>
              <a:spLocks noChangeShapeType="1"/>
            </p:cNvSpPr>
            <p:nvPr/>
          </p:nvSpPr>
          <p:spPr bwMode="auto">
            <a:xfrm>
              <a:off x="3770" y="2736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1858" name="Freeform 130"/>
            <p:cNvSpPr>
              <a:spLocks/>
            </p:cNvSpPr>
            <p:nvPr/>
          </p:nvSpPr>
          <p:spPr bwMode="auto">
            <a:xfrm>
              <a:off x="3891" y="2736"/>
              <a:ext cx="431" cy="1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391" y="192"/>
                </a:cxn>
                <a:cxn ang="0">
                  <a:pos x="391" y="64"/>
                </a:cxn>
                <a:cxn ang="0">
                  <a:pos x="430" y="0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1859" name="Line 131"/>
            <p:cNvSpPr>
              <a:spLocks noChangeShapeType="1"/>
            </p:cNvSpPr>
            <p:nvPr/>
          </p:nvSpPr>
          <p:spPr bwMode="auto">
            <a:xfrm>
              <a:off x="3385" y="2832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1860" name="Freeform 132"/>
            <p:cNvSpPr>
              <a:spLocks/>
            </p:cNvSpPr>
            <p:nvPr/>
          </p:nvSpPr>
          <p:spPr bwMode="auto">
            <a:xfrm>
              <a:off x="3478" y="2731"/>
              <a:ext cx="337" cy="27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0" y="277"/>
                </a:cxn>
                <a:cxn ang="0">
                  <a:pos x="294" y="277"/>
                </a:cxn>
                <a:cxn ang="0">
                  <a:pos x="294" y="90"/>
                </a:cxn>
                <a:cxn ang="0">
                  <a:pos x="336" y="0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8" name="Group 133"/>
            <p:cNvGrpSpPr>
              <a:grpSpLocks/>
            </p:cNvGrpSpPr>
            <p:nvPr/>
          </p:nvGrpSpPr>
          <p:grpSpPr bwMode="auto">
            <a:xfrm>
              <a:off x="3032" y="2944"/>
              <a:ext cx="2096" cy="513"/>
              <a:chOff x="3032" y="2944"/>
              <a:chExt cx="2096" cy="513"/>
            </a:xfrm>
          </p:grpSpPr>
          <p:grpSp>
            <p:nvGrpSpPr>
              <p:cNvPr id="29" name="Group 134"/>
              <p:cNvGrpSpPr>
                <a:grpSpLocks/>
              </p:cNvGrpSpPr>
              <p:nvPr/>
            </p:nvGrpSpPr>
            <p:grpSpPr bwMode="auto">
              <a:xfrm>
                <a:off x="3965" y="2944"/>
                <a:ext cx="225" cy="481"/>
                <a:chOff x="3965" y="2944"/>
                <a:chExt cx="225" cy="481"/>
              </a:xfrm>
            </p:grpSpPr>
            <p:sp>
              <p:nvSpPr>
                <p:cNvPr id="2761863" name="Freeform 135"/>
                <p:cNvSpPr>
                  <a:spLocks/>
                </p:cNvSpPr>
                <p:nvPr/>
              </p:nvSpPr>
              <p:spPr bwMode="auto">
                <a:xfrm>
                  <a:off x="3977" y="2944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1864" name="Rectangle 136"/>
                <p:cNvSpPr>
                  <a:spLocks noChangeArrowheads="1"/>
                </p:cNvSpPr>
                <p:nvPr/>
              </p:nvSpPr>
              <p:spPr bwMode="auto">
                <a:xfrm rot="5400000">
                  <a:off x="3878" y="3066"/>
                  <a:ext cx="384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600" b="1">
                      <a:solidFill>
                        <a:schemeClr val="tx1"/>
                      </a:solidFill>
                      <a:latin typeface="Times" pitchFamily="-65" charset="0"/>
                    </a:rPr>
                    <a:t>ALU</a:t>
                  </a:r>
                </a:p>
              </p:txBody>
            </p:sp>
          </p:grpSp>
          <p:grpSp>
            <p:nvGrpSpPr>
              <p:cNvPr id="30" name="Group 137"/>
              <p:cNvGrpSpPr>
                <a:grpSpLocks/>
              </p:cNvGrpSpPr>
              <p:nvPr/>
            </p:nvGrpSpPr>
            <p:grpSpPr bwMode="auto">
              <a:xfrm>
                <a:off x="3032" y="3040"/>
                <a:ext cx="359" cy="289"/>
                <a:chOff x="3032" y="3040"/>
                <a:chExt cx="359" cy="289"/>
              </a:xfrm>
            </p:grpSpPr>
            <p:sp>
              <p:nvSpPr>
                <p:cNvPr id="2761866" name="Rectangle 138"/>
                <p:cNvSpPr>
                  <a:spLocks noChangeArrowheads="1"/>
                </p:cNvSpPr>
                <p:nvPr/>
              </p:nvSpPr>
              <p:spPr bwMode="auto">
                <a:xfrm>
                  <a:off x="3032" y="3042"/>
                  <a:ext cx="292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600" b="1">
                      <a:solidFill>
                        <a:schemeClr val="tx1"/>
                      </a:solidFill>
                      <a:latin typeface="Times" pitchFamily="-65" charset="0"/>
                    </a:rPr>
                    <a:t>  I$</a:t>
                  </a:r>
                </a:p>
              </p:txBody>
            </p:sp>
            <p:grpSp>
              <p:nvGrpSpPr>
                <p:cNvPr id="31" name="Group 139"/>
                <p:cNvGrpSpPr>
                  <a:grpSpLocks/>
                </p:cNvGrpSpPr>
                <p:nvPr/>
              </p:nvGrpSpPr>
              <p:grpSpPr bwMode="auto">
                <a:xfrm>
                  <a:off x="3051" y="3040"/>
                  <a:ext cx="340" cy="289"/>
                  <a:chOff x="3051" y="3040"/>
                  <a:chExt cx="340" cy="289"/>
                </a:xfrm>
              </p:grpSpPr>
              <p:sp>
                <p:nvSpPr>
                  <p:cNvPr id="2761868" name="Freeform 140"/>
                  <p:cNvSpPr>
                    <a:spLocks/>
                  </p:cNvSpPr>
                  <p:nvPr/>
                </p:nvSpPr>
                <p:spPr bwMode="auto">
                  <a:xfrm>
                    <a:off x="3051" y="3040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61869" name="Freeform 141"/>
                  <p:cNvSpPr>
                    <a:spLocks/>
                  </p:cNvSpPr>
                  <p:nvPr/>
                </p:nvSpPr>
                <p:spPr bwMode="auto">
                  <a:xfrm>
                    <a:off x="3220" y="3040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761870" name="Rectangle 142"/>
              <p:cNvSpPr>
                <a:spLocks noChangeArrowheads="1"/>
              </p:cNvSpPr>
              <p:nvPr/>
            </p:nvSpPr>
            <p:spPr bwMode="auto">
              <a:xfrm>
                <a:off x="3492" y="3047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Reg</a:t>
                </a:r>
              </a:p>
            </p:txBody>
          </p:sp>
          <p:grpSp>
            <p:nvGrpSpPr>
              <p:cNvPr id="2761728" name="Group 143"/>
              <p:cNvGrpSpPr>
                <a:grpSpLocks/>
              </p:cNvGrpSpPr>
              <p:nvPr/>
            </p:nvGrpSpPr>
            <p:grpSpPr bwMode="auto">
              <a:xfrm>
                <a:off x="3511" y="3040"/>
                <a:ext cx="296" cy="289"/>
                <a:chOff x="3511" y="3040"/>
                <a:chExt cx="296" cy="289"/>
              </a:xfrm>
            </p:grpSpPr>
            <p:sp>
              <p:nvSpPr>
                <p:cNvPr id="2761872" name="Freeform 144"/>
                <p:cNvSpPr>
                  <a:spLocks/>
                </p:cNvSpPr>
                <p:nvPr/>
              </p:nvSpPr>
              <p:spPr bwMode="auto">
                <a:xfrm>
                  <a:off x="3511" y="3040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1873" name="Freeform 145"/>
                <p:cNvSpPr>
                  <a:spLocks/>
                </p:cNvSpPr>
                <p:nvPr/>
              </p:nvSpPr>
              <p:spPr bwMode="auto">
                <a:xfrm>
                  <a:off x="3659" y="3040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61874" name="Line 146"/>
              <p:cNvSpPr>
                <a:spLocks noChangeShapeType="1"/>
              </p:cNvSpPr>
              <p:nvPr/>
            </p:nvSpPr>
            <p:spPr bwMode="auto">
              <a:xfrm>
                <a:off x="3396" y="318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1875" name="Freeform 147"/>
              <p:cNvSpPr>
                <a:spLocks/>
              </p:cNvSpPr>
              <p:nvPr/>
            </p:nvSpPr>
            <p:spPr bwMode="auto">
              <a:xfrm>
                <a:off x="3458" y="3088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1876" name="Line 148"/>
              <p:cNvSpPr>
                <a:spLocks noChangeShapeType="1"/>
              </p:cNvSpPr>
              <p:nvPr/>
            </p:nvSpPr>
            <p:spPr bwMode="auto">
              <a:xfrm>
                <a:off x="3812" y="3088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1877" name="Rectangle 149"/>
              <p:cNvSpPr>
                <a:spLocks noChangeArrowheads="1"/>
              </p:cNvSpPr>
              <p:nvPr/>
            </p:nvSpPr>
            <p:spPr bwMode="auto">
              <a:xfrm>
                <a:off x="4309" y="3042"/>
                <a:ext cx="3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  D$</a:t>
                </a:r>
              </a:p>
            </p:txBody>
          </p:sp>
          <p:grpSp>
            <p:nvGrpSpPr>
              <p:cNvPr id="2761729" name="Group 150"/>
              <p:cNvGrpSpPr>
                <a:grpSpLocks/>
              </p:cNvGrpSpPr>
              <p:nvPr/>
            </p:nvGrpSpPr>
            <p:grpSpPr bwMode="auto">
              <a:xfrm>
                <a:off x="4360" y="3040"/>
                <a:ext cx="325" cy="289"/>
                <a:chOff x="4360" y="3040"/>
                <a:chExt cx="325" cy="289"/>
              </a:xfrm>
            </p:grpSpPr>
            <p:sp>
              <p:nvSpPr>
                <p:cNvPr id="2761879" name="Freeform 151"/>
                <p:cNvSpPr>
                  <a:spLocks/>
                </p:cNvSpPr>
                <p:nvPr/>
              </p:nvSpPr>
              <p:spPr bwMode="auto">
                <a:xfrm>
                  <a:off x="4360" y="3040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1880" name="Freeform 152"/>
                <p:cNvSpPr>
                  <a:spLocks/>
                </p:cNvSpPr>
                <p:nvPr/>
              </p:nvSpPr>
              <p:spPr bwMode="auto">
                <a:xfrm>
                  <a:off x="4521" y="3040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61881" name="Rectangle 153"/>
              <p:cNvSpPr>
                <a:spLocks noChangeArrowheads="1"/>
              </p:cNvSpPr>
              <p:nvPr/>
            </p:nvSpPr>
            <p:spPr bwMode="auto">
              <a:xfrm>
                <a:off x="4801" y="3042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Reg</a:t>
                </a:r>
              </a:p>
            </p:txBody>
          </p:sp>
          <p:grpSp>
            <p:nvGrpSpPr>
              <p:cNvPr id="2761732" name="Group 154"/>
              <p:cNvGrpSpPr>
                <a:grpSpLocks/>
              </p:cNvGrpSpPr>
              <p:nvPr/>
            </p:nvGrpSpPr>
            <p:grpSpPr bwMode="auto">
              <a:xfrm>
                <a:off x="4828" y="3040"/>
                <a:ext cx="284" cy="289"/>
                <a:chOff x="4828" y="3040"/>
                <a:chExt cx="284" cy="289"/>
              </a:xfrm>
            </p:grpSpPr>
            <p:sp>
              <p:nvSpPr>
                <p:cNvPr id="2761883" name="Freeform 155"/>
                <p:cNvSpPr>
                  <a:spLocks/>
                </p:cNvSpPr>
                <p:nvPr/>
              </p:nvSpPr>
              <p:spPr bwMode="auto">
                <a:xfrm>
                  <a:off x="4828" y="3040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1884" name="Freeform 156"/>
                <p:cNvSpPr>
                  <a:spLocks/>
                </p:cNvSpPr>
                <p:nvPr/>
              </p:nvSpPr>
              <p:spPr bwMode="auto">
                <a:xfrm>
                  <a:off x="4969" y="3040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61885" name="Line 157"/>
              <p:cNvSpPr>
                <a:spLocks noChangeShapeType="1"/>
              </p:cNvSpPr>
              <p:nvPr/>
            </p:nvSpPr>
            <p:spPr bwMode="auto">
              <a:xfrm>
                <a:off x="4681" y="3184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1886" name="Line 158"/>
              <p:cNvSpPr>
                <a:spLocks noChangeShapeType="1"/>
              </p:cNvSpPr>
              <p:nvPr/>
            </p:nvSpPr>
            <p:spPr bwMode="auto">
              <a:xfrm>
                <a:off x="4197" y="3184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1887" name="Freeform 159"/>
              <p:cNvSpPr>
                <a:spLocks/>
              </p:cNvSpPr>
              <p:nvPr/>
            </p:nvSpPr>
            <p:spPr bwMode="auto">
              <a:xfrm>
                <a:off x="4318" y="3184"/>
                <a:ext cx="431" cy="1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2"/>
                  </a:cxn>
                  <a:cxn ang="0">
                    <a:pos x="391" y="192"/>
                  </a:cxn>
                  <a:cxn ang="0">
                    <a:pos x="391" y="64"/>
                  </a:cxn>
                  <a:cxn ang="0">
                    <a:pos x="430" y="0"/>
                  </a:cxn>
                </a:cxnLst>
                <a:rect l="0" t="0" r="r" b="b"/>
                <a:pathLst>
                  <a:path w="431" h="193">
                    <a:moveTo>
                      <a:pt x="0" y="0"/>
                    </a:moveTo>
                    <a:lnTo>
                      <a:pt x="0" y="192"/>
                    </a:lnTo>
                    <a:lnTo>
                      <a:pt x="391" y="192"/>
                    </a:lnTo>
                    <a:lnTo>
                      <a:pt x="391" y="64"/>
                    </a:lnTo>
                    <a:lnTo>
                      <a:pt x="43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1888" name="Line 160"/>
              <p:cNvSpPr>
                <a:spLocks noChangeShapeType="1"/>
              </p:cNvSpPr>
              <p:nvPr/>
            </p:nvSpPr>
            <p:spPr bwMode="auto">
              <a:xfrm>
                <a:off x="3812" y="3280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1889" name="Freeform 161"/>
              <p:cNvSpPr>
                <a:spLocks/>
              </p:cNvSpPr>
              <p:nvPr/>
            </p:nvSpPr>
            <p:spPr bwMode="auto">
              <a:xfrm>
                <a:off x="3905" y="3179"/>
                <a:ext cx="337" cy="278"/>
              </a:xfrm>
              <a:custGeom>
                <a:avLst/>
                <a:gdLst/>
                <a:ahLst/>
                <a:cxnLst>
                  <a:cxn ang="0">
                    <a:pos x="0" y="101"/>
                  </a:cxn>
                  <a:cxn ang="0">
                    <a:pos x="0" y="277"/>
                  </a:cxn>
                  <a:cxn ang="0">
                    <a:pos x="294" y="277"/>
                  </a:cxn>
                  <a:cxn ang="0">
                    <a:pos x="294" y="90"/>
                  </a:cxn>
                  <a:cxn ang="0">
                    <a:pos x="336" y="0"/>
                  </a:cxn>
                </a:cxnLst>
                <a:rect l="0" t="0" r="r" b="b"/>
                <a:pathLst>
                  <a:path w="337" h="278">
                    <a:moveTo>
                      <a:pt x="0" y="101"/>
                    </a:moveTo>
                    <a:lnTo>
                      <a:pt x="0" y="277"/>
                    </a:lnTo>
                    <a:lnTo>
                      <a:pt x="294" y="277"/>
                    </a:lnTo>
                    <a:lnTo>
                      <a:pt x="294" y="90"/>
                    </a:lnTo>
                    <a:lnTo>
                      <a:pt x="336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61890" name="Rectangle 162"/>
            <p:cNvSpPr>
              <a:spLocks noChangeArrowheads="1"/>
            </p:cNvSpPr>
            <p:nvPr/>
          </p:nvSpPr>
          <p:spPr bwMode="auto">
            <a:xfrm>
              <a:off x="214" y="876"/>
              <a:ext cx="291" cy="24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800" b="1" dirty="0">
                  <a:solidFill>
                    <a:schemeClr val="tx1"/>
                  </a:solidFill>
                  <a:latin typeface="Arial" pitchFamily="-65" charset="0"/>
                </a:rPr>
                <a:t>I</a:t>
              </a:r>
            </a:p>
            <a:p>
              <a:pPr algn="ctr">
                <a:lnSpc>
                  <a:spcPct val="80000"/>
                </a:lnSpc>
              </a:pPr>
              <a:r>
                <a:rPr lang="en-US" sz="2800" b="1" dirty="0" err="1">
                  <a:solidFill>
                    <a:schemeClr val="tx1"/>
                  </a:solidFill>
                  <a:latin typeface="Arial" pitchFamily="-65" charset="0"/>
                </a:rPr>
                <a:t>n</a:t>
              </a:r>
              <a:endParaRPr lang="en-US" sz="2800" b="1" dirty="0">
                <a:solidFill>
                  <a:schemeClr val="tx1"/>
                </a:solidFill>
                <a:latin typeface="Arial" pitchFamily="-65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800" b="1" dirty="0" err="1">
                  <a:solidFill>
                    <a:schemeClr val="tx1"/>
                  </a:solidFill>
                  <a:latin typeface="Arial" pitchFamily="-65" charset="0"/>
                </a:rPr>
                <a:t>s</a:t>
              </a:r>
              <a:endParaRPr lang="en-US" sz="2800" b="1" dirty="0">
                <a:solidFill>
                  <a:schemeClr val="tx1"/>
                </a:solidFill>
                <a:latin typeface="Arial" pitchFamily="-65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800" b="1" dirty="0" err="1">
                  <a:solidFill>
                    <a:schemeClr val="tx1"/>
                  </a:solidFill>
                  <a:latin typeface="Arial" pitchFamily="-65" charset="0"/>
                </a:rPr>
                <a:t>t</a:t>
              </a:r>
              <a:endParaRPr lang="en-US" sz="2800" b="1" dirty="0">
                <a:solidFill>
                  <a:schemeClr val="tx1"/>
                </a:solidFill>
                <a:latin typeface="Arial" pitchFamily="-65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800" b="1" dirty="0" err="1">
                  <a:solidFill>
                    <a:schemeClr val="tx1"/>
                  </a:solidFill>
                  <a:latin typeface="Arial" pitchFamily="-65" charset="0"/>
                </a:rPr>
                <a:t>r</a:t>
              </a:r>
              <a:r>
                <a:rPr lang="en-US" sz="2800" b="1" dirty="0">
                  <a:solidFill>
                    <a:schemeClr val="tx1"/>
                  </a:solidFill>
                  <a:latin typeface="Arial" pitchFamily="-65" charset="0"/>
                </a:rPr>
                <a:t>.</a:t>
              </a:r>
            </a:p>
            <a:p>
              <a:pPr algn="ctr">
                <a:lnSpc>
                  <a:spcPct val="80000"/>
                </a:lnSpc>
              </a:pPr>
              <a:endParaRPr lang="en-US" sz="2800" b="1" dirty="0">
                <a:solidFill>
                  <a:schemeClr val="tx1"/>
                </a:solidFill>
                <a:latin typeface="Arial" pitchFamily="-65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800" b="1" dirty="0">
                  <a:solidFill>
                    <a:schemeClr val="tx1"/>
                  </a:solidFill>
                  <a:latin typeface="Arial" pitchFamily="-65" charset="0"/>
                </a:rPr>
                <a:t>O</a:t>
              </a:r>
            </a:p>
            <a:p>
              <a:pPr algn="ctr">
                <a:lnSpc>
                  <a:spcPct val="80000"/>
                </a:lnSpc>
              </a:pPr>
              <a:r>
                <a:rPr lang="en-US" sz="2800" b="1" dirty="0" err="1">
                  <a:solidFill>
                    <a:schemeClr val="tx1"/>
                  </a:solidFill>
                  <a:latin typeface="Arial" pitchFamily="-65" charset="0"/>
                </a:rPr>
                <a:t>r</a:t>
              </a:r>
              <a:endParaRPr lang="en-US" sz="2800" b="1" dirty="0">
                <a:solidFill>
                  <a:schemeClr val="tx1"/>
                </a:solidFill>
                <a:latin typeface="Arial" pitchFamily="-65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800" b="1" dirty="0" err="1">
                  <a:solidFill>
                    <a:schemeClr val="tx1"/>
                  </a:solidFill>
                  <a:latin typeface="Arial" pitchFamily="-65" charset="0"/>
                </a:rPr>
                <a:t>d</a:t>
              </a:r>
              <a:endParaRPr lang="en-US" sz="2800" b="1" dirty="0">
                <a:solidFill>
                  <a:schemeClr val="tx1"/>
                </a:solidFill>
                <a:latin typeface="Arial" pitchFamily="-65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800" b="1" dirty="0" err="1">
                  <a:solidFill>
                    <a:schemeClr val="tx1"/>
                  </a:solidFill>
                  <a:latin typeface="Arial" pitchFamily="-65" charset="0"/>
                </a:rPr>
                <a:t>e</a:t>
              </a:r>
              <a:endParaRPr lang="en-US" sz="2800" b="1" dirty="0">
                <a:solidFill>
                  <a:schemeClr val="tx1"/>
                </a:solidFill>
                <a:latin typeface="Arial" pitchFamily="-65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800" b="1" dirty="0" err="1">
                  <a:solidFill>
                    <a:schemeClr val="tx1"/>
                  </a:solidFill>
                  <a:latin typeface="Arial" pitchFamily="-65" charset="0"/>
                </a:rPr>
                <a:t>r</a:t>
              </a:r>
              <a:endParaRPr lang="en-US" sz="2800" b="1" dirty="0">
                <a:solidFill>
                  <a:schemeClr val="tx1"/>
                </a:solidFill>
                <a:latin typeface="Arial" pitchFamily="-65" charset="0"/>
              </a:endParaRPr>
            </a:p>
          </p:txBody>
        </p:sp>
        <p:sp>
          <p:nvSpPr>
            <p:cNvPr id="2761891" name="Rectangle 163"/>
            <p:cNvSpPr>
              <a:spLocks noChangeArrowheads="1"/>
            </p:cNvSpPr>
            <p:nvPr/>
          </p:nvSpPr>
          <p:spPr bwMode="auto">
            <a:xfrm>
              <a:off x="796" y="551"/>
              <a:ext cx="2168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chemeClr val="tx1"/>
                  </a:solidFill>
                  <a:latin typeface="Arial" pitchFamily="-65" charset="0"/>
                </a:rPr>
                <a:t>Time (clock cycles)</a:t>
              </a:r>
            </a:p>
          </p:txBody>
        </p:sp>
      </p:grpSp>
      <p:sp>
        <p:nvSpPr>
          <p:cNvPr id="2761892" name="Line 164"/>
          <p:cNvSpPr>
            <a:spLocks noChangeShapeType="1"/>
          </p:cNvSpPr>
          <p:nvPr/>
        </p:nvSpPr>
        <p:spPr bwMode="auto">
          <a:xfrm>
            <a:off x="4229100" y="2590800"/>
            <a:ext cx="76200" cy="1752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Date Placeholder 16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CAAD-1A26-A841-A5BC-5264D8EAE105}" type="datetime1">
              <a:rPr lang="en-US" smtClean="0"/>
              <a:pPr/>
              <a:t>2015-05-09</a:t>
            </a:fld>
            <a:endParaRPr lang="en-US" dirty="0"/>
          </a:p>
        </p:txBody>
      </p:sp>
      <p:sp>
        <p:nvSpPr>
          <p:cNvPr id="166" name="Slide Number Placeholder 1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67" name="Rectangle 3"/>
          <p:cNvSpPr txBox="1">
            <a:spLocks noChangeArrowheads="1"/>
          </p:cNvSpPr>
          <p:nvPr/>
        </p:nvSpPr>
        <p:spPr bwMode="auto">
          <a:xfrm>
            <a:off x="5663407" y="831318"/>
            <a:ext cx="3355883" cy="189600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Solution </a:t>
            </a:r>
            <a:r>
              <a:rPr lang="en-US" dirty="0"/>
              <a:t>Option 1: </a:t>
            </a:r>
            <a:r>
              <a:rPr lang="en-US" i="1" dirty="0">
                <a:solidFill>
                  <a:srgbClr val="FF0000"/>
                </a:solidFill>
              </a:rPr>
              <a:t>Stall </a:t>
            </a:r>
            <a:r>
              <a:rPr lang="en-US" dirty="0"/>
              <a:t>on every branch until have new PC </a:t>
            </a:r>
            <a:r>
              <a:rPr lang="en-US" dirty="0" smtClean="0"/>
              <a:t>value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Would </a:t>
            </a:r>
            <a:r>
              <a:rPr lang="en-US" dirty="0"/>
              <a:t>add 2 bubbles/clock cycles for every Branch! (~ 20% of instructions executed)</a:t>
            </a:r>
          </a:p>
        </p:txBody>
      </p:sp>
    </p:spTree>
    <p:extLst>
      <p:ext uri="{BB962C8B-B14F-4D97-AF65-F5344CB8AC3E}">
        <p14:creationId xmlns:p14="http://schemas.microsoft.com/office/powerpoint/2010/main" val="1971245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Hazard: Branching</a:t>
            </a:r>
            <a:endParaRPr lang="en-US" dirty="0"/>
          </a:p>
        </p:txBody>
      </p:sp>
      <p:sp>
        <p:nvSpPr>
          <p:cNvPr id="276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Optimization #1:</a:t>
            </a:r>
          </a:p>
          <a:p>
            <a:pPr lvl="1"/>
            <a:r>
              <a:rPr lang="en-US" dirty="0" smtClean="0"/>
              <a:t>Insert </a:t>
            </a:r>
            <a:r>
              <a:rPr lang="en-US" dirty="0" smtClean="0">
                <a:solidFill>
                  <a:srgbClr val="FF0000"/>
                </a:solidFill>
              </a:rPr>
              <a:t>special branch comparator </a:t>
            </a:r>
            <a:r>
              <a:rPr lang="en-US" dirty="0" smtClean="0"/>
              <a:t>in Stage 2</a:t>
            </a:r>
          </a:p>
          <a:p>
            <a:pPr lvl="1"/>
            <a:r>
              <a:rPr lang="en-US" dirty="0" smtClean="0"/>
              <a:t>As soon as instruction is decoded (</a:t>
            </a:r>
            <a:r>
              <a:rPr lang="en-US" dirty="0" err="1" smtClean="0"/>
              <a:t>Opcode</a:t>
            </a:r>
            <a:r>
              <a:rPr lang="en-US" dirty="0" smtClean="0"/>
              <a:t> identifies it as a branch), immediately make a decision and set the new value of the PC</a:t>
            </a:r>
          </a:p>
          <a:p>
            <a:pPr lvl="1"/>
            <a:r>
              <a:rPr lang="en-US" dirty="0" smtClean="0"/>
              <a:t>Benefit: since branch is complete in Stage 2, only one unnecessary instruction is fetched</a:t>
            </a:r>
          </a:p>
          <a:p>
            <a:pPr lvl="1"/>
            <a:r>
              <a:rPr lang="en-US" dirty="0" smtClean="0"/>
              <a:t>Side Note: means that branches are idle in Stages 3, 4 and 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4927-0855-B54E-9A84-6F932D1BFE72}" type="datetime1">
              <a:rPr lang="en-US" smtClean="0"/>
              <a:pPr/>
              <a:t>2015-05-09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723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Clock Cycle Stall</a:t>
            </a:r>
            <a:endParaRPr lang="en-US" dirty="0"/>
          </a:p>
        </p:txBody>
      </p:sp>
      <p:sp>
        <p:nvSpPr>
          <p:cNvPr id="2769923" name="Rectangle 3"/>
          <p:cNvSpPr>
            <a:spLocks noChangeArrowheads="1"/>
          </p:cNvSpPr>
          <p:nvPr/>
        </p:nvSpPr>
        <p:spPr bwMode="auto">
          <a:xfrm>
            <a:off x="1066800" y="6035528"/>
            <a:ext cx="7725196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18 VAG Rounded Bold   07390"/>
              </a:rPr>
              <a:t>Branch comparator moved to Decode stage.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97763" y="1116058"/>
            <a:ext cx="7800975" cy="5056188"/>
            <a:chOff x="214" y="551"/>
            <a:chExt cx="4914" cy="3185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624" y="1200"/>
              <a:ext cx="340" cy="289"/>
              <a:chOff x="2624" y="1200"/>
              <a:chExt cx="340" cy="289"/>
            </a:xfrm>
          </p:grpSpPr>
          <p:sp>
            <p:nvSpPr>
              <p:cNvPr id="2769926" name="Freeform 6"/>
              <p:cNvSpPr>
                <a:spLocks/>
              </p:cNvSpPr>
              <p:nvPr/>
            </p:nvSpPr>
            <p:spPr bwMode="auto">
              <a:xfrm>
                <a:off x="2624" y="1200"/>
                <a:ext cx="170" cy="289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9" y="288"/>
                  </a:cxn>
                </a:cxnLst>
                <a:rect l="0" t="0" r="r" b="b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9927" name="Freeform 7"/>
              <p:cNvSpPr>
                <a:spLocks/>
              </p:cNvSpPr>
              <p:nvPr/>
            </p:nvSpPr>
            <p:spPr bwMode="auto">
              <a:xfrm>
                <a:off x="2793" y="1200"/>
                <a:ext cx="171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0" y="0"/>
                  </a:cxn>
                  <a:cxn ang="0">
                    <a:pos x="170" y="288"/>
                  </a:cxn>
                  <a:cxn ang="0">
                    <a:pos x="0" y="288"/>
                  </a:cxn>
                </a:cxnLst>
                <a:rect l="0" t="0" r="r" b="b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2624" y="2592"/>
              <a:ext cx="340" cy="289"/>
              <a:chOff x="2624" y="2592"/>
              <a:chExt cx="340" cy="289"/>
            </a:xfrm>
          </p:grpSpPr>
          <p:sp>
            <p:nvSpPr>
              <p:cNvPr id="2769929" name="Freeform 9"/>
              <p:cNvSpPr>
                <a:spLocks/>
              </p:cNvSpPr>
              <p:nvPr/>
            </p:nvSpPr>
            <p:spPr bwMode="auto">
              <a:xfrm>
                <a:off x="2624" y="2592"/>
                <a:ext cx="170" cy="289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9" y="288"/>
                  </a:cxn>
                </a:cxnLst>
                <a:rect l="0" t="0" r="r" b="b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9930" name="Freeform 10"/>
              <p:cNvSpPr>
                <a:spLocks/>
              </p:cNvSpPr>
              <p:nvPr/>
            </p:nvSpPr>
            <p:spPr bwMode="auto">
              <a:xfrm>
                <a:off x="2793" y="2592"/>
                <a:ext cx="171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0" y="0"/>
                  </a:cxn>
                  <a:cxn ang="0">
                    <a:pos x="170" y="288"/>
                  </a:cxn>
                  <a:cxn ang="0">
                    <a:pos x="0" y="288"/>
                  </a:cxn>
                </a:cxnLst>
                <a:rect l="0" t="0" r="r" b="b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69931" name="Rectangle 11"/>
            <p:cNvSpPr>
              <a:spLocks noChangeArrowheads="1"/>
            </p:cNvSpPr>
            <p:nvPr/>
          </p:nvSpPr>
          <p:spPr bwMode="auto">
            <a:xfrm>
              <a:off x="2605" y="2594"/>
              <a:ext cx="292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  I$</a:t>
              </a:r>
            </a:p>
          </p:txBody>
        </p:sp>
        <p:sp>
          <p:nvSpPr>
            <p:cNvPr id="2769932" name="Line 12"/>
            <p:cNvSpPr>
              <a:spLocks noChangeShapeType="1"/>
            </p:cNvSpPr>
            <p:nvPr/>
          </p:nvSpPr>
          <p:spPr bwMode="auto">
            <a:xfrm>
              <a:off x="584" y="1224"/>
              <a:ext cx="0" cy="20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9933" name="Line 13"/>
            <p:cNvSpPr>
              <a:spLocks noChangeShapeType="1"/>
            </p:cNvSpPr>
            <p:nvPr/>
          </p:nvSpPr>
          <p:spPr bwMode="auto">
            <a:xfrm>
              <a:off x="984" y="840"/>
              <a:ext cx="39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9934" name="Rectangle 14"/>
            <p:cNvSpPr>
              <a:spLocks noChangeArrowheads="1"/>
            </p:cNvSpPr>
            <p:nvPr/>
          </p:nvSpPr>
          <p:spPr bwMode="auto">
            <a:xfrm>
              <a:off x="579" y="1302"/>
              <a:ext cx="517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b="1">
                  <a:solidFill>
                    <a:schemeClr val="tx1"/>
                  </a:solidFill>
                  <a:latin typeface="Courier" pitchFamily="-65" charset="0"/>
                </a:rPr>
                <a:t>beq</a:t>
              </a:r>
              <a:endParaRPr lang="en-US" sz="2800" b="1">
                <a:solidFill>
                  <a:schemeClr val="tx1"/>
                </a:solidFill>
                <a:latin typeface="Arial" pitchFamily="-65" charset="0"/>
              </a:endParaRPr>
            </a:p>
          </p:txBody>
        </p:sp>
        <p:sp>
          <p:nvSpPr>
            <p:cNvPr id="2769935" name="Rectangle 15"/>
            <p:cNvSpPr>
              <a:spLocks noChangeArrowheads="1"/>
            </p:cNvSpPr>
            <p:nvPr/>
          </p:nvSpPr>
          <p:spPr bwMode="auto">
            <a:xfrm>
              <a:off x="563" y="1718"/>
              <a:ext cx="786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Instr 1</a:t>
              </a:r>
            </a:p>
          </p:txBody>
        </p:sp>
        <p:sp>
          <p:nvSpPr>
            <p:cNvPr id="2769936" name="Rectangle 16"/>
            <p:cNvSpPr>
              <a:spLocks noChangeArrowheads="1"/>
            </p:cNvSpPr>
            <p:nvPr/>
          </p:nvSpPr>
          <p:spPr bwMode="auto">
            <a:xfrm>
              <a:off x="555" y="2182"/>
              <a:ext cx="786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Instr 2</a:t>
              </a:r>
            </a:p>
          </p:txBody>
        </p:sp>
        <p:sp>
          <p:nvSpPr>
            <p:cNvPr id="2769937" name="Rectangle 17"/>
            <p:cNvSpPr>
              <a:spLocks noChangeArrowheads="1"/>
            </p:cNvSpPr>
            <p:nvPr/>
          </p:nvSpPr>
          <p:spPr bwMode="auto">
            <a:xfrm>
              <a:off x="560" y="2612"/>
              <a:ext cx="786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 err="1">
                  <a:solidFill>
                    <a:schemeClr val="tx1"/>
                  </a:solidFill>
                  <a:latin typeface="Arial" pitchFamily="-65" charset="0"/>
                </a:rPr>
                <a:t>Instr</a:t>
              </a:r>
              <a:r>
                <a:rPr lang="en-US" sz="2800" b="1" dirty="0">
                  <a:solidFill>
                    <a:schemeClr val="tx1"/>
                  </a:solidFill>
                  <a:latin typeface="Arial" pitchFamily="-65" charset="0"/>
                </a:rPr>
                <a:t> 3</a:t>
              </a:r>
            </a:p>
          </p:txBody>
        </p:sp>
        <p:sp>
          <p:nvSpPr>
            <p:cNvPr id="2769938" name="Rectangle 18"/>
            <p:cNvSpPr>
              <a:spLocks noChangeArrowheads="1"/>
            </p:cNvSpPr>
            <p:nvPr/>
          </p:nvSpPr>
          <p:spPr bwMode="auto">
            <a:xfrm>
              <a:off x="587" y="3067"/>
              <a:ext cx="786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Instr 4</a:t>
              </a:r>
            </a:p>
          </p:txBody>
        </p:sp>
        <p:sp>
          <p:nvSpPr>
            <p:cNvPr id="2769939" name="Line 19"/>
            <p:cNvSpPr>
              <a:spLocks noChangeShapeType="1"/>
            </p:cNvSpPr>
            <p:nvPr/>
          </p:nvSpPr>
          <p:spPr bwMode="auto">
            <a:xfrm>
              <a:off x="1728" y="920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9940" name="Line 20"/>
            <p:cNvSpPr>
              <a:spLocks noChangeShapeType="1"/>
            </p:cNvSpPr>
            <p:nvPr/>
          </p:nvSpPr>
          <p:spPr bwMode="auto">
            <a:xfrm>
              <a:off x="2160" y="920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9941" name="Line 21"/>
            <p:cNvSpPr>
              <a:spLocks noChangeShapeType="1"/>
            </p:cNvSpPr>
            <p:nvPr/>
          </p:nvSpPr>
          <p:spPr bwMode="auto">
            <a:xfrm>
              <a:off x="2592" y="920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9942" name="Line 22"/>
            <p:cNvSpPr>
              <a:spLocks noChangeShapeType="1"/>
            </p:cNvSpPr>
            <p:nvPr/>
          </p:nvSpPr>
          <p:spPr bwMode="auto">
            <a:xfrm>
              <a:off x="3024" y="920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9943" name="Line 23"/>
            <p:cNvSpPr>
              <a:spLocks noChangeShapeType="1"/>
            </p:cNvSpPr>
            <p:nvPr/>
          </p:nvSpPr>
          <p:spPr bwMode="auto">
            <a:xfrm>
              <a:off x="3456" y="920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9944" name="Line 24"/>
            <p:cNvSpPr>
              <a:spLocks noChangeShapeType="1"/>
            </p:cNvSpPr>
            <p:nvPr/>
          </p:nvSpPr>
          <p:spPr bwMode="auto">
            <a:xfrm>
              <a:off x="3888" y="920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9945" name="Line 25"/>
            <p:cNvSpPr>
              <a:spLocks noChangeShapeType="1"/>
            </p:cNvSpPr>
            <p:nvPr/>
          </p:nvSpPr>
          <p:spPr bwMode="auto">
            <a:xfrm>
              <a:off x="4320" y="920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9946" name="Line 26"/>
            <p:cNvSpPr>
              <a:spLocks noChangeShapeType="1"/>
            </p:cNvSpPr>
            <p:nvPr/>
          </p:nvSpPr>
          <p:spPr bwMode="auto">
            <a:xfrm>
              <a:off x="4752" y="920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2257" y="1152"/>
              <a:ext cx="225" cy="481"/>
              <a:chOff x="2257" y="1152"/>
              <a:chExt cx="225" cy="481"/>
            </a:xfrm>
          </p:grpSpPr>
          <p:sp>
            <p:nvSpPr>
              <p:cNvPr id="2769948" name="Freeform 28"/>
              <p:cNvSpPr>
                <a:spLocks/>
              </p:cNvSpPr>
              <p:nvPr/>
            </p:nvSpPr>
            <p:spPr bwMode="auto">
              <a:xfrm>
                <a:off x="2269" y="1152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9949" name="Rectangle 29"/>
              <p:cNvSpPr>
                <a:spLocks noChangeArrowheads="1"/>
              </p:cNvSpPr>
              <p:nvPr/>
            </p:nvSpPr>
            <p:spPr bwMode="auto">
              <a:xfrm rot="5400000">
                <a:off x="2170" y="1274"/>
                <a:ext cx="38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ALU</a:t>
                </a:r>
              </a:p>
            </p:txBody>
          </p:sp>
        </p:grp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1324" y="1248"/>
              <a:ext cx="359" cy="289"/>
              <a:chOff x="1324" y="1248"/>
              <a:chExt cx="359" cy="289"/>
            </a:xfrm>
          </p:grpSpPr>
          <p:sp>
            <p:nvSpPr>
              <p:cNvPr id="2769951" name="Rectangle 31"/>
              <p:cNvSpPr>
                <a:spLocks noChangeArrowheads="1"/>
              </p:cNvSpPr>
              <p:nvPr/>
            </p:nvSpPr>
            <p:spPr bwMode="auto">
              <a:xfrm>
                <a:off x="1324" y="1250"/>
                <a:ext cx="292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  I$</a:t>
                </a:r>
              </a:p>
            </p:txBody>
          </p:sp>
          <p:grpSp>
            <p:nvGrpSpPr>
              <p:cNvPr id="7" name="Group 32"/>
              <p:cNvGrpSpPr>
                <a:grpSpLocks/>
              </p:cNvGrpSpPr>
              <p:nvPr/>
            </p:nvGrpSpPr>
            <p:grpSpPr bwMode="auto">
              <a:xfrm>
                <a:off x="1343" y="1248"/>
                <a:ext cx="340" cy="289"/>
                <a:chOff x="1343" y="1248"/>
                <a:chExt cx="340" cy="289"/>
              </a:xfrm>
            </p:grpSpPr>
            <p:sp>
              <p:nvSpPr>
                <p:cNvPr id="2769953" name="Freeform 33"/>
                <p:cNvSpPr>
                  <a:spLocks/>
                </p:cNvSpPr>
                <p:nvPr/>
              </p:nvSpPr>
              <p:spPr bwMode="auto">
                <a:xfrm>
                  <a:off x="1343" y="1248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9954" name="Freeform 34"/>
                <p:cNvSpPr>
                  <a:spLocks/>
                </p:cNvSpPr>
                <p:nvPr/>
              </p:nvSpPr>
              <p:spPr bwMode="auto">
                <a:xfrm>
                  <a:off x="1512" y="1248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769955" name="Rectangle 35"/>
            <p:cNvSpPr>
              <a:spLocks noChangeArrowheads="1"/>
            </p:cNvSpPr>
            <p:nvPr/>
          </p:nvSpPr>
          <p:spPr bwMode="auto">
            <a:xfrm>
              <a:off x="1784" y="1255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Reg</a:t>
              </a:r>
            </a:p>
          </p:txBody>
        </p:sp>
        <p:grpSp>
          <p:nvGrpSpPr>
            <p:cNvPr id="8" name="Group 36"/>
            <p:cNvGrpSpPr>
              <a:grpSpLocks/>
            </p:cNvGrpSpPr>
            <p:nvPr/>
          </p:nvGrpSpPr>
          <p:grpSpPr bwMode="auto">
            <a:xfrm>
              <a:off x="1803" y="1248"/>
              <a:ext cx="296" cy="289"/>
              <a:chOff x="1803" y="1248"/>
              <a:chExt cx="296" cy="289"/>
            </a:xfrm>
          </p:grpSpPr>
          <p:sp>
            <p:nvSpPr>
              <p:cNvPr id="2769957" name="Freeform 37"/>
              <p:cNvSpPr>
                <a:spLocks/>
              </p:cNvSpPr>
              <p:nvPr/>
            </p:nvSpPr>
            <p:spPr bwMode="auto">
              <a:xfrm>
                <a:off x="1803" y="1248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9958" name="Freeform 38"/>
              <p:cNvSpPr>
                <a:spLocks/>
              </p:cNvSpPr>
              <p:nvPr/>
            </p:nvSpPr>
            <p:spPr bwMode="auto">
              <a:xfrm>
                <a:off x="1951" y="1248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69959" name="Line 39"/>
            <p:cNvSpPr>
              <a:spLocks noChangeShapeType="1"/>
            </p:cNvSpPr>
            <p:nvPr/>
          </p:nvSpPr>
          <p:spPr bwMode="auto">
            <a:xfrm>
              <a:off x="1688" y="139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9960" name="Freeform 40"/>
            <p:cNvSpPr>
              <a:spLocks/>
            </p:cNvSpPr>
            <p:nvPr/>
          </p:nvSpPr>
          <p:spPr bwMode="auto">
            <a:xfrm>
              <a:off x="1750" y="1296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9961" name="Line 41"/>
            <p:cNvSpPr>
              <a:spLocks noChangeShapeType="1"/>
            </p:cNvSpPr>
            <p:nvPr/>
          </p:nvSpPr>
          <p:spPr bwMode="auto">
            <a:xfrm>
              <a:off x="2104" y="1296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9962" name="Rectangle 42"/>
            <p:cNvSpPr>
              <a:spLocks noChangeArrowheads="1"/>
            </p:cNvSpPr>
            <p:nvPr/>
          </p:nvSpPr>
          <p:spPr bwMode="auto">
            <a:xfrm>
              <a:off x="2601" y="1250"/>
              <a:ext cx="3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  D$</a:t>
              </a:r>
            </a:p>
          </p:txBody>
        </p:sp>
        <p:sp>
          <p:nvSpPr>
            <p:cNvPr id="2769963" name="Rectangle 43"/>
            <p:cNvSpPr>
              <a:spLocks noChangeArrowheads="1"/>
            </p:cNvSpPr>
            <p:nvPr/>
          </p:nvSpPr>
          <p:spPr bwMode="auto">
            <a:xfrm>
              <a:off x="3093" y="1250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Reg</a:t>
              </a:r>
            </a:p>
          </p:txBody>
        </p:sp>
        <p:grpSp>
          <p:nvGrpSpPr>
            <p:cNvPr id="9" name="Group 44"/>
            <p:cNvGrpSpPr>
              <a:grpSpLocks/>
            </p:cNvGrpSpPr>
            <p:nvPr/>
          </p:nvGrpSpPr>
          <p:grpSpPr bwMode="auto">
            <a:xfrm>
              <a:off x="3120" y="1248"/>
              <a:ext cx="284" cy="289"/>
              <a:chOff x="3120" y="1248"/>
              <a:chExt cx="284" cy="289"/>
            </a:xfrm>
          </p:grpSpPr>
          <p:sp>
            <p:nvSpPr>
              <p:cNvPr id="2769965" name="Freeform 45"/>
              <p:cNvSpPr>
                <a:spLocks/>
              </p:cNvSpPr>
              <p:nvPr/>
            </p:nvSpPr>
            <p:spPr bwMode="auto">
              <a:xfrm>
                <a:off x="3120" y="1248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9966" name="Freeform 46"/>
              <p:cNvSpPr>
                <a:spLocks/>
              </p:cNvSpPr>
              <p:nvPr/>
            </p:nvSpPr>
            <p:spPr bwMode="auto">
              <a:xfrm>
                <a:off x="3261" y="1248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69967" name="Line 47"/>
            <p:cNvSpPr>
              <a:spLocks noChangeShapeType="1"/>
            </p:cNvSpPr>
            <p:nvPr/>
          </p:nvSpPr>
          <p:spPr bwMode="auto">
            <a:xfrm>
              <a:off x="2973" y="1392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9968" name="Line 48"/>
            <p:cNvSpPr>
              <a:spLocks noChangeShapeType="1"/>
            </p:cNvSpPr>
            <p:nvPr/>
          </p:nvSpPr>
          <p:spPr bwMode="auto">
            <a:xfrm>
              <a:off x="2489" y="1392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9969" name="Freeform 49"/>
            <p:cNvSpPr>
              <a:spLocks/>
            </p:cNvSpPr>
            <p:nvPr/>
          </p:nvSpPr>
          <p:spPr bwMode="auto">
            <a:xfrm>
              <a:off x="2610" y="1392"/>
              <a:ext cx="431" cy="1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391" y="192"/>
                </a:cxn>
                <a:cxn ang="0">
                  <a:pos x="391" y="64"/>
                </a:cxn>
                <a:cxn ang="0">
                  <a:pos x="430" y="0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9970" name="Line 50"/>
            <p:cNvSpPr>
              <a:spLocks noChangeShapeType="1"/>
            </p:cNvSpPr>
            <p:nvPr/>
          </p:nvSpPr>
          <p:spPr bwMode="auto">
            <a:xfrm>
              <a:off x="2104" y="1488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9971" name="Freeform 51"/>
            <p:cNvSpPr>
              <a:spLocks/>
            </p:cNvSpPr>
            <p:nvPr/>
          </p:nvSpPr>
          <p:spPr bwMode="auto">
            <a:xfrm>
              <a:off x="2197" y="1387"/>
              <a:ext cx="337" cy="27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0" y="277"/>
                </a:cxn>
                <a:cxn ang="0">
                  <a:pos x="294" y="277"/>
                </a:cxn>
                <a:cxn ang="0">
                  <a:pos x="294" y="90"/>
                </a:cxn>
                <a:cxn ang="0">
                  <a:pos x="336" y="0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" name="Group 52"/>
            <p:cNvGrpSpPr>
              <a:grpSpLocks/>
            </p:cNvGrpSpPr>
            <p:nvPr/>
          </p:nvGrpSpPr>
          <p:grpSpPr bwMode="auto">
            <a:xfrm>
              <a:off x="1751" y="1600"/>
              <a:ext cx="2096" cy="513"/>
              <a:chOff x="1751" y="1600"/>
              <a:chExt cx="2096" cy="513"/>
            </a:xfrm>
          </p:grpSpPr>
          <p:grpSp>
            <p:nvGrpSpPr>
              <p:cNvPr id="11" name="Group 53"/>
              <p:cNvGrpSpPr>
                <a:grpSpLocks/>
              </p:cNvGrpSpPr>
              <p:nvPr/>
            </p:nvGrpSpPr>
            <p:grpSpPr bwMode="auto">
              <a:xfrm>
                <a:off x="2684" y="1600"/>
                <a:ext cx="225" cy="481"/>
                <a:chOff x="2684" y="1600"/>
                <a:chExt cx="225" cy="481"/>
              </a:xfrm>
            </p:grpSpPr>
            <p:sp>
              <p:nvSpPr>
                <p:cNvPr id="2769974" name="Freeform 54"/>
                <p:cNvSpPr>
                  <a:spLocks/>
                </p:cNvSpPr>
                <p:nvPr/>
              </p:nvSpPr>
              <p:spPr bwMode="auto">
                <a:xfrm>
                  <a:off x="2696" y="1600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9975" name="Rectangle 55"/>
                <p:cNvSpPr>
                  <a:spLocks noChangeArrowheads="1"/>
                </p:cNvSpPr>
                <p:nvPr/>
              </p:nvSpPr>
              <p:spPr bwMode="auto">
                <a:xfrm rot="5400000">
                  <a:off x="2597" y="1722"/>
                  <a:ext cx="384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600" b="1">
                      <a:solidFill>
                        <a:schemeClr val="tx1"/>
                      </a:solidFill>
                      <a:latin typeface="Times" pitchFamily="-65" charset="0"/>
                    </a:rPr>
                    <a:t>ALU</a:t>
                  </a:r>
                </a:p>
              </p:txBody>
            </p:sp>
          </p:grpSp>
          <p:grpSp>
            <p:nvGrpSpPr>
              <p:cNvPr id="12" name="Group 56"/>
              <p:cNvGrpSpPr>
                <a:grpSpLocks/>
              </p:cNvGrpSpPr>
              <p:nvPr/>
            </p:nvGrpSpPr>
            <p:grpSpPr bwMode="auto">
              <a:xfrm>
                <a:off x="1751" y="1696"/>
                <a:ext cx="359" cy="289"/>
                <a:chOff x="1751" y="1696"/>
                <a:chExt cx="359" cy="289"/>
              </a:xfrm>
            </p:grpSpPr>
            <p:sp>
              <p:nvSpPr>
                <p:cNvPr id="2769977" name="Rectangle 57"/>
                <p:cNvSpPr>
                  <a:spLocks noChangeArrowheads="1"/>
                </p:cNvSpPr>
                <p:nvPr/>
              </p:nvSpPr>
              <p:spPr bwMode="auto">
                <a:xfrm>
                  <a:off x="1751" y="1698"/>
                  <a:ext cx="292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600" b="1">
                      <a:solidFill>
                        <a:schemeClr val="tx1"/>
                      </a:solidFill>
                      <a:latin typeface="Times" pitchFamily="-65" charset="0"/>
                    </a:rPr>
                    <a:t>  I$</a:t>
                  </a:r>
                </a:p>
              </p:txBody>
            </p:sp>
            <p:grpSp>
              <p:nvGrpSpPr>
                <p:cNvPr id="13" name="Group 58"/>
                <p:cNvGrpSpPr>
                  <a:grpSpLocks/>
                </p:cNvGrpSpPr>
                <p:nvPr/>
              </p:nvGrpSpPr>
              <p:grpSpPr bwMode="auto">
                <a:xfrm>
                  <a:off x="1770" y="1696"/>
                  <a:ext cx="340" cy="289"/>
                  <a:chOff x="1770" y="1696"/>
                  <a:chExt cx="340" cy="289"/>
                </a:xfrm>
              </p:grpSpPr>
              <p:sp>
                <p:nvSpPr>
                  <p:cNvPr id="2769979" name="Freeform 59"/>
                  <p:cNvSpPr>
                    <a:spLocks/>
                  </p:cNvSpPr>
                  <p:nvPr/>
                </p:nvSpPr>
                <p:spPr bwMode="auto">
                  <a:xfrm>
                    <a:off x="1770" y="1696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69980" name="Freeform 60"/>
                  <p:cNvSpPr>
                    <a:spLocks/>
                  </p:cNvSpPr>
                  <p:nvPr/>
                </p:nvSpPr>
                <p:spPr bwMode="auto">
                  <a:xfrm>
                    <a:off x="1939" y="1696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769981" name="Rectangle 61"/>
              <p:cNvSpPr>
                <a:spLocks noChangeArrowheads="1"/>
              </p:cNvSpPr>
              <p:nvPr/>
            </p:nvSpPr>
            <p:spPr bwMode="auto">
              <a:xfrm>
                <a:off x="2211" y="1703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Reg</a:t>
                </a:r>
              </a:p>
            </p:txBody>
          </p:sp>
          <p:grpSp>
            <p:nvGrpSpPr>
              <p:cNvPr id="14" name="Group 62"/>
              <p:cNvGrpSpPr>
                <a:grpSpLocks/>
              </p:cNvGrpSpPr>
              <p:nvPr/>
            </p:nvGrpSpPr>
            <p:grpSpPr bwMode="auto">
              <a:xfrm>
                <a:off x="2230" y="1696"/>
                <a:ext cx="296" cy="289"/>
                <a:chOff x="2230" y="1696"/>
                <a:chExt cx="296" cy="289"/>
              </a:xfrm>
            </p:grpSpPr>
            <p:sp>
              <p:nvSpPr>
                <p:cNvPr id="2769983" name="Freeform 63"/>
                <p:cNvSpPr>
                  <a:spLocks/>
                </p:cNvSpPr>
                <p:nvPr/>
              </p:nvSpPr>
              <p:spPr bwMode="auto">
                <a:xfrm>
                  <a:off x="2230" y="1696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9984" name="Freeform 64"/>
                <p:cNvSpPr>
                  <a:spLocks/>
                </p:cNvSpPr>
                <p:nvPr/>
              </p:nvSpPr>
              <p:spPr bwMode="auto">
                <a:xfrm>
                  <a:off x="2378" y="1696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69985" name="Line 65"/>
              <p:cNvSpPr>
                <a:spLocks noChangeShapeType="1"/>
              </p:cNvSpPr>
              <p:nvPr/>
            </p:nvSpPr>
            <p:spPr bwMode="auto">
              <a:xfrm>
                <a:off x="2115" y="1840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9986" name="Freeform 66"/>
              <p:cNvSpPr>
                <a:spLocks/>
              </p:cNvSpPr>
              <p:nvPr/>
            </p:nvSpPr>
            <p:spPr bwMode="auto">
              <a:xfrm>
                <a:off x="2177" y="1744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9987" name="Line 67"/>
              <p:cNvSpPr>
                <a:spLocks noChangeShapeType="1"/>
              </p:cNvSpPr>
              <p:nvPr/>
            </p:nvSpPr>
            <p:spPr bwMode="auto">
              <a:xfrm>
                <a:off x="2531" y="1744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9988" name="Rectangle 68"/>
              <p:cNvSpPr>
                <a:spLocks noChangeArrowheads="1"/>
              </p:cNvSpPr>
              <p:nvPr/>
            </p:nvSpPr>
            <p:spPr bwMode="auto">
              <a:xfrm>
                <a:off x="3028" y="1698"/>
                <a:ext cx="3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  D$</a:t>
                </a:r>
              </a:p>
            </p:txBody>
          </p:sp>
          <p:grpSp>
            <p:nvGrpSpPr>
              <p:cNvPr id="15" name="Group 69"/>
              <p:cNvGrpSpPr>
                <a:grpSpLocks/>
              </p:cNvGrpSpPr>
              <p:nvPr/>
            </p:nvGrpSpPr>
            <p:grpSpPr bwMode="auto">
              <a:xfrm>
                <a:off x="3079" y="1696"/>
                <a:ext cx="325" cy="289"/>
                <a:chOff x="3079" y="1696"/>
                <a:chExt cx="325" cy="289"/>
              </a:xfrm>
            </p:grpSpPr>
            <p:sp>
              <p:nvSpPr>
                <p:cNvPr id="2769990" name="Freeform 70"/>
                <p:cNvSpPr>
                  <a:spLocks/>
                </p:cNvSpPr>
                <p:nvPr/>
              </p:nvSpPr>
              <p:spPr bwMode="auto">
                <a:xfrm>
                  <a:off x="3079" y="1696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9991" name="Freeform 71"/>
                <p:cNvSpPr>
                  <a:spLocks/>
                </p:cNvSpPr>
                <p:nvPr/>
              </p:nvSpPr>
              <p:spPr bwMode="auto">
                <a:xfrm>
                  <a:off x="3240" y="1696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69992" name="Rectangle 72"/>
              <p:cNvSpPr>
                <a:spLocks noChangeArrowheads="1"/>
              </p:cNvSpPr>
              <p:nvPr/>
            </p:nvSpPr>
            <p:spPr bwMode="auto">
              <a:xfrm>
                <a:off x="3520" y="1698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Reg</a:t>
                </a:r>
              </a:p>
            </p:txBody>
          </p:sp>
          <p:grpSp>
            <p:nvGrpSpPr>
              <p:cNvPr id="16" name="Group 73"/>
              <p:cNvGrpSpPr>
                <a:grpSpLocks/>
              </p:cNvGrpSpPr>
              <p:nvPr/>
            </p:nvGrpSpPr>
            <p:grpSpPr bwMode="auto">
              <a:xfrm>
                <a:off x="3547" y="1696"/>
                <a:ext cx="284" cy="289"/>
                <a:chOff x="3547" y="1696"/>
                <a:chExt cx="284" cy="289"/>
              </a:xfrm>
            </p:grpSpPr>
            <p:sp>
              <p:nvSpPr>
                <p:cNvPr id="2769994" name="Freeform 74"/>
                <p:cNvSpPr>
                  <a:spLocks/>
                </p:cNvSpPr>
                <p:nvPr/>
              </p:nvSpPr>
              <p:spPr bwMode="auto">
                <a:xfrm>
                  <a:off x="3547" y="1696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9995" name="Freeform 75"/>
                <p:cNvSpPr>
                  <a:spLocks/>
                </p:cNvSpPr>
                <p:nvPr/>
              </p:nvSpPr>
              <p:spPr bwMode="auto">
                <a:xfrm>
                  <a:off x="3688" y="1696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69996" name="Line 76"/>
              <p:cNvSpPr>
                <a:spLocks noChangeShapeType="1"/>
              </p:cNvSpPr>
              <p:nvPr/>
            </p:nvSpPr>
            <p:spPr bwMode="auto">
              <a:xfrm>
                <a:off x="3400" y="1840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9997" name="Line 77"/>
              <p:cNvSpPr>
                <a:spLocks noChangeShapeType="1"/>
              </p:cNvSpPr>
              <p:nvPr/>
            </p:nvSpPr>
            <p:spPr bwMode="auto">
              <a:xfrm>
                <a:off x="2916" y="1840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9998" name="Freeform 78"/>
              <p:cNvSpPr>
                <a:spLocks/>
              </p:cNvSpPr>
              <p:nvPr/>
            </p:nvSpPr>
            <p:spPr bwMode="auto">
              <a:xfrm>
                <a:off x="3037" y="1840"/>
                <a:ext cx="431" cy="1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2"/>
                  </a:cxn>
                  <a:cxn ang="0">
                    <a:pos x="391" y="192"/>
                  </a:cxn>
                  <a:cxn ang="0">
                    <a:pos x="391" y="64"/>
                  </a:cxn>
                  <a:cxn ang="0">
                    <a:pos x="430" y="0"/>
                  </a:cxn>
                </a:cxnLst>
                <a:rect l="0" t="0" r="r" b="b"/>
                <a:pathLst>
                  <a:path w="431" h="193">
                    <a:moveTo>
                      <a:pt x="0" y="0"/>
                    </a:moveTo>
                    <a:lnTo>
                      <a:pt x="0" y="192"/>
                    </a:lnTo>
                    <a:lnTo>
                      <a:pt x="391" y="192"/>
                    </a:lnTo>
                    <a:lnTo>
                      <a:pt x="391" y="64"/>
                    </a:lnTo>
                    <a:lnTo>
                      <a:pt x="43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9999" name="Line 79"/>
              <p:cNvSpPr>
                <a:spLocks noChangeShapeType="1"/>
              </p:cNvSpPr>
              <p:nvPr/>
            </p:nvSpPr>
            <p:spPr bwMode="auto">
              <a:xfrm>
                <a:off x="2531" y="1936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0000" name="Freeform 80"/>
              <p:cNvSpPr>
                <a:spLocks/>
              </p:cNvSpPr>
              <p:nvPr/>
            </p:nvSpPr>
            <p:spPr bwMode="auto">
              <a:xfrm>
                <a:off x="2624" y="1835"/>
                <a:ext cx="337" cy="278"/>
              </a:xfrm>
              <a:custGeom>
                <a:avLst/>
                <a:gdLst/>
                <a:ahLst/>
                <a:cxnLst>
                  <a:cxn ang="0">
                    <a:pos x="0" y="101"/>
                  </a:cxn>
                  <a:cxn ang="0">
                    <a:pos x="0" y="277"/>
                  </a:cxn>
                  <a:cxn ang="0">
                    <a:pos x="294" y="277"/>
                  </a:cxn>
                  <a:cxn ang="0">
                    <a:pos x="294" y="90"/>
                  </a:cxn>
                  <a:cxn ang="0">
                    <a:pos x="336" y="0"/>
                  </a:cxn>
                </a:cxnLst>
                <a:rect l="0" t="0" r="r" b="b"/>
                <a:pathLst>
                  <a:path w="337" h="278">
                    <a:moveTo>
                      <a:pt x="0" y="101"/>
                    </a:moveTo>
                    <a:lnTo>
                      <a:pt x="0" y="277"/>
                    </a:lnTo>
                    <a:lnTo>
                      <a:pt x="294" y="277"/>
                    </a:lnTo>
                    <a:lnTo>
                      <a:pt x="294" y="90"/>
                    </a:lnTo>
                    <a:lnTo>
                      <a:pt x="336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7" name="Group 81"/>
            <p:cNvGrpSpPr>
              <a:grpSpLocks/>
            </p:cNvGrpSpPr>
            <p:nvPr/>
          </p:nvGrpSpPr>
          <p:grpSpPr bwMode="auto">
            <a:xfrm>
              <a:off x="2178" y="2048"/>
              <a:ext cx="2096" cy="513"/>
              <a:chOff x="2178" y="2048"/>
              <a:chExt cx="2096" cy="513"/>
            </a:xfrm>
          </p:grpSpPr>
          <p:grpSp>
            <p:nvGrpSpPr>
              <p:cNvPr id="18" name="Group 82"/>
              <p:cNvGrpSpPr>
                <a:grpSpLocks/>
              </p:cNvGrpSpPr>
              <p:nvPr/>
            </p:nvGrpSpPr>
            <p:grpSpPr bwMode="auto">
              <a:xfrm>
                <a:off x="3111" y="2048"/>
                <a:ext cx="225" cy="481"/>
                <a:chOff x="3111" y="2048"/>
                <a:chExt cx="225" cy="481"/>
              </a:xfrm>
            </p:grpSpPr>
            <p:sp>
              <p:nvSpPr>
                <p:cNvPr id="2770003" name="Freeform 83"/>
                <p:cNvSpPr>
                  <a:spLocks/>
                </p:cNvSpPr>
                <p:nvPr/>
              </p:nvSpPr>
              <p:spPr bwMode="auto">
                <a:xfrm>
                  <a:off x="3123" y="2048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0004" name="Rectangle 84"/>
                <p:cNvSpPr>
                  <a:spLocks noChangeArrowheads="1"/>
                </p:cNvSpPr>
                <p:nvPr/>
              </p:nvSpPr>
              <p:spPr bwMode="auto">
                <a:xfrm rot="5400000">
                  <a:off x="3024" y="2170"/>
                  <a:ext cx="384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600" b="1">
                      <a:solidFill>
                        <a:schemeClr val="tx1"/>
                      </a:solidFill>
                      <a:latin typeface="Times" pitchFamily="-65" charset="0"/>
                    </a:rPr>
                    <a:t>ALU</a:t>
                  </a:r>
                </a:p>
              </p:txBody>
            </p:sp>
          </p:grpSp>
          <p:grpSp>
            <p:nvGrpSpPr>
              <p:cNvPr id="19" name="Group 85"/>
              <p:cNvGrpSpPr>
                <a:grpSpLocks/>
              </p:cNvGrpSpPr>
              <p:nvPr/>
            </p:nvGrpSpPr>
            <p:grpSpPr bwMode="auto">
              <a:xfrm>
                <a:off x="2178" y="2144"/>
                <a:ext cx="359" cy="289"/>
                <a:chOff x="2178" y="2144"/>
                <a:chExt cx="359" cy="289"/>
              </a:xfrm>
            </p:grpSpPr>
            <p:sp>
              <p:nvSpPr>
                <p:cNvPr id="2770006" name="Rectangle 86"/>
                <p:cNvSpPr>
                  <a:spLocks noChangeArrowheads="1"/>
                </p:cNvSpPr>
                <p:nvPr/>
              </p:nvSpPr>
              <p:spPr bwMode="auto">
                <a:xfrm>
                  <a:off x="2178" y="2146"/>
                  <a:ext cx="292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600" b="1">
                      <a:solidFill>
                        <a:schemeClr val="tx1"/>
                      </a:solidFill>
                      <a:latin typeface="Times" pitchFamily="-65" charset="0"/>
                    </a:rPr>
                    <a:t>  I$</a:t>
                  </a:r>
                </a:p>
              </p:txBody>
            </p:sp>
            <p:grpSp>
              <p:nvGrpSpPr>
                <p:cNvPr id="20" name="Group 87"/>
                <p:cNvGrpSpPr>
                  <a:grpSpLocks/>
                </p:cNvGrpSpPr>
                <p:nvPr/>
              </p:nvGrpSpPr>
              <p:grpSpPr bwMode="auto">
                <a:xfrm>
                  <a:off x="2197" y="2144"/>
                  <a:ext cx="340" cy="289"/>
                  <a:chOff x="2197" y="2144"/>
                  <a:chExt cx="340" cy="289"/>
                </a:xfrm>
              </p:grpSpPr>
              <p:sp>
                <p:nvSpPr>
                  <p:cNvPr id="2770008" name="Freeform 88"/>
                  <p:cNvSpPr>
                    <a:spLocks/>
                  </p:cNvSpPr>
                  <p:nvPr/>
                </p:nvSpPr>
                <p:spPr bwMode="auto">
                  <a:xfrm>
                    <a:off x="2197" y="2144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70009" name="Freeform 89"/>
                  <p:cNvSpPr>
                    <a:spLocks/>
                  </p:cNvSpPr>
                  <p:nvPr/>
                </p:nvSpPr>
                <p:spPr bwMode="auto">
                  <a:xfrm>
                    <a:off x="2366" y="2144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770010" name="Rectangle 90"/>
              <p:cNvSpPr>
                <a:spLocks noChangeArrowheads="1"/>
              </p:cNvSpPr>
              <p:nvPr/>
            </p:nvSpPr>
            <p:spPr bwMode="auto">
              <a:xfrm>
                <a:off x="2638" y="2151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Reg</a:t>
                </a:r>
              </a:p>
            </p:txBody>
          </p:sp>
          <p:grpSp>
            <p:nvGrpSpPr>
              <p:cNvPr id="21" name="Group 91"/>
              <p:cNvGrpSpPr>
                <a:grpSpLocks/>
              </p:cNvGrpSpPr>
              <p:nvPr/>
            </p:nvGrpSpPr>
            <p:grpSpPr bwMode="auto">
              <a:xfrm>
                <a:off x="2657" y="2144"/>
                <a:ext cx="296" cy="289"/>
                <a:chOff x="2657" y="2144"/>
                <a:chExt cx="296" cy="289"/>
              </a:xfrm>
            </p:grpSpPr>
            <p:sp>
              <p:nvSpPr>
                <p:cNvPr id="2770012" name="Freeform 92"/>
                <p:cNvSpPr>
                  <a:spLocks/>
                </p:cNvSpPr>
                <p:nvPr/>
              </p:nvSpPr>
              <p:spPr bwMode="auto">
                <a:xfrm>
                  <a:off x="2657" y="2144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0013" name="Freeform 93"/>
                <p:cNvSpPr>
                  <a:spLocks/>
                </p:cNvSpPr>
                <p:nvPr/>
              </p:nvSpPr>
              <p:spPr bwMode="auto">
                <a:xfrm>
                  <a:off x="2805" y="2144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70014" name="Line 94"/>
              <p:cNvSpPr>
                <a:spLocks noChangeShapeType="1"/>
              </p:cNvSpPr>
              <p:nvPr/>
            </p:nvSpPr>
            <p:spPr bwMode="auto">
              <a:xfrm>
                <a:off x="2542" y="2288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0015" name="Freeform 95"/>
              <p:cNvSpPr>
                <a:spLocks/>
              </p:cNvSpPr>
              <p:nvPr/>
            </p:nvSpPr>
            <p:spPr bwMode="auto">
              <a:xfrm>
                <a:off x="2604" y="2192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0016" name="Line 96"/>
              <p:cNvSpPr>
                <a:spLocks noChangeShapeType="1"/>
              </p:cNvSpPr>
              <p:nvPr/>
            </p:nvSpPr>
            <p:spPr bwMode="auto">
              <a:xfrm>
                <a:off x="2958" y="2192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0017" name="Rectangle 97"/>
              <p:cNvSpPr>
                <a:spLocks noChangeArrowheads="1"/>
              </p:cNvSpPr>
              <p:nvPr/>
            </p:nvSpPr>
            <p:spPr bwMode="auto">
              <a:xfrm>
                <a:off x="3455" y="2146"/>
                <a:ext cx="3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  D$</a:t>
                </a:r>
              </a:p>
            </p:txBody>
          </p:sp>
          <p:grpSp>
            <p:nvGrpSpPr>
              <p:cNvPr id="22" name="Group 98"/>
              <p:cNvGrpSpPr>
                <a:grpSpLocks/>
              </p:cNvGrpSpPr>
              <p:nvPr/>
            </p:nvGrpSpPr>
            <p:grpSpPr bwMode="auto">
              <a:xfrm>
                <a:off x="3506" y="2144"/>
                <a:ext cx="325" cy="289"/>
                <a:chOff x="3506" y="2144"/>
                <a:chExt cx="325" cy="289"/>
              </a:xfrm>
            </p:grpSpPr>
            <p:sp>
              <p:nvSpPr>
                <p:cNvPr id="2770019" name="Freeform 99"/>
                <p:cNvSpPr>
                  <a:spLocks/>
                </p:cNvSpPr>
                <p:nvPr/>
              </p:nvSpPr>
              <p:spPr bwMode="auto">
                <a:xfrm>
                  <a:off x="3506" y="2144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0020" name="Freeform 100"/>
                <p:cNvSpPr>
                  <a:spLocks/>
                </p:cNvSpPr>
                <p:nvPr/>
              </p:nvSpPr>
              <p:spPr bwMode="auto">
                <a:xfrm>
                  <a:off x="3667" y="2144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70021" name="Rectangle 101"/>
              <p:cNvSpPr>
                <a:spLocks noChangeArrowheads="1"/>
              </p:cNvSpPr>
              <p:nvPr/>
            </p:nvSpPr>
            <p:spPr bwMode="auto">
              <a:xfrm>
                <a:off x="3947" y="2146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Reg</a:t>
                </a:r>
              </a:p>
            </p:txBody>
          </p:sp>
          <p:grpSp>
            <p:nvGrpSpPr>
              <p:cNvPr id="23" name="Group 102"/>
              <p:cNvGrpSpPr>
                <a:grpSpLocks/>
              </p:cNvGrpSpPr>
              <p:nvPr/>
            </p:nvGrpSpPr>
            <p:grpSpPr bwMode="auto">
              <a:xfrm>
                <a:off x="3974" y="2144"/>
                <a:ext cx="284" cy="289"/>
                <a:chOff x="3974" y="2144"/>
                <a:chExt cx="284" cy="289"/>
              </a:xfrm>
            </p:grpSpPr>
            <p:sp>
              <p:nvSpPr>
                <p:cNvPr id="2770023" name="Freeform 103"/>
                <p:cNvSpPr>
                  <a:spLocks/>
                </p:cNvSpPr>
                <p:nvPr/>
              </p:nvSpPr>
              <p:spPr bwMode="auto">
                <a:xfrm>
                  <a:off x="3974" y="2144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0024" name="Freeform 104"/>
                <p:cNvSpPr>
                  <a:spLocks/>
                </p:cNvSpPr>
                <p:nvPr/>
              </p:nvSpPr>
              <p:spPr bwMode="auto">
                <a:xfrm>
                  <a:off x="4115" y="2144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70025" name="Line 105"/>
              <p:cNvSpPr>
                <a:spLocks noChangeShapeType="1"/>
              </p:cNvSpPr>
              <p:nvPr/>
            </p:nvSpPr>
            <p:spPr bwMode="auto">
              <a:xfrm>
                <a:off x="3827" y="2288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0026" name="Line 106"/>
              <p:cNvSpPr>
                <a:spLocks noChangeShapeType="1"/>
              </p:cNvSpPr>
              <p:nvPr/>
            </p:nvSpPr>
            <p:spPr bwMode="auto">
              <a:xfrm>
                <a:off x="3343" y="2288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0027" name="Freeform 107"/>
              <p:cNvSpPr>
                <a:spLocks/>
              </p:cNvSpPr>
              <p:nvPr/>
            </p:nvSpPr>
            <p:spPr bwMode="auto">
              <a:xfrm>
                <a:off x="3464" y="2288"/>
                <a:ext cx="431" cy="1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2"/>
                  </a:cxn>
                  <a:cxn ang="0">
                    <a:pos x="391" y="192"/>
                  </a:cxn>
                  <a:cxn ang="0">
                    <a:pos x="391" y="64"/>
                  </a:cxn>
                  <a:cxn ang="0">
                    <a:pos x="430" y="0"/>
                  </a:cxn>
                </a:cxnLst>
                <a:rect l="0" t="0" r="r" b="b"/>
                <a:pathLst>
                  <a:path w="431" h="193">
                    <a:moveTo>
                      <a:pt x="0" y="0"/>
                    </a:moveTo>
                    <a:lnTo>
                      <a:pt x="0" y="192"/>
                    </a:lnTo>
                    <a:lnTo>
                      <a:pt x="391" y="192"/>
                    </a:lnTo>
                    <a:lnTo>
                      <a:pt x="391" y="64"/>
                    </a:lnTo>
                    <a:lnTo>
                      <a:pt x="43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0028" name="Line 108"/>
              <p:cNvSpPr>
                <a:spLocks noChangeShapeType="1"/>
              </p:cNvSpPr>
              <p:nvPr/>
            </p:nvSpPr>
            <p:spPr bwMode="auto">
              <a:xfrm>
                <a:off x="2958" y="2384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0029" name="Freeform 109"/>
              <p:cNvSpPr>
                <a:spLocks/>
              </p:cNvSpPr>
              <p:nvPr/>
            </p:nvSpPr>
            <p:spPr bwMode="auto">
              <a:xfrm>
                <a:off x="3051" y="2283"/>
                <a:ext cx="337" cy="278"/>
              </a:xfrm>
              <a:custGeom>
                <a:avLst/>
                <a:gdLst/>
                <a:ahLst/>
                <a:cxnLst>
                  <a:cxn ang="0">
                    <a:pos x="0" y="101"/>
                  </a:cxn>
                  <a:cxn ang="0">
                    <a:pos x="0" y="277"/>
                  </a:cxn>
                  <a:cxn ang="0">
                    <a:pos x="294" y="277"/>
                  </a:cxn>
                  <a:cxn ang="0">
                    <a:pos x="294" y="90"/>
                  </a:cxn>
                  <a:cxn ang="0">
                    <a:pos x="336" y="0"/>
                  </a:cxn>
                </a:cxnLst>
                <a:rect l="0" t="0" r="r" b="b"/>
                <a:pathLst>
                  <a:path w="337" h="278">
                    <a:moveTo>
                      <a:pt x="0" y="101"/>
                    </a:moveTo>
                    <a:lnTo>
                      <a:pt x="0" y="277"/>
                    </a:lnTo>
                    <a:lnTo>
                      <a:pt x="294" y="277"/>
                    </a:lnTo>
                    <a:lnTo>
                      <a:pt x="294" y="90"/>
                    </a:lnTo>
                    <a:lnTo>
                      <a:pt x="336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4" name="Group 110"/>
            <p:cNvGrpSpPr>
              <a:grpSpLocks/>
            </p:cNvGrpSpPr>
            <p:nvPr/>
          </p:nvGrpSpPr>
          <p:grpSpPr bwMode="auto">
            <a:xfrm>
              <a:off x="3538" y="2496"/>
              <a:ext cx="225" cy="481"/>
              <a:chOff x="3538" y="2496"/>
              <a:chExt cx="225" cy="481"/>
            </a:xfrm>
          </p:grpSpPr>
          <p:sp>
            <p:nvSpPr>
              <p:cNvPr id="2770031" name="Freeform 111"/>
              <p:cNvSpPr>
                <a:spLocks/>
              </p:cNvSpPr>
              <p:nvPr/>
            </p:nvSpPr>
            <p:spPr bwMode="auto">
              <a:xfrm>
                <a:off x="3550" y="2496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0032" name="Rectangle 112"/>
              <p:cNvSpPr>
                <a:spLocks noChangeArrowheads="1"/>
              </p:cNvSpPr>
              <p:nvPr/>
            </p:nvSpPr>
            <p:spPr bwMode="auto">
              <a:xfrm rot="5400000">
                <a:off x="3451" y="2618"/>
                <a:ext cx="38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ALU</a:t>
                </a:r>
              </a:p>
            </p:txBody>
          </p:sp>
        </p:grpSp>
        <p:sp>
          <p:nvSpPr>
            <p:cNvPr id="2770033" name="Rectangle 113"/>
            <p:cNvSpPr>
              <a:spLocks noChangeArrowheads="1"/>
            </p:cNvSpPr>
            <p:nvPr/>
          </p:nvSpPr>
          <p:spPr bwMode="auto">
            <a:xfrm>
              <a:off x="3065" y="2599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Reg</a:t>
              </a:r>
            </a:p>
          </p:txBody>
        </p:sp>
        <p:grpSp>
          <p:nvGrpSpPr>
            <p:cNvPr id="25" name="Group 114"/>
            <p:cNvGrpSpPr>
              <a:grpSpLocks/>
            </p:cNvGrpSpPr>
            <p:nvPr/>
          </p:nvGrpSpPr>
          <p:grpSpPr bwMode="auto">
            <a:xfrm>
              <a:off x="3084" y="2592"/>
              <a:ext cx="296" cy="289"/>
              <a:chOff x="3084" y="2592"/>
              <a:chExt cx="296" cy="289"/>
            </a:xfrm>
          </p:grpSpPr>
          <p:sp>
            <p:nvSpPr>
              <p:cNvPr id="2770035" name="Freeform 115"/>
              <p:cNvSpPr>
                <a:spLocks/>
              </p:cNvSpPr>
              <p:nvPr/>
            </p:nvSpPr>
            <p:spPr bwMode="auto">
              <a:xfrm>
                <a:off x="3084" y="2592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0036" name="Freeform 116"/>
              <p:cNvSpPr>
                <a:spLocks/>
              </p:cNvSpPr>
              <p:nvPr/>
            </p:nvSpPr>
            <p:spPr bwMode="auto">
              <a:xfrm>
                <a:off x="3232" y="2592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70037" name="Line 117"/>
            <p:cNvSpPr>
              <a:spLocks noChangeShapeType="1"/>
            </p:cNvSpPr>
            <p:nvPr/>
          </p:nvSpPr>
          <p:spPr bwMode="auto">
            <a:xfrm>
              <a:off x="2969" y="2736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0038" name="Freeform 118"/>
            <p:cNvSpPr>
              <a:spLocks/>
            </p:cNvSpPr>
            <p:nvPr/>
          </p:nvSpPr>
          <p:spPr bwMode="auto">
            <a:xfrm>
              <a:off x="3031" y="2640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0039" name="Line 119"/>
            <p:cNvSpPr>
              <a:spLocks noChangeShapeType="1"/>
            </p:cNvSpPr>
            <p:nvPr/>
          </p:nvSpPr>
          <p:spPr bwMode="auto">
            <a:xfrm>
              <a:off x="3385" y="2640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0040" name="Rectangle 120"/>
            <p:cNvSpPr>
              <a:spLocks noChangeArrowheads="1"/>
            </p:cNvSpPr>
            <p:nvPr/>
          </p:nvSpPr>
          <p:spPr bwMode="auto">
            <a:xfrm>
              <a:off x="3882" y="2594"/>
              <a:ext cx="3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  D$</a:t>
              </a:r>
            </a:p>
          </p:txBody>
        </p:sp>
        <p:grpSp>
          <p:nvGrpSpPr>
            <p:cNvPr id="26" name="Group 121"/>
            <p:cNvGrpSpPr>
              <a:grpSpLocks/>
            </p:cNvGrpSpPr>
            <p:nvPr/>
          </p:nvGrpSpPr>
          <p:grpSpPr bwMode="auto">
            <a:xfrm>
              <a:off x="3933" y="2592"/>
              <a:ext cx="325" cy="289"/>
              <a:chOff x="3933" y="2592"/>
              <a:chExt cx="325" cy="289"/>
            </a:xfrm>
          </p:grpSpPr>
          <p:sp>
            <p:nvSpPr>
              <p:cNvPr id="2770042" name="Freeform 122"/>
              <p:cNvSpPr>
                <a:spLocks/>
              </p:cNvSpPr>
              <p:nvPr/>
            </p:nvSpPr>
            <p:spPr bwMode="auto">
              <a:xfrm>
                <a:off x="3933" y="2592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0043" name="Freeform 123"/>
              <p:cNvSpPr>
                <a:spLocks/>
              </p:cNvSpPr>
              <p:nvPr/>
            </p:nvSpPr>
            <p:spPr bwMode="auto">
              <a:xfrm>
                <a:off x="4094" y="2592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70044" name="Rectangle 124"/>
            <p:cNvSpPr>
              <a:spLocks noChangeArrowheads="1"/>
            </p:cNvSpPr>
            <p:nvPr/>
          </p:nvSpPr>
          <p:spPr bwMode="auto">
            <a:xfrm>
              <a:off x="4374" y="2594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Reg</a:t>
              </a:r>
            </a:p>
          </p:txBody>
        </p:sp>
        <p:grpSp>
          <p:nvGrpSpPr>
            <p:cNvPr id="27" name="Group 125"/>
            <p:cNvGrpSpPr>
              <a:grpSpLocks/>
            </p:cNvGrpSpPr>
            <p:nvPr/>
          </p:nvGrpSpPr>
          <p:grpSpPr bwMode="auto">
            <a:xfrm>
              <a:off x="4401" y="2592"/>
              <a:ext cx="284" cy="289"/>
              <a:chOff x="4401" y="2592"/>
              <a:chExt cx="284" cy="289"/>
            </a:xfrm>
          </p:grpSpPr>
          <p:sp>
            <p:nvSpPr>
              <p:cNvPr id="2770046" name="Freeform 126"/>
              <p:cNvSpPr>
                <a:spLocks/>
              </p:cNvSpPr>
              <p:nvPr/>
            </p:nvSpPr>
            <p:spPr bwMode="auto">
              <a:xfrm>
                <a:off x="4401" y="2592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0047" name="Freeform 127"/>
              <p:cNvSpPr>
                <a:spLocks/>
              </p:cNvSpPr>
              <p:nvPr/>
            </p:nvSpPr>
            <p:spPr bwMode="auto">
              <a:xfrm>
                <a:off x="4542" y="2592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70048" name="Line 128"/>
            <p:cNvSpPr>
              <a:spLocks noChangeShapeType="1"/>
            </p:cNvSpPr>
            <p:nvPr/>
          </p:nvSpPr>
          <p:spPr bwMode="auto">
            <a:xfrm>
              <a:off x="4254" y="2736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0049" name="Line 129"/>
            <p:cNvSpPr>
              <a:spLocks noChangeShapeType="1"/>
            </p:cNvSpPr>
            <p:nvPr/>
          </p:nvSpPr>
          <p:spPr bwMode="auto">
            <a:xfrm>
              <a:off x="3770" y="2736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0050" name="Freeform 130"/>
            <p:cNvSpPr>
              <a:spLocks/>
            </p:cNvSpPr>
            <p:nvPr/>
          </p:nvSpPr>
          <p:spPr bwMode="auto">
            <a:xfrm>
              <a:off x="3891" y="2736"/>
              <a:ext cx="431" cy="1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391" y="192"/>
                </a:cxn>
                <a:cxn ang="0">
                  <a:pos x="391" y="64"/>
                </a:cxn>
                <a:cxn ang="0">
                  <a:pos x="430" y="0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0051" name="Line 131"/>
            <p:cNvSpPr>
              <a:spLocks noChangeShapeType="1"/>
            </p:cNvSpPr>
            <p:nvPr/>
          </p:nvSpPr>
          <p:spPr bwMode="auto">
            <a:xfrm>
              <a:off x="3385" y="2832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0052" name="Freeform 132"/>
            <p:cNvSpPr>
              <a:spLocks/>
            </p:cNvSpPr>
            <p:nvPr/>
          </p:nvSpPr>
          <p:spPr bwMode="auto">
            <a:xfrm>
              <a:off x="3478" y="2731"/>
              <a:ext cx="337" cy="27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0" y="277"/>
                </a:cxn>
                <a:cxn ang="0">
                  <a:pos x="294" y="277"/>
                </a:cxn>
                <a:cxn ang="0">
                  <a:pos x="294" y="90"/>
                </a:cxn>
                <a:cxn ang="0">
                  <a:pos x="336" y="0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8" name="Group 133"/>
            <p:cNvGrpSpPr>
              <a:grpSpLocks/>
            </p:cNvGrpSpPr>
            <p:nvPr/>
          </p:nvGrpSpPr>
          <p:grpSpPr bwMode="auto">
            <a:xfrm>
              <a:off x="3032" y="2944"/>
              <a:ext cx="2096" cy="513"/>
              <a:chOff x="3032" y="2944"/>
              <a:chExt cx="2096" cy="513"/>
            </a:xfrm>
          </p:grpSpPr>
          <p:grpSp>
            <p:nvGrpSpPr>
              <p:cNvPr id="29" name="Group 134"/>
              <p:cNvGrpSpPr>
                <a:grpSpLocks/>
              </p:cNvGrpSpPr>
              <p:nvPr/>
            </p:nvGrpSpPr>
            <p:grpSpPr bwMode="auto">
              <a:xfrm>
                <a:off x="3965" y="2944"/>
                <a:ext cx="225" cy="481"/>
                <a:chOff x="3965" y="2944"/>
                <a:chExt cx="225" cy="481"/>
              </a:xfrm>
            </p:grpSpPr>
            <p:sp>
              <p:nvSpPr>
                <p:cNvPr id="2770055" name="Freeform 135"/>
                <p:cNvSpPr>
                  <a:spLocks/>
                </p:cNvSpPr>
                <p:nvPr/>
              </p:nvSpPr>
              <p:spPr bwMode="auto">
                <a:xfrm>
                  <a:off x="3977" y="2944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0056" name="Rectangle 136"/>
                <p:cNvSpPr>
                  <a:spLocks noChangeArrowheads="1"/>
                </p:cNvSpPr>
                <p:nvPr/>
              </p:nvSpPr>
              <p:spPr bwMode="auto">
                <a:xfrm rot="5400000">
                  <a:off x="3878" y="3066"/>
                  <a:ext cx="384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600" b="1">
                      <a:solidFill>
                        <a:schemeClr val="tx1"/>
                      </a:solidFill>
                      <a:latin typeface="Times" pitchFamily="-65" charset="0"/>
                    </a:rPr>
                    <a:t>ALU</a:t>
                  </a:r>
                </a:p>
              </p:txBody>
            </p:sp>
          </p:grpSp>
          <p:grpSp>
            <p:nvGrpSpPr>
              <p:cNvPr id="30" name="Group 137"/>
              <p:cNvGrpSpPr>
                <a:grpSpLocks/>
              </p:cNvGrpSpPr>
              <p:nvPr/>
            </p:nvGrpSpPr>
            <p:grpSpPr bwMode="auto">
              <a:xfrm>
                <a:off x="3032" y="3040"/>
                <a:ext cx="359" cy="289"/>
                <a:chOff x="3032" y="3040"/>
                <a:chExt cx="359" cy="289"/>
              </a:xfrm>
            </p:grpSpPr>
            <p:sp>
              <p:nvSpPr>
                <p:cNvPr id="2770058" name="Rectangle 138"/>
                <p:cNvSpPr>
                  <a:spLocks noChangeArrowheads="1"/>
                </p:cNvSpPr>
                <p:nvPr/>
              </p:nvSpPr>
              <p:spPr bwMode="auto">
                <a:xfrm>
                  <a:off x="3032" y="3042"/>
                  <a:ext cx="292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600" b="1">
                      <a:solidFill>
                        <a:schemeClr val="tx1"/>
                      </a:solidFill>
                      <a:latin typeface="Times" pitchFamily="-65" charset="0"/>
                    </a:rPr>
                    <a:t>  I$</a:t>
                  </a:r>
                </a:p>
              </p:txBody>
            </p:sp>
            <p:grpSp>
              <p:nvGrpSpPr>
                <p:cNvPr id="31" name="Group 139"/>
                <p:cNvGrpSpPr>
                  <a:grpSpLocks/>
                </p:cNvGrpSpPr>
                <p:nvPr/>
              </p:nvGrpSpPr>
              <p:grpSpPr bwMode="auto">
                <a:xfrm>
                  <a:off x="3051" y="3040"/>
                  <a:ext cx="340" cy="289"/>
                  <a:chOff x="3051" y="3040"/>
                  <a:chExt cx="340" cy="289"/>
                </a:xfrm>
              </p:grpSpPr>
              <p:sp>
                <p:nvSpPr>
                  <p:cNvPr id="2770060" name="Freeform 140"/>
                  <p:cNvSpPr>
                    <a:spLocks/>
                  </p:cNvSpPr>
                  <p:nvPr/>
                </p:nvSpPr>
                <p:spPr bwMode="auto">
                  <a:xfrm>
                    <a:off x="3051" y="3040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70061" name="Freeform 141"/>
                  <p:cNvSpPr>
                    <a:spLocks/>
                  </p:cNvSpPr>
                  <p:nvPr/>
                </p:nvSpPr>
                <p:spPr bwMode="auto">
                  <a:xfrm>
                    <a:off x="3220" y="3040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770062" name="Rectangle 142"/>
              <p:cNvSpPr>
                <a:spLocks noChangeArrowheads="1"/>
              </p:cNvSpPr>
              <p:nvPr/>
            </p:nvSpPr>
            <p:spPr bwMode="auto">
              <a:xfrm>
                <a:off x="3492" y="3047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Reg</a:t>
                </a:r>
              </a:p>
            </p:txBody>
          </p:sp>
          <p:grpSp>
            <p:nvGrpSpPr>
              <p:cNvPr id="2769989" name="Group 143"/>
              <p:cNvGrpSpPr>
                <a:grpSpLocks/>
              </p:cNvGrpSpPr>
              <p:nvPr/>
            </p:nvGrpSpPr>
            <p:grpSpPr bwMode="auto">
              <a:xfrm>
                <a:off x="3511" y="3040"/>
                <a:ext cx="296" cy="289"/>
                <a:chOff x="3511" y="3040"/>
                <a:chExt cx="296" cy="289"/>
              </a:xfrm>
            </p:grpSpPr>
            <p:sp>
              <p:nvSpPr>
                <p:cNvPr id="2770064" name="Freeform 144"/>
                <p:cNvSpPr>
                  <a:spLocks/>
                </p:cNvSpPr>
                <p:nvPr/>
              </p:nvSpPr>
              <p:spPr bwMode="auto">
                <a:xfrm>
                  <a:off x="3511" y="3040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0065" name="Freeform 145"/>
                <p:cNvSpPr>
                  <a:spLocks/>
                </p:cNvSpPr>
                <p:nvPr/>
              </p:nvSpPr>
              <p:spPr bwMode="auto">
                <a:xfrm>
                  <a:off x="3659" y="3040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70066" name="Line 146"/>
              <p:cNvSpPr>
                <a:spLocks noChangeShapeType="1"/>
              </p:cNvSpPr>
              <p:nvPr/>
            </p:nvSpPr>
            <p:spPr bwMode="auto">
              <a:xfrm>
                <a:off x="3396" y="318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0067" name="Freeform 147"/>
              <p:cNvSpPr>
                <a:spLocks/>
              </p:cNvSpPr>
              <p:nvPr/>
            </p:nvSpPr>
            <p:spPr bwMode="auto">
              <a:xfrm>
                <a:off x="3458" y="3088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0068" name="Line 148"/>
              <p:cNvSpPr>
                <a:spLocks noChangeShapeType="1"/>
              </p:cNvSpPr>
              <p:nvPr/>
            </p:nvSpPr>
            <p:spPr bwMode="auto">
              <a:xfrm>
                <a:off x="3812" y="3088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0069" name="Rectangle 149"/>
              <p:cNvSpPr>
                <a:spLocks noChangeArrowheads="1"/>
              </p:cNvSpPr>
              <p:nvPr/>
            </p:nvSpPr>
            <p:spPr bwMode="auto">
              <a:xfrm>
                <a:off x="4309" y="3042"/>
                <a:ext cx="3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  D$</a:t>
                </a:r>
              </a:p>
            </p:txBody>
          </p:sp>
          <p:grpSp>
            <p:nvGrpSpPr>
              <p:cNvPr id="2769993" name="Group 150"/>
              <p:cNvGrpSpPr>
                <a:grpSpLocks/>
              </p:cNvGrpSpPr>
              <p:nvPr/>
            </p:nvGrpSpPr>
            <p:grpSpPr bwMode="auto">
              <a:xfrm>
                <a:off x="4360" y="3040"/>
                <a:ext cx="325" cy="289"/>
                <a:chOff x="4360" y="3040"/>
                <a:chExt cx="325" cy="289"/>
              </a:xfrm>
            </p:grpSpPr>
            <p:sp>
              <p:nvSpPr>
                <p:cNvPr id="2770071" name="Freeform 151"/>
                <p:cNvSpPr>
                  <a:spLocks/>
                </p:cNvSpPr>
                <p:nvPr/>
              </p:nvSpPr>
              <p:spPr bwMode="auto">
                <a:xfrm>
                  <a:off x="4360" y="3040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0072" name="Freeform 152"/>
                <p:cNvSpPr>
                  <a:spLocks/>
                </p:cNvSpPr>
                <p:nvPr/>
              </p:nvSpPr>
              <p:spPr bwMode="auto">
                <a:xfrm>
                  <a:off x="4521" y="3040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70073" name="Rectangle 153"/>
              <p:cNvSpPr>
                <a:spLocks noChangeArrowheads="1"/>
              </p:cNvSpPr>
              <p:nvPr/>
            </p:nvSpPr>
            <p:spPr bwMode="auto">
              <a:xfrm>
                <a:off x="4801" y="3042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Reg</a:t>
                </a:r>
              </a:p>
            </p:txBody>
          </p:sp>
          <p:grpSp>
            <p:nvGrpSpPr>
              <p:cNvPr id="2770001" name="Group 154"/>
              <p:cNvGrpSpPr>
                <a:grpSpLocks/>
              </p:cNvGrpSpPr>
              <p:nvPr/>
            </p:nvGrpSpPr>
            <p:grpSpPr bwMode="auto">
              <a:xfrm>
                <a:off x="4828" y="3040"/>
                <a:ext cx="284" cy="289"/>
                <a:chOff x="4828" y="3040"/>
                <a:chExt cx="284" cy="289"/>
              </a:xfrm>
            </p:grpSpPr>
            <p:sp>
              <p:nvSpPr>
                <p:cNvPr id="2770075" name="Freeform 155"/>
                <p:cNvSpPr>
                  <a:spLocks/>
                </p:cNvSpPr>
                <p:nvPr/>
              </p:nvSpPr>
              <p:spPr bwMode="auto">
                <a:xfrm>
                  <a:off x="4828" y="3040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0076" name="Freeform 156"/>
                <p:cNvSpPr>
                  <a:spLocks/>
                </p:cNvSpPr>
                <p:nvPr/>
              </p:nvSpPr>
              <p:spPr bwMode="auto">
                <a:xfrm>
                  <a:off x="4969" y="3040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70077" name="Line 157"/>
              <p:cNvSpPr>
                <a:spLocks noChangeShapeType="1"/>
              </p:cNvSpPr>
              <p:nvPr/>
            </p:nvSpPr>
            <p:spPr bwMode="auto">
              <a:xfrm>
                <a:off x="4681" y="3184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0078" name="Line 158"/>
              <p:cNvSpPr>
                <a:spLocks noChangeShapeType="1"/>
              </p:cNvSpPr>
              <p:nvPr/>
            </p:nvSpPr>
            <p:spPr bwMode="auto">
              <a:xfrm>
                <a:off x="4197" y="3184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0079" name="Freeform 159"/>
              <p:cNvSpPr>
                <a:spLocks/>
              </p:cNvSpPr>
              <p:nvPr/>
            </p:nvSpPr>
            <p:spPr bwMode="auto">
              <a:xfrm>
                <a:off x="4318" y="3184"/>
                <a:ext cx="431" cy="1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2"/>
                  </a:cxn>
                  <a:cxn ang="0">
                    <a:pos x="391" y="192"/>
                  </a:cxn>
                  <a:cxn ang="0">
                    <a:pos x="391" y="64"/>
                  </a:cxn>
                  <a:cxn ang="0">
                    <a:pos x="430" y="0"/>
                  </a:cxn>
                </a:cxnLst>
                <a:rect l="0" t="0" r="r" b="b"/>
                <a:pathLst>
                  <a:path w="431" h="193">
                    <a:moveTo>
                      <a:pt x="0" y="0"/>
                    </a:moveTo>
                    <a:lnTo>
                      <a:pt x="0" y="192"/>
                    </a:lnTo>
                    <a:lnTo>
                      <a:pt x="391" y="192"/>
                    </a:lnTo>
                    <a:lnTo>
                      <a:pt x="391" y="64"/>
                    </a:lnTo>
                    <a:lnTo>
                      <a:pt x="43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0080" name="Line 160"/>
              <p:cNvSpPr>
                <a:spLocks noChangeShapeType="1"/>
              </p:cNvSpPr>
              <p:nvPr/>
            </p:nvSpPr>
            <p:spPr bwMode="auto">
              <a:xfrm>
                <a:off x="3812" y="3280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0081" name="Freeform 161"/>
              <p:cNvSpPr>
                <a:spLocks/>
              </p:cNvSpPr>
              <p:nvPr/>
            </p:nvSpPr>
            <p:spPr bwMode="auto">
              <a:xfrm>
                <a:off x="3905" y="3179"/>
                <a:ext cx="337" cy="278"/>
              </a:xfrm>
              <a:custGeom>
                <a:avLst/>
                <a:gdLst/>
                <a:ahLst/>
                <a:cxnLst>
                  <a:cxn ang="0">
                    <a:pos x="0" y="101"/>
                  </a:cxn>
                  <a:cxn ang="0">
                    <a:pos x="0" y="277"/>
                  </a:cxn>
                  <a:cxn ang="0">
                    <a:pos x="294" y="277"/>
                  </a:cxn>
                  <a:cxn ang="0">
                    <a:pos x="294" y="90"/>
                  </a:cxn>
                  <a:cxn ang="0">
                    <a:pos x="336" y="0"/>
                  </a:cxn>
                </a:cxnLst>
                <a:rect l="0" t="0" r="r" b="b"/>
                <a:pathLst>
                  <a:path w="337" h="278">
                    <a:moveTo>
                      <a:pt x="0" y="101"/>
                    </a:moveTo>
                    <a:lnTo>
                      <a:pt x="0" y="277"/>
                    </a:lnTo>
                    <a:lnTo>
                      <a:pt x="294" y="277"/>
                    </a:lnTo>
                    <a:lnTo>
                      <a:pt x="294" y="90"/>
                    </a:lnTo>
                    <a:lnTo>
                      <a:pt x="336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70082" name="Rectangle 162"/>
            <p:cNvSpPr>
              <a:spLocks noChangeArrowheads="1"/>
            </p:cNvSpPr>
            <p:nvPr/>
          </p:nvSpPr>
          <p:spPr bwMode="auto">
            <a:xfrm>
              <a:off x="214" y="1076"/>
              <a:ext cx="291" cy="24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800" b="1" dirty="0">
                  <a:solidFill>
                    <a:schemeClr val="tx1"/>
                  </a:solidFill>
                  <a:latin typeface="Arial" pitchFamily="-65" charset="0"/>
                </a:rPr>
                <a:t>I</a:t>
              </a:r>
            </a:p>
            <a:p>
              <a:pPr algn="ctr">
                <a:lnSpc>
                  <a:spcPct val="80000"/>
                </a:lnSpc>
              </a:pPr>
              <a:r>
                <a:rPr lang="en-US" sz="2800" b="1" dirty="0" err="1">
                  <a:solidFill>
                    <a:schemeClr val="tx1"/>
                  </a:solidFill>
                  <a:latin typeface="Arial" pitchFamily="-65" charset="0"/>
                </a:rPr>
                <a:t>n</a:t>
              </a:r>
              <a:endParaRPr lang="en-US" sz="2800" b="1" dirty="0">
                <a:solidFill>
                  <a:schemeClr val="tx1"/>
                </a:solidFill>
                <a:latin typeface="Arial" pitchFamily="-65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800" b="1" dirty="0" err="1">
                  <a:solidFill>
                    <a:schemeClr val="tx1"/>
                  </a:solidFill>
                  <a:latin typeface="Arial" pitchFamily="-65" charset="0"/>
                </a:rPr>
                <a:t>s</a:t>
              </a:r>
              <a:endParaRPr lang="en-US" sz="2800" b="1" dirty="0">
                <a:solidFill>
                  <a:schemeClr val="tx1"/>
                </a:solidFill>
                <a:latin typeface="Arial" pitchFamily="-65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800" b="1" dirty="0" err="1">
                  <a:solidFill>
                    <a:schemeClr val="tx1"/>
                  </a:solidFill>
                  <a:latin typeface="Arial" pitchFamily="-65" charset="0"/>
                </a:rPr>
                <a:t>t</a:t>
              </a:r>
              <a:endParaRPr lang="en-US" sz="2800" b="1" dirty="0">
                <a:solidFill>
                  <a:schemeClr val="tx1"/>
                </a:solidFill>
                <a:latin typeface="Arial" pitchFamily="-65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800" b="1" dirty="0" err="1">
                  <a:solidFill>
                    <a:schemeClr val="tx1"/>
                  </a:solidFill>
                  <a:latin typeface="Arial" pitchFamily="-65" charset="0"/>
                </a:rPr>
                <a:t>r</a:t>
              </a:r>
              <a:r>
                <a:rPr lang="en-US" sz="2800" b="1" dirty="0">
                  <a:solidFill>
                    <a:schemeClr val="tx1"/>
                  </a:solidFill>
                  <a:latin typeface="Arial" pitchFamily="-65" charset="0"/>
                </a:rPr>
                <a:t>.</a:t>
              </a:r>
            </a:p>
            <a:p>
              <a:pPr algn="ctr">
                <a:lnSpc>
                  <a:spcPct val="80000"/>
                </a:lnSpc>
              </a:pPr>
              <a:endParaRPr lang="en-US" sz="2800" b="1" dirty="0">
                <a:solidFill>
                  <a:schemeClr val="tx1"/>
                </a:solidFill>
                <a:latin typeface="Arial" pitchFamily="-65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800" b="1" dirty="0">
                  <a:solidFill>
                    <a:schemeClr val="tx1"/>
                  </a:solidFill>
                  <a:latin typeface="Arial" pitchFamily="-65" charset="0"/>
                </a:rPr>
                <a:t>O</a:t>
              </a:r>
            </a:p>
            <a:p>
              <a:pPr algn="ctr">
                <a:lnSpc>
                  <a:spcPct val="80000"/>
                </a:lnSpc>
              </a:pPr>
              <a:r>
                <a:rPr lang="en-US" sz="2800" b="1" dirty="0" err="1">
                  <a:solidFill>
                    <a:schemeClr val="tx1"/>
                  </a:solidFill>
                  <a:latin typeface="Arial" pitchFamily="-65" charset="0"/>
                </a:rPr>
                <a:t>r</a:t>
              </a:r>
              <a:endParaRPr lang="en-US" sz="2800" b="1" dirty="0">
                <a:solidFill>
                  <a:schemeClr val="tx1"/>
                </a:solidFill>
                <a:latin typeface="Arial" pitchFamily="-65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800" b="1" dirty="0" err="1">
                  <a:solidFill>
                    <a:schemeClr val="tx1"/>
                  </a:solidFill>
                  <a:latin typeface="Arial" pitchFamily="-65" charset="0"/>
                </a:rPr>
                <a:t>d</a:t>
              </a:r>
              <a:endParaRPr lang="en-US" sz="2800" b="1" dirty="0">
                <a:solidFill>
                  <a:schemeClr val="tx1"/>
                </a:solidFill>
                <a:latin typeface="Arial" pitchFamily="-65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800" b="1" dirty="0" err="1">
                  <a:solidFill>
                    <a:schemeClr val="tx1"/>
                  </a:solidFill>
                  <a:latin typeface="Arial" pitchFamily="-65" charset="0"/>
                </a:rPr>
                <a:t>e</a:t>
              </a:r>
              <a:endParaRPr lang="en-US" sz="2800" b="1" dirty="0">
                <a:solidFill>
                  <a:schemeClr val="tx1"/>
                </a:solidFill>
                <a:latin typeface="Arial" pitchFamily="-65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800" b="1" dirty="0" err="1">
                  <a:solidFill>
                    <a:schemeClr val="tx1"/>
                  </a:solidFill>
                  <a:latin typeface="Arial" pitchFamily="-65" charset="0"/>
                </a:rPr>
                <a:t>r</a:t>
              </a:r>
              <a:endParaRPr lang="en-US" sz="2800" b="1" dirty="0">
                <a:solidFill>
                  <a:schemeClr val="tx1"/>
                </a:solidFill>
                <a:latin typeface="Arial" pitchFamily="-65" charset="0"/>
              </a:endParaRPr>
            </a:p>
          </p:txBody>
        </p:sp>
        <p:sp>
          <p:nvSpPr>
            <p:cNvPr id="2770083" name="Rectangle 163"/>
            <p:cNvSpPr>
              <a:spLocks noChangeArrowheads="1"/>
            </p:cNvSpPr>
            <p:nvPr/>
          </p:nvSpPr>
          <p:spPr bwMode="auto">
            <a:xfrm>
              <a:off x="1867" y="551"/>
              <a:ext cx="2168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Time (clock cycles)</a:t>
              </a:r>
            </a:p>
          </p:txBody>
        </p:sp>
      </p:grpSp>
      <p:sp>
        <p:nvSpPr>
          <p:cNvPr id="2770084" name="Line 164"/>
          <p:cNvSpPr>
            <a:spLocks noChangeShapeType="1"/>
          </p:cNvSpPr>
          <p:nvPr/>
        </p:nvSpPr>
        <p:spPr bwMode="auto">
          <a:xfrm>
            <a:off x="3610838" y="2603545"/>
            <a:ext cx="76200" cy="1066800"/>
          </a:xfrm>
          <a:prstGeom prst="line">
            <a:avLst/>
          </a:prstGeom>
          <a:noFill/>
          <a:ln w="38100">
            <a:solidFill>
              <a:srgbClr val="EA157A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Date Placeholder 16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4374-5369-5848-A92D-3EE9967688BF}" type="datetime1">
              <a:rPr lang="en-US" smtClean="0"/>
              <a:pPr/>
              <a:t>2015-05-09</a:t>
            </a:fld>
            <a:endParaRPr lang="en-US" dirty="0"/>
          </a:p>
        </p:txBody>
      </p:sp>
      <p:sp>
        <p:nvSpPr>
          <p:cNvPr id="166" name="Slide Number Placeholder 1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631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Hazards: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549400"/>
            <a:ext cx="8229600" cy="4525963"/>
          </a:xfrm>
        </p:spPr>
        <p:txBody>
          <a:bodyPr/>
          <a:lstStyle/>
          <a:p>
            <a:r>
              <a:rPr lang="en-US" dirty="0" smtClean="0"/>
              <a:t>Option 2: </a:t>
            </a:r>
            <a:r>
              <a:rPr lang="en-US" i="1" dirty="0" smtClean="0">
                <a:solidFill>
                  <a:srgbClr val="FF0000"/>
                </a:solidFill>
              </a:rPr>
              <a:t>Predict </a:t>
            </a:r>
            <a:r>
              <a:rPr lang="en-US" dirty="0" smtClean="0"/>
              <a:t>outcome of a branch, fix up if guess wrong </a:t>
            </a:r>
          </a:p>
          <a:p>
            <a:pPr lvl="1"/>
            <a:r>
              <a:rPr lang="en-US" dirty="0" smtClean="0"/>
              <a:t>Must cancel all instructions in pipeline that depended on guess that was wrong</a:t>
            </a:r>
          </a:p>
          <a:p>
            <a:pPr lvl="1"/>
            <a:r>
              <a:rPr lang="en-US" dirty="0" smtClean="0"/>
              <a:t>This is called “</a:t>
            </a:r>
            <a:r>
              <a:rPr lang="en-US" dirty="0" smtClean="0">
                <a:solidFill>
                  <a:srgbClr val="DA1F28"/>
                </a:solidFill>
              </a:rPr>
              <a:t>flushing</a:t>
            </a:r>
            <a:r>
              <a:rPr lang="en-US" dirty="0" smtClean="0"/>
              <a:t>” the pipeline</a:t>
            </a:r>
          </a:p>
          <a:p>
            <a:r>
              <a:rPr lang="en-US" dirty="0" smtClean="0"/>
              <a:t>Simplest hardware if we predict that all branches are NOT taken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EA6E-D8B4-874D-A828-FE852BE1BB7E}" type="datetime1">
              <a:rPr lang="en-US" smtClean="0"/>
              <a:pPr/>
              <a:t>2015-05-09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12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Hazards: Branching</a:t>
            </a:r>
            <a:endParaRPr lang="en-US" dirty="0"/>
          </a:p>
        </p:txBody>
      </p:sp>
      <p:sp>
        <p:nvSpPr>
          <p:cNvPr id="277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Option #3: Redefine branches</a:t>
            </a:r>
          </a:p>
          <a:p>
            <a:pPr lvl="1"/>
            <a:r>
              <a:rPr lang="en-US" dirty="0" smtClean="0"/>
              <a:t>Old definition: if we take the branch, none of the instructions after the branch get executed by accident</a:t>
            </a:r>
          </a:p>
          <a:p>
            <a:pPr lvl="1"/>
            <a:r>
              <a:rPr lang="en-US" dirty="0" smtClean="0"/>
              <a:t>New definition: </a:t>
            </a:r>
            <a:r>
              <a:rPr lang="en-US" b="1" dirty="0" smtClean="0">
                <a:solidFill>
                  <a:srgbClr val="FF0000"/>
                </a:solidFill>
              </a:rPr>
              <a:t>whether or not </a:t>
            </a:r>
            <a:r>
              <a:rPr lang="en-US" dirty="0" smtClean="0"/>
              <a:t>we take the branch, the single instruction immediately following the branch gets executed (the </a:t>
            </a:r>
            <a:r>
              <a:rPr lang="en-US" i="1" dirty="0" smtClean="0">
                <a:solidFill>
                  <a:srgbClr val="FF0000"/>
                </a:solidFill>
              </a:rPr>
              <a:t>branch-delay slot</a:t>
            </a:r>
            <a:r>
              <a:rPr lang="en-US" dirty="0" smtClean="0"/>
              <a:t>)</a:t>
            </a:r>
          </a:p>
          <a:p>
            <a:pPr>
              <a:buClr>
                <a:schemeClr val="tx1"/>
              </a:buClr>
            </a:pPr>
            <a:r>
              <a:rPr lang="en-US" i="1" dirty="0" smtClean="0">
                <a:solidFill>
                  <a:srgbClr val="FF0000"/>
                </a:solidFill>
              </a:rPr>
              <a:t>Delayed Branch </a:t>
            </a:r>
            <a:r>
              <a:rPr lang="en-US" dirty="0" smtClean="0"/>
              <a:t>means </a:t>
            </a:r>
            <a:r>
              <a:rPr lang="en-US" i="1" dirty="0" smtClean="0">
                <a:solidFill>
                  <a:srgbClr val="FF0000"/>
                </a:solidFill>
              </a:rPr>
              <a:t>we always execute inst after branch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This optimization is used with MIPS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F85C-716B-C04A-8051-669E1D6C5EA5}" type="datetime1">
              <a:rPr lang="en-US" smtClean="0"/>
              <a:pPr/>
              <a:t>2015-05-09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38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Example: </a:t>
            </a:r>
            <a:r>
              <a:rPr lang="en-US" sz="3600" dirty="0" err="1" smtClean="0"/>
              <a:t>Nondelayed</a:t>
            </a:r>
            <a:r>
              <a:rPr lang="en-US" sz="3600" dirty="0" smtClean="0"/>
              <a:t> vs. Delayed Branch</a:t>
            </a:r>
            <a:endParaRPr lang="en-US" sz="36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72453" y="1677987"/>
            <a:ext cx="3630612" cy="3516313"/>
            <a:chOff x="507" y="854"/>
            <a:chExt cx="2287" cy="2215"/>
          </a:xfrm>
        </p:grpSpPr>
        <p:sp>
          <p:nvSpPr>
            <p:cNvPr id="2780164" name="Rectangle 4"/>
            <p:cNvSpPr>
              <a:spLocks noChangeArrowheads="1"/>
            </p:cNvSpPr>
            <p:nvPr/>
          </p:nvSpPr>
          <p:spPr bwMode="auto">
            <a:xfrm>
              <a:off x="507" y="1342"/>
              <a:ext cx="2015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dirty="0">
                  <a:solidFill>
                    <a:schemeClr val="tx1"/>
                  </a:solidFill>
                  <a:latin typeface="Courier New"/>
                  <a:cs typeface="Courier New"/>
                </a:rPr>
                <a:t>add $</a:t>
              </a:r>
              <a:r>
                <a:rPr lang="en-US" sz="2800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1, $</a:t>
              </a:r>
              <a:r>
                <a:rPr lang="en-US" sz="2800" dirty="0">
                  <a:solidFill>
                    <a:schemeClr val="tx1"/>
                  </a:solidFill>
                  <a:latin typeface="Courier New"/>
                  <a:cs typeface="Courier New"/>
                </a:rPr>
                <a:t>2</a:t>
              </a:r>
              <a:r>
                <a:rPr lang="en-US" sz="2800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, $</a:t>
              </a:r>
              <a:r>
                <a:rPr lang="en-US" sz="2800" dirty="0">
                  <a:solidFill>
                    <a:schemeClr val="tx1"/>
                  </a:solidFill>
                  <a:latin typeface="Courier New"/>
                  <a:cs typeface="Courier New"/>
                </a:rPr>
                <a:t>3</a:t>
              </a:r>
            </a:p>
          </p:txBody>
        </p:sp>
        <p:sp>
          <p:nvSpPr>
            <p:cNvPr id="2780165" name="Rectangle 5"/>
            <p:cNvSpPr>
              <a:spLocks noChangeArrowheads="1"/>
            </p:cNvSpPr>
            <p:nvPr/>
          </p:nvSpPr>
          <p:spPr bwMode="auto">
            <a:xfrm>
              <a:off x="507" y="1798"/>
              <a:ext cx="2015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dirty="0">
                  <a:solidFill>
                    <a:schemeClr val="tx1"/>
                  </a:solidFill>
                  <a:latin typeface="Courier New"/>
                  <a:cs typeface="Courier New"/>
                </a:rPr>
                <a:t>sub $4, $5</a:t>
              </a:r>
              <a:r>
                <a:rPr lang="en-US" sz="2800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, $</a:t>
              </a:r>
              <a:r>
                <a:rPr lang="en-US" sz="2800" dirty="0">
                  <a:solidFill>
                    <a:schemeClr val="tx1"/>
                  </a:solidFill>
                  <a:latin typeface="Courier New"/>
                  <a:cs typeface="Courier New"/>
                </a:rPr>
                <a:t>6</a:t>
              </a:r>
            </a:p>
          </p:txBody>
        </p:sp>
        <p:sp>
          <p:nvSpPr>
            <p:cNvPr id="2780166" name="Rectangle 6"/>
            <p:cNvSpPr>
              <a:spLocks noChangeArrowheads="1"/>
            </p:cNvSpPr>
            <p:nvPr/>
          </p:nvSpPr>
          <p:spPr bwMode="auto">
            <a:xfrm>
              <a:off x="507" y="2254"/>
              <a:ext cx="2265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dirty="0" err="1">
                  <a:solidFill>
                    <a:schemeClr val="tx1"/>
                  </a:solidFill>
                  <a:latin typeface="Courier New"/>
                  <a:cs typeface="Courier New"/>
                </a:rPr>
                <a:t>beq</a:t>
              </a:r>
              <a:r>
                <a:rPr lang="en-US" sz="2800" dirty="0">
                  <a:solidFill>
                    <a:schemeClr val="tx1"/>
                  </a:solidFill>
                  <a:latin typeface="Courier New"/>
                  <a:cs typeface="Courier New"/>
                </a:rPr>
                <a:t> $1, $4, Exit</a:t>
              </a:r>
            </a:p>
          </p:txBody>
        </p:sp>
        <p:sp>
          <p:nvSpPr>
            <p:cNvPr id="2780167" name="Rectangle 7"/>
            <p:cNvSpPr>
              <a:spLocks noChangeArrowheads="1"/>
            </p:cNvSpPr>
            <p:nvPr/>
          </p:nvSpPr>
          <p:spPr bwMode="auto">
            <a:xfrm>
              <a:off x="507" y="854"/>
              <a:ext cx="2151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  <a:latin typeface="Courier New"/>
                  <a:cs typeface="Courier New"/>
                </a:rPr>
                <a:t>or </a:t>
              </a:r>
              <a:r>
                <a:rPr lang="en-US" sz="2800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 $</a:t>
              </a:r>
              <a:r>
                <a:rPr lang="en-US" sz="2800" dirty="0">
                  <a:solidFill>
                    <a:srgbClr val="FF0000"/>
                  </a:solidFill>
                  <a:latin typeface="Courier New"/>
                  <a:cs typeface="Courier New"/>
                </a:rPr>
                <a:t>8, $</a:t>
              </a:r>
              <a:r>
                <a:rPr lang="en-US" sz="2800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9, $</a:t>
              </a:r>
              <a:r>
                <a:rPr lang="en-US" sz="2800" dirty="0">
                  <a:solidFill>
                    <a:srgbClr val="FF0000"/>
                  </a:solidFill>
                  <a:latin typeface="Courier New"/>
                  <a:cs typeface="Courier New"/>
                </a:rPr>
                <a:t>10</a:t>
              </a:r>
            </a:p>
          </p:txBody>
        </p:sp>
        <p:sp>
          <p:nvSpPr>
            <p:cNvPr id="2780168" name="Rectangle 8"/>
            <p:cNvSpPr>
              <a:spLocks noChangeArrowheads="1"/>
            </p:cNvSpPr>
            <p:nvPr/>
          </p:nvSpPr>
          <p:spPr bwMode="auto">
            <a:xfrm>
              <a:off x="507" y="2741"/>
              <a:ext cx="2287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dirty="0" err="1">
                  <a:solidFill>
                    <a:schemeClr val="tx1"/>
                  </a:solidFill>
                  <a:latin typeface="Courier New"/>
                  <a:cs typeface="Courier New"/>
                </a:rPr>
                <a:t>xor</a:t>
              </a:r>
              <a:r>
                <a:rPr lang="en-US" sz="2800" dirty="0">
                  <a:solidFill>
                    <a:schemeClr val="tx1"/>
                  </a:solidFill>
                  <a:latin typeface="Courier New"/>
                  <a:cs typeface="Courier New"/>
                </a:rPr>
                <a:t> $10, $1</a:t>
              </a:r>
              <a:r>
                <a:rPr lang="en-US" sz="2800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, $</a:t>
              </a:r>
              <a:r>
                <a:rPr lang="en-US" sz="2800" dirty="0">
                  <a:solidFill>
                    <a:schemeClr val="tx1"/>
                  </a:solidFill>
                  <a:latin typeface="Courier New"/>
                  <a:cs typeface="Courier New"/>
                </a:rPr>
                <a:t>11</a:t>
              </a:r>
            </a:p>
          </p:txBody>
        </p:sp>
      </p:grpSp>
      <p:sp>
        <p:nvSpPr>
          <p:cNvPr id="2780169" name="Text Box 9"/>
          <p:cNvSpPr txBox="1">
            <a:spLocks noChangeArrowheads="1"/>
          </p:cNvSpPr>
          <p:nvPr/>
        </p:nvSpPr>
        <p:spPr bwMode="auto">
          <a:xfrm>
            <a:off x="942278" y="1206500"/>
            <a:ext cx="3288080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err="1">
                <a:latin typeface="18 VAG Rounded Bold   07390"/>
              </a:rPr>
              <a:t>Nondelayed</a:t>
            </a:r>
            <a:r>
              <a:rPr lang="en-US" sz="2800" b="1" dirty="0">
                <a:latin typeface="18 VAG Rounded Bold   07390"/>
              </a:rPr>
              <a:t> Branch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472113" y="1725612"/>
            <a:ext cx="3630612" cy="3468688"/>
            <a:chOff x="3107" y="884"/>
            <a:chExt cx="2287" cy="2185"/>
          </a:xfrm>
        </p:grpSpPr>
        <p:sp>
          <p:nvSpPr>
            <p:cNvPr id="2780171" name="Rectangle 11"/>
            <p:cNvSpPr>
              <a:spLocks noChangeArrowheads="1"/>
            </p:cNvSpPr>
            <p:nvPr/>
          </p:nvSpPr>
          <p:spPr bwMode="auto">
            <a:xfrm>
              <a:off x="3107" y="884"/>
              <a:ext cx="1880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dirty="0">
                  <a:solidFill>
                    <a:schemeClr val="tx1"/>
                  </a:solidFill>
                  <a:latin typeface="Courier New" pitchFamily="-65" charset="0"/>
                </a:rPr>
                <a:t>add $</a:t>
              </a:r>
              <a:r>
                <a:rPr lang="en-US" sz="2800" dirty="0" smtClean="0">
                  <a:solidFill>
                    <a:schemeClr val="tx1"/>
                  </a:solidFill>
                  <a:latin typeface="Courier New" pitchFamily="-65" charset="0"/>
                </a:rPr>
                <a:t>1, $</a:t>
              </a:r>
              <a:r>
                <a:rPr lang="en-US" sz="2800" dirty="0">
                  <a:solidFill>
                    <a:schemeClr val="tx1"/>
                  </a:solidFill>
                  <a:latin typeface="Courier New" pitchFamily="-65" charset="0"/>
                </a:rPr>
                <a:t>2,$3</a:t>
              </a:r>
            </a:p>
          </p:txBody>
        </p:sp>
        <p:sp>
          <p:nvSpPr>
            <p:cNvPr id="2780172" name="Rectangle 12"/>
            <p:cNvSpPr>
              <a:spLocks noChangeArrowheads="1"/>
            </p:cNvSpPr>
            <p:nvPr/>
          </p:nvSpPr>
          <p:spPr bwMode="auto">
            <a:xfrm>
              <a:off x="3107" y="1340"/>
              <a:ext cx="2015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dirty="0">
                  <a:solidFill>
                    <a:schemeClr val="tx1"/>
                  </a:solidFill>
                  <a:latin typeface="Courier New" pitchFamily="-65" charset="0"/>
                </a:rPr>
                <a:t>sub $4, $5</a:t>
              </a:r>
              <a:r>
                <a:rPr lang="en-US" sz="2800" dirty="0" smtClean="0">
                  <a:solidFill>
                    <a:schemeClr val="tx1"/>
                  </a:solidFill>
                  <a:latin typeface="Courier New" pitchFamily="-65" charset="0"/>
                </a:rPr>
                <a:t>, $</a:t>
              </a:r>
              <a:r>
                <a:rPr lang="en-US" sz="2800" dirty="0">
                  <a:solidFill>
                    <a:schemeClr val="tx1"/>
                  </a:solidFill>
                  <a:latin typeface="Courier New" pitchFamily="-65" charset="0"/>
                </a:rPr>
                <a:t>6</a:t>
              </a:r>
            </a:p>
          </p:txBody>
        </p:sp>
        <p:sp>
          <p:nvSpPr>
            <p:cNvPr id="2780173" name="Rectangle 13"/>
            <p:cNvSpPr>
              <a:spLocks noChangeArrowheads="1"/>
            </p:cNvSpPr>
            <p:nvPr/>
          </p:nvSpPr>
          <p:spPr bwMode="auto">
            <a:xfrm>
              <a:off x="3107" y="1796"/>
              <a:ext cx="2287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dirty="0" err="1">
                  <a:solidFill>
                    <a:schemeClr val="tx1"/>
                  </a:solidFill>
                  <a:latin typeface="Courier New" pitchFamily="-65" charset="0"/>
                </a:rPr>
                <a:t>beq</a:t>
              </a:r>
              <a:r>
                <a:rPr lang="en-US" sz="2800" dirty="0">
                  <a:solidFill>
                    <a:schemeClr val="tx1"/>
                  </a:solidFill>
                  <a:latin typeface="Courier New" pitchFamily="-65" charset="0"/>
                </a:rPr>
                <a:t> $1, $4</a:t>
              </a:r>
              <a:r>
                <a:rPr lang="en-US" sz="2800" dirty="0" smtClean="0">
                  <a:solidFill>
                    <a:schemeClr val="tx1"/>
                  </a:solidFill>
                  <a:latin typeface="Courier New" pitchFamily="-65" charset="0"/>
                </a:rPr>
                <a:t>, Exit</a:t>
              </a:r>
              <a:endParaRPr lang="en-US" sz="2800" dirty="0">
                <a:solidFill>
                  <a:schemeClr val="tx1"/>
                </a:solidFill>
                <a:latin typeface="Courier New" pitchFamily="-65" charset="0"/>
              </a:endParaRPr>
            </a:p>
          </p:txBody>
        </p:sp>
        <p:sp>
          <p:nvSpPr>
            <p:cNvPr id="2780174" name="Rectangle 14"/>
            <p:cNvSpPr>
              <a:spLocks noChangeArrowheads="1"/>
            </p:cNvSpPr>
            <p:nvPr/>
          </p:nvSpPr>
          <p:spPr bwMode="auto">
            <a:xfrm>
              <a:off x="3107" y="2254"/>
              <a:ext cx="2151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  <a:latin typeface="Courier New" pitchFamily="-65" charset="0"/>
                </a:rPr>
                <a:t>or </a:t>
              </a:r>
              <a:r>
                <a:rPr lang="en-US" sz="2800" b="1" dirty="0" smtClean="0">
                  <a:solidFill>
                    <a:srgbClr val="FF0000"/>
                  </a:solidFill>
                  <a:latin typeface="Courier New" pitchFamily="-65" charset="0"/>
                </a:rPr>
                <a:t> $</a:t>
              </a:r>
              <a:r>
                <a:rPr lang="en-US" sz="2800" b="1" dirty="0">
                  <a:solidFill>
                    <a:srgbClr val="FF0000"/>
                  </a:solidFill>
                  <a:latin typeface="Courier New" pitchFamily="-65" charset="0"/>
                </a:rPr>
                <a:t>8, $</a:t>
              </a:r>
              <a:r>
                <a:rPr lang="en-US" sz="2800" b="1" dirty="0" smtClean="0">
                  <a:solidFill>
                    <a:srgbClr val="FF0000"/>
                  </a:solidFill>
                  <a:latin typeface="Courier New" pitchFamily="-65" charset="0"/>
                </a:rPr>
                <a:t>9, $</a:t>
              </a:r>
              <a:r>
                <a:rPr lang="en-US" sz="2800" b="1" dirty="0">
                  <a:solidFill>
                    <a:srgbClr val="FF0000"/>
                  </a:solidFill>
                  <a:latin typeface="Courier New" pitchFamily="-65" charset="0"/>
                </a:rPr>
                <a:t>10</a:t>
              </a:r>
            </a:p>
          </p:txBody>
        </p:sp>
        <p:sp>
          <p:nvSpPr>
            <p:cNvPr id="2780175" name="Rectangle 15"/>
            <p:cNvSpPr>
              <a:spLocks noChangeArrowheads="1"/>
            </p:cNvSpPr>
            <p:nvPr/>
          </p:nvSpPr>
          <p:spPr bwMode="auto">
            <a:xfrm>
              <a:off x="3107" y="2741"/>
              <a:ext cx="2287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dirty="0" err="1">
                  <a:solidFill>
                    <a:schemeClr val="tx1"/>
                  </a:solidFill>
                  <a:latin typeface="Courier New" pitchFamily="-65" charset="0"/>
                </a:rPr>
                <a:t>xor</a:t>
              </a:r>
              <a:r>
                <a:rPr lang="en-US" sz="2800" dirty="0">
                  <a:solidFill>
                    <a:schemeClr val="tx1"/>
                  </a:solidFill>
                  <a:latin typeface="Courier New" pitchFamily="-65" charset="0"/>
                </a:rPr>
                <a:t> $10, $1</a:t>
              </a:r>
              <a:r>
                <a:rPr lang="en-US" sz="2800" dirty="0" smtClean="0">
                  <a:solidFill>
                    <a:schemeClr val="tx1"/>
                  </a:solidFill>
                  <a:latin typeface="Courier New" pitchFamily="-65" charset="0"/>
                </a:rPr>
                <a:t>, $</a:t>
              </a:r>
              <a:r>
                <a:rPr lang="en-US" sz="2800" dirty="0">
                  <a:solidFill>
                    <a:schemeClr val="tx1"/>
                  </a:solidFill>
                  <a:latin typeface="Courier New" pitchFamily="-65" charset="0"/>
                </a:rPr>
                <a:t>11</a:t>
              </a:r>
            </a:p>
          </p:txBody>
        </p:sp>
      </p:grpSp>
      <p:sp>
        <p:nvSpPr>
          <p:cNvPr id="2780176" name="Text Box 16"/>
          <p:cNvSpPr txBox="1">
            <a:spLocks noChangeArrowheads="1"/>
          </p:cNvSpPr>
          <p:nvPr/>
        </p:nvSpPr>
        <p:spPr bwMode="auto">
          <a:xfrm>
            <a:off x="5667375" y="1206500"/>
            <a:ext cx="2672526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latin typeface="18 VAG Rounded Bold   07390"/>
              </a:rPr>
              <a:t>Delayed Branch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67590" y="1806605"/>
            <a:ext cx="1247775" cy="4749800"/>
            <a:chOff x="0" y="981"/>
            <a:chExt cx="786" cy="2992"/>
          </a:xfrm>
        </p:grpSpPr>
        <p:sp>
          <p:nvSpPr>
            <p:cNvPr id="2780178" name="Rectangle 18"/>
            <p:cNvSpPr>
              <a:spLocks noChangeArrowheads="1"/>
            </p:cNvSpPr>
            <p:nvPr/>
          </p:nvSpPr>
          <p:spPr bwMode="auto">
            <a:xfrm>
              <a:off x="0" y="3648"/>
              <a:ext cx="786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b="1">
                  <a:solidFill>
                    <a:schemeClr val="tx1"/>
                  </a:solidFill>
                  <a:latin typeface="Courier New" pitchFamily="-65" charset="0"/>
                </a:rPr>
                <a:t>Exit:</a:t>
              </a:r>
            </a:p>
          </p:txBody>
        </p:sp>
        <p:sp>
          <p:nvSpPr>
            <p:cNvPr id="2780179" name="Freeform 19"/>
            <p:cNvSpPr>
              <a:spLocks/>
            </p:cNvSpPr>
            <p:nvPr/>
          </p:nvSpPr>
          <p:spPr bwMode="auto">
            <a:xfrm>
              <a:off x="21" y="981"/>
              <a:ext cx="436" cy="272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416" y="1163"/>
                </a:cxn>
                <a:cxn ang="0">
                  <a:pos x="427" y="1291"/>
                </a:cxn>
                <a:cxn ang="0">
                  <a:pos x="427" y="1398"/>
                </a:cxn>
                <a:cxn ang="0">
                  <a:pos x="416" y="1430"/>
                </a:cxn>
                <a:cxn ang="0">
                  <a:pos x="427" y="1526"/>
                </a:cxn>
                <a:cxn ang="0">
                  <a:pos x="384" y="1536"/>
                </a:cxn>
                <a:cxn ang="0">
                  <a:pos x="352" y="1547"/>
                </a:cxn>
                <a:cxn ang="0">
                  <a:pos x="310" y="1558"/>
                </a:cxn>
                <a:cxn ang="0">
                  <a:pos x="128" y="1686"/>
                </a:cxn>
                <a:cxn ang="0">
                  <a:pos x="43" y="1899"/>
                </a:cxn>
                <a:cxn ang="0">
                  <a:pos x="0" y="2155"/>
                </a:cxn>
                <a:cxn ang="0">
                  <a:pos x="11" y="2592"/>
                </a:cxn>
                <a:cxn ang="0">
                  <a:pos x="75" y="2624"/>
                </a:cxn>
                <a:cxn ang="0">
                  <a:pos x="235" y="2720"/>
                </a:cxn>
              </a:cxnLst>
              <a:rect l="0" t="0" r="r" b="b"/>
              <a:pathLst>
                <a:path w="436" h="2720">
                  <a:moveTo>
                    <a:pt x="406" y="0"/>
                  </a:moveTo>
                  <a:cubicBezTo>
                    <a:pt x="434" y="390"/>
                    <a:pt x="422" y="769"/>
                    <a:pt x="416" y="1163"/>
                  </a:cubicBezTo>
                  <a:cubicBezTo>
                    <a:pt x="419" y="1205"/>
                    <a:pt x="427" y="1248"/>
                    <a:pt x="427" y="1291"/>
                  </a:cubicBezTo>
                  <a:cubicBezTo>
                    <a:pt x="427" y="1413"/>
                    <a:pt x="402" y="1325"/>
                    <a:pt x="427" y="1398"/>
                  </a:cubicBezTo>
                  <a:cubicBezTo>
                    <a:pt x="423" y="1408"/>
                    <a:pt x="416" y="1418"/>
                    <a:pt x="416" y="1430"/>
                  </a:cubicBezTo>
                  <a:cubicBezTo>
                    <a:pt x="416" y="1462"/>
                    <a:pt x="436" y="1495"/>
                    <a:pt x="427" y="1526"/>
                  </a:cubicBezTo>
                  <a:cubicBezTo>
                    <a:pt x="422" y="1540"/>
                    <a:pt x="398" y="1532"/>
                    <a:pt x="384" y="1536"/>
                  </a:cubicBezTo>
                  <a:cubicBezTo>
                    <a:pt x="373" y="1539"/>
                    <a:pt x="362" y="1543"/>
                    <a:pt x="352" y="1547"/>
                  </a:cubicBezTo>
                  <a:cubicBezTo>
                    <a:pt x="338" y="1551"/>
                    <a:pt x="324" y="1554"/>
                    <a:pt x="310" y="1558"/>
                  </a:cubicBezTo>
                  <a:cubicBezTo>
                    <a:pt x="257" y="1590"/>
                    <a:pt x="163" y="1630"/>
                    <a:pt x="128" y="1686"/>
                  </a:cubicBezTo>
                  <a:cubicBezTo>
                    <a:pt x="88" y="1747"/>
                    <a:pt x="61" y="1828"/>
                    <a:pt x="43" y="1899"/>
                  </a:cubicBezTo>
                  <a:cubicBezTo>
                    <a:pt x="33" y="1989"/>
                    <a:pt x="20" y="2066"/>
                    <a:pt x="0" y="2155"/>
                  </a:cubicBezTo>
                  <a:cubicBezTo>
                    <a:pt x="3" y="2300"/>
                    <a:pt x="0" y="2446"/>
                    <a:pt x="11" y="2592"/>
                  </a:cubicBezTo>
                  <a:cubicBezTo>
                    <a:pt x="12" y="2617"/>
                    <a:pt x="64" y="2621"/>
                    <a:pt x="75" y="2624"/>
                  </a:cubicBezTo>
                  <a:cubicBezTo>
                    <a:pt x="142" y="2640"/>
                    <a:pt x="186" y="2671"/>
                    <a:pt x="235" y="2720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4716463" y="1792006"/>
            <a:ext cx="1247775" cy="4749800"/>
            <a:chOff x="2631" y="981"/>
            <a:chExt cx="786" cy="2992"/>
          </a:xfrm>
        </p:grpSpPr>
        <p:sp>
          <p:nvSpPr>
            <p:cNvPr id="2780181" name="Rectangle 21"/>
            <p:cNvSpPr>
              <a:spLocks noChangeArrowheads="1"/>
            </p:cNvSpPr>
            <p:nvPr/>
          </p:nvSpPr>
          <p:spPr bwMode="auto">
            <a:xfrm>
              <a:off x="2631" y="3648"/>
              <a:ext cx="786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b="1">
                  <a:solidFill>
                    <a:schemeClr val="tx1"/>
                  </a:solidFill>
                  <a:latin typeface="Courier New" pitchFamily="-65" charset="0"/>
                </a:rPr>
                <a:t>Exit:</a:t>
              </a:r>
            </a:p>
          </p:txBody>
        </p:sp>
        <p:sp>
          <p:nvSpPr>
            <p:cNvPr id="2780182" name="Freeform 22"/>
            <p:cNvSpPr>
              <a:spLocks/>
            </p:cNvSpPr>
            <p:nvPr/>
          </p:nvSpPr>
          <p:spPr bwMode="auto">
            <a:xfrm>
              <a:off x="2640" y="981"/>
              <a:ext cx="436" cy="272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416" y="1163"/>
                </a:cxn>
                <a:cxn ang="0">
                  <a:pos x="427" y="1291"/>
                </a:cxn>
                <a:cxn ang="0">
                  <a:pos x="427" y="1398"/>
                </a:cxn>
                <a:cxn ang="0">
                  <a:pos x="416" y="1430"/>
                </a:cxn>
                <a:cxn ang="0">
                  <a:pos x="427" y="1526"/>
                </a:cxn>
                <a:cxn ang="0">
                  <a:pos x="384" y="1536"/>
                </a:cxn>
                <a:cxn ang="0">
                  <a:pos x="352" y="1547"/>
                </a:cxn>
                <a:cxn ang="0">
                  <a:pos x="310" y="1558"/>
                </a:cxn>
                <a:cxn ang="0">
                  <a:pos x="128" y="1686"/>
                </a:cxn>
                <a:cxn ang="0">
                  <a:pos x="43" y="1899"/>
                </a:cxn>
                <a:cxn ang="0">
                  <a:pos x="0" y="2155"/>
                </a:cxn>
                <a:cxn ang="0">
                  <a:pos x="11" y="2592"/>
                </a:cxn>
                <a:cxn ang="0">
                  <a:pos x="75" y="2624"/>
                </a:cxn>
                <a:cxn ang="0">
                  <a:pos x="235" y="2720"/>
                </a:cxn>
              </a:cxnLst>
              <a:rect l="0" t="0" r="r" b="b"/>
              <a:pathLst>
                <a:path w="436" h="2720">
                  <a:moveTo>
                    <a:pt x="406" y="0"/>
                  </a:moveTo>
                  <a:cubicBezTo>
                    <a:pt x="434" y="390"/>
                    <a:pt x="422" y="769"/>
                    <a:pt x="416" y="1163"/>
                  </a:cubicBezTo>
                  <a:cubicBezTo>
                    <a:pt x="419" y="1205"/>
                    <a:pt x="427" y="1248"/>
                    <a:pt x="427" y="1291"/>
                  </a:cubicBezTo>
                  <a:cubicBezTo>
                    <a:pt x="427" y="1413"/>
                    <a:pt x="402" y="1325"/>
                    <a:pt x="427" y="1398"/>
                  </a:cubicBezTo>
                  <a:cubicBezTo>
                    <a:pt x="423" y="1408"/>
                    <a:pt x="416" y="1418"/>
                    <a:pt x="416" y="1430"/>
                  </a:cubicBezTo>
                  <a:cubicBezTo>
                    <a:pt x="416" y="1462"/>
                    <a:pt x="436" y="1495"/>
                    <a:pt x="427" y="1526"/>
                  </a:cubicBezTo>
                  <a:cubicBezTo>
                    <a:pt x="422" y="1540"/>
                    <a:pt x="398" y="1532"/>
                    <a:pt x="384" y="1536"/>
                  </a:cubicBezTo>
                  <a:cubicBezTo>
                    <a:pt x="373" y="1539"/>
                    <a:pt x="362" y="1543"/>
                    <a:pt x="352" y="1547"/>
                  </a:cubicBezTo>
                  <a:cubicBezTo>
                    <a:pt x="338" y="1551"/>
                    <a:pt x="324" y="1554"/>
                    <a:pt x="310" y="1558"/>
                  </a:cubicBezTo>
                  <a:cubicBezTo>
                    <a:pt x="257" y="1590"/>
                    <a:pt x="163" y="1630"/>
                    <a:pt x="128" y="1686"/>
                  </a:cubicBezTo>
                  <a:cubicBezTo>
                    <a:pt x="88" y="1747"/>
                    <a:pt x="61" y="1828"/>
                    <a:pt x="43" y="1899"/>
                  </a:cubicBezTo>
                  <a:cubicBezTo>
                    <a:pt x="33" y="1989"/>
                    <a:pt x="20" y="2066"/>
                    <a:pt x="0" y="2155"/>
                  </a:cubicBezTo>
                  <a:cubicBezTo>
                    <a:pt x="3" y="2300"/>
                    <a:pt x="0" y="2446"/>
                    <a:pt x="11" y="2592"/>
                  </a:cubicBezTo>
                  <a:cubicBezTo>
                    <a:pt x="12" y="2617"/>
                    <a:pt x="64" y="2621"/>
                    <a:pt x="75" y="2624"/>
                  </a:cubicBezTo>
                  <a:cubicBezTo>
                    <a:pt x="142" y="2640"/>
                    <a:pt x="186" y="2671"/>
                    <a:pt x="235" y="2720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80183" name="Line 23"/>
          <p:cNvSpPr>
            <a:spLocks noChangeShapeType="1"/>
          </p:cNvSpPr>
          <p:nvPr/>
        </p:nvSpPr>
        <p:spPr bwMode="auto">
          <a:xfrm>
            <a:off x="4522788" y="2193925"/>
            <a:ext cx="1082675" cy="1793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0184" name="Line 24"/>
          <p:cNvSpPr>
            <a:spLocks noChangeShapeType="1"/>
          </p:cNvSpPr>
          <p:nvPr/>
        </p:nvSpPr>
        <p:spPr bwMode="auto">
          <a:xfrm flipV="1">
            <a:off x="4930775" y="3627437"/>
            <a:ext cx="747713" cy="509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275D-4E49-9949-8556-C8701F124413}" type="datetime1">
              <a:rPr lang="en-US" smtClean="0"/>
              <a:pPr/>
              <a:t>2015-05-09</a:t>
            </a:fld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9219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8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8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0183" grpId="0" animBg="1"/>
      <p:bldP spid="278018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delay slot filling</a:t>
            </a:r>
            <a:endParaRPr lang="en-US" dirty="0"/>
          </a:p>
        </p:txBody>
      </p:sp>
      <p:sp>
        <p:nvSpPr>
          <p:cNvPr id="277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Notes on </a:t>
            </a:r>
            <a:r>
              <a:rPr lang="en-US" dirty="0" smtClean="0">
                <a:solidFill>
                  <a:srgbClr val="FF0000"/>
                </a:solidFill>
              </a:rPr>
              <a:t>Branch-Delay Slot</a:t>
            </a:r>
          </a:p>
          <a:p>
            <a:pPr lvl="1"/>
            <a:r>
              <a:rPr lang="en-US" b="1" dirty="0" smtClean="0"/>
              <a:t>Worst-Case</a:t>
            </a:r>
            <a:r>
              <a:rPr lang="en-US" dirty="0" smtClean="0"/>
              <a:t> Scenario: put a </a:t>
            </a:r>
            <a:r>
              <a:rPr lang="en-US" b="1" dirty="0" smtClean="0"/>
              <a:t>no-op</a:t>
            </a:r>
            <a:r>
              <a:rPr lang="en-US" dirty="0" smtClean="0"/>
              <a:t> in the branch-delay slot</a:t>
            </a:r>
          </a:p>
          <a:p>
            <a:pPr lvl="1"/>
            <a:r>
              <a:rPr lang="en-US" b="1" dirty="0" smtClean="0"/>
              <a:t>Better</a:t>
            </a:r>
            <a:r>
              <a:rPr lang="en-US" dirty="0" smtClean="0"/>
              <a:t> Case: place </a:t>
            </a:r>
            <a:r>
              <a:rPr lang="en-US" b="1" dirty="0" smtClean="0"/>
              <a:t>some instruction </a:t>
            </a:r>
            <a:r>
              <a:rPr lang="en-US" dirty="0" smtClean="0"/>
              <a:t>preceding the branch in the branch-delay slot—as long as the change doesn’t affect the logic of program</a:t>
            </a:r>
          </a:p>
          <a:p>
            <a:pPr lvl="2"/>
            <a:r>
              <a:rPr lang="en-US" dirty="0" smtClean="0"/>
              <a:t>Re-ordering instructions is  common way to speed up programs</a:t>
            </a:r>
          </a:p>
          <a:p>
            <a:pPr lvl="2"/>
            <a:r>
              <a:rPr lang="en-US" dirty="0" smtClean="0"/>
              <a:t>Compiler usually finds such an instruction 50% of time</a:t>
            </a:r>
          </a:p>
          <a:p>
            <a:pPr lvl="2"/>
            <a:r>
              <a:rPr lang="en-US" dirty="0" smtClean="0"/>
              <a:t>Jumps also have a delay slot 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FCC8-4CF2-794B-A572-DB6320290F91}" type="datetime1">
              <a:rPr lang="en-US" smtClean="0"/>
              <a:pPr/>
              <a:t>2015-05-09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Fall 2011</a:t>
            </a:r>
            <a:r>
              <a:rPr lang="en-US" dirty="0" smtClean="0"/>
              <a:t> -- Lecture #32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071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08000" y="1072035"/>
            <a:ext cx="7797800" cy="5283200"/>
            <a:chOff x="216" y="563"/>
            <a:chExt cx="4912" cy="3328"/>
          </a:xfrm>
        </p:grpSpPr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2624" y="1200"/>
              <a:ext cx="340" cy="289"/>
              <a:chOff x="2624" y="1200"/>
              <a:chExt cx="340" cy="289"/>
            </a:xfrm>
          </p:grpSpPr>
          <p:sp>
            <p:nvSpPr>
              <p:cNvPr id="2743305" name="Freeform 9"/>
              <p:cNvSpPr>
                <a:spLocks/>
              </p:cNvSpPr>
              <p:nvPr/>
            </p:nvSpPr>
            <p:spPr bwMode="auto">
              <a:xfrm>
                <a:off x="2624" y="1200"/>
                <a:ext cx="170" cy="289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9" y="288"/>
                  </a:cxn>
                </a:cxnLst>
                <a:rect l="0" t="0" r="r" b="b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306" name="Freeform 10"/>
              <p:cNvSpPr>
                <a:spLocks/>
              </p:cNvSpPr>
              <p:nvPr/>
            </p:nvSpPr>
            <p:spPr bwMode="auto">
              <a:xfrm>
                <a:off x="2793" y="1200"/>
                <a:ext cx="171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0" y="0"/>
                  </a:cxn>
                  <a:cxn ang="0">
                    <a:pos x="170" y="288"/>
                  </a:cxn>
                  <a:cxn ang="0">
                    <a:pos x="0" y="288"/>
                  </a:cxn>
                </a:cxnLst>
                <a:rect l="0" t="0" r="r" b="b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624" y="2592"/>
              <a:ext cx="340" cy="289"/>
              <a:chOff x="2624" y="2592"/>
              <a:chExt cx="340" cy="289"/>
            </a:xfrm>
          </p:grpSpPr>
          <p:sp>
            <p:nvSpPr>
              <p:cNvPr id="2743308" name="Freeform 12"/>
              <p:cNvSpPr>
                <a:spLocks/>
              </p:cNvSpPr>
              <p:nvPr/>
            </p:nvSpPr>
            <p:spPr bwMode="auto">
              <a:xfrm>
                <a:off x="2624" y="2592"/>
                <a:ext cx="170" cy="289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9" y="288"/>
                  </a:cxn>
                </a:cxnLst>
                <a:rect l="0" t="0" r="r" b="b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309" name="Freeform 13"/>
              <p:cNvSpPr>
                <a:spLocks/>
              </p:cNvSpPr>
              <p:nvPr/>
            </p:nvSpPr>
            <p:spPr bwMode="auto">
              <a:xfrm>
                <a:off x="2793" y="2592"/>
                <a:ext cx="171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0" y="0"/>
                  </a:cxn>
                  <a:cxn ang="0">
                    <a:pos x="170" y="288"/>
                  </a:cxn>
                  <a:cxn ang="0">
                    <a:pos x="0" y="288"/>
                  </a:cxn>
                </a:cxnLst>
                <a:rect l="0" t="0" r="r" b="b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43310" name="Rectangle 14"/>
            <p:cNvSpPr>
              <a:spLocks noChangeArrowheads="1"/>
            </p:cNvSpPr>
            <p:nvPr/>
          </p:nvSpPr>
          <p:spPr bwMode="auto">
            <a:xfrm>
              <a:off x="2605" y="2594"/>
              <a:ext cx="292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  I$</a:t>
              </a:r>
            </a:p>
          </p:txBody>
        </p:sp>
        <p:sp>
          <p:nvSpPr>
            <p:cNvPr id="2743311" name="Line 15"/>
            <p:cNvSpPr>
              <a:spLocks noChangeShapeType="1"/>
            </p:cNvSpPr>
            <p:nvPr/>
          </p:nvSpPr>
          <p:spPr bwMode="auto">
            <a:xfrm>
              <a:off x="584" y="1224"/>
              <a:ext cx="0" cy="20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3312" name="Line 16"/>
            <p:cNvSpPr>
              <a:spLocks noChangeShapeType="1"/>
            </p:cNvSpPr>
            <p:nvPr/>
          </p:nvSpPr>
          <p:spPr bwMode="auto">
            <a:xfrm>
              <a:off x="984" y="840"/>
              <a:ext cx="39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3313" name="Rectangle 17"/>
            <p:cNvSpPr>
              <a:spLocks noChangeArrowheads="1"/>
            </p:cNvSpPr>
            <p:nvPr/>
          </p:nvSpPr>
          <p:spPr bwMode="auto">
            <a:xfrm>
              <a:off x="579" y="1302"/>
              <a:ext cx="649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Load</a:t>
              </a:r>
            </a:p>
          </p:txBody>
        </p:sp>
        <p:sp>
          <p:nvSpPr>
            <p:cNvPr id="2743314" name="Rectangle 18"/>
            <p:cNvSpPr>
              <a:spLocks noChangeArrowheads="1"/>
            </p:cNvSpPr>
            <p:nvPr/>
          </p:nvSpPr>
          <p:spPr bwMode="auto">
            <a:xfrm>
              <a:off x="563" y="1718"/>
              <a:ext cx="786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Instr 1</a:t>
              </a:r>
            </a:p>
          </p:txBody>
        </p:sp>
        <p:sp>
          <p:nvSpPr>
            <p:cNvPr id="2743315" name="Rectangle 19"/>
            <p:cNvSpPr>
              <a:spLocks noChangeArrowheads="1"/>
            </p:cNvSpPr>
            <p:nvPr/>
          </p:nvSpPr>
          <p:spPr bwMode="auto">
            <a:xfrm>
              <a:off x="555" y="2182"/>
              <a:ext cx="786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Instr 2</a:t>
              </a:r>
            </a:p>
          </p:txBody>
        </p:sp>
        <p:sp>
          <p:nvSpPr>
            <p:cNvPr id="2743316" name="Rectangle 20"/>
            <p:cNvSpPr>
              <a:spLocks noChangeArrowheads="1"/>
            </p:cNvSpPr>
            <p:nvPr/>
          </p:nvSpPr>
          <p:spPr bwMode="auto">
            <a:xfrm>
              <a:off x="598" y="2612"/>
              <a:ext cx="786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Instr 3</a:t>
              </a:r>
            </a:p>
          </p:txBody>
        </p:sp>
        <p:sp>
          <p:nvSpPr>
            <p:cNvPr id="2743317" name="Rectangle 21"/>
            <p:cNvSpPr>
              <a:spLocks noChangeArrowheads="1"/>
            </p:cNvSpPr>
            <p:nvPr/>
          </p:nvSpPr>
          <p:spPr bwMode="auto">
            <a:xfrm>
              <a:off x="587" y="3067"/>
              <a:ext cx="786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Instr 4</a:t>
              </a:r>
            </a:p>
          </p:txBody>
        </p:sp>
        <p:sp>
          <p:nvSpPr>
            <p:cNvPr id="2743318" name="Line 22"/>
            <p:cNvSpPr>
              <a:spLocks noChangeShapeType="1"/>
            </p:cNvSpPr>
            <p:nvPr/>
          </p:nvSpPr>
          <p:spPr bwMode="auto">
            <a:xfrm>
              <a:off x="1728" y="920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3319" name="Line 23"/>
            <p:cNvSpPr>
              <a:spLocks noChangeShapeType="1"/>
            </p:cNvSpPr>
            <p:nvPr/>
          </p:nvSpPr>
          <p:spPr bwMode="auto">
            <a:xfrm>
              <a:off x="2160" y="920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3320" name="Line 24"/>
            <p:cNvSpPr>
              <a:spLocks noChangeShapeType="1"/>
            </p:cNvSpPr>
            <p:nvPr/>
          </p:nvSpPr>
          <p:spPr bwMode="auto">
            <a:xfrm>
              <a:off x="2592" y="920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3321" name="Line 25"/>
            <p:cNvSpPr>
              <a:spLocks noChangeShapeType="1"/>
            </p:cNvSpPr>
            <p:nvPr/>
          </p:nvSpPr>
          <p:spPr bwMode="auto">
            <a:xfrm>
              <a:off x="3024" y="920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3322" name="Line 26"/>
            <p:cNvSpPr>
              <a:spLocks noChangeShapeType="1"/>
            </p:cNvSpPr>
            <p:nvPr/>
          </p:nvSpPr>
          <p:spPr bwMode="auto">
            <a:xfrm>
              <a:off x="3456" y="920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3323" name="Line 27"/>
            <p:cNvSpPr>
              <a:spLocks noChangeShapeType="1"/>
            </p:cNvSpPr>
            <p:nvPr/>
          </p:nvSpPr>
          <p:spPr bwMode="auto">
            <a:xfrm>
              <a:off x="3888" y="920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3324" name="Line 28"/>
            <p:cNvSpPr>
              <a:spLocks noChangeShapeType="1"/>
            </p:cNvSpPr>
            <p:nvPr/>
          </p:nvSpPr>
          <p:spPr bwMode="auto">
            <a:xfrm>
              <a:off x="4320" y="920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3325" name="Line 29"/>
            <p:cNvSpPr>
              <a:spLocks noChangeShapeType="1"/>
            </p:cNvSpPr>
            <p:nvPr/>
          </p:nvSpPr>
          <p:spPr bwMode="auto">
            <a:xfrm>
              <a:off x="4752" y="920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2257" y="1152"/>
              <a:ext cx="225" cy="481"/>
              <a:chOff x="2257" y="1152"/>
              <a:chExt cx="225" cy="481"/>
            </a:xfrm>
          </p:grpSpPr>
          <p:sp>
            <p:nvSpPr>
              <p:cNvPr id="2743327" name="Freeform 31"/>
              <p:cNvSpPr>
                <a:spLocks/>
              </p:cNvSpPr>
              <p:nvPr/>
            </p:nvSpPr>
            <p:spPr bwMode="auto">
              <a:xfrm>
                <a:off x="2269" y="1152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328" name="Rectangle 32"/>
              <p:cNvSpPr>
                <a:spLocks noChangeArrowheads="1"/>
              </p:cNvSpPr>
              <p:nvPr/>
            </p:nvSpPr>
            <p:spPr bwMode="auto">
              <a:xfrm rot="5400000">
                <a:off x="2170" y="1274"/>
                <a:ext cx="38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ALU</a:t>
                </a:r>
              </a:p>
            </p:txBody>
          </p:sp>
        </p:grpSp>
        <p:grpSp>
          <p:nvGrpSpPr>
            <p:cNvPr id="7" name="Group 33"/>
            <p:cNvGrpSpPr>
              <a:grpSpLocks/>
            </p:cNvGrpSpPr>
            <p:nvPr/>
          </p:nvGrpSpPr>
          <p:grpSpPr bwMode="auto">
            <a:xfrm>
              <a:off x="1324" y="1248"/>
              <a:ext cx="359" cy="289"/>
              <a:chOff x="1324" y="1248"/>
              <a:chExt cx="359" cy="289"/>
            </a:xfrm>
          </p:grpSpPr>
          <p:sp>
            <p:nvSpPr>
              <p:cNvPr id="2743330" name="Rectangle 34"/>
              <p:cNvSpPr>
                <a:spLocks noChangeArrowheads="1"/>
              </p:cNvSpPr>
              <p:nvPr/>
            </p:nvSpPr>
            <p:spPr bwMode="auto">
              <a:xfrm>
                <a:off x="1324" y="1250"/>
                <a:ext cx="292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  I$</a:t>
                </a:r>
              </a:p>
            </p:txBody>
          </p:sp>
          <p:grpSp>
            <p:nvGrpSpPr>
              <p:cNvPr id="8" name="Group 35"/>
              <p:cNvGrpSpPr>
                <a:grpSpLocks/>
              </p:cNvGrpSpPr>
              <p:nvPr/>
            </p:nvGrpSpPr>
            <p:grpSpPr bwMode="auto">
              <a:xfrm>
                <a:off x="1343" y="1248"/>
                <a:ext cx="340" cy="289"/>
                <a:chOff x="1343" y="1248"/>
                <a:chExt cx="340" cy="289"/>
              </a:xfrm>
            </p:grpSpPr>
            <p:sp>
              <p:nvSpPr>
                <p:cNvPr id="2743332" name="Freeform 36"/>
                <p:cNvSpPr>
                  <a:spLocks/>
                </p:cNvSpPr>
                <p:nvPr/>
              </p:nvSpPr>
              <p:spPr bwMode="auto">
                <a:xfrm>
                  <a:off x="1343" y="1248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3333" name="Freeform 37"/>
                <p:cNvSpPr>
                  <a:spLocks/>
                </p:cNvSpPr>
                <p:nvPr/>
              </p:nvSpPr>
              <p:spPr bwMode="auto">
                <a:xfrm>
                  <a:off x="1512" y="1248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743334" name="Rectangle 38"/>
            <p:cNvSpPr>
              <a:spLocks noChangeArrowheads="1"/>
            </p:cNvSpPr>
            <p:nvPr/>
          </p:nvSpPr>
          <p:spPr bwMode="auto">
            <a:xfrm>
              <a:off x="1784" y="1255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Reg</a:t>
              </a:r>
            </a:p>
          </p:txBody>
        </p:sp>
        <p:grpSp>
          <p:nvGrpSpPr>
            <p:cNvPr id="9" name="Group 39"/>
            <p:cNvGrpSpPr>
              <a:grpSpLocks/>
            </p:cNvGrpSpPr>
            <p:nvPr/>
          </p:nvGrpSpPr>
          <p:grpSpPr bwMode="auto">
            <a:xfrm>
              <a:off x="1803" y="1248"/>
              <a:ext cx="296" cy="289"/>
              <a:chOff x="1803" y="1248"/>
              <a:chExt cx="296" cy="289"/>
            </a:xfrm>
          </p:grpSpPr>
          <p:sp>
            <p:nvSpPr>
              <p:cNvPr id="2743336" name="Freeform 40"/>
              <p:cNvSpPr>
                <a:spLocks/>
              </p:cNvSpPr>
              <p:nvPr/>
            </p:nvSpPr>
            <p:spPr bwMode="auto">
              <a:xfrm>
                <a:off x="1803" y="1248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337" name="Freeform 41"/>
              <p:cNvSpPr>
                <a:spLocks/>
              </p:cNvSpPr>
              <p:nvPr/>
            </p:nvSpPr>
            <p:spPr bwMode="auto">
              <a:xfrm>
                <a:off x="1951" y="1248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43338" name="Line 42"/>
            <p:cNvSpPr>
              <a:spLocks noChangeShapeType="1"/>
            </p:cNvSpPr>
            <p:nvPr/>
          </p:nvSpPr>
          <p:spPr bwMode="auto">
            <a:xfrm>
              <a:off x="1688" y="139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3339" name="Freeform 43"/>
            <p:cNvSpPr>
              <a:spLocks/>
            </p:cNvSpPr>
            <p:nvPr/>
          </p:nvSpPr>
          <p:spPr bwMode="auto">
            <a:xfrm>
              <a:off x="1750" y="1296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3340" name="Line 44"/>
            <p:cNvSpPr>
              <a:spLocks noChangeShapeType="1"/>
            </p:cNvSpPr>
            <p:nvPr/>
          </p:nvSpPr>
          <p:spPr bwMode="auto">
            <a:xfrm>
              <a:off x="2104" y="1296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3341" name="Rectangle 45"/>
            <p:cNvSpPr>
              <a:spLocks noChangeArrowheads="1"/>
            </p:cNvSpPr>
            <p:nvPr/>
          </p:nvSpPr>
          <p:spPr bwMode="auto">
            <a:xfrm>
              <a:off x="2601" y="1250"/>
              <a:ext cx="3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  D$</a:t>
              </a:r>
            </a:p>
          </p:txBody>
        </p:sp>
        <p:sp>
          <p:nvSpPr>
            <p:cNvPr id="2743342" name="Rectangle 46"/>
            <p:cNvSpPr>
              <a:spLocks noChangeArrowheads="1"/>
            </p:cNvSpPr>
            <p:nvPr/>
          </p:nvSpPr>
          <p:spPr bwMode="auto">
            <a:xfrm>
              <a:off x="3093" y="1250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Reg</a:t>
              </a:r>
            </a:p>
          </p:txBody>
        </p:sp>
        <p:grpSp>
          <p:nvGrpSpPr>
            <p:cNvPr id="10" name="Group 47"/>
            <p:cNvGrpSpPr>
              <a:grpSpLocks/>
            </p:cNvGrpSpPr>
            <p:nvPr/>
          </p:nvGrpSpPr>
          <p:grpSpPr bwMode="auto">
            <a:xfrm>
              <a:off x="3120" y="1248"/>
              <a:ext cx="284" cy="289"/>
              <a:chOff x="3120" y="1248"/>
              <a:chExt cx="284" cy="289"/>
            </a:xfrm>
          </p:grpSpPr>
          <p:sp>
            <p:nvSpPr>
              <p:cNvPr id="2743344" name="Freeform 48"/>
              <p:cNvSpPr>
                <a:spLocks/>
              </p:cNvSpPr>
              <p:nvPr/>
            </p:nvSpPr>
            <p:spPr bwMode="auto">
              <a:xfrm>
                <a:off x="3120" y="1248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345" name="Freeform 49"/>
              <p:cNvSpPr>
                <a:spLocks/>
              </p:cNvSpPr>
              <p:nvPr/>
            </p:nvSpPr>
            <p:spPr bwMode="auto">
              <a:xfrm>
                <a:off x="3261" y="1248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43346" name="Line 50"/>
            <p:cNvSpPr>
              <a:spLocks noChangeShapeType="1"/>
            </p:cNvSpPr>
            <p:nvPr/>
          </p:nvSpPr>
          <p:spPr bwMode="auto">
            <a:xfrm>
              <a:off x="2973" y="1392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3347" name="Line 51"/>
            <p:cNvSpPr>
              <a:spLocks noChangeShapeType="1"/>
            </p:cNvSpPr>
            <p:nvPr/>
          </p:nvSpPr>
          <p:spPr bwMode="auto">
            <a:xfrm>
              <a:off x="2489" y="1392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3348" name="Freeform 52"/>
            <p:cNvSpPr>
              <a:spLocks/>
            </p:cNvSpPr>
            <p:nvPr/>
          </p:nvSpPr>
          <p:spPr bwMode="auto">
            <a:xfrm>
              <a:off x="2610" y="1392"/>
              <a:ext cx="431" cy="1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391" y="192"/>
                </a:cxn>
                <a:cxn ang="0">
                  <a:pos x="391" y="64"/>
                </a:cxn>
                <a:cxn ang="0">
                  <a:pos x="430" y="0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3349" name="Line 53"/>
            <p:cNvSpPr>
              <a:spLocks noChangeShapeType="1"/>
            </p:cNvSpPr>
            <p:nvPr/>
          </p:nvSpPr>
          <p:spPr bwMode="auto">
            <a:xfrm>
              <a:off x="2104" y="1488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3350" name="Freeform 54"/>
            <p:cNvSpPr>
              <a:spLocks/>
            </p:cNvSpPr>
            <p:nvPr/>
          </p:nvSpPr>
          <p:spPr bwMode="auto">
            <a:xfrm>
              <a:off x="2197" y="1387"/>
              <a:ext cx="337" cy="27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0" y="277"/>
                </a:cxn>
                <a:cxn ang="0">
                  <a:pos x="294" y="277"/>
                </a:cxn>
                <a:cxn ang="0">
                  <a:pos x="294" y="90"/>
                </a:cxn>
                <a:cxn ang="0">
                  <a:pos x="336" y="0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" name="Group 55"/>
            <p:cNvGrpSpPr>
              <a:grpSpLocks/>
            </p:cNvGrpSpPr>
            <p:nvPr/>
          </p:nvGrpSpPr>
          <p:grpSpPr bwMode="auto">
            <a:xfrm>
              <a:off x="1751" y="1600"/>
              <a:ext cx="2096" cy="513"/>
              <a:chOff x="1751" y="1600"/>
              <a:chExt cx="2096" cy="513"/>
            </a:xfrm>
          </p:grpSpPr>
          <p:grpSp>
            <p:nvGrpSpPr>
              <p:cNvPr id="12" name="Group 56"/>
              <p:cNvGrpSpPr>
                <a:grpSpLocks/>
              </p:cNvGrpSpPr>
              <p:nvPr/>
            </p:nvGrpSpPr>
            <p:grpSpPr bwMode="auto">
              <a:xfrm>
                <a:off x="2684" y="1600"/>
                <a:ext cx="225" cy="481"/>
                <a:chOff x="2684" y="1600"/>
                <a:chExt cx="225" cy="481"/>
              </a:xfrm>
            </p:grpSpPr>
            <p:sp>
              <p:nvSpPr>
                <p:cNvPr id="2743353" name="Freeform 57"/>
                <p:cNvSpPr>
                  <a:spLocks/>
                </p:cNvSpPr>
                <p:nvPr/>
              </p:nvSpPr>
              <p:spPr bwMode="auto">
                <a:xfrm>
                  <a:off x="2696" y="1600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3354" name="Rectangle 58"/>
                <p:cNvSpPr>
                  <a:spLocks noChangeArrowheads="1"/>
                </p:cNvSpPr>
                <p:nvPr/>
              </p:nvSpPr>
              <p:spPr bwMode="auto">
                <a:xfrm rot="5400000">
                  <a:off x="2597" y="1722"/>
                  <a:ext cx="384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600" b="1">
                      <a:solidFill>
                        <a:schemeClr val="tx1"/>
                      </a:solidFill>
                      <a:latin typeface="Times" pitchFamily="-65" charset="0"/>
                    </a:rPr>
                    <a:t>ALU</a:t>
                  </a:r>
                </a:p>
              </p:txBody>
            </p:sp>
          </p:grpSp>
          <p:grpSp>
            <p:nvGrpSpPr>
              <p:cNvPr id="13" name="Group 59"/>
              <p:cNvGrpSpPr>
                <a:grpSpLocks/>
              </p:cNvGrpSpPr>
              <p:nvPr/>
            </p:nvGrpSpPr>
            <p:grpSpPr bwMode="auto">
              <a:xfrm>
                <a:off x="1751" y="1696"/>
                <a:ext cx="359" cy="289"/>
                <a:chOff x="1751" y="1696"/>
                <a:chExt cx="359" cy="289"/>
              </a:xfrm>
            </p:grpSpPr>
            <p:sp>
              <p:nvSpPr>
                <p:cNvPr id="2743356" name="Rectangle 60"/>
                <p:cNvSpPr>
                  <a:spLocks noChangeArrowheads="1"/>
                </p:cNvSpPr>
                <p:nvPr/>
              </p:nvSpPr>
              <p:spPr bwMode="auto">
                <a:xfrm>
                  <a:off x="1751" y="1698"/>
                  <a:ext cx="292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600" b="1">
                      <a:solidFill>
                        <a:schemeClr val="tx1"/>
                      </a:solidFill>
                      <a:latin typeface="Times" pitchFamily="-65" charset="0"/>
                    </a:rPr>
                    <a:t>  I$</a:t>
                  </a:r>
                </a:p>
              </p:txBody>
            </p:sp>
            <p:grpSp>
              <p:nvGrpSpPr>
                <p:cNvPr id="14" name="Group 61"/>
                <p:cNvGrpSpPr>
                  <a:grpSpLocks/>
                </p:cNvGrpSpPr>
                <p:nvPr/>
              </p:nvGrpSpPr>
              <p:grpSpPr bwMode="auto">
                <a:xfrm>
                  <a:off x="1770" y="1696"/>
                  <a:ext cx="340" cy="289"/>
                  <a:chOff x="1770" y="1696"/>
                  <a:chExt cx="340" cy="289"/>
                </a:xfrm>
              </p:grpSpPr>
              <p:sp>
                <p:nvSpPr>
                  <p:cNvPr id="2743358" name="Freeform 62"/>
                  <p:cNvSpPr>
                    <a:spLocks/>
                  </p:cNvSpPr>
                  <p:nvPr/>
                </p:nvSpPr>
                <p:spPr bwMode="auto">
                  <a:xfrm>
                    <a:off x="1770" y="1696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43359" name="Freeform 63"/>
                  <p:cNvSpPr>
                    <a:spLocks/>
                  </p:cNvSpPr>
                  <p:nvPr/>
                </p:nvSpPr>
                <p:spPr bwMode="auto">
                  <a:xfrm>
                    <a:off x="1939" y="1696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743360" name="Rectangle 64"/>
              <p:cNvSpPr>
                <a:spLocks noChangeArrowheads="1"/>
              </p:cNvSpPr>
              <p:nvPr/>
            </p:nvSpPr>
            <p:spPr bwMode="auto">
              <a:xfrm>
                <a:off x="2211" y="1703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Reg</a:t>
                </a:r>
              </a:p>
            </p:txBody>
          </p:sp>
          <p:grpSp>
            <p:nvGrpSpPr>
              <p:cNvPr id="15" name="Group 65"/>
              <p:cNvGrpSpPr>
                <a:grpSpLocks/>
              </p:cNvGrpSpPr>
              <p:nvPr/>
            </p:nvGrpSpPr>
            <p:grpSpPr bwMode="auto">
              <a:xfrm>
                <a:off x="2230" y="1696"/>
                <a:ext cx="296" cy="289"/>
                <a:chOff x="2230" y="1696"/>
                <a:chExt cx="296" cy="289"/>
              </a:xfrm>
            </p:grpSpPr>
            <p:sp>
              <p:nvSpPr>
                <p:cNvPr id="2743362" name="Freeform 66"/>
                <p:cNvSpPr>
                  <a:spLocks/>
                </p:cNvSpPr>
                <p:nvPr/>
              </p:nvSpPr>
              <p:spPr bwMode="auto">
                <a:xfrm>
                  <a:off x="2230" y="1696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3363" name="Freeform 67"/>
                <p:cNvSpPr>
                  <a:spLocks/>
                </p:cNvSpPr>
                <p:nvPr/>
              </p:nvSpPr>
              <p:spPr bwMode="auto">
                <a:xfrm>
                  <a:off x="2378" y="1696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43364" name="Line 68"/>
              <p:cNvSpPr>
                <a:spLocks noChangeShapeType="1"/>
              </p:cNvSpPr>
              <p:nvPr/>
            </p:nvSpPr>
            <p:spPr bwMode="auto">
              <a:xfrm>
                <a:off x="2115" y="1840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365" name="Freeform 69"/>
              <p:cNvSpPr>
                <a:spLocks/>
              </p:cNvSpPr>
              <p:nvPr/>
            </p:nvSpPr>
            <p:spPr bwMode="auto">
              <a:xfrm>
                <a:off x="2177" y="1744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366" name="Line 70"/>
              <p:cNvSpPr>
                <a:spLocks noChangeShapeType="1"/>
              </p:cNvSpPr>
              <p:nvPr/>
            </p:nvSpPr>
            <p:spPr bwMode="auto">
              <a:xfrm>
                <a:off x="2531" y="1744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367" name="Rectangle 71"/>
              <p:cNvSpPr>
                <a:spLocks noChangeArrowheads="1"/>
              </p:cNvSpPr>
              <p:nvPr/>
            </p:nvSpPr>
            <p:spPr bwMode="auto">
              <a:xfrm>
                <a:off x="3028" y="1698"/>
                <a:ext cx="3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  D$</a:t>
                </a:r>
              </a:p>
            </p:txBody>
          </p:sp>
          <p:grpSp>
            <p:nvGrpSpPr>
              <p:cNvPr id="16" name="Group 72"/>
              <p:cNvGrpSpPr>
                <a:grpSpLocks/>
              </p:cNvGrpSpPr>
              <p:nvPr/>
            </p:nvGrpSpPr>
            <p:grpSpPr bwMode="auto">
              <a:xfrm>
                <a:off x="3079" y="1696"/>
                <a:ext cx="325" cy="289"/>
                <a:chOff x="3079" y="1696"/>
                <a:chExt cx="325" cy="289"/>
              </a:xfrm>
            </p:grpSpPr>
            <p:sp>
              <p:nvSpPr>
                <p:cNvPr id="2743369" name="Freeform 73"/>
                <p:cNvSpPr>
                  <a:spLocks/>
                </p:cNvSpPr>
                <p:nvPr/>
              </p:nvSpPr>
              <p:spPr bwMode="auto">
                <a:xfrm>
                  <a:off x="3079" y="1696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3370" name="Freeform 74"/>
                <p:cNvSpPr>
                  <a:spLocks/>
                </p:cNvSpPr>
                <p:nvPr/>
              </p:nvSpPr>
              <p:spPr bwMode="auto">
                <a:xfrm>
                  <a:off x="3240" y="1696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43371" name="Rectangle 75"/>
              <p:cNvSpPr>
                <a:spLocks noChangeArrowheads="1"/>
              </p:cNvSpPr>
              <p:nvPr/>
            </p:nvSpPr>
            <p:spPr bwMode="auto">
              <a:xfrm>
                <a:off x="3520" y="1698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Reg</a:t>
                </a:r>
              </a:p>
            </p:txBody>
          </p:sp>
          <p:grpSp>
            <p:nvGrpSpPr>
              <p:cNvPr id="17" name="Group 76"/>
              <p:cNvGrpSpPr>
                <a:grpSpLocks/>
              </p:cNvGrpSpPr>
              <p:nvPr/>
            </p:nvGrpSpPr>
            <p:grpSpPr bwMode="auto">
              <a:xfrm>
                <a:off x="3547" y="1696"/>
                <a:ext cx="284" cy="289"/>
                <a:chOff x="3547" y="1696"/>
                <a:chExt cx="284" cy="289"/>
              </a:xfrm>
            </p:grpSpPr>
            <p:sp>
              <p:nvSpPr>
                <p:cNvPr id="2743373" name="Freeform 77"/>
                <p:cNvSpPr>
                  <a:spLocks/>
                </p:cNvSpPr>
                <p:nvPr/>
              </p:nvSpPr>
              <p:spPr bwMode="auto">
                <a:xfrm>
                  <a:off x="3547" y="1696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3374" name="Freeform 78"/>
                <p:cNvSpPr>
                  <a:spLocks/>
                </p:cNvSpPr>
                <p:nvPr/>
              </p:nvSpPr>
              <p:spPr bwMode="auto">
                <a:xfrm>
                  <a:off x="3688" y="1696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43375" name="Line 79"/>
              <p:cNvSpPr>
                <a:spLocks noChangeShapeType="1"/>
              </p:cNvSpPr>
              <p:nvPr/>
            </p:nvSpPr>
            <p:spPr bwMode="auto">
              <a:xfrm>
                <a:off x="3400" y="1840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376" name="Line 80"/>
              <p:cNvSpPr>
                <a:spLocks noChangeShapeType="1"/>
              </p:cNvSpPr>
              <p:nvPr/>
            </p:nvSpPr>
            <p:spPr bwMode="auto">
              <a:xfrm>
                <a:off x="2916" y="1840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377" name="Freeform 81"/>
              <p:cNvSpPr>
                <a:spLocks/>
              </p:cNvSpPr>
              <p:nvPr/>
            </p:nvSpPr>
            <p:spPr bwMode="auto">
              <a:xfrm>
                <a:off x="3037" y="1840"/>
                <a:ext cx="431" cy="1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2"/>
                  </a:cxn>
                  <a:cxn ang="0">
                    <a:pos x="391" y="192"/>
                  </a:cxn>
                  <a:cxn ang="0">
                    <a:pos x="391" y="64"/>
                  </a:cxn>
                  <a:cxn ang="0">
                    <a:pos x="430" y="0"/>
                  </a:cxn>
                </a:cxnLst>
                <a:rect l="0" t="0" r="r" b="b"/>
                <a:pathLst>
                  <a:path w="431" h="193">
                    <a:moveTo>
                      <a:pt x="0" y="0"/>
                    </a:moveTo>
                    <a:lnTo>
                      <a:pt x="0" y="192"/>
                    </a:lnTo>
                    <a:lnTo>
                      <a:pt x="391" y="192"/>
                    </a:lnTo>
                    <a:lnTo>
                      <a:pt x="391" y="64"/>
                    </a:lnTo>
                    <a:lnTo>
                      <a:pt x="43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378" name="Line 82"/>
              <p:cNvSpPr>
                <a:spLocks noChangeShapeType="1"/>
              </p:cNvSpPr>
              <p:nvPr/>
            </p:nvSpPr>
            <p:spPr bwMode="auto">
              <a:xfrm>
                <a:off x="2531" y="1936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379" name="Freeform 83"/>
              <p:cNvSpPr>
                <a:spLocks/>
              </p:cNvSpPr>
              <p:nvPr/>
            </p:nvSpPr>
            <p:spPr bwMode="auto">
              <a:xfrm>
                <a:off x="2624" y="1835"/>
                <a:ext cx="337" cy="278"/>
              </a:xfrm>
              <a:custGeom>
                <a:avLst/>
                <a:gdLst/>
                <a:ahLst/>
                <a:cxnLst>
                  <a:cxn ang="0">
                    <a:pos x="0" y="101"/>
                  </a:cxn>
                  <a:cxn ang="0">
                    <a:pos x="0" y="277"/>
                  </a:cxn>
                  <a:cxn ang="0">
                    <a:pos x="294" y="277"/>
                  </a:cxn>
                  <a:cxn ang="0">
                    <a:pos x="294" y="90"/>
                  </a:cxn>
                  <a:cxn ang="0">
                    <a:pos x="336" y="0"/>
                  </a:cxn>
                </a:cxnLst>
                <a:rect l="0" t="0" r="r" b="b"/>
                <a:pathLst>
                  <a:path w="337" h="278">
                    <a:moveTo>
                      <a:pt x="0" y="101"/>
                    </a:moveTo>
                    <a:lnTo>
                      <a:pt x="0" y="277"/>
                    </a:lnTo>
                    <a:lnTo>
                      <a:pt x="294" y="277"/>
                    </a:lnTo>
                    <a:lnTo>
                      <a:pt x="294" y="90"/>
                    </a:lnTo>
                    <a:lnTo>
                      <a:pt x="336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8" name="Group 84"/>
            <p:cNvGrpSpPr>
              <a:grpSpLocks/>
            </p:cNvGrpSpPr>
            <p:nvPr/>
          </p:nvGrpSpPr>
          <p:grpSpPr bwMode="auto">
            <a:xfrm>
              <a:off x="2178" y="2048"/>
              <a:ext cx="2096" cy="513"/>
              <a:chOff x="2178" y="2048"/>
              <a:chExt cx="2096" cy="513"/>
            </a:xfrm>
          </p:grpSpPr>
          <p:grpSp>
            <p:nvGrpSpPr>
              <p:cNvPr id="19" name="Group 85"/>
              <p:cNvGrpSpPr>
                <a:grpSpLocks/>
              </p:cNvGrpSpPr>
              <p:nvPr/>
            </p:nvGrpSpPr>
            <p:grpSpPr bwMode="auto">
              <a:xfrm>
                <a:off x="3111" y="2048"/>
                <a:ext cx="225" cy="481"/>
                <a:chOff x="3111" y="2048"/>
                <a:chExt cx="225" cy="481"/>
              </a:xfrm>
            </p:grpSpPr>
            <p:sp>
              <p:nvSpPr>
                <p:cNvPr id="2743382" name="Freeform 86"/>
                <p:cNvSpPr>
                  <a:spLocks/>
                </p:cNvSpPr>
                <p:nvPr/>
              </p:nvSpPr>
              <p:spPr bwMode="auto">
                <a:xfrm>
                  <a:off x="3123" y="2048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3383" name="Rectangle 87"/>
                <p:cNvSpPr>
                  <a:spLocks noChangeArrowheads="1"/>
                </p:cNvSpPr>
                <p:nvPr/>
              </p:nvSpPr>
              <p:spPr bwMode="auto">
                <a:xfrm rot="5400000">
                  <a:off x="3024" y="2170"/>
                  <a:ext cx="384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600" b="1">
                      <a:solidFill>
                        <a:schemeClr val="tx1"/>
                      </a:solidFill>
                      <a:latin typeface="Times" pitchFamily="-65" charset="0"/>
                    </a:rPr>
                    <a:t>ALU</a:t>
                  </a:r>
                </a:p>
              </p:txBody>
            </p:sp>
          </p:grpSp>
          <p:grpSp>
            <p:nvGrpSpPr>
              <p:cNvPr id="20" name="Group 88"/>
              <p:cNvGrpSpPr>
                <a:grpSpLocks/>
              </p:cNvGrpSpPr>
              <p:nvPr/>
            </p:nvGrpSpPr>
            <p:grpSpPr bwMode="auto">
              <a:xfrm>
                <a:off x="2178" y="2144"/>
                <a:ext cx="359" cy="289"/>
                <a:chOff x="2178" y="2144"/>
                <a:chExt cx="359" cy="289"/>
              </a:xfrm>
            </p:grpSpPr>
            <p:sp>
              <p:nvSpPr>
                <p:cNvPr id="2743385" name="Rectangle 89"/>
                <p:cNvSpPr>
                  <a:spLocks noChangeArrowheads="1"/>
                </p:cNvSpPr>
                <p:nvPr/>
              </p:nvSpPr>
              <p:spPr bwMode="auto">
                <a:xfrm>
                  <a:off x="2178" y="2146"/>
                  <a:ext cx="292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600" b="1">
                      <a:solidFill>
                        <a:schemeClr val="tx1"/>
                      </a:solidFill>
                      <a:latin typeface="Times" pitchFamily="-65" charset="0"/>
                    </a:rPr>
                    <a:t>  I$</a:t>
                  </a:r>
                </a:p>
              </p:txBody>
            </p:sp>
            <p:grpSp>
              <p:nvGrpSpPr>
                <p:cNvPr id="21" name="Group 90"/>
                <p:cNvGrpSpPr>
                  <a:grpSpLocks/>
                </p:cNvGrpSpPr>
                <p:nvPr/>
              </p:nvGrpSpPr>
              <p:grpSpPr bwMode="auto">
                <a:xfrm>
                  <a:off x="2197" y="2144"/>
                  <a:ext cx="340" cy="289"/>
                  <a:chOff x="2197" y="2144"/>
                  <a:chExt cx="340" cy="289"/>
                </a:xfrm>
              </p:grpSpPr>
              <p:sp>
                <p:nvSpPr>
                  <p:cNvPr id="2743387" name="Freeform 91"/>
                  <p:cNvSpPr>
                    <a:spLocks/>
                  </p:cNvSpPr>
                  <p:nvPr/>
                </p:nvSpPr>
                <p:spPr bwMode="auto">
                  <a:xfrm>
                    <a:off x="2197" y="2144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43388" name="Freeform 92"/>
                  <p:cNvSpPr>
                    <a:spLocks/>
                  </p:cNvSpPr>
                  <p:nvPr/>
                </p:nvSpPr>
                <p:spPr bwMode="auto">
                  <a:xfrm>
                    <a:off x="2366" y="2144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743389" name="Rectangle 93"/>
              <p:cNvSpPr>
                <a:spLocks noChangeArrowheads="1"/>
              </p:cNvSpPr>
              <p:nvPr/>
            </p:nvSpPr>
            <p:spPr bwMode="auto">
              <a:xfrm>
                <a:off x="2638" y="2151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Reg</a:t>
                </a:r>
              </a:p>
            </p:txBody>
          </p:sp>
          <p:grpSp>
            <p:nvGrpSpPr>
              <p:cNvPr id="22" name="Group 94"/>
              <p:cNvGrpSpPr>
                <a:grpSpLocks/>
              </p:cNvGrpSpPr>
              <p:nvPr/>
            </p:nvGrpSpPr>
            <p:grpSpPr bwMode="auto">
              <a:xfrm>
                <a:off x="2657" y="2144"/>
                <a:ext cx="296" cy="289"/>
                <a:chOff x="2657" y="2144"/>
                <a:chExt cx="296" cy="289"/>
              </a:xfrm>
            </p:grpSpPr>
            <p:sp>
              <p:nvSpPr>
                <p:cNvPr id="2743391" name="Freeform 95"/>
                <p:cNvSpPr>
                  <a:spLocks/>
                </p:cNvSpPr>
                <p:nvPr/>
              </p:nvSpPr>
              <p:spPr bwMode="auto">
                <a:xfrm>
                  <a:off x="2657" y="2144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3392" name="Freeform 96"/>
                <p:cNvSpPr>
                  <a:spLocks/>
                </p:cNvSpPr>
                <p:nvPr/>
              </p:nvSpPr>
              <p:spPr bwMode="auto">
                <a:xfrm>
                  <a:off x="2805" y="2144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43393" name="Line 97"/>
              <p:cNvSpPr>
                <a:spLocks noChangeShapeType="1"/>
              </p:cNvSpPr>
              <p:nvPr/>
            </p:nvSpPr>
            <p:spPr bwMode="auto">
              <a:xfrm>
                <a:off x="2542" y="2288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394" name="Freeform 98"/>
              <p:cNvSpPr>
                <a:spLocks/>
              </p:cNvSpPr>
              <p:nvPr/>
            </p:nvSpPr>
            <p:spPr bwMode="auto">
              <a:xfrm>
                <a:off x="2604" y="2192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395" name="Line 99"/>
              <p:cNvSpPr>
                <a:spLocks noChangeShapeType="1"/>
              </p:cNvSpPr>
              <p:nvPr/>
            </p:nvSpPr>
            <p:spPr bwMode="auto">
              <a:xfrm>
                <a:off x="2958" y="2192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396" name="Rectangle 100"/>
              <p:cNvSpPr>
                <a:spLocks noChangeArrowheads="1"/>
              </p:cNvSpPr>
              <p:nvPr/>
            </p:nvSpPr>
            <p:spPr bwMode="auto">
              <a:xfrm>
                <a:off x="3455" y="2146"/>
                <a:ext cx="3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  D$</a:t>
                </a:r>
              </a:p>
            </p:txBody>
          </p:sp>
          <p:grpSp>
            <p:nvGrpSpPr>
              <p:cNvPr id="23" name="Group 101"/>
              <p:cNvGrpSpPr>
                <a:grpSpLocks/>
              </p:cNvGrpSpPr>
              <p:nvPr/>
            </p:nvGrpSpPr>
            <p:grpSpPr bwMode="auto">
              <a:xfrm>
                <a:off x="3506" y="2144"/>
                <a:ext cx="325" cy="289"/>
                <a:chOff x="3506" y="2144"/>
                <a:chExt cx="325" cy="289"/>
              </a:xfrm>
            </p:grpSpPr>
            <p:sp>
              <p:nvSpPr>
                <p:cNvPr id="2743398" name="Freeform 102"/>
                <p:cNvSpPr>
                  <a:spLocks/>
                </p:cNvSpPr>
                <p:nvPr/>
              </p:nvSpPr>
              <p:spPr bwMode="auto">
                <a:xfrm>
                  <a:off x="3506" y="2144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3399" name="Freeform 103"/>
                <p:cNvSpPr>
                  <a:spLocks/>
                </p:cNvSpPr>
                <p:nvPr/>
              </p:nvSpPr>
              <p:spPr bwMode="auto">
                <a:xfrm>
                  <a:off x="3667" y="2144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43400" name="Rectangle 104"/>
              <p:cNvSpPr>
                <a:spLocks noChangeArrowheads="1"/>
              </p:cNvSpPr>
              <p:nvPr/>
            </p:nvSpPr>
            <p:spPr bwMode="auto">
              <a:xfrm>
                <a:off x="3947" y="2146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Reg</a:t>
                </a:r>
              </a:p>
            </p:txBody>
          </p:sp>
          <p:grpSp>
            <p:nvGrpSpPr>
              <p:cNvPr id="24" name="Group 105"/>
              <p:cNvGrpSpPr>
                <a:grpSpLocks/>
              </p:cNvGrpSpPr>
              <p:nvPr/>
            </p:nvGrpSpPr>
            <p:grpSpPr bwMode="auto">
              <a:xfrm>
                <a:off x="3974" y="2144"/>
                <a:ext cx="284" cy="289"/>
                <a:chOff x="3974" y="2144"/>
                <a:chExt cx="284" cy="289"/>
              </a:xfrm>
            </p:grpSpPr>
            <p:sp>
              <p:nvSpPr>
                <p:cNvPr id="2743402" name="Freeform 106"/>
                <p:cNvSpPr>
                  <a:spLocks/>
                </p:cNvSpPr>
                <p:nvPr/>
              </p:nvSpPr>
              <p:spPr bwMode="auto">
                <a:xfrm>
                  <a:off x="3974" y="2144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3403" name="Freeform 107"/>
                <p:cNvSpPr>
                  <a:spLocks/>
                </p:cNvSpPr>
                <p:nvPr/>
              </p:nvSpPr>
              <p:spPr bwMode="auto">
                <a:xfrm>
                  <a:off x="4115" y="2144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43404" name="Line 108"/>
              <p:cNvSpPr>
                <a:spLocks noChangeShapeType="1"/>
              </p:cNvSpPr>
              <p:nvPr/>
            </p:nvSpPr>
            <p:spPr bwMode="auto">
              <a:xfrm>
                <a:off x="3827" y="2288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405" name="Line 109"/>
              <p:cNvSpPr>
                <a:spLocks noChangeShapeType="1"/>
              </p:cNvSpPr>
              <p:nvPr/>
            </p:nvSpPr>
            <p:spPr bwMode="auto">
              <a:xfrm>
                <a:off x="3343" y="2288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406" name="Freeform 110"/>
              <p:cNvSpPr>
                <a:spLocks/>
              </p:cNvSpPr>
              <p:nvPr/>
            </p:nvSpPr>
            <p:spPr bwMode="auto">
              <a:xfrm>
                <a:off x="3464" y="2288"/>
                <a:ext cx="431" cy="1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2"/>
                  </a:cxn>
                  <a:cxn ang="0">
                    <a:pos x="391" y="192"/>
                  </a:cxn>
                  <a:cxn ang="0">
                    <a:pos x="391" y="64"/>
                  </a:cxn>
                  <a:cxn ang="0">
                    <a:pos x="430" y="0"/>
                  </a:cxn>
                </a:cxnLst>
                <a:rect l="0" t="0" r="r" b="b"/>
                <a:pathLst>
                  <a:path w="431" h="193">
                    <a:moveTo>
                      <a:pt x="0" y="0"/>
                    </a:moveTo>
                    <a:lnTo>
                      <a:pt x="0" y="192"/>
                    </a:lnTo>
                    <a:lnTo>
                      <a:pt x="391" y="192"/>
                    </a:lnTo>
                    <a:lnTo>
                      <a:pt x="391" y="64"/>
                    </a:lnTo>
                    <a:lnTo>
                      <a:pt x="43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407" name="Line 111"/>
              <p:cNvSpPr>
                <a:spLocks noChangeShapeType="1"/>
              </p:cNvSpPr>
              <p:nvPr/>
            </p:nvSpPr>
            <p:spPr bwMode="auto">
              <a:xfrm>
                <a:off x="2958" y="2384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408" name="Freeform 112"/>
              <p:cNvSpPr>
                <a:spLocks/>
              </p:cNvSpPr>
              <p:nvPr/>
            </p:nvSpPr>
            <p:spPr bwMode="auto">
              <a:xfrm>
                <a:off x="3051" y="2283"/>
                <a:ext cx="337" cy="278"/>
              </a:xfrm>
              <a:custGeom>
                <a:avLst/>
                <a:gdLst/>
                <a:ahLst/>
                <a:cxnLst>
                  <a:cxn ang="0">
                    <a:pos x="0" y="101"/>
                  </a:cxn>
                  <a:cxn ang="0">
                    <a:pos x="0" y="277"/>
                  </a:cxn>
                  <a:cxn ang="0">
                    <a:pos x="294" y="277"/>
                  </a:cxn>
                  <a:cxn ang="0">
                    <a:pos x="294" y="90"/>
                  </a:cxn>
                  <a:cxn ang="0">
                    <a:pos x="336" y="0"/>
                  </a:cxn>
                </a:cxnLst>
                <a:rect l="0" t="0" r="r" b="b"/>
                <a:pathLst>
                  <a:path w="337" h="278">
                    <a:moveTo>
                      <a:pt x="0" y="101"/>
                    </a:moveTo>
                    <a:lnTo>
                      <a:pt x="0" y="277"/>
                    </a:lnTo>
                    <a:lnTo>
                      <a:pt x="294" y="277"/>
                    </a:lnTo>
                    <a:lnTo>
                      <a:pt x="294" y="90"/>
                    </a:lnTo>
                    <a:lnTo>
                      <a:pt x="336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5" name="Group 113"/>
            <p:cNvGrpSpPr>
              <a:grpSpLocks/>
            </p:cNvGrpSpPr>
            <p:nvPr/>
          </p:nvGrpSpPr>
          <p:grpSpPr bwMode="auto">
            <a:xfrm>
              <a:off x="3538" y="2496"/>
              <a:ext cx="225" cy="481"/>
              <a:chOff x="3538" y="2496"/>
              <a:chExt cx="225" cy="481"/>
            </a:xfrm>
          </p:grpSpPr>
          <p:sp>
            <p:nvSpPr>
              <p:cNvPr id="2743410" name="Freeform 114"/>
              <p:cNvSpPr>
                <a:spLocks/>
              </p:cNvSpPr>
              <p:nvPr/>
            </p:nvSpPr>
            <p:spPr bwMode="auto">
              <a:xfrm>
                <a:off x="3550" y="2496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411" name="Rectangle 115"/>
              <p:cNvSpPr>
                <a:spLocks noChangeArrowheads="1"/>
              </p:cNvSpPr>
              <p:nvPr/>
            </p:nvSpPr>
            <p:spPr bwMode="auto">
              <a:xfrm rot="5400000">
                <a:off x="3451" y="2618"/>
                <a:ext cx="38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ALU</a:t>
                </a:r>
              </a:p>
            </p:txBody>
          </p:sp>
        </p:grpSp>
        <p:sp>
          <p:nvSpPr>
            <p:cNvPr id="2743412" name="Rectangle 116"/>
            <p:cNvSpPr>
              <a:spLocks noChangeArrowheads="1"/>
            </p:cNvSpPr>
            <p:nvPr/>
          </p:nvSpPr>
          <p:spPr bwMode="auto">
            <a:xfrm>
              <a:off x="3065" y="2599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Reg</a:t>
              </a:r>
            </a:p>
          </p:txBody>
        </p:sp>
        <p:grpSp>
          <p:nvGrpSpPr>
            <p:cNvPr id="26" name="Group 117"/>
            <p:cNvGrpSpPr>
              <a:grpSpLocks/>
            </p:cNvGrpSpPr>
            <p:nvPr/>
          </p:nvGrpSpPr>
          <p:grpSpPr bwMode="auto">
            <a:xfrm>
              <a:off x="3084" y="2592"/>
              <a:ext cx="296" cy="289"/>
              <a:chOff x="3084" y="2592"/>
              <a:chExt cx="296" cy="289"/>
            </a:xfrm>
          </p:grpSpPr>
          <p:sp>
            <p:nvSpPr>
              <p:cNvPr id="2743414" name="Freeform 118"/>
              <p:cNvSpPr>
                <a:spLocks/>
              </p:cNvSpPr>
              <p:nvPr/>
            </p:nvSpPr>
            <p:spPr bwMode="auto">
              <a:xfrm>
                <a:off x="3084" y="2592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415" name="Freeform 119"/>
              <p:cNvSpPr>
                <a:spLocks/>
              </p:cNvSpPr>
              <p:nvPr/>
            </p:nvSpPr>
            <p:spPr bwMode="auto">
              <a:xfrm>
                <a:off x="3232" y="2592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43416" name="Line 120"/>
            <p:cNvSpPr>
              <a:spLocks noChangeShapeType="1"/>
            </p:cNvSpPr>
            <p:nvPr/>
          </p:nvSpPr>
          <p:spPr bwMode="auto">
            <a:xfrm>
              <a:off x="2969" y="2736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3417" name="Freeform 121"/>
            <p:cNvSpPr>
              <a:spLocks/>
            </p:cNvSpPr>
            <p:nvPr/>
          </p:nvSpPr>
          <p:spPr bwMode="auto">
            <a:xfrm>
              <a:off x="3031" y="2640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3418" name="Line 122"/>
            <p:cNvSpPr>
              <a:spLocks noChangeShapeType="1"/>
            </p:cNvSpPr>
            <p:nvPr/>
          </p:nvSpPr>
          <p:spPr bwMode="auto">
            <a:xfrm>
              <a:off x="3385" y="2640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3419" name="Rectangle 123"/>
            <p:cNvSpPr>
              <a:spLocks noChangeArrowheads="1"/>
            </p:cNvSpPr>
            <p:nvPr/>
          </p:nvSpPr>
          <p:spPr bwMode="auto">
            <a:xfrm>
              <a:off x="3882" y="2594"/>
              <a:ext cx="3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  D$</a:t>
              </a:r>
            </a:p>
          </p:txBody>
        </p:sp>
        <p:grpSp>
          <p:nvGrpSpPr>
            <p:cNvPr id="27" name="Group 124"/>
            <p:cNvGrpSpPr>
              <a:grpSpLocks/>
            </p:cNvGrpSpPr>
            <p:nvPr/>
          </p:nvGrpSpPr>
          <p:grpSpPr bwMode="auto">
            <a:xfrm>
              <a:off x="3933" y="2592"/>
              <a:ext cx="325" cy="289"/>
              <a:chOff x="3933" y="2592"/>
              <a:chExt cx="325" cy="289"/>
            </a:xfrm>
          </p:grpSpPr>
          <p:sp>
            <p:nvSpPr>
              <p:cNvPr id="2743421" name="Freeform 125"/>
              <p:cNvSpPr>
                <a:spLocks/>
              </p:cNvSpPr>
              <p:nvPr/>
            </p:nvSpPr>
            <p:spPr bwMode="auto">
              <a:xfrm>
                <a:off x="3933" y="2592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422" name="Freeform 126"/>
              <p:cNvSpPr>
                <a:spLocks/>
              </p:cNvSpPr>
              <p:nvPr/>
            </p:nvSpPr>
            <p:spPr bwMode="auto">
              <a:xfrm>
                <a:off x="4094" y="2592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43423" name="Rectangle 127"/>
            <p:cNvSpPr>
              <a:spLocks noChangeArrowheads="1"/>
            </p:cNvSpPr>
            <p:nvPr/>
          </p:nvSpPr>
          <p:spPr bwMode="auto">
            <a:xfrm>
              <a:off x="4374" y="2594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Reg</a:t>
              </a:r>
            </a:p>
          </p:txBody>
        </p:sp>
        <p:grpSp>
          <p:nvGrpSpPr>
            <p:cNvPr id="28" name="Group 128"/>
            <p:cNvGrpSpPr>
              <a:grpSpLocks/>
            </p:cNvGrpSpPr>
            <p:nvPr/>
          </p:nvGrpSpPr>
          <p:grpSpPr bwMode="auto">
            <a:xfrm>
              <a:off x="4401" y="2592"/>
              <a:ext cx="284" cy="289"/>
              <a:chOff x="4401" y="2592"/>
              <a:chExt cx="284" cy="289"/>
            </a:xfrm>
          </p:grpSpPr>
          <p:sp>
            <p:nvSpPr>
              <p:cNvPr id="2743425" name="Freeform 129"/>
              <p:cNvSpPr>
                <a:spLocks/>
              </p:cNvSpPr>
              <p:nvPr/>
            </p:nvSpPr>
            <p:spPr bwMode="auto">
              <a:xfrm>
                <a:off x="4401" y="2592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426" name="Freeform 130"/>
              <p:cNvSpPr>
                <a:spLocks/>
              </p:cNvSpPr>
              <p:nvPr/>
            </p:nvSpPr>
            <p:spPr bwMode="auto">
              <a:xfrm>
                <a:off x="4542" y="2592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43427" name="Line 131"/>
            <p:cNvSpPr>
              <a:spLocks noChangeShapeType="1"/>
            </p:cNvSpPr>
            <p:nvPr/>
          </p:nvSpPr>
          <p:spPr bwMode="auto">
            <a:xfrm>
              <a:off x="4254" y="2736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3428" name="Line 132"/>
            <p:cNvSpPr>
              <a:spLocks noChangeShapeType="1"/>
            </p:cNvSpPr>
            <p:nvPr/>
          </p:nvSpPr>
          <p:spPr bwMode="auto">
            <a:xfrm>
              <a:off x="3770" y="2736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3429" name="Freeform 133"/>
            <p:cNvSpPr>
              <a:spLocks/>
            </p:cNvSpPr>
            <p:nvPr/>
          </p:nvSpPr>
          <p:spPr bwMode="auto">
            <a:xfrm>
              <a:off x="3891" y="2736"/>
              <a:ext cx="431" cy="1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391" y="192"/>
                </a:cxn>
                <a:cxn ang="0">
                  <a:pos x="391" y="64"/>
                </a:cxn>
                <a:cxn ang="0">
                  <a:pos x="430" y="0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3430" name="Line 134"/>
            <p:cNvSpPr>
              <a:spLocks noChangeShapeType="1"/>
            </p:cNvSpPr>
            <p:nvPr/>
          </p:nvSpPr>
          <p:spPr bwMode="auto">
            <a:xfrm>
              <a:off x="3385" y="2832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3431" name="Freeform 135"/>
            <p:cNvSpPr>
              <a:spLocks/>
            </p:cNvSpPr>
            <p:nvPr/>
          </p:nvSpPr>
          <p:spPr bwMode="auto">
            <a:xfrm>
              <a:off x="3478" y="2731"/>
              <a:ext cx="337" cy="27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0" y="277"/>
                </a:cxn>
                <a:cxn ang="0">
                  <a:pos x="294" y="277"/>
                </a:cxn>
                <a:cxn ang="0">
                  <a:pos x="294" y="90"/>
                </a:cxn>
                <a:cxn ang="0">
                  <a:pos x="336" y="0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9" name="Group 136"/>
            <p:cNvGrpSpPr>
              <a:grpSpLocks/>
            </p:cNvGrpSpPr>
            <p:nvPr/>
          </p:nvGrpSpPr>
          <p:grpSpPr bwMode="auto">
            <a:xfrm>
              <a:off x="3032" y="2944"/>
              <a:ext cx="2096" cy="513"/>
              <a:chOff x="3032" y="2944"/>
              <a:chExt cx="2096" cy="513"/>
            </a:xfrm>
          </p:grpSpPr>
          <p:grpSp>
            <p:nvGrpSpPr>
              <p:cNvPr id="30" name="Group 137"/>
              <p:cNvGrpSpPr>
                <a:grpSpLocks/>
              </p:cNvGrpSpPr>
              <p:nvPr/>
            </p:nvGrpSpPr>
            <p:grpSpPr bwMode="auto">
              <a:xfrm>
                <a:off x="3965" y="2944"/>
                <a:ext cx="225" cy="481"/>
                <a:chOff x="3965" y="2944"/>
                <a:chExt cx="225" cy="481"/>
              </a:xfrm>
            </p:grpSpPr>
            <p:sp>
              <p:nvSpPr>
                <p:cNvPr id="2743434" name="Freeform 138"/>
                <p:cNvSpPr>
                  <a:spLocks/>
                </p:cNvSpPr>
                <p:nvPr/>
              </p:nvSpPr>
              <p:spPr bwMode="auto">
                <a:xfrm>
                  <a:off x="3977" y="2944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3435" name="Rectangle 139"/>
                <p:cNvSpPr>
                  <a:spLocks noChangeArrowheads="1"/>
                </p:cNvSpPr>
                <p:nvPr/>
              </p:nvSpPr>
              <p:spPr bwMode="auto">
                <a:xfrm rot="5400000">
                  <a:off x="3878" y="3066"/>
                  <a:ext cx="384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600" b="1">
                      <a:solidFill>
                        <a:schemeClr val="tx1"/>
                      </a:solidFill>
                      <a:latin typeface="Times" pitchFamily="-65" charset="0"/>
                    </a:rPr>
                    <a:t>ALU</a:t>
                  </a:r>
                </a:p>
              </p:txBody>
            </p:sp>
          </p:grpSp>
          <p:grpSp>
            <p:nvGrpSpPr>
              <p:cNvPr id="31" name="Group 140"/>
              <p:cNvGrpSpPr>
                <a:grpSpLocks/>
              </p:cNvGrpSpPr>
              <p:nvPr/>
            </p:nvGrpSpPr>
            <p:grpSpPr bwMode="auto">
              <a:xfrm>
                <a:off x="3032" y="3040"/>
                <a:ext cx="359" cy="289"/>
                <a:chOff x="3032" y="3040"/>
                <a:chExt cx="359" cy="289"/>
              </a:xfrm>
            </p:grpSpPr>
            <p:sp>
              <p:nvSpPr>
                <p:cNvPr id="2743437" name="Rectangle 141"/>
                <p:cNvSpPr>
                  <a:spLocks noChangeArrowheads="1"/>
                </p:cNvSpPr>
                <p:nvPr/>
              </p:nvSpPr>
              <p:spPr bwMode="auto">
                <a:xfrm>
                  <a:off x="3032" y="3042"/>
                  <a:ext cx="292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600" b="1">
                      <a:solidFill>
                        <a:schemeClr val="tx1"/>
                      </a:solidFill>
                      <a:latin typeface="Times" pitchFamily="-65" charset="0"/>
                    </a:rPr>
                    <a:t>  I$</a:t>
                  </a:r>
                </a:p>
              </p:txBody>
            </p:sp>
            <p:grpSp>
              <p:nvGrpSpPr>
                <p:cNvPr id="2743329" name="Group 142"/>
                <p:cNvGrpSpPr>
                  <a:grpSpLocks/>
                </p:cNvGrpSpPr>
                <p:nvPr/>
              </p:nvGrpSpPr>
              <p:grpSpPr bwMode="auto">
                <a:xfrm>
                  <a:off x="3051" y="3040"/>
                  <a:ext cx="340" cy="289"/>
                  <a:chOff x="3051" y="3040"/>
                  <a:chExt cx="340" cy="289"/>
                </a:xfrm>
              </p:grpSpPr>
              <p:sp>
                <p:nvSpPr>
                  <p:cNvPr id="2743439" name="Freeform 143"/>
                  <p:cNvSpPr>
                    <a:spLocks/>
                  </p:cNvSpPr>
                  <p:nvPr/>
                </p:nvSpPr>
                <p:spPr bwMode="auto">
                  <a:xfrm>
                    <a:off x="3051" y="3040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43440" name="Freeform 144"/>
                  <p:cNvSpPr>
                    <a:spLocks/>
                  </p:cNvSpPr>
                  <p:nvPr/>
                </p:nvSpPr>
                <p:spPr bwMode="auto">
                  <a:xfrm>
                    <a:off x="3220" y="3040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743441" name="Rectangle 145"/>
              <p:cNvSpPr>
                <a:spLocks noChangeArrowheads="1"/>
              </p:cNvSpPr>
              <p:nvPr/>
            </p:nvSpPr>
            <p:spPr bwMode="auto">
              <a:xfrm>
                <a:off x="3492" y="3047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Reg</a:t>
                </a:r>
              </a:p>
            </p:txBody>
          </p:sp>
          <p:grpSp>
            <p:nvGrpSpPr>
              <p:cNvPr id="2743331" name="Group 146"/>
              <p:cNvGrpSpPr>
                <a:grpSpLocks/>
              </p:cNvGrpSpPr>
              <p:nvPr/>
            </p:nvGrpSpPr>
            <p:grpSpPr bwMode="auto">
              <a:xfrm>
                <a:off x="3511" y="3040"/>
                <a:ext cx="296" cy="289"/>
                <a:chOff x="3511" y="3040"/>
                <a:chExt cx="296" cy="289"/>
              </a:xfrm>
            </p:grpSpPr>
            <p:sp>
              <p:nvSpPr>
                <p:cNvPr id="2743443" name="Freeform 147"/>
                <p:cNvSpPr>
                  <a:spLocks/>
                </p:cNvSpPr>
                <p:nvPr/>
              </p:nvSpPr>
              <p:spPr bwMode="auto">
                <a:xfrm>
                  <a:off x="3511" y="3040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3444" name="Freeform 148"/>
                <p:cNvSpPr>
                  <a:spLocks/>
                </p:cNvSpPr>
                <p:nvPr/>
              </p:nvSpPr>
              <p:spPr bwMode="auto">
                <a:xfrm>
                  <a:off x="3659" y="3040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43445" name="Line 149"/>
              <p:cNvSpPr>
                <a:spLocks noChangeShapeType="1"/>
              </p:cNvSpPr>
              <p:nvPr/>
            </p:nvSpPr>
            <p:spPr bwMode="auto">
              <a:xfrm>
                <a:off x="3396" y="318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446" name="Freeform 150"/>
              <p:cNvSpPr>
                <a:spLocks/>
              </p:cNvSpPr>
              <p:nvPr/>
            </p:nvSpPr>
            <p:spPr bwMode="auto">
              <a:xfrm>
                <a:off x="3458" y="3088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447" name="Line 151"/>
              <p:cNvSpPr>
                <a:spLocks noChangeShapeType="1"/>
              </p:cNvSpPr>
              <p:nvPr/>
            </p:nvSpPr>
            <p:spPr bwMode="auto">
              <a:xfrm>
                <a:off x="3812" y="3088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448" name="Rectangle 152"/>
              <p:cNvSpPr>
                <a:spLocks noChangeArrowheads="1"/>
              </p:cNvSpPr>
              <p:nvPr/>
            </p:nvSpPr>
            <p:spPr bwMode="auto">
              <a:xfrm>
                <a:off x="4309" y="3042"/>
                <a:ext cx="3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  D$</a:t>
                </a:r>
              </a:p>
            </p:txBody>
          </p:sp>
          <p:grpSp>
            <p:nvGrpSpPr>
              <p:cNvPr id="2743335" name="Group 153"/>
              <p:cNvGrpSpPr>
                <a:grpSpLocks/>
              </p:cNvGrpSpPr>
              <p:nvPr/>
            </p:nvGrpSpPr>
            <p:grpSpPr bwMode="auto">
              <a:xfrm>
                <a:off x="4360" y="3040"/>
                <a:ext cx="325" cy="289"/>
                <a:chOff x="4360" y="3040"/>
                <a:chExt cx="325" cy="289"/>
              </a:xfrm>
            </p:grpSpPr>
            <p:sp>
              <p:nvSpPr>
                <p:cNvPr id="2743450" name="Freeform 154"/>
                <p:cNvSpPr>
                  <a:spLocks/>
                </p:cNvSpPr>
                <p:nvPr/>
              </p:nvSpPr>
              <p:spPr bwMode="auto">
                <a:xfrm>
                  <a:off x="4360" y="3040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3451" name="Freeform 155"/>
                <p:cNvSpPr>
                  <a:spLocks/>
                </p:cNvSpPr>
                <p:nvPr/>
              </p:nvSpPr>
              <p:spPr bwMode="auto">
                <a:xfrm>
                  <a:off x="4521" y="3040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43452" name="Rectangle 156"/>
              <p:cNvSpPr>
                <a:spLocks noChangeArrowheads="1"/>
              </p:cNvSpPr>
              <p:nvPr/>
            </p:nvSpPr>
            <p:spPr bwMode="auto">
              <a:xfrm>
                <a:off x="4801" y="3042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Reg</a:t>
                </a:r>
              </a:p>
            </p:txBody>
          </p:sp>
          <p:grpSp>
            <p:nvGrpSpPr>
              <p:cNvPr id="2743343" name="Group 157"/>
              <p:cNvGrpSpPr>
                <a:grpSpLocks/>
              </p:cNvGrpSpPr>
              <p:nvPr/>
            </p:nvGrpSpPr>
            <p:grpSpPr bwMode="auto">
              <a:xfrm>
                <a:off x="4828" y="3040"/>
                <a:ext cx="284" cy="289"/>
                <a:chOff x="4828" y="3040"/>
                <a:chExt cx="284" cy="289"/>
              </a:xfrm>
            </p:grpSpPr>
            <p:sp>
              <p:nvSpPr>
                <p:cNvPr id="2743454" name="Freeform 158"/>
                <p:cNvSpPr>
                  <a:spLocks/>
                </p:cNvSpPr>
                <p:nvPr/>
              </p:nvSpPr>
              <p:spPr bwMode="auto">
                <a:xfrm>
                  <a:off x="4828" y="3040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3455" name="Freeform 159"/>
                <p:cNvSpPr>
                  <a:spLocks/>
                </p:cNvSpPr>
                <p:nvPr/>
              </p:nvSpPr>
              <p:spPr bwMode="auto">
                <a:xfrm>
                  <a:off x="4969" y="3040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43456" name="Line 160"/>
              <p:cNvSpPr>
                <a:spLocks noChangeShapeType="1"/>
              </p:cNvSpPr>
              <p:nvPr/>
            </p:nvSpPr>
            <p:spPr bwMode="auto">
              <a:xfrm>
                <a:off x="4681" y="3184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457" name="Line 161"/>
              <p:cNvSpPr>
                <a:spLocks noChangeShapeType="1"/>
              </p:cNvSpPr>
              <p:nvPr/>
            </p:nvSpPr>
            <p:spPr bwMode="auto">
              <a:xfrm>
                <a:off x="4197" y="3184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458" name="Freeform 162"/>
              <p:cNvSpPr>
                <a:spLocks/>
              </p:cNvSpPr>
              <p:nvPr/>
            </p:nvSpPr>
            <p:spPr bwMode="auto">
              <a:xfrm>
                <a:off x="4318" y="3184"/>
                <a:ext cx="431" cy="1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2"/>
                  </a:cxn>
                  <a:cxn ang="0">
                    <a:pos x="391" y="192"/>
                  </a:cxn>
                  <a:cxn ang="0">
                    <a:pos x="391" y="64"/>
                  </a:cxn>
                  <a:cxn ang="0">
                    <a:pos x="430" y="0"/>
                  </a:cxn>
                </a:cxnLst>
                <a:rect l="0" t="0" r="r" b="b"/>
                <a:pathLst>
                  <a:path w="431" h="193">
                    <a:moveTo>
                      <a:pt x="0" y="0"/>
                    </a:moveTo>
                    <a:lnTo>
                      <a:pt x="0" y="192"/>
                    </a:lnTo>
                    <a:lnTo>
                      <a:pt x="391" y="192"/>
                    </a:lnTo>
                    <a:lnTo>
                      <a:pt x="391" y="64"/>
                    </a:lnTo>
                    <a:lnTo>
                      <a:pt x="43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459" name="Line 163"/>
              <p:cNvSpPr>
                <a:spLocks noChangeShapeType="1"/>
              </p:cNvSpPr>
              <p:nvPr/>
            </p:nvSpPr>
            <p:spPr bwMode="auto">
              <a:xfrm>
                <a:off x="3812" y="3280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460" name="Freeform 164"/>
              <p:cNvSpPr>
                <a:spLocks/>
              </p:cNvSpPr>
              <p:nvPr/>
            </p:nvSpPr>
            <p:spPr bwMode="auto">
              <a:xfrm>
                <a:off x="3905" y="3179"/>
                <a:ext cx="337" cy="278"/>
              </a:xfrm>
              <a:custGeom>
                <a:avLst/>
                <a:gdLst/>
                <a:ahLst/>
                <a:cxnLst>
                  <a:cxn ang="0">
                    <a:pos x="0" y="101"/>
                  </a:cxn>
                  <a:cxn ang="0">
                    <a:pos x="0" y="277"/>
                  </a:cxn>
                  <a:cxn ang="0">
                    <a:pos x="294" y="277"/>
                  </a:cxn>
                  <a:cxn ang="0">
                    <a:pos x="294" y="90"/>
                  </a:cxn>
                  <a:cxn ang="0">
                    <a:pos x="336" y="0"/>
                  </a:cxn>
                </a:cxnLst>
                <a:rect l="0" t="0" r="r" b="b"/>
                <a:pathLst>
                  <a:path w="337" h="278">
                    <a:moveTo>
                      <a:pt x="0" y="101"/>
                    </a:moveTo>
                    <a:lnTo>
                      <a:pt x="0" y="277"/>
                    </a:lnTo>
                    <a:lnTo>
                      <a:pt x="294" y="277"/>
                    </a:lnTo>
                    <a:lnTo>
                      <a:pt x="294" y="90"/>
                    </a:lnTo>
                    <a:lnTo>
                      <a:pt x="336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43461" name="Rectangle 165"/>
            <p:cNvSpPr>
              <a:spLocks noChangeArrowheads="1"/>
            </p:cNvSpPr>
            <p:nvPr/>
          </p:nvSpPr>
          <p:spPr bwMode="auto">
            <a:xfrm>
              <a:off x="216" y="876"/>
              <a:ext cx="288" cy="30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I</a:t>
              </a:r>
            </a:p>
            <a:p>
              <a:pPr algn="ctr"/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n</a:t>
              </a:r>
            </a:p>
            <a:p>
              <a:pPr algn="ctr"/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s</a:t>
              </a:r>
            </a:p>
            <a:p>
              <a:pPr algn="ctr"/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t</a:t>
              </a:r>
            </a:p>
            <a:p>
              <a:pPr algn="ctr"/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r.</a:t>
              </a:r>
            </a:p>
            <a:p>
              <a:pPr algn="ctr"/>
              <a:endParaRPr lang="en-US" sz="2800" b="1">
                <a:solidFill>
                  <a:schemeClr val="tx1"/>
                </a:solidFill>
                <a:latin typeface="Arial" pitchFamily="-65" charset="0"/>
              </a:endParaRPr>
            </a:p>
            <a:p>
              <a:pPr algn="ctr"/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O</a:t>
              </a:r>
            </a:p>
            <a:p>
              <a:pPr algn="ctr"/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r</a:t>
              </a:r>
            </a:p>
            <a:p>
              <a:pPr algn="ctr"/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d</a:t>
              </a:r>
            </a:p>
            <a:p>
              <a:pPr algn="ctr"/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e</a:t>
              </a:r>
            </a:p>
            <a:p>
              <a:pPr algn="ctr"/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r</a:t>
              </a:r>
            </a:p>
          </p:txBody>
        </p:sp>
        <p:sp>
          <p:nvSpPr>
            <p:cNvPr id="2743462" name="Rectangle 166"/>
            <p:cNvSpPr>
              <a:spLocks noChangeArrowheads="1"/>
            </p:cNvSpPr>
            <p:nvPr/>
          </p:nvSpPr>
          <p:spPr bwMode="auto">
            <a:xfrm>
              <a:off x="975" y="563"/>
              <a:ext cx="2168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chemeClr val="tx1"/>
                  </a:solidFill>
                  <a:latin typeface="Arial" pitchFamily="-65" charset="0"/>
                </a:rPr>
                <a:t>Time (clock cycles)</a:t>
              </a:r>
            </a:p>
          </p:txBody>
        </p:sp>
      </p:grpSp>
      <p:sp>
        <p:nvSpPr>
          <p:cNvPr id="167" name="Title 166"/>
          <p:cNvSpPr>
            <a:spLocks noGrp="1"/>
          </p:cNvSpPr>
          <p:nvPr>
            <p:ph type="title"/>
          </p:nvPr>
        </p:nvSpPr>
        <p:spPr>
          <a:xfrm>
            <a:off x="417513" y="84633"/>
            <a:ext cx="8229600" cy="758515"/>
          </a:xfrm>
        </p:spPr>
        <p:txBody>
          <a:bodyPr/>
          <a:lstStyle/>
          <a:p>
            <a:r>
              <a:rPr lang="en-US" sz="3600" dirty="0"/>
              <a:t>Graphical Pipeline Representation</a:t>
            </a:r>
          </a:p>
        </p:txBody>
      </p:sp>
      <p:sp>
        <p:nvSpPr>
          <p:cNvPr id="168" name="Date Placeholder 16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D698-B78F-5244-897B-E27AE07A8DDB}" type="datetime1">
              <a:rPr lang="en-US" smtClean="0"/>
              <a:pPr/>
              <a:t>2015-05-09</a:t>
            </a:fld>
            <a:endParaRPr lang="en-US" dirty="0"/>
          </a:p>
        </p:txBody>
      </p:sp>
      <p:sp>
        <p:nvSpPr>
          <p:cNvPr id="169" name="Slide Number Placeholder 1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83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 Performance</a:t>
            </a:r>
            <a:endParaRPr lang="en-AU"/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533650"/>
          </a:xfrm>
        </p:spPr>
        <p:txBody>
          <a:bodyPr>
            <a:normAutofit/>
          </a:bodyPr>
          <a:lstStyle/>
          <a:p>
            <a:r>
              <a:rPr lang="en-US" sz="2800" dirty="0"/>
              <a:t>Assume time for stages is</a:t>
            </a:r>
          </a:p>
          <a:p>
            <a:pPr lvl="1"/>
            <a:r>
              <a:rPr lang="en-US" sz="2400" dirty="0"/>
              <a:t>100ps for register read or write</a:t>
            </a:r>
          </a:p>
          <a:p>
            <a:pPr lvl="1"/>
            <a:r>
              <a:rPr lang="en-US" sz="2400" dirty="0"/>
              <a:t>200ps for other stages</a:t>
            </a:r>
            <a:endParaRPr lang="en-US" sz="2400" dirty="0" smtClean="0"/>
          </a:p>
          <a:p>
            <a:r>
              <a:rPr lang="en-US" sz="2800" dirty="0" smtClean="0"/>
              <a:t>What is pipelined clock rate?</a:t>
            </a:r>
          </a:p>
          <a:p>
            <a:pPr lvl="1"/>
            <a:r>
              <a:rPr lang="en-US" sz="2400" dirty="0" smtClean="0"/>
              <a:t>Compare </a:t>
            </a:r>
            <a:r>
              <a:rPr lang="en-US" sz="2400" dirty="0"/>
              <a:t>pipelined </a:t>
            </a:r>
            <a:r>
              <a:rPr lang="en-US" sz="2400" dirty="0" err="1"/>
              <a:t>datapath</a:t>
            </a:r>
            <a:r>
              <a:rPr lang="en-US" sz="2400" dirty="0"/>
              <a:t> with single-cycle </a:t>
            </a:r>
            <a:r>
              <a:rPr lang="en-US" sz="2400" dirty="0" err="1"/>
              <a:t>datapath</a:t>
            </a:r>
            <a:endParaRPr lang="en-US" sz="2400" dirty="0"/>
          </a:p>
        </p:txBody>
      </p:sp>
      <p:graphicFrame>
        <p:nvGraphicFramePr>
          <p:cNvPr id="327684" name="Group 4"/>
          <p:cNvGraphicFramePr>
            <a:graphicFrameLocks noGrp="1"/>
          </p:cNvGraphicFramePr>
          <p:nvPr/>
        </p:nvGraphicFramePr>
        <p:xfrm>
          <a:off x="395288" y="3846513"/>
          <a:ext cx="8353425" cy="2246631"/>
        </p:xfrm>
        <a:graphic>
          <a:graphicData uri="http://schemas.openxmlformats.org/drawingml/2006/table">
            <a:tbl>
              <a:tblPr/>
              <a:tblGrid>
                <a:gridCol w="1193800"/>
                <a:gridCol w="1192212"/>
                <a:gridCol w="1195388"/>
                <a:gridCol w="1190625"/>
                <a:gridCol w="1195387"/>
                <a:gridCol w="1192213"/>
                <a:gridCol w="1193800"/>
              </a:tblGrid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 fetch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 read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 op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 access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 write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 time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lw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sw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R-format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beq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0FD9-F86A-A442-92CA-D3714EE26CC3}" type="datetime1">
              <a:rPr lang="en-US" smtClean="0"/>
              <a:pPr/>
              <a:t>2015-05-09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34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734" name="Picture 6" descr="f04-27-P37449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450" y="1557338"/>
            <a:ext cx="6621463" cy="4629150"/>
          </a:xfrm>
          <a:prstGeom prst="rect">
            <a:avLst/>
          </a:prstGeom>
          <a:noFill/>
        </p:spPr>
      </p:pic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 Performance</a:t>
            </a:r>
            <a:endParaRPr lang="en-AU"/>
          </a:p>
        </p:txBody>
      </p:sp>
      <p:sp>
        <p:nvSpPr>
          <p:cNvPr id="329732" name="Text Box 4"/>
          <p:cNvSpPr txBox="1">
            <a:spLocks noChangeArrowheads="1"/>
          </p:cNvSpPr>
          <p:nvPr/>
        </p:nvSpPr>
        <p:spPr bwMode="auto">
          <a:xfrm>
            <a:off x="3132138" y="1196975"/>
            <a:ext cx="267652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/>
              <a:t>Single-cycle (T</a:t>
            </a:r>
            <a:r>
              <a:rPr lang="en-US" sz="1800" baseline="-25000"/>
              <a:t>c</a:t>
            </a:r>
            <a:r>
              <a:rPr lang="en-US" sz="1800"/>
              <a:t>= 800ps)</a:t>
            </a:r>
            <a:endParaRPr lang="en-AU" sz="1800"/>
          </a:p>
        </p:txBody>
      </p:sp>
      <p:sp>
        <p:nvSpPr>
          <p:cNvPr id="329733" name="Text Box 5"/>
          <p:cNvSpPr txBox="1">
            <a:spLocks noChangeArrowheads="1"/>
          </p:cNvSpPr>
          <p:nvPr/>
        </p:nvSpPr>
        <p:spPr bwMode="auto">
          <a:xfrm>
            <a:off x="3276600" y="3644900"/>
            <a:ext cx="238442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/>
              <a:t>Pipelined (T</a:t>
            </a:r>
            <a:r>
              <a:rPr lang="en-US" sz="1800" baseline="-25000"/>
              <a:t>c</a:t>
            </a:r>
            <a:r>
              <a:rPr lang="en-US" sz="1800"/>
              <a:t>= 200ps)</a:t>
            </a:r>
            <a:endParaRPr lang="en-AU" sz="180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0868-A9A6-5140-908F-0890476F58E5}" type="datetime1">
              <a:rPr lang="en-US" smtClean="0"/>
              <a:pPr/>
              <a:t>2015-05-09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 Speedup</a:t>
            </a:r>
            <a:endParaRPr lang="en-AU"/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all stages are balanced</a:t>
            </a:r>
          </a:p>
          <a:p>
            <a:pPr lvl="1">
              <a:buFont typeface="Arial"/>
              <a:buChar char="•"/>
            </a:pPr>
            <a:r>
              <a:rPr lang="en-US" dirty="0"/>
              <a:t>i.e., all take the same </a:t>
            </a:r>
            <a:r>
              <a:rPr lang="en-US" dirty="0" smtClean="0"/>
              <a:t>time</a:t>
            </a:r>
          </a:p>
          <a:p>
            <a:pPr lvl="1">
              <a:buFont typeface="Arial"/>
              <a:buChar char="•"/>
            </a:pPr>
            <a:endParaRPr lang="en-US" dirty="0" smtClean="0"/>
          </a:p>
          <a:p>
            <a:pPr marL="57150" indent="0">
              <a:buNone/>
            </a:pPr>
            <a:r>
              <a:rPr lang="en-US" sz="2000" b="1" dirty="0" smtClean="0"/>
              <a:t>Time </a:t>
            </a:r>
            <a:r>
              <a:rPr lang="en-US" sz="2000" b="1" dirty="0"/>
              <a:t>between </a:t>
            </a:r>
            <a:r>
              <a:rPr lang="en-US" sz="2000" b="1" dirty="0" err="1" smtClean="0"/>
              <a:t>instructions</a:t>
            </a:r>
            <a:r>
              <a:rPr lang="en-US" sz="2000" b="1" baseline="-25000" dirty="0" err="1" smtClean="0"/>
              <a:t>pipelined</a:t>
            </a:r>
            <a:r>
              <a:rPr lang="en-US" sz="2000" b="1" baseline="-25000" dirty="0" smtClean="0"/>
              <a:t>   </a:t>
            </a:r>
            <a:r>
              <a:rPr lang="en-US" sz="2000" b="1" dirty="0" smtClean="0"/>
              <a:t>=     Time </a:t>
            </a:r>
            <a:r>
              <a:rPr lang="en-US" sz="2000" b="1" dirty="0"/>
              <a:t>between </a:t>
            </a:r>
            <a:r>
              <a:rPr lang="en-US" sz="2000" b="1" dirty="0" err="1"/>
              <a:t>instructions</a:t>
            </a:r>
            <a:r>
              <a:rPr lang="en-US" sz="2000" b="1" baseline="-25000" dirty="0" err="1"/>
              <a:t>nonpipelined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 smtClean="0"/>
              <a:t>							</a:t>
            </a:r>
            <a:r>
              <a:rPr lang="en-US" sz="2400" b="1" dirty="0"/>
              <a:t>	</a:t>
            </a:r>
            <a:r>
              <a:rPr lang="en-US" sz="2000" b="1" dirty="0"/>
              <a:t>	Number of </a:t>
            </a:r>
            <a:r>
              <a:rPr lang="en-US" sz="2000" b="1" dirty="0" smtClean="0"/>
              <a:t>stages</a:t>
            </a:r>
          </a:p>
          <a:p>
            <a:pPr marL="57150" indent="0">
              <a:buNone/>
            </a:pPr>
            <a:endParaRPr lang="en-US" sz="2000" b="1" dirty="0"/>
          </a:p>
          <a:p>
            <a:pPr>
              <a:buFont typeface="Arial"/>
              <a:buChar char="•"/>
            </a:pPr>
            <a:r>
              <a:rPr lang="en-US" dirty="0"/>
              <a:t>If not balanced, speedup is less</a:t>
            </a:r>
          </a:p>
          <a:p>
            <a:pPr>
              <a:buFont typeface="Arial"/>
              <a:buChar char="•"/>
            </a:pPr>
            <a:r>
              <a:rPr lang="en-US" dirty="0"/>
              <a:t>Speedup due to </a:t>
            </a:r>
            <a:r>
              <a:rPr lang="en-US" b="1" dirty="0"/>
              <a:t>increased throughput</a:t>
            </a:r>
          </a:p>
          <a:p>
            <a:pPr lvl="1">
              <a:buFont typeface="Arial"/>
              <a:buChar char="•"/>
            </a:pPr>
            <a:r>
              <a:rPr lang="en-US" b="1" dirty="0"/>
              <a:t>Latency</a:t>
            </a:r>
            <a:r>
              <a:rPr lang="en-US" dirty="0"/>
              <a:t> (time for each instruction) does not decrease</a:t>
            </a:r>
            <a:endParaRPr lang="en-AU" dirty="0"/>
          </a:p>
        </p:txBody>
      </p:sp>
      <p:sp>
        <p:nvSpPr>
          <p:cNvPr id="331780" name="Line 4"/>
          <p:cNvSpPr>
            <a:spLocks noChangeShapeType="1"/>
          </p:cNvSpPr>
          <p:nvPr/>
        </p:nvSpPr>
        <p:spPr bwMode="auto">
          <a:xfrm>
            <a:off x="4524499" y="3370213"/>
            <a:ext cx="261938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8143-75CD-4C4A-8C50-C9032E4BABFD}" type="datetime1">
              <a:rPr lang="en-US" smtClean="0"/>
              <a:pPr/>
              <a:t>2015-05-09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84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7141-14EA-614A-9DC5-7B2C137AE455}" type="datetime1">
              <a:rPr lang="en-US" smtClean="0"/>
              <a:pPr/>
              <a:t>2015-05-09</a:t>
            </a:fld>
            <a:endParaRPr lang="en-US" dirty="0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Hazards</a:t>
            </a:r>
            <a:endParaRPr lang="en-AU"/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Situations that prevent starting the </a:t>
            </a:r>
            <a:r>
              <a:rPr lang="en-US" dirty="0" smtClean="0"/>
              <a:t>next logical </a:t>
            </a:r>
            <a:r>
              <a:rPr lang="en-US" dirty="0"/>
              <a:t>instruction in the next</a:t>
            </a:r>
            <a:r>
              <a:rPr lang="en-US" dirty="0" smtClean="0"/>
              <a:t> clock cycle</a:t>
            </a:r>
            <a:endParaRPr 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1" dirty="0" smtClean="0"/>
              <a:t>Structural </a:t>
            </a:r>
            <a:r>
              <a:rPr lang="en-US" b="1" dirty="0"/>
              <a:t>hazards</a:t>
            </a:r>
            <a:endParaRPr lang="en-US" b="1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Required </a:t>
            </a:r>
            <a:r>
              <a:rPr lang="en-US" dirty="0"/>
              <a:t>resource is </a:t>
            </a:r>
            <a:r>
              <a:rPr lang="en-US" dirty="0" smtClean="0"/>
              <a:t>busy (e.g., roommate studying)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1" dirty="0"/>
              <a:t>Data hazard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Need to wait for previous instruction to complete its data read/</a:t>
            </a:r>
            <a:r>
              <a:rPr lang="en-US" dirty="0" smtClean="0"/>
              <a:t>write (e.g., pair of socks in different loads)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1" dirty="0"/>
              <a:t>Control hazard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Deciding on control action depends on previous </a:t>
            </a:r>
            <a:r>
              <a:rPr lang="en-US" dirty="0" smtClean="0"/>
              <a:t>instruction (e.g., how much detergent based on how clean prior load turns out)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94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3299" name="Rectangle 3"/>
          <p:cNvSpPr>
            <a:spLocks noChangeArrowheads="1"/>
          </p:cNvSpPr>
          <p:nvPr/>
        </p:nvSpPr>
        <p:spPr bwMode="auto">
          <a:xfrm>
            <a:off x="1194649" y="5952190"/>
            <a:ext cx="6992298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/>
              <a:t>Read same memory twice in same clock cycle </a:t>
            </a:r>
          </a:p>
          <a:p>
            <a:pPr algn="ctr"/>
            <a:r>
              <a:rPr lang="en-US" sz="2400" dirty="0" smtClean="0"/>
              <a:t>Conflict </a:t>
            </a:r>
            <a:r>
              <a:rPr lang="en-US" sz="2400" dirty="0"/>
              <a:t>for use of a </a:t>
            </a:r>
            <a:r>
              <a:rPr lang="en-US" sz="2400" dirty="0" smtClean="0"/>
              <a:t>resource</a:t>
            </a:r>
            <a:endParaRPr lang="en-US" sz="2400" b="1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086225" y="1819747"/>
            <a:ext cx="1019175" cy="3089275"/>
            <a:chOff x="2470" y="1034"/>
            <a:chExt cx="642" cy="1946"/>
          </a:xfrm>
        </p:grpSpPr>
        <p:sp>
          <p:nvSpPr>
            <p:cNvPr id="2743301" name="Oval 5"/>
            <p:cNvSpPr>
              <a:spLocks noChangeArrowheads="1"/>
            </p:cNvSpPr>
            <p:nvPr/>
          </p:nvSpPr>
          <p:spPr bwMode="auto">
            <a:xfrm>
              <a:off x="2470" y="2481"/>
              <a:ext cx="623" cy="499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3302" name="Oval 6"/>
            <p:cNvSpPr>
              <a:spLocks noChangeArrowheads="1"/>
            </p:cNvSpPr>
            <p:nvPr/>
          </p:nvSpPr>
          <p:spPr bwMode="auto">
            <a:xfrm>
              <a:off x="2489" y="1034"/>
              <a:ext cx="623" cy="566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08000" y="1072035"/>
            <a:ext cx="7797800" cy="5283200"/>
            <a:chOff x="216" y="563"/>
            <a:chExt cx="4912" cy="3328"/>
          </a:xfrm>
        </p:grpSpPr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2624" y="1200"/>
              <a:ext cx="340" cy="289"/>
              <a:chOff x="2624" y="1200"/>
              <a:chExt cx="340" cy="289"/>
            </a:xfrm>
          </p:grpSpPr>
          <p:sp>
            <p:nvSpPr>
              <p:cNvPr id="2743305" name="Freeform 9"/>
              <p:cNvSpPr>
                <a:spLocks/>
              </p:cNvSpPr>
              <p:nvPr/>
            </p:nvSpPr>
            <p:spPr bwMode="auto">
              <a:xfrm>
                <a:off x="2624" y="1200"/>
                <a:ext cx="170" cy="289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9" y="288"/>
                  </a:cxn>
                </a:cxnLst>
                <a:rect l="0" t="0" r="r" b="b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306" name="Freeform 10"/>
              <p:cNvSpPr>
                <a:spLocks/>
              </p:cNvSpPr>
              <p:nvPr/>
            </p:nvSpPr>
            <p:spPr bwMode="auto">
              <a:xfrm>
                <a:off x="2793" y="1200"/>
                <a:ext cx="171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0" y="0"/>
                  </a:cxn>
                  <a:cxn ang="0">
                    <a:pos x="170" y="288"/>
                  </a:cxn>
                  <a:cxn ang="0">
                    <a:pos x="0" y="288"/>
                  </a:cxn>
                </a:cxnLst>
                <a:rect l="0" t="0" r="r" b="b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624" y="2592"/>
              <a:ext cx="340" cy="289"/>
              <a:chOff x="2624" y="2592"/>
              <a:chExt cx="340" cy="289"/>
            </a:xfrm>
          </p:grpSpPr>
          <p:sp>
            <p:nvSpPr>
              <p:cNvPr id="2743308" name="Freeform 12"/>
              <p:cNvSpPr>
                <a:spLocks/>
              </p:cNvSpPr>
              <p:nvPr/>
            </p:nvSpPr>
            <p:spPr bwMode="auto">
              <a:xfrm>
                <a:off x="2624" y="2592"/>
                <a:ext cx="170" cy="289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9" y="288"/>
                  </a:cxn>
                </a:cxnLst>
                <a:rect l="0" t="0" r="r" b="b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309" name="Freeform 13"/>
              <p:cNvSpPr>
                <a:spLocks/>
              </p:cNvSpPr>
              <p:nvPr/>
            </p:nvSpPr>
            <p:spPr bwMode="auto">
              <a:xfrm>
                <a:off x="2793" y="2592"/>
                <a:ext cx="171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0" y="0"/>
                  </a:cxn>
                  <a:cxn ang="0">
                    <a:pos x="170" y="288"/>
                  </a:cxn>
                  <a:cxn ang="0">
                    <a:pos x="0" y="288"/>
                  </a:cxn>
                </a:cxnLst>
                <a:rect l="0" t="0" r="r" b="b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43310" name="Rectangle 14"/>
            <p:cNvSpPr>
              <a:spLocks noChangeArrowheads="1"/>
            </p:cNvSpPr>
            <p:nvPr/>
          </p:nvSpPr>
          <p:spPr bwMode="auto">
            <a:xfrm>
              <a:off x="2605" y="2594"/>
              <a:ext cx="292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  I$</a:t>
              </a:r>
            </a:p>
          </p:txBody>
        </p:sp>
        <p:sp>
          <p:nvSpPr>
            <p:cNvPr id="2743311" name="Line 15"/>
            <p:cNvSpPr>
              <a:spLocks noChangeShapeType="1"/>
            </p:cNvSpPr>
            <p:nvPr/>
          </p:nvSpPr>
          <p:spPr bwMode="auto">
            <a:xfrm>
              <a:off x="584" y="1224"/>
              <a:ext cx="0" cy="20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3312" name="Line 16"/>
            <p:cNvSpPr>
              <a:spLocks noChangeShapeType="1"/>
            </p:cNvSpPr>
            <p:nvPr/>
          </p:nvSpPr>
          <p:spPr bwMode="auto">
            <a:xfrm>
              <a:off x="984" y="840"/>
              <a:ext cx="39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3313" name="Rectangle 17"/>
            <p:cNvSpPr>
              <a:spLocks noChangeArrowheads="1"/>
            </p:cNvSpPr>
            <p:nvPr/>
          </p:nvSpPr>
          <p:spPr bwMode="auto">
            <a:xfrm>
              <a:off x="579" y="1302"/>
              <a:ext cx="649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Load</a:t>
              </a:r>
            </a:p>
          </p:txBody>
        </p:sp>
        <p:sp>
          <p:nvSpPr>
            <p:cNvPr id="2743314" name="Rectangle 18"/>
            <p:cNvSpPr>
              <a:spLocks noChangeArrowheads="1"/>
            </p:cNvSpPr>
            <p:nvPr/>
          </p:nvSpPr>
          <p:spPr bwMode="auto">
            <a:xfrm>
              <a:off x="563" y="1718"/>
              <a:ext cx="786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Instr 1</a:t>
              </a:r>
            </a:p>
          </p:txBody>
        </p:sp>
        <p:sp>
          <p:nvSpPr>
            <p:cNvPr id="2743315" name="Rectangle 19"/>
            <p:cNvSpPr>
              <a:spLocks noChangeArrowheads="1"/>
            </p:cNvSpPr>
            <p:nvPr/>
          </p:nvSpPr>
          <p:spPr bwMode="auto">
            <a:xfrm>
              <a:off x="555" y="2182"/>
              <a:ext cx="786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Instr 2</a:t>
              </a:r>
            </a:p>
          </p:txBody>
        </p:sp>
        <p:sp>
          <p:nvSpPr>
            <p:cNvPr id="2743316" name="Rectangle 20"/>
            <p:cNvSpPr>
              <a:spLocks noChangeArrowheads="1"/>
            </p:cNvSpPr>
            <p:nvPr/>
          </p:nvSpPr>
          <p:spPr bwMode="auto">
            <a:xfrm>
              <a:off x="598" y="2612"/>
              <a:ext cx="786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Instr 3</a:t>
              </a:r>
            </a:p>
          </p:txBody>
        </p:sp>
        <p:sp>
          <p:nvSpPr>
            <p:cNvPr id="2743317" name="Rectangle 21"/>
            <p:cNvSpPr>
              <a:spLocks noChangeArrowheads="1"/>
            </p:cNvSpPr>
            <p:nvPr/>
          </p:nvSpPr>
          <p:spPr bwMode="auto">
            <a:xfrm>
              <a:off x="587" y="3067"/>
              <a:ext cx="786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Instr 4</a:t>
              </a:r>
            </a:p>
          </p:txBody>
        </p:sp>
        <p:sp>
          <p:nvSpPr>
            <p:cNvPr id="2743318" name="Line 22"/>
            <p:cNvSpPr>
              <a:spLocks noChangeShapeType="1"/>
            </p:cNvSpPr>
            <p:nvPr/>
          </p:nvSpPr>
          <p:spPr bwMode="auto">
            <a:xfrm>
              <a:off x="1728" y="920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3319" name="Line 23"/>
            <p:cNvSpPr>
              <a:spLocks noChangeShapeType="1"/>
            </p:cNvSpPr>
            <p:nvPr/>
          </p:nvSpPr>
          <p:spPr bwMode="auto">
            <a:xfrm>
              <a:off x="2160" y="920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3320" name="Line 24"/>
            <p:cNvSpPr>
              <a:spLocks noChangeShapeType="1"/>
            </p:cNvSpPr>
            <p:nvPr/>
          </p:nvSpPr>
          <p:spPr bwMode="auto">
            <a:xfrm>
              <a:off x="2592" y="920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3321" name="Line 25"/>
            <p:cNvSpPr>
              <a:spLocks noChangeShapeType="1"/>
            </p:cNvSpPr>
            <p:nvPr/>
          </p:nvSpPr>
          <p:spPr bwMode="auto">
            <a:xfrm>
              <a:off x="3024" y="920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3322" name="Line 26"/>
            <p:cNvSpPr>
              <a:spLocks noChangeShapeType="1"/>
            </p:cNvSpPr>
            <p:nvPr/>
          </p:nvSpPr>
          <p:spPr bwMode="auto">
            <a:xfrm>
              <a:off x="3456" y="920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3323" name="Line 27"/>
            <p:cNvSpPr>
              <a:spLocks noChangeShapeType="1"/>
            </p:cNvSpPr>
            <p:nvPr/>
          </p:nvSpPr>
          <p:spPr bwMode="auto">
            <a:xfrm>
              <a:off x="3888" y="920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3324" name="Line 28"/>
            <p:cNvSpPr>
              <a:spLocks noChangeShapeType="1"/>
            </p:cNvSpPr>
            <p:nvPr/>
          </p:nvSpPr>
          <p:spPr bwMode="auto">
            <a:xfrm>
              <a:off x="4320" y="920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3325" name="Line 29"/>
            <p:cNvSpPr>
              <a:spLocks noChangeShapeType="1"/>
            </p:cNvSpPr>
            <p:nvPr/>
          </p:nvSpPr>
          <p:spPr bwMode="auto">
            <a:xfrm>
              <a:off x="4752" y="920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2257" y="1152"/>
              <a:ext cx="225" cy="481"/>
              <a:chOff x="2257" y="1152"/>
              <a:chExt cx="225" cy="481"/>
            </a:xfrm>
          </p:grpSpPr>
          <p:sp>
            <p:nvSpPr>
              <p:cNvPr id="2743327" name="Freeform 31"/>
              <p:cNvSpPr>
                <a:spLocks/>
              </p:cNvSpPr>
              <p:nvPr/>
            </p:nvSpPr>
            <p:spPr bwMode="auto">
              <a:xfrm>
                <a:off x="2269" y="1152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328" name="Rectangle 32"/>
              <p:cNvSpPr>
                <a:spLocks noChangeArrowheads="1"/>
              </p:cNvSpPr>
              <p:nvPr/>
            </p:nvSpPr>
            <p:spPr bwMode="auto">
              <a:xfrm rot="5400000">
                <a:off x="2170" y="1274"/>
                <a:ext cx="38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ALU</a:t>
                </a:r>
              </a:p>
            </p:txBody>
          </p:sp>
        </p:grpSp>
        <p:grpSp>
          <p:nvGrpSpPr>
            <p:cNvPr id="7" name="Group 33"/>
            <p:cNvGrpSpPr>
              <a:grpSpLocks/>
            </p:cNvGrpSpPr>
            <p:nvPr/>
          </p:nvGrpSpPr>
          <p:grpSpPr bwMode="auto">
            <a:xfrm>
              <a:off x="1324" y="1248"/>
              <a:ext cx="359" cy="289"/>
              <a:chOff x="1324" y="1248"/>
              <a:chExt cx="359" cy="289"/>
            </a:xfrm>
          </p:grpSpPr>
          <p:sp>
            <p:nvSpPr>
              <p:cNvPr id="2743330" name="Rectangle 34"/>
              <p:cNvSpPr>
                <a:spLocks noChangeArrowheads="1"/>
              </p:cNvSpPr>
              <p:nvPr/>
            </p:nvSpPr>
            <p:spPr bwMode="auto">
              <a:xfrm>
                <a:off x="1324" y="1250"/>
                <a:ext cx="292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  I$</a:t>
                </a:r>
              </a:p>
            </p:txBody>
          </p:sp>
          <p:grpSp>
            <p:nvGrpSpPr>
              <p:cNvPr id="8" name="Group 35"/>
              <p:cNvGrpSpPr>
                <a:grpSpLocks/>
              </p:cNvGrpSpPr>
              <p:nvPr/>
            </p:nvGrpSpPr>
            <p:grpSpPr bwMode="auto">
              <a:xfrm>
                <a:off x="1343" y="1248"/>
                <a:ext cx="340" cy="289"/>
                <a:chOff x="1343" y="1248"/>
                <a:chExt cx="340" cy="289"/>
              </a:xfrm>
            </p:grpSpPr>
            <p:sp>
              <p:nvSpPr>
                <p:cNvPr id="2743332" name="Freeform 36"/>
                <p:cNvSpPr>
                  <a:spLocks/>
                </p:cNvSpPr>
                <p:nvPr/>
              </p:nvSpPr>
              <p:spPr bwMode="auto">
                <a:xfrm>
                  <a:off x="1343" y="1248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3333" name="Freeform 37"/>
                <p:cNvSpPr>
                  <a:spLocks/>
                </p:cNvSpPr>
                <p:nvPr/>
              </p:nvSpPr>
              <p:spPr bwMode="auto">
                <a:xfrm>
                  <a:off x="1512" y="1248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743334" name="Rectangle 38"/>
            <p:cNvSpPr>
              <a:spLocks noChangeArrowheads="1"/>
            </p:cNvSpPr>
            <p:nvPr/>
          </p:nvSpPr>
          <p:spPr bwMode="auto">
            <a:xfrm>
              <a:off x="1784" y="1255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Reg</a:t>
              </a:r>
            </a:p>
          </p:txBody>
        </p:sp>
        <p:grpSp>
          <p:nvGrpSpPr>
            <p:cNvPr id="9" name="Group 39"/>
            <p:cNvGrpSpPr>
              <a:grpSpLocks/>
            </p:cNvGrpSpPr>
            <p:nvPr/>
          </p:nvGrpSpPr>
          <p:grpSpPr bwMode="auto">
            <a:xfrm>
              <a:off x="1803" y="1248"/>
              <a:ext cx="296" cy="289"/>
              <a:chOff x="1803" y="1248"/>
              <a:chExt cx="296" cy="289"/>
            </a:xfrm>
          </p:grpSpPr>
          <p:sp>
            <p:nvSpPr>
              <p:cNvPr id="2743336" name="Freeform 40"/>
              <p:cNvSpPr>
                <a:spLocks/>
              </p:cNvSpPr>
              <p:nvPr/>
            </p:nvSpPr>
            <p:spPr bwMode="auto">
              <a:xfrm>
                <a:off x="1803" y="1248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337" name="Freeform 41"/>
              <p:cNvSpPr>
                <a:spLocks/>
              </p:cNvSpPr>
              <p:nvPr/>
            </p:nvSpPr>
            <p:spPr bwMode="auto">
              <a:xfrm>
                <a:off x="1951" y="1248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43338" name="Line 42"/>
            <p:cNvSpPr>
              <a:spLocks noChangeShapeType="1"/>
            </p:cNvSpPr>
            <p:nvPr/>
          </p:nvSpPr>
          <p:spPr bwMode="auto">
            <a:xfrm>
              <a:off x="1688" y="139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3339" name="Freeform 43"/>
            <p:cNvSpPr>
              <a:spLocks/>
            </p:cNvSpPr>
            <p:nvPr/>
          </p:nvSpPr>
          <p:spPr bwMode="auto">
            <a:xfrm>
              <a:off x="1750" y="1296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3340" name="Line 44"/>
            <p:cNvSpPr>
              <a:spLocks noChangeShapeType="1"/>
            </p:cNvSpPr>
            <p:nvPr/>
          </p:nvSpPr>
          <p:spPr bwMode="auto">
            <a:xfrm>
              <a:off x="2104" y="1296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3341" name="Rectangle 45"/>
            <p:cNvSpPr>
              <a:spLocks noChangeArrowheads="1"/>
            </p:cNvSpPr>
            <p:nvPr/>
          </p:nvSpPr>
          <p:spPr bwMode="auto">
            <a:xfrm>
              <a:off x="2601" y="1250"/>
              <a:ext cx="3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  D$</a:t>
              </a:r>
            </a:p>
          </p:txBody>
        </p:sp>
        <p:sp>
          <p:nvSpPr>
            <p:cNvPr id="2743342" name="Rectangle 46"/>
            <p:cNvSpPr>
              <a:spLocks noChangeArrowheads="1"/>
            </p:cNvSpPr>
            <p:nvPr/>
          </p:nvSpPr>
          <p:spPr bwMode="auto">
            <a:xfrm>
              <a:off x="3093" y="1250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Reg</a:t>
              </a:r>
            </a:p>
          </p:txBody>
        </p:sp>
        <p:grpSp>
          <p:nvGrpSpPr>
            <p:cNvPr id="10" name="Group 47"/>
            <p:cNvGrpSpPr>
              <a:grpSpLocks/>
            </p:cNvGrpSpPr>
            <p:nvPr/>
          </p:nvGrpSpPr>
          <p:grpSpPr bwMode="auto">
            <a:xfrm>
              <a:off x="3120" y="1248"/>
              <a:ext cx="284" cy="289"/>
              <a:chOff x="3120" y="1248"/>
              <a:chExt cx="284" cy="289"/>
            </a:xfrm>
          </p:grpSpPr>
          <p:sp>
            <p:nvSpPr>
              <p:cNvPr id="2743344" name="Freeform 48"/>
              <p:cNvSpPr>
                <a:spLocks/>
              </p:cNvSpPr>
              <p:nvPr/>
            </p:nvSpPr>
            <p:spPr bwMode="auto">
              <a:xfrm>
                <a:off x="3120" y="1248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345" name="Freeform 49"/>
              <p:cNvSpPr>
                <a:spLocks/>
              </p:cNvSpPr>
              <p:nvPr/>
            </p:nvSpPr>
            <p:spPr bwMode="auto">
              <a:xfrm>
                <a:off x="3261" y="1248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43346" name="Line 50"/>
            <p:cNvSpPr>
              <a:spLocks noChangeShapeType="1"/>
            </p:cNvSpPr>
            <p:nvPr/>
          </p:nvSpPr>
          <p:spPr bwMode="auto">
            <a:xfrm>
              <a:off x="2973" y="1392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3347" name="Line 51"/>
            <p:cNvSpPr>
              <a:spLocks noChangeShapeType="1"/>
            </p:cNvSpPr>
            <p:nvPr/>
          </p:nvSpPr>
          <p:spPr bwMode="auto">
            <a:xfrm>
              <a:off x="2489" y="1392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3348" name="Freeform 52"/>
            <p:cNvSpPr>
              <a:spLocks/>
            </p:cNvSpPr>
            <p:nvPr/>
          </p:nvSpPr>
          <p:spPr bwMode="auto">
            <a:xfrm>
              <a:off x="2610" y="1392"/>
              <a:ext cx="431" cy="1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391" y="192"/>
                </a:cxn>
                <a:cxn ang="0">
                  <a:pos x="391" y="64"/>
                </a:cxn>
                <a:cxn ang="0">
                  <a:pos x="430" y="0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3349" name="Line 53"/>
            <p:cNvSpPr>
              <a:spLocks noChangeShapeType="1"/>
            </p:cNvSpPr>
            <p:nvPr/>
          </p:nvSpPr>
          <p:spPr bwMode="auto">
            <a:xfrm>
              <a:off x="2104" y="1488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3350" name="Freeform 54"/>
            <p:cNvSpPr>
              <a:spLocks/>
            </p:cNvSpPr>
            <p:nvPr/>
          </p:nvSpPr>
          <p:spPr bwMode="auto">
            <a:xfrm>
              <a:off x="2197" y="1387"/>
              <a:ext cx="337" cy="27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0" y="277"/>
                </a:cxn>
                <a:cxn ang="0">
                  <a:pos x="294" y="277"/>
                </a:cxn>
                <a:cxn ang="0">
                  <a:pos x="294" y="90"/>
                </a:cxn>
                <a:cxn ang="0">
                  <a:pos x="336" y="0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" name="Group 55"/>
            <p:cNvGrpSpPr>
              <a:grpSpLocks/>
            </p:cNvGrpSpPr>
            <p:nvPr/>
          </p:nvGrpSpPr>
          <p:grpSpPr bwMode="auto">
            <a:xfrm>
              <a:off x="1751" y="1600"/>
              <a:ext cx="2096" cy="513"/>
              <a:chOff x="1751" y="1600"/>
              <a:chExt cx="2096" cy="513"/>
            </a:xfrm>
          </p:grpSpPr>
          <p:grpSp>
            <p:nvGrpSpPr>
              <p:cNvPr id="12" name="Group 56"/>
              <p:cNvGrpSpPr>
                <a:grpSpLocks/>
              </p:cNvGrpSpPr>
              <p:nvPr/>
            </p:nvGrpSpPr>
            <p:grpSpPr bwMode="auto">
              <a:xfrm>
                <a:off x="2684" y="1600"/>
                <a:ext cx="225" cy="481"/>
                <a:chOff x="2684" y="1600"/>
                <a:chExt cx="225" cy="481"/>
              </a:xfrm>
            </p:grpSpPr>
            <p:sp>
              <p:nvSpPr>
                <p:cNvPr id="2743353" name="Freeform 57"/>
                <p:cNvSpPr>
                  <a:spLocks/>
                </p:cNvSpPr>
                <p:nvPr/>
              </p:nvSpPr>
              <p:spPr bwMode="auto">
                <a:xfrm>
                  <a:off x="2696" y="1600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3354" name="Rectangle 58"/>
                <p:cNvSpPr>
                  <a:spLocks noChangeArrowheads="1"/>
                </p:cNvSpPr>
                <p:nvPr/>
              </p:nvSpPr>
              <p:spPr bwMode="auto">
                <a:xfrm rot="5400000">
                  <a:off x="2597" y="1722"/>
                  <a:ext cx="384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600" b="1">
                      <a:solidFill>
                        <a:schemeClr val="tx1"/>
                      </a:solidFill>
                      <a:latin typeface="Times" pitchFamily="-65" charset="0"/>
                    </a:rPr>
                    <a:t>ALU</a:t>
                  </a:r>
                </a:p>
              </p:txBody>
            </p:sp>
          </p:grpSp>
          <p:grpSp>
            <p:nvGrpSpPr>
              <p:cNvPr id="13" name="Group 59"/>
              <p:cNvGrpSpPr>
                <a:grpSpLocks/>
              </p:cNvGrpSpPr>
              <p:nvPr/>
            </p:nvGrpSpPr>
            <p:grpSpPr bwMode="auto">
              <a:xfrm>
                <a:off x="1751" y="1696"/>
                <a:ext cx="359" cy="289"/>
                <a:chOff x="1751" y="1696"/>
                <a:chExt cx="359" cy="289"/>
              </a:xfrm>
            </p:grpSpPr>
            <p:sp>
              <p:nvSpPr>
                <p:cNvPr id="2743356" name="Rectangle 60"/>
                <p:cNvSpPr>
                  <a:spLocks noChangeArrowheads="1"/>
                </p:cNvSpPr>
                <p:nvPr/>
              </p:nvSpPr>
              <p:spPr bwMode="auto">
                <a:xfrm>
                  <a:off x="1751" y="1698"/>
                  <a:ext cx="292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600" b="1">
                      <a:solidFill>
                        <a:schemeClr val="tx1"/>
                      </a:solidFill>
                      <a:latin typeface="Times" pitchFamily="-65" charset="0"/>
                    </a:rPr>
                    <a:t>  I$</a:t>
                  </a:r>
                </a:p>
              </p:txBody>
            </p:sp>
            <p:grpSp>
              <p:nvGrpSpPr>
                <p:cNvPr id="14" name="Group 61"/>
                <p:cNvGrpSpPr>
                  <a:grpSpLocks/>
                </p:cNvGrpSpPr>
                <p:nvPr/>
              </p:nvGrpSpPr>
              <p:grpSpPr bwMode="auto">
                <a:xfrm>
                  <a:off x="1770" y="1696"/>
                  <a:ext cx="340" cy="289"/>
                  <a:chOff x="1770" y="1696"/>
                  <a:chExt cx="340" cy="289"/>
                </a:xfrm>
              </p:grpSpPr>
              <p:sp>
                <p:nvSpPr>
                  <p:cNvPr id="2743358" name="Freeform 62"/>
                  <p:cNvSpPr>
                    <a:spLocks/>
                  </p:cNvSpPr>
                  <p:nvPr/>
                </p:nvSpPr>
                <p:spPr bwMode="auto">
                  <a:xfrm>
                    <a:off x="1770" y="1696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43359" name="Freeform 63"/>
                  <p:cNvSpPr>
                    <a:spLocks/>
                  </p:cNvSpPr>
                  <p:nvPr/>
                </p:nvSpPr>
                <p:spPr bwMode="auto">
                  <a:xfrm>
                    <a:off x="1939" y="1696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743360" name="Rectangle 64"/>
              <p:cNvSpPr>
                <a:spLocks noChangeArrowheads="1"/>
              </p:cNvSpPr>
              <p:nvPr/>
            </p:nvSpPr>
            <p:spPr bwMode="auto">
              <a:xfrm>
                <a:off x="2211" y="1703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Reg</a:t>
                </a:r>
              </a:p>
            </p:txBody>
          </p:sp>
          <p:grpSp>
            <p:nvGrpSpPr>
              <p:cNvPr id="15" name="Group 65"/>
              <p:cNvGrpSpPr>
                <a:grpSpLocks/>
              </p:cNvGrpSpPr>
              <p:nvPr/>
            </p:nvGrpSpPr>
            <p:grpSpPr bwMode="auto">
              <a:xfrm>
                <a:off x="2230" y="1696"/>
                <a:ext cx="296" cy="289"/>
                <a:chOff x="2230" y="1696"/>
                <a:chExt cx="296" cy="289"/>
              </a:xfrm>
            </p:grpSpPr>
            <p:sp>
              <p:nvSpPr>
                <p:cNvPr id="2743362" name="Freeform 66"/>
                <p:cNvSpPr>
                  <a:spLocks/>
                </p:cNvSpPr>
                <p:nvPr/>
              </p:nvSpPr>
              <p:spPr bwMode="auto">
                <a:xfrm>
                  <a:off x="2230" y="1696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3363" name="Freeform 67"/>
                <p:cNvSpPr>
                  <a:spLocks/>
                </p:cNvSpPr>
                <p:nvPr/>
              </p:nvSpPr>
              <p:spPr bwMode="auto">
                <a:xfrm>
                  <a:off x="2378" y="1696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43364" name="Line 68"/>
              <p:cNvSpPr>
                <a:spLocks noChangeShapeType="1"/>
              </p:cNvSpPr>
              <p:nvPr/>
            </p:nvSpPr>
            <p:spPr bwMode="auto">
              <a:xfrm>
                <a:off x="2115" y="1840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365" name="Freeform 69"/>
              <p:cNvSpPr>
                <a:spLocks/>
              </p:cNvSpPr>
              <p:nvPr/>
            </p:nvSpPr>
            <p:spPr bwMode="auto">
              <a:xfrm>
                <a:off x="2177" y="1744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366" name="Line 70"/>
              <p:cNvSpPr>
                <a:spLocks noChangeShapeType="1"/>
              </p:cNvSpPr>
              <p:nvPr/>
            </p:nvSpPr>
            <p:spPr bwMode="auto">
              <a:xfrm>
                <a:off x="2531" y="1744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367" name="Rectangle 71"/>
              <p:cNvSpPr>
                <a:spLocks noChangeArrowheads="1"/>
              </p:cNvSpPr>
              <p:nvPr/>
            </p:nvSpPr>
            <p:spPr bwMode="auto">
              <a:xfrm>
                <a:off x="3028" y="1698"/>
                <a:ext cx="3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  D$</a:t>
                </a:r>
              </a:p>
            </p:txBody>
          </p:sp>
          <p:grpSp>
            <p:nvGrpSpPr>
              <p:cNvPr id="16" name="Group 72"/>
              <p:cNvGrpSpPr>
                <a:grpSpLocks/>
              </p:cNvGrpSpPr>
              <p:nvPr/>
            </p:nvGrpSpPr>
            <p:grpSpPr bwMode="auto">
              <a:xfrm>
                <a:off x="3079" y="1696"/>
                <a:ext cx="325" cy="289"/>
                <a:chOff x="3079" y="1696"/>
                <a:chExt cx="325" cy="289"/>
              </a:xfrm>
            </p:grpSpPr>
            <p:sp>
              <p:nvSpPr>
                <p:cNvPr id="2743369" name="Freeform 73"/>
                <p:cNvSpPr>
                  <a:spLocks/>
                </p:cNvSpPr>
                <p:nvPr/>
              </p:nvSpPr>
              <p:spPr bwMode="auto">
                <a:xfrm>
                  <a:off x="3079" y="1696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3370" name="Freeform 74"/>
                <p:cNvSpPr>
                  <a:spLocks/>
                </p:cNvSpPr>
                <p:nvPr/>
              </p:nvSpPr>
              <p:spPr bwMode="auto">
                <a:xfrm>
                  <a:off x="3240" y="1696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43371" name="Rectangle 75"/>
              <p:cNvSpPr>
                <a:spLocks noChangeArrowheads="1"/>
              </p:cNvSpPr>
              <p:nvPr/>
            </p:nvSpPr>
            <p:spPr bwMode="auto">
              <a:xfrm>
                <a:off x="3520" y="1698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Reg</a:t>
                </a:r>
              </a:p>
            </p:txBody>
          </p:sp>
          <p:grpSp>
            <p:nvGrpSpPr>
              <p:cNvPr id="17" name="Group 76"/>
              <p:cNvGrpSpPr>
                <a:grpSpLocks/>
              </p:cNvGrpSpPr>
              <p:nvPr/>
            </p:nvGrpSpPr>
            <p:grpSpPr bwMode="auto">
              <a:xfrm>
                <a:off x="3547" y="1696"/>
                <a:ext cx="284" cy="289"/>
                <a:chOff x="3547" y="1696"/>
                <a:chExt cx="284" cy="289"/>
              </a:xfrm>
            </p:grpSpPr>
            <p:sp>
              <p:nvSpPr>
                <p:cNvPr id="2743373" name="Freeform 77"/>
                <p:cNvSpPr>
                  <a:spLocks/>
                </p:cNvSpPr>
                <p:nvPr/>
              </p:nvSpPr>
              <p:spPr bwMode="auto">
                <a:xfrm>
                  <a:off x="3547" y="1696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3374" name="Freeform 78"/>
                <p:cNvSpPr>
                  <a:spLocks/>
                </p:cNvSpPr>
                <p:nvPr/>
              </p:nvSpPr>
              <p:spPr bwMode="auto">
                <a:xfrm>
                  <a:off x="3688" y="1696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43375" name="Line 79"/>
              <p:cNvSpPr>
                <a:spLocks noChangeShapeType="1"/>
              </p:cNvSpPr>
              <p:nvPr/>
            </p:nvSpPr>
            <p:spPr bwMode="auto">
              <a:xfrm>
                <a:off x="3400" y="1840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376" name="Line 80"/>
              <p:cNvSpPr>
                <a:spLocks noChangeShapeType="1"/>
              </p:cNvSpPr>
              <p:nvPr/>
            </p:nvSpPr>
            <p:spPr bwMode="auto">
              <a:xfrm>
                <a:off x="2916" y="1840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377" name="Freeform 81"/>
              <p:cNvSpPr>
                <a:spLocks/>
              </p:cNvSpPr>
              <p:nvPr/>
            </p:nvSpPr>
            <p:spPr bwMode="auto">
              <a:xfrm>
                <a:off x="3037" y="1840"/>
                <a:ext cx="431" cy="1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2"/>
                  </a:cxn>
                  <a:cxn ang="0">
                    <a:pos x="391" y="192"/>
                  </a:cxn>
                  <a:cxn ang="0">
                    <a:pos x="391" y="64"/>
                  </a:cxn>
                  <a:cxn ang="0">
                    <a:pos x="430" y="0"/>
                  </a:cxn>
                </a:cxnLst>
                <a:rect l="0" t="0" r="r" b="b"/>
                <a:pathLst>
                  <a:path w="431" h="193">
                    <a:moveTo>
                      <a:pt x="0" y="0"/>
                    </a:moveTo>
                    <a:lnTo>
                      <a:pt x="0" y="192"/>
                    </a:lnTo>
                    <a:lnTo>
                      <a:pt x="391" y="192"/>
                    </a:lnTo>
                    <a:lnTo>
                      <a:pt x="391" y="64"/>
                    </a:lnTo>
                    <a:lnTo>
                      <a:pt x="43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378" name="Line 82"/>
              <p:cNvSpPr>
                <a:spLocks noChangeShapeType="1"/>
              </p:cNvSpPr>
              <p:nvPr/>
            </p:nvSpPr>
            <p:spPr bwMode="auto">
              <a:xfrm>
                <a:off x="2531" y="1936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379" name="Freeform 83"/>
              <p:cNvSpPr>
                <a:spLocks/>
              </p:cNvSpPr>
              <p:nvPr/>
            </p:nvSpPr>
            <p:spPr bwMode="auto">
              <a:xfrm>
                <a:off x="2624" y="1835"/>
                <a:ext cx="337" cy="278"/>
              </a:xfrm>
              <a:custGeom>
                <a:avLst/>
                <a:gdLst/>
                <a:ahLst/>
                <a:cxnLst>
                  <a:cxn ang="0">
                    <a:pos x="0" y="101"/>
                  </a:cxn>
                  <a:cxn ang="0">
                    <a:pos x="0" y="277"/>
                  </a:cxn>
                  <a:cxn ang="0">
                    <a:pos x="294" y="277"/>
                  </a:cxn>
                  <a:cxn ang="0">
                    <a:pos x="294" y="90"/>
                  </a:cxn>
                  <a:cxn ang="0">
                    <a:pos x="336" y="0"/>
                  </a:cxn>
                </a:cxnLst>
                <a:rect l="0" t="0" r="r" b="b"/>
                <a:pathLst>
                  <a:path w="337" h="278">
                    <a:moveTo>
                      <a:pt x="0" y="101"/>
                    </a:moveTo>
                    <a:lnTo>
                      <a:pt x="0" y="277"/>
                    </a:lnTo>
                    <a:lnTo>
                      <a:pt x="294" y="277"/>
                    </a:lnTo>
                    <a:lnTo>
                      <a:pt x="294" y="90"/>
                    </a:lnTo>
                    <a:lnTo>
                      <a:pt x="336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8" name="Group 84"/>
            <p:cNvGrpSpPr>
              <a:grpSpLocks/>
            </p:cNvGrpSpPr>
            <p:nvPr/>
          </p:nvGrpSpPr>
          <p:grpSpPr bwMode="auto">
            <a:xfrm>
              <a:off x="2178" y="2048"/>
              <a:ext cx="2096" cy="513"/>
              <a:chOff x="2178" y="2048"/>
              <a:chExt cx="2096" cy="513"/>
            </a:xfrm>
          </p:grpSpPr>
          <p:grpSp>
            <p:nvGrpSpPr>
              <p:cNvPr id="19" name="Group 85"/>
              <p:cNvGrpSpPr>
                <a:grpSpLocks/>
              </p:cNvGrpSpPr>
              <p:nvPr/>
            </p:nvGrpSpPr>
            <p:grpSpPr bwMode="auto">
              <a:xfrm>
                <a:off x="3111" y="2048"/>
                <a:ext cx="225" cy="481"/>
                <a:chOff x="3111" y="2048"/>
                <a:chExt cx="225" cy="481"/>
              </a:xfrm>
            </p:grpSpPr>
            <p:sp>
              <p:nvSpPr>
                <p:cNvPr id="2743382" name="Freeform 86"/>
                <p:cNvSpPr>
                  <a:spLocks/>
                </p:cNvSpPr>
                <p:nvPr/>
              </p:nvSpPr>
              <p:spPr bwMode="auto">
                <a:xfrm>
                  <a:off x="3123" y="2048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3383" name="Rectangle 87"/>
                <p:cNvSpPr>
                  <a:spLocks noChangeArrowheads="1"/>
                </p:cNvSpPr>
                <p:nvPr/>
              </p:nvSpPr>
              <p:spPr bwMode="auto">
                <a:xfrm rot="5400000">
                  <a:off x="3024" y="2170"/>
                  <a:ext cx="384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600" b="1">
                      <a:solidFill>
                        <a:schemeClr val="tx1"/>
                      </a:solidFill>
                      <a:latin typeface="Times" pitchFamily="-65" charset="0"/>
                    </a:rPr>
                    <a:t>ALU</a:t>
                  </a:r>
                </a:p>
              </p:txBody>
            </p:sp>
          </p:grpSp>
          <p:grpSp>
            <p:nvGrpSpPr>
              <p:cNvPr id="20" name="Group 88"/>
              <p:cNvGrpSpPr>
                <a:grpSpLocks/>
              </p:cNvGrpSpPr>
              <p:nvPr/>
            </p:nvGrpSpPr>
            <p:grpSpPr bwMode="auto">
              <a:xfrm>
                <a:off x="2178" y="2144"/>
                <a:ext cx="359" cy="289"/>
                <a:chOff x="2178" y="2144"/>
                <a:chExt cx="359" cy="289"/>
              </a:xfrm>
            </p:grpSpPr>
            <p:sp>
              <p:nvSpPr>
                <p:cNvPr id="2743385" name="Rectangle 89"/>
                <p:cNvSpPr>
                  <a:spLocks noChangeArrowheads="1"/>
                </p:cNvSpPr>
                <p:nvPr/>
              </p:nvSpPr>
              <p:spPr bwMode="auto">
                <a:xfrm>
                  <a:off x="2178" y="2146"/>
                  <a:ext cx="292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600" b="1">
                      <a:solidFill>
                        <a:schemeClr val="tx1"/>
                      </a:solidFill>
                      <a:latin typeface="Times" pitchFamily="-65" charset="0"/>
                    </a:rPr>
                    <a:t>  I$</a:t>
                  </a:r>
                </a:p>
              </p:txBody>
            </p:sp>
            <p:grpSp>
              <p:nvGrpSpPr>
                <p:cNvPr id="21" name="Group 90"/>
                <p:cNvGrpSpPr>
                  <a:grpSpLocks/>
                </p:cNvGrpSpPr>
                <p:nvPr/>
              </p:nvGrpSpPr>
              <p:grpSpPr bwMode="auto">
                <a:xfrm>
                  <a:off x="2197" y="2144"/>
                  <a:ext cx="340" cy="289"/>
                  <a:chOff x="2197" y="2144"/>
                  <a:chExt cx="340" cy="289"/>
                </a:xfrm>
              </p:grpSpPr>
              <p:sp>
                <p:nvSpPr>
                  <p:cNvPr id="2743387" name="Freeform 91"/>
                  <p:cNvSpPr>
                    <a:spLocks/>
                  </p:cNvSpPr>
                  <p:nvPr/>
                </p:nvSpPr>
                <p:spPr bwMode="auto">
                  <a:xfrm>
                    <a:off x="2197" y="2144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43388" name="Freeform 92"/>
                  <p:cNvSpPr>
                    <a:spLocks/>
                  </p:cNvSpPr>
                  <p:nvPr/>
                </p:nvSpPr>
                <p:spPr bwMode="auto">
                  <a:xfrm>
                    <a:off x="2366" y="2144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743389" name="Rectangle 93"/>
              <p:cNvSpPr>
                <a:spLocks noChangeArrowheads="1"/>
              </p:cNvSpPr>
              <p:nvPr/>
            </p:nvSpPr>
            <p:spPr bwMode="auto">
              <a:xfrm>
                <a:off x="2638" y="2151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Reg</a:t>
                </a:r>
              </a:p>
            </p:txBody>
          </p:sp>
          <p:grpSp>
            <p:nvGrpSpPr>
              <p:cNvPr id="22" name="Group 94"/>
              <p:cNvGrpSpPr>
                <a:grpSpLocks/>
              </p:cNvGrpSpPr>
              <p:nvPr/>
            </p:nvGrpSpPr>
            <p:grpSpPr bwMode="auto">
              <a:xfrm>
                <a:off x="2657" y="2144"/>
                <a:ext cx="296" cy="289"/>
                <a:chOff x="2657" y="2144"/>
                <a:chExt cx="296" cy="289"/>
              </a:xfrm>
            </p:grpSpPr>
            <p:sp>
              <p:nvSpPr>
                <p:cNvPr id="2743391" name="Freeform 95"/>
                <p:cNvSpPr>
                  <a:spLocks/>
                </p:cNvSpPr>
                <p:nvPr/>
              </p:nvSpPr>
              <p:spPr bwMode="auto">
                <a:xfrm>
                  <a:off x="2657" y="2144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3392" name="Freeform 96"/>
                <p:cNvSpPr>
                  <a:spLocks/>
                </p:cNvSpPr>
                <p:nvPr/>
              </p:nvSpPr>
              <p:spPr bwMode="auto">
                <a:xfrm>
                  <a:off x="2805" y="2144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43393" name="Line 97"/>
              <p:cNvSpPr>
                <a:spLocks noChangeShapeType="1"/>
              </p:cNvSpPr>
              <p:nvPr/>
            </p:nvSpPr>
            <p:spPr bwMode="auto">
              <a:xfrm>
                <a:off x="2542" y="2288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394" name="Freeform 98"/>
              <p:cNvSpPr>
                <a:spLocks/>
              </p:cNvSpPr>
              <p:nvPr/>
            </p:nvSpPr>
            <p:spPr bwMode="auto">
              <a:xfrm>
                <a:off x="2604" y="2192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395" name="Line 99"/>
              <p:cNvSpPr>
                <a:spLocks noChangeShapeType="1"/>
              </p:cNvSpPr>
              <p:nvPr/>
            </p:nvSpPr>
            <p:spPr bwMode="auto">
              <a:xfrm>
                <a:off x="2958" y="2192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396" name="Rectangle 100"/>
              <p:cNvSpPr>
                <a:spLocks noChangeArrowheads="1"/>
              </p:cNvSpPr>
              <p:nvPr/>
            </p:nvSpPr>
            <p:spPr bwMode="auto">
              <a:xfrm>
                <a:off x="3455" y="2146"/>
                <a:ext cx="3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  D$</a:t>
                </a:r>
              </a:p>
            </p:txBody>
          </p:sp>
          <p:grpSp>
            <p:nvGrpSpPr>
              <p:cNvPr id="23" name="Group 101"/>
              <p:cNvGrpSpPr>
                <a:grpSpLocks/>
              </p:cNvGrpSpPr>
              <p:nvPr/>
            </p:nvGrpSpPr>
            <p:grpSpPr bwMode="auto">
              <a:xfrm>
                <a:off x="3506" y="2144"/>
                <a:ext cx="325" cy="289"/>
                <a:chOff x="3506" y="2144"/>
                <a:chExt cx="325" cy="289"/>
              </a:xfrm>
            </p:grpSpPr>
            <p:sp>
              <p:nvSpPr>
                <p:cNvPr id="2743398" name="Freeform 102"/>
                <p:cNvSpPr>
                  <a:spLocks/>
                </p:cNvSpPr>
                <p:nvPr/>
              </p:nvSpPr>
              <p:spPr bwMode="auto">
                <a:xfrm>
                  <a:off x="3506" y="2144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3399" name="Freeform 103"/>
                <p:cNvSpPr>
                  <a:spLocks/>
                </p:cNvSpPr>
                <p:nvPr/>
              </p:nvSpPr>
              <p:spPr bwMode="auto">
                <a:xfrm>
                  <a:off x="3667" y="2144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43400" name="Rectangle 104"/>
              <p:cNvSpPr>
                <a:spLocks noChangeArrowheads="1"/>
              </p:cNvSpPr>
              <p:nvPr/>
            </p:nvSpPr>
            <p:spPr bwMode="auto">
              <a:xfrm>
                <a:off x="3947" y="2146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Reg</a:t>
                </a:r>
              </a:p>
            </p:txBody>
          </p:sp>
          <p:grpSp>
            <p:nvGrpSpPr>
              <p:cNvPr id="24" name="Group 105"/>
              <p:cNvGrpSpPr>
                <a:grpSpLocks/>
              </p:cNvGrpSpPr>
              <p:nvPr/>
            </p:nvGrpSpPr>
            <p:grpSpPr bwMode="auto">
              <a:xfrm>
                <a:off x="3974" y="2144"/>
                <a:ext cx="284" cy="289"/>
                <a:chOff x="3974" y="2144"/>
                <a:chExt cx="284" cy="289"/>
              </a:xfrm>
            </p:grpSpPr>
            <p:sp>
              <p:nvSpPr>
                <p:cNvPr id="2743402" name="Freeform 106"/>
                <p:cNvSpPr>
                  <a:spLocks/>
                </p:cNvSpPr>
                <p:nvPr/>
              </p:nvSpPr>
              <p:spPr bwMode="auto">
                <a:xfrm>
                  <a:off x="3974" y="2144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3403" name="Freeform 107"/>
                <p:cNvSpPr>
                  <a:spLocks/>
                </p:cNvSpPr>
                <p:nvPr/>
              </p:nvSpPr>
              <p:spPr bwMode="auto">
                <a:xfrm>
                  <a:off x="4115" y="2144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43404" name="Line 108"/>
              <p:cNvSpPr>
                <a:spLocks noChangeShapeType="1"/>
              </p:cNvSpPr>
              <p:nvPr/>
            </p:nvSpPr>
            <p:spPr bwMode="auto">
              <a:xfrm>
                <a:off x="3827" y="2288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405" name="Line 109"/>
              <p:cNvSpPr>
                <a:spLocks noChangeShapeType="1"/>
              </p:cNvSpPr>
              <p:nvPr/>
            </p:nvSpPr>
            <p:spPr bwMode="auto">
              <a:xfrm>
                <a:off x="3343" y="2288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406" name="Freeform 110"/>
              <p:cNvSpPr>
                <a:spLocks/>
              </p:cNvSpPr>
              <p:nvPr/>
            </p:nvSpPr>
            <p:spPr bwMode="auto">
              <a:xfrm>
                <a:off x="3464" y="2288"/>
                <a:ext cx="431" cy="1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2"/>
                  </a:cxn>
                  <a:cxn ang="0">
                    <a:pos x="391" y="192"/>
                  </a:cxn>
                  <a:cxn ang="0">
                    <a:pos x="391" y="64"/>
                  </a:cxn>
                  <a:cxn ang="0">
                    <a:pos x="430" y="0"/>
                  </a:cxn>
                </a:cxnLst>
                <a:rect l="0" t="0" r="r" b="b"/>
                <a:pathLst>
                  <a:path w="431" h="193">
                    <a:moveTo>
                      <a:pt x="0" y="0"/>
                    </a:moveTo>
                    <a:lnTo>
                      <a:pt x="0" y="192"/>
                    </a:lnTo>
                    <a:lnTo>
                      <a:pt x="391" y="192"/>
                    </a:lnTo>
                    <a:lnTo>
                      <a:pt x="391" y="64"/>
                    </a:lnTo>
                    <a:lnTo>
                      <a:pt x="43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407" name="Line 111"/>
              <p:cNvSpPr>
                <a:spLocks noChangeShapeType="1"/>
              </p:cNvSpPr>
              <p:nvPr/>
            </p:nvSpPr>
            <p:spPr bwMode="auto">
              <a:xfrm>
                <a:off x="2958" y="2384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408" name="Freeform 112"/>
              <p:cNvSpPr>
                <a:spLocks/>
              </p:cNvSpPr>
              <p:nvPr/>
            </p:nvSpPr>
            <p:spPr bwMode="auto">
              <a:xfrm>
                <a:off x="3051" y="2283"/>
                <a:ext cx="337" cy="278"/>
              </a:xfrm>
              <a:custGeom>
                <a:avLst/>
                <a:gdLst/>
                <a:ahLst/>
                <a:cxnLst>
                  <a:cxn ang="0">
                    <a:pos x="0" y="101"/>
                  </a:cxn>
                  <a:cxn ang="0">
                    <a:pos x="0" y="277"/>
                  </a:cxn>
                  <a:cxn ang="0">
                    <a:pos x="294" y="277"/>
                  </a:cxn>
                  <a:cxn ang="0">
                    <a:pos x="294" y="90"/>
                  </a:cxn>
                  <a:cxn ang="0">
                    <a:pos x="336" y="0"/>
                  </a:cxn>
                </a:cxnLst>
                <a:rect l="0" t="0" r="r" b="b"/>
                <a:pathLst>
                  <a:path w="337" h="278">
                    <a:moveTo>
                      <a:pt x="0" y="101"/>
                    </a:moveTo>
                    <a:lnTo>
                      <a:pt x="0" y="277"/>
                    </a:lnTo>
                    <a:lnTo>
                      <a:pt x="294" y="277"/>
                    </a:lnTo>
                    <a:lnTo>
                      <a:pt x="294" y="90"/>
                    </a:lnTo>
                    <a:lnTo>
                      <a:pt x="336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5" name="Group 113"/>
            <p:cNvGrpSpPr>
              <a:grpSpLocks/>
            </p:cNvGrpSpPr>
            <p:nvPr/>
          </p:nvGrpSpPr>
          <p:grpSpPr bwMode="auto">
            <a:xfrm>
              <a:off x="3538" y="2496"/>
              <a:ext cx="225" cy="481"/>
              <a:chOff x="3538" y="2496"/>
              <a:chExt cx="225" cy="481"/>
            </a:xfrm>
          </p:grpSpPr>
          <p:sp>
            <p:nvSpPr>
              <p:cNvPr id="2743410" name="Freeform 114"/>
              <p:cNvSpPr>
                <a:spLocks/>
              </p:cNvSpPr>
              <p:nvPr/>
            </p:nvSpPr>
            <p:spPr bwMode="auto">
              <a:xfrm>
                <a:off x="3550" y="2496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411" name="Rectangle 115"/>
              <p:cNvSpPr>
                <a:spLocks noChangeArrowheads="1"/>
              </p:cNvSpPr>
              <p:nvPr/>
            </p:nvSpPr>
            <p:spPr bwMode="auto">
              <a:xfrm rot="5400000">
                <a:off x="3451" y="2618"/>
                <a:ext cx="38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ALU</a:t>
                </a:r>
              </a:p>
            </p:txBody>
          </p:sp>
        </p:grpSp>
        <p:sp>
          <p:nvSpPr>
            <p:cNvPr id="2743412" name="Rectangle 116"/>
            <p:cNvSpPr>
              <a:spLocks noChangeArrowheads="1"/>
            </p:cNvSpPr>
            <p:nvPr/>
          </p:nvSpPr>
          <p:spPr bwMode="auto">
            <a:xfrm>
              <a:off x="3065" y="2599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Reg</a:t>
              </a:r>
            </a:p>
          </p:txBody>
        </p:sp>
        <p:grpSp>
          <p:nvGrpSpPr>
            <p:cNvPr id="26" name="Group 117"/>
            <p:cNvGrpSpPr>
              <a:grpSpLocks/>
            </p:cNvGrpSpPr>
            <p:nvPr/>
          </p:nvGrpSpPr>
          <p:grpSpPr bwMode="auto">
            <a:xfrm>
              <a:off x="3084" y="2592"/>
              <a:ext cx="296" cy="289"/>
              <a:chOff x="3084" y="2592"/>
              <a:chExt cx="296" cy="289"/>
            </a:xfrm>
          </p:grpSpPr>
          <p:sp>
            <p:nvSpPr>
              <p:cNvPr id="2743414" name="Freeform 118"/>
              <p:cNvSpPr>
                <a:spLocks/>
              </p:cNvSpPr>
              <p:nvPr/>
            </p:nvSpPr>
            <p:spPr bwMode="auto">
              <a:xfrm>
                <a:off x="3084" y="2592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415" name="Freeform 119"/>
              <p:cNvSpPr>
                <a:spLocks/>
              </p:cNvSpPr>
              <p:nvPr/>
            </p:nvSpPr>
            <p:spPr bwMode="auto">
              <a:xfrm>
                <a:off x="3232" y="2592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43416" name="Line 120"/>
            <p:cNvSpPr>
              <a:spLocks noChangeShapeType="1"/>
            </p:cNvSpPr>
            <p:nvPr/>
          </p:nvSpPr>
          <p:spPr bwMode="auto">
            <a:xfrm>
              <a:off x="2969" y="2736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3417" name="Freeform 121"/>
            <p:cNvSpPr>
              <a:spLocks/>
            </p:cNvSpPr>
            <p:nvPr/>
          </p:nvSpPr>
          <p:spPr bwMode="auto">
            <a:xfrm>
              <a:off x="3031" y="2640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3418" name="Line 122"/>
            <p:cNvSpPr>
              <a:spLocks noChangeShapeType="1"/>
            </p:cNvSpPr>
            <p:nvPr/>
          </p:nvSpPr>
          <p:spPr bwMode="auto">
            <a:xfrm>
              <a:off x="3385" y="2640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3419" name="Rectangle 123"/>
            <p:cNvSpPr>
              <a:spLocks noChangeArrowheads="1"/>
            </p:cNvSpPr>
            <p:nvPr/>
          </p:nvSpPr>
          <p:spPr bwMode="auto">
            <a:xfrm>
              <a:off x="3882" y="2594"/>
              <a:ext cx="3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  D$</a:t>
              </a:r>
            </a:p>
          </p:txBody>
        </p:sp>
        <p:grpSp>
          <p:nvGrpSpPr>
            <p:cNvPr id="27" name="Group 124"/>
            <p:cNvGrpSpPr>
              <a:grpSpLocks/>
            </p:cNvGrpSpPr>
            <p:nvPr/>
          </p:nvGrpSpPr>
          <p:grpSpPr bwMode="auto">
            <a:xfrm>
              <a:off x="3933" y="2592"/>
              <a:ext cx="325" cy="289"/>
              <a:chOff x="3933" y="2592"/>
              <a:chExt cx="325" cy="289"/>
            </a:xfrm>
          </p:grpSpPr>
          <p:sp>
            <p:nvSpPr>
              <p:cNvPr id="2743421" name="Freeform 125"/>
              <p:cNvSpPr>
                <a:spLocks/>
              </p:cNvSpPr>
              <p:nvPr/>
            </p:nvSpPr>
            <p:spPr bwMode="auto">
              <a:xfrm>
                <a:off x="3933" y="2592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422" name="Freeform 126"/>
              <p:cNvSpPr>
                <a:spLocks/>
              </p:cNvSpPr>
              <p:nvPr/>
            </p:nvSpPr>
            <p:spPr bwMode="auto">
              <a:xfrm>
                <a:off x="4094" y="2592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43423" name="Rectangle 127"/>
            <p:cNvSpPr>
              <a:spLocks noChangeArrowheads="1"/>
            </p:cNvSpPr>
            <p:nvPr/>
          </p:nvSpPr>
          <p:spPr bwMode="auto">
            <a:xfrm>
              <a:off x="4374" y="2594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Reg</a:t>
              </a:r>
            </a:p>
          </p:txBody>
        </p:sp>
        <p:grpSp>
          <p:nvGrpSpPr>
            <p:cNvPr id="28" name="Group 128"/>
            <p:cNvGrpSpPr>
              <a:grpSpLocks/>
            </p:cNvGrpSpPr>
            <p:nvPr/>
          </p:nvGrpSpPr>
          <p:grpSpPr bwMode="auto">
            <a:xfrm>
              <a:off x="4401" y="2592"/>
              <a:ext cx="284" cy="289"/>
              <a:chOff x="4401" y="2592"/>
              <a:chExt cx="284" cy="289"/>
            </a:xfrm>
          </p:grpSpPr>
          <p:sp>
            <p:nvSpPr>
              <p:cNvPr id="2743425" name="Freeform 129"/>
              <p:cNvSpPr>
                <a:spLocks/>
              </p:cNvSpPr>
              <p:nvPr/>
            </p:nvSpPr>
            <p:spPr bwMode="auto">
              <a:xfrm>
                <a:off x="4401" y="2592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426" name="Freeform 130"/>
              <p:cNvSpPr>
                <a:spLocks/>
              </p:cNvSpPr>
              <p:nvPr/>
            </p:nvSpPr>
            <p:spPr bwMode="auto">
              <a:xfrm>
                <a:off x="4542" y="2592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43427" name="Line 131"/>
            <p:cNvSpPr>
              <a:spLocks noChangeShapeType="1"/>
            </p:cNvSpPr>
            <p:nvPr/>
          </p:nvSpPr>
          <p:spPr bwMode="auto">
            <a:xfrm>
              <a:off x="4254" y="2736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3428" name="Line 132"/>
            <p:cNvSpPr>
              <a:spLocks noChangeShapeType="1"/>
            </p:cNvSpPr>
            <p:nvPr/>
          </p:nvSpPr>
          <p:spPr bwMode="auto">
            <a:xfrm>
              <a:off x="3770" y="2736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3429" name="Freeform 133"/>
            <p:cNvSpPr>
              <a:spLocks/>
            </p:cNvSpPr>
            <p:nvPr/>
          </p:nvSpPr>
          <p:spPr bwMode="auto">
            <a:xfrm>
              <a:off x="3891" y="2736"/>
              <a:ext cx="431" cy="1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391" y="192"/>
                </a:cxn>
                <a:cxn ang="0">
                  <a:pos x="391" y="64"/>
                </a:cxn>
                <a:cxn ang="0">
                  <a:pos x="430" y="0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3430" name="Line 134"/>
            <p:cNvSpPr>
              <a:spLocks noChangeShapeType="1"/>
            </p:cNvSpPr>
            <p:nvPr/>
          </p:nvSpPr>
          <p:spPr bwMode="auto">
            <a:xfrm>
              <a:off x="3385" y="2832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3431" name="Freeform 135"/>
            <p:cNvSpPr>
              <a:spLocks/>
            </p:cNvSpPr>
            <p:nvPr/>
          </p:nvSpPr>
          <p:spPr bwMode="auto">
            <a:xfrm>
              <a:off x="3478" y="2731"/>
              <a:ext cx="337" cy="27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0" y="277"/>
                </a:cxn>
                <a:cxn ang="0">
                  <a:pos x="294" y="277"/>
                </a:cxn>
                <a:cxn ang="0">
                  <a:pos x="294" y="90"/>
                </a:cxn>
                <a:cxn ang="0">
                  <a:pos x="336" y="0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9" name="Group 136"/>
            <p:cNvGrpSpPr>
              <a:grpSpLocks/>
            </p:cNvGrpSpPr>
            <p:nvPr/>
          </p:nvGrpSpPr>
          <p:grpSpPr bwMode="auto">
            <a:xfrm>
              <a:off x="3032" y="2944"/>
              <a:ext cx="2096" cy="513"/>
              <a:chOff x="3032" y="2944"/>
              <a:chExt cx="2096" cy="513"/>
            </a:xfrm>
          </p:grpSpPr>
          <p:grpSp>
            <p:nvGrpSpPr>
              <p:cNvPr id="30" name="Group 137"/>
              <p:cNvGrpSpPr>
                <a:grpSpLocks/>
              </p:cNvGrpSpPr>
              <p:nvPr/>
            </p:nvGrpSpPr>
            <p:grpSpPr bwMode="auto">
              <a:xfrm>
                <a:off x="3965" y="2944"/>
                <a:ext cx="225" cy="481"/>
                <a:chOff x="3965" y="2944"/>
                <a:chExt cx="225" cy="481"/>
              </a:xfrm>
            </p:grpSpPr>
            <p:sp>
              <p:nvSpPr>
                <p:cNvPr id="2743434" name="Freeform 138"/>
                <p:cNvSpPr>
                  <a:spLocks/>
                </p:cNvSpPr>
                <p:nvPr/>
              </p:nvSpPr>
              <p:spPr bwMode="auto">
                <a:xfrm>
                  <a:off x="3977" y="2944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3435" name="Rectangle 139"/>
                <p:cNvSpPr>
                  <a:spLocks noChangeArrowheads="1"/>
                </p:cNvSpPr>
                <p:nvPr/>
              </p:nvSpPr>
              <p:spPr bwMode="auto">
                <a:xfrm rot="5400000">
                  <a:off x="3878" y="3066"/>
                  <a:ext cx="384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600" b="1">
                      <a:solidFill>
                        <a:schemeClr val="tx1"/>
                      </a:solidFill>
                      <a:latin typeface="Times" pitchFamily="-65" charset="0"/>
                    </a:rPr>
                    <a:t>ALU</a:t>
                  </a:r>
                </a:p>
              </p:txBody>
            </p:sp>
          </p:grpSp>
          <p:grpSp>
            <p:nvGrpSpPr>
              <p:cNvPr id="31" name="Group 140"/>
              <p:cNvGrpSpPr>
                <a:grpSpLocks/>
              </p:cNvGrpSpPr>
              <p:nvPr/>
            </p:nvGrpSpPr>
            <p:grpSpPr bwMode="auto">
              <a:xfrm>
                <a:off x="3032" y="3040"/>
                <a:ext cx="359" cy="289"/>
                <a:chOff x="3032" y="3040"/>
                <a:chExt cx="359" cy="289"/>
              </a:xfrm>
            </p:grpSpPr>
            <p:sp>
              <p:nvSpPr>
                <p:cNvPr id="2743437" name="Rectangle 141"/>
                <p:cNvSpPr>
                  <a:spLocks noChangeArrowheads="1"/>
                </p:cNvSpPr>
                <p:nvPr/>
              </p:nvSpPr>
              <p:spPr bwMode="auto">
                <a:xfrm>
                  <a:off x="3032" y="3042"/>
                  <a:ext cx="292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600" b="1">
                      <a:solidFill>
                        <a:schemeClr val="tx1"/>
                      </a:solidFill>
                      <a:latin typeface="Times" pitchFamily="-65" charset="0"/>
                    </a:rPr>
                    <a:t>  I$</a:t>
                  </a:r>
                </a:p>
              </p:txBody>
            </p:sp>
            <p:grpSp>
              <p:nvGrpSpPr>
                <p:cNvPr id="2743329" name="Group 142"/>
                <p:cNvGrpSpPr>
                  <a:grpSpLocks/>
                </p:cNvGrpSpPr>
                <p:nvPr/>
              </p:nvGrpSpPr>
              <p:grpSpPr bwMode="auto">
                <a:xfrm>
                  <a:off x="3051" y="3040"/>
                  <a:ext cx="340" cy="289"/>
                  <a:chOff x="3051" y="3040"/>
                  <a:chExt cx="340" cy="289"/>
                </a:xfrm>
              </p:grpSpPr>
              <p:sp>
                <p:nvSpPr>
                  <p:cNvPr id="2743439" name="Freeform 143"/>
                  <p:cNvSpPr>
                    <a:spLocks/>
                  </p:cNvSpPr>
                  <p:nvPr/>
                </p:nvSpPr>
                <p:spPr bwMode="auto">
                  <a:xfrm>
                    <a:off x="3051" y="3040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43440" name="Freeform 144"/>
                  <p:cNvSpPr>
                    <a:spLocks/>
                  </p:cNvSpPr>
                  <p:nvPr/>
                </p:nvSpPr>
                <p:spPr bwMode="auto">
                  <a:xfrm>
                    <a:off x="3220" y="3040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743441" name="Rectangle 145"/>
              <p:cNvSpPr>
                <a:spLocks noChangeArrowheads="1"/>
              </p:cNvSpPr>
              <p:nvPr/>
            </p:nvSpPr>
            <p:spPr bwMode="auto">
              <a:xfrm>
                <a:off x="3492" y="3047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Reg</a:t>
                </a:r>
              </a:p>
            </p:txBody>
          </p:sp>
          <p:grpSp>
            <p:nvGrpSpPr>
              <p:cNvPr id="2743331" name="Group 146"/>
              <p:cNvGrpSpPr>
                <a:grpSpLocks/>
              </p:cNvGrpSpPr>
              <p:nvPr/>
            </p:nvGrpSpPr>
            <p:grpSpPr bwMode="auto">
              <a:xfrm>
                <a:off x="3511" y="3040"/>
                <a:ext cx="296" cy="289"/>
                <a:chOff x="3511" y="3040"/>
                <a:chExt cx="296" cy="289"/>
              </a:xfrm>
            </p:grpSpPr>
            <p:sp>
              <p:nvSpPr>
                <p:cNvPr id="2743443" name="Freeform 147"/>
                <p:cNvSpPr>
                  <a:spLocks/>
                </p:cNvSpPr>
                <p:nvPr/>
              </p:nvSpPr>
              <p:spPr bwMode="auto">
                <a:xfrm>
                  <a:off x="3511" y="3040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3444" name="Freeform 148"/>
                <p:cNvSpPr>
                  <a:spLocks/>
                </p:cNvSpPr>
                <p:nvPr/>
              </p:nvSpPr>
              <p:spPr bwMode="auto">
                <a:xfrm>
                  <a:off x="3659" y="3040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43445" name="Line 149"/>
              <p:cNvSpPr>
                <a:spLocks noChangeShapeType="1"/>
              </p:cNvSpPr>
              <p:nvPr/>
            </p:nvSpPr>
            <p:spPr bwMode="auto">
              <a:xfrm>
                <a:off x="3396" y="318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446" name="Freeform 150"/>
              <p:cNvSpPr>
                <a:spLocks/>
              </p:cNvSpPr>
              <p:nvPr/>
            </p:nvSpPr>
            <p:spPr bwMode="auto">
              <a:xfrm>
                <a:off x="3458" y="3088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447" name="Line 151"/>
              <p:cNvSpPr>
                <a:spLocks noChangeShapeType="1"/>
              </p:cNvSpPr>
              <p:nvPr/>
            </p:nvSpPr>
            <p:spPr bwMode="auto">
              <a:xfrm>
                <a:off x="3812" y="3088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448" name="Rectangle 152"/>
              <p:cNvSpPr>
                <a:spLocks noChangeArrowheads="1"/>
              </p:cNvSpPr>
              <p:nvPr/>
            </p:nvSpPr>
            <p:spPr bwMode="auto">
              <a:xfrm>
                <a:off x="4309" y="3042"/>
                <a:ext cx="3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  D$</a:t>
                </a:r>
              </a:p>
            </p:txBody>
          </p:sp>
          <p:grpSp>
            <p:nvGrpSpPr>
              <p:cNvPr id="2743335" name="Group 153"/>
              <p:cNvGrpSpPr>
                <a:grpSpLocks/>
              </p:cNvGrpSpPr>
              <p:nvPr/>
            </p:nvGrpSpPr>
            <p:grpSpPr bwMode="auto">
              <a:xfrm>
                <a:off x="4360" y="3040"/>
                <a:ext cx="325" cy="289"/>
                <a:chOff x="4360" y="3040"/>
                <a:chExt cx="325" cy="289"/>
              </a:xfrm>
            </p:grpSpPr>
            <p:sp>
              <p:nvSpPr>
                <p:cNvPr id="2743450" name="Freeform 154"/>
                <p:cNvSpPr>
                  <a:spLocks/>
                </p:cNvSpPr>
                <p:nvPr/>
              </p:nvSpPr>
              <p:spPr bwMode="auto">
                <a:xfrm>
                  <a:off x="4360" y="3040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3451" name="Freeform 155"/>
                <p:cNvSpPr>
                  <a:spLocks/>
                </p:cNvSpPr>
                <p:nvPr/>
              </p:nvSpPr>
              <p:spPr bwMode="auto">
                <a:xfrm>
                  <a:off x="4521" y="3040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43452" name="Rectangle 156"/>
              <p:cNvSpPr>
                <a:spLocks noChangeArrowheads="1"/>
              </p:cNvSpPr>
              <p:nvPr/>
            </p:nvSpPr>
            <p:spPr bwMode="auto">
              <a:xfrm>
                <a:off x="4801" y="3042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Reg</a:t>
                </a:r>
              </a:p>
            </p:txBody>
          </p:sp>
          <p:grpSp>
            <p:nvGrpSpPr>
              <p:cNvPr id="2743343" name="Group 157"/>
              <p:cNvGrpSpPr>
                <a:grpSpLocks/>
              </p:cNvGrpSpPr>
              <p:nvPr/>
            </p:nvGrpSpPr>
            <p:grpSpPr bwMode="auto">
              <a:xfrm>
                <a:off x="4828" y="3040"/>
                <a:ext cx="284" cy="289"/>
                <a:chOff x="4828" y="3040"/>
                <a:chExt cx="284" cy="289"/>
              </a:xfrm>
            </p:grpSpPr>
            <p:sp>
              <p:nvSpPr>
                <p:cNvPr id="2743454" name="Freeform 158"/>
                <p:cNvSpPr>
                  <a:spLocks/>
                </p:cNvSpPr>
                <p:nvPr/>
              </p:nvSpPr>
              <p:spPr bwMode="auto">
                <a:xfrm>
                  <a:off x="4828" y="3040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3455" name="Freeform 159"/>
                <p:cNvSpPr>
                  <a:spLocks/>
                </p:cNvSpPr>
                <p:nvPr/>
              </p:nvSpPr>
              <p:spPr bwMode="auto">
                <a:xfrm>
                  <a:off x="4969" y="3040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43456" name="Line 160"/>
              <p:cNvSpPr>
                <a:spLocks noChangeShapeType="1"/>
              </p:cNvSpPr>
              <p:nvPr/>
            </p:nvSpPr>
            <p:spPr bwMode="auto">
              <a:xfrm>
                <a:off x="4681" y="3184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457" name="Line 161"/>
              <p:cNvSpPr>
                <a:spLocks noChangeShapeType="1"/>
              </p:cNvSpPr>
              <p:nvPr/>
            </p:nvSpPr>
            <p:spPr bwMode="auto">
              <a:xfrm>
                <a:off x="4197" y="3184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458" name="Freeform 162"/>
              <p:cNvSpPr>
                <a:spLocks/>
              </p:cNvSpPr>
              <p:nvPr/>
            </p:nvSpPr>
            <p:spPr bwMode="auto">
              <a:xfrm>
                <a:off x="4318" y="3184"/>
                <a:ext cx="431" cy="1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2"/>
                  </a:cxn>
                  <a:cxn ang="0">
                    <a:pos x="391" y="192"/>
                  </a:cxn>
                  <a:cxn ang="0">
                    <a:pos x="391" y="64"/>
                  </a:cxn>
                  <a:cxn ang="0">
                    <a:pos x="430" y="0"/>
                  </a:cxn>
                </a:cxnLst>
                <a:rect l="0" t="0" r="r" b="b"/>
                <a:pathLst>
                  <a:path w="431" h="193">
                    <a:moveTo>
                      <a:pt x="0" y="0"/>
                    </a:moveTo>
                    <a:lnTo>
                      <a:pt x="0" y="192"/>
                    </a:lnTo>
                    <a:lnTo>
                      <a:pt x="391" y="192"/>
                    </a:lnTo>
                    <a:lnTo>
                      <a:pt x="391" y="64"/>
                    </a:lnTo>
                    <a:lnTo>
                      <a:pt x="43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459" name="Line 163"/>
              <p:cNvSpPr>
                <a:spLocks noChangeShapeType="1"/>
              </p:cNvSpPr>
              <p:nvPr/>
            </p:nvSpPr>
            <p:spPr bwMode="auto">
              <a:xfrm>
                <a:off x="3812" y="3280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460" name="Freeform 164"/>
              <p:cNvSpPr>
                <a:spLocks/>
              </p:cNvSpPr>
              <p:nvPr/>
            </p:nvSpPr>
            <p:spPr bwMode="auto">
              <a:xfrm>
                <a:off x="3905" y="3179"/>
                <a:ext cx="337" cy="278"/>
              </a:xfrm>
              <a:custGeom>
                <a:avLst/>
                <a:gdLst/>
                <a:ahLst/>
                <a:cxnLst>
                  <a:cxn ang="0">
                    <a:pos x="0" y="101"/>
                  </a:cxn>
                  <a:cxn ang="0">
                    <a:pos x="0" y="277"/>
                  </a:cxn>
                  <a:cxn ang="0">
                    <a:pos x="294" y="277"/>
                  </a:cxn>
                  <a:cxn ang="0">
                    <a:pos x="294" y="90"/>
                  </a:cxn>
                  <a:cxn ang="0">
                    <a:pos x="336" y="0"/>
                  </a:cxn>
                </a:cxnLst>
                <a:rect l="0" t="0" r="r" b="b"/>
                <a:pathLst>
                  <a:path w="337" h="278">
                    <a:moveTo>
                      <a:pt x="0" y="101"/>
                    </a:moveTo>
                    <a:lnTo>
                      <a:pt x="0" y="277"/>
                    </a:lnTo>
                    <a:lnTo>
                      <a:pt x="294" y="277"/>
                    </a:lnTo>
                    <a:lnTo>
                      <a:pt x="294" y="90"/>
                    </a:lnTo>
                    <a:lnTo>
                      <a:pt x="336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43461" name="Rectangle 165"/>
            <p:cNvSpPr>
              <a:spLocks noChangeArrowheads="1"/>
            </p:cNvSpPr>
            <p:nvPr/>
          </p:nvSpPr>
          <p:spPr bwMode="auto">
            <a:xfrm>
              <a:off x="216" y="876"/>
              <a:ext cx="288" cy="30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I</a:t>
              </a:r>
            </a:p>
            <a:p>
              <a:pPr algn="ctr"/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n</a:t>
              </a:r>
            </a:p>
            <a:p>
              <a:pPr algn="ctr"/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s</a:t>
              </a:r>
            </a:p>
            <a:p>
              <a:pPr algn="ctr"/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t</a:t>
              </a:r>
            </a:p>
            <a:p>
              <a:pPr algn="ctr"/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r.</a:t>
              </a:r>
            </a:p>
            <a:p>
              <a:pPr algn="ctr"/>
              <a:endParaRPr lang="en-US" sz="2800" b="1">
                <a:solidFill>
                  <a:schemeClr val="tx1"/>
                </a:solidFill>
                <a:latin typeface="Arial" pitchFamily="-65" charset="0"/>
              </a:endParaRPr>
            </a:p>
            <a:p>
              <a:pPr algn="ctr"/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O</a:t>
              </a:r>
            </a:p>
            <a:p>
              <a:pPr algn="ctr"/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r</a:t>
              </a:r>
            </a:p>
            <a:p>
              <a:pPr algn="ctr"/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d</a:t>
              </a:r>
            </a:p>
            <a:p>
              <a:pPr algn="ctr"/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e</a:t>
              </a:r>
            </a:p>
            <a:p>
              <a:pPr algn="ctr"/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r</a:t>
              </a:r>
            </a:p>
          </p:txBody>
        </p:sp>
        <p:sp>
          <p:nvSpPr>
            <p:cNvPr id="2743462" name="Rectangle 166"/>
            <p:cNvSpPr>
              <a:spLocks noChangeArrowheads="1"/>
            </p:cNvSpPr>
            <p:nvPr/>
          </p:nvSpPr>
          <p:spPr bwMode="auto">
            <a:xfrm>
              <a:off x="975" y="563"/>
              <a:ext cx="2168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chemeClr val="tx1"/>
                  </a:solidFill>
                  <a:latin typeface="Arial" pitchFamily="-65" charset="0"/>
                </a:rPr>
                <a:t>Time (clock cycles)</a:t>
              </a:r>
            </a:p>
          </p:txBody>
        </p:sp>
      </p:grpSp>
      <p:sp>
        <p:nvSpPr>
          <p:cNvPr id="167" name="Title 166"/>
          <p:cNvSpPr>
            <a:spLocks noGrp="1"/>
          </p:cNvSpPr>
          <p:nvPr>
            <p:ph type="title"/>
          </p:nvPr>
        </p:nvSpPr>
        <p:spPr>
          <a:xfrm>
            <a:off x="417513" y="84633"/>
            <a:ext cx="8229600" cy="758515"/>
          </a:xfrm>
        </p:spPr>
        <p:txBody>
          <a:bodyPr/>
          <a:lstStyle/>
          <a:p>
            <a:r>
              <a:rPr lang="en-US" sz="3600" dirty="0" smtClean="0"/>
              <a:t>1. Structural Hazard #1: Single Memory</a:t>
            </a:r>
            <a:endParaRPr lang="en-US" sz="3600" dirty="0"/>
          </a:p>
        </p:txBody>
      </p:sp>
      <p:sp>
        <p:nvSpPr>
          <p:cNvPr id="168" name="Date Placeholder 16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D698-B78F-5244-897B-E27AE07A8DDB}" type="datetime1">
              <a:rPr lang="en-US" smtClean="0"/>
              <a:pPr/>
              <a:t>2015-05-09</a:t>
            </a:fld>
            <a:endParaRPr lang="en-US" dirty="0"/>
          </a:p>
        </p:txBody>
      </p:sp>
      <p:sp>
        <p:nvSpPr>
          <p:cNvPr id="169" name="Slide Number Placeholder 1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70" name="Rectangle 3"/>
          <p:cNvSpPr txBox="1">
            <a:spLocks noChangeArrowheads="1"/>
          </p:cNvSpPr>
          <p:nvPr/>
        </p:nvSpPr>
        <p:spPr bwMode="auto">
          <a:xfrm>
            <a:off x="5663407" y="831318"/>
            <a:ext cx="3355883" cy="220142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Load/Store requires memory access for data</a:t>
            </a:r>
          </a:p>
          <a:p>
            <a:r>
              <a:rPr lang="en-US" sz="2400" dirty="0" smtClean="0"/>
              <a:t>Instruction fetch would have to </a:t>
            </a:r>
            <a:r>
              <a:rPr lang="en-US" sz="2400" i="1" dirty="0" smtClean="0">
                <a:solidFill>
                  <a:srgbClr val="FF0000"/>
                </a:solidFill>
              </a:rPr>
              <a:t>stall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for that cycle</a:t>
            </a:r>
          </a:p>
          <a:p>
            <a:pPr lvl="1"/>
            <a:r>
              <a:rPr lang="en-US" sz="2200" dirty="0" smtClean="0"/>
              <a:t>Causes a pipeline “</a:t>
            </a:r>
            <a:r>
              <a:rPr lang="en-US" sz="2200" i="1" dirty="0" smtClean="0">
                <a:solidFill>
                  <a:srgbClr val="FF0000"/>
                </a:solidFill>
              </a:rPr>
              <a:t>bubble</a:t>
            </a:r>
            <a:r>
              <a:rPr lang="en-US" sz="2200" dirty="0" smtClean="0"/>
              <a:t>”</a:t>
            </a:r>
          </a:p>
          <a:p>
            <a:r>
              <a:rPr lang="en-US" sz="2400" dirty="0" smtClean="0"/>
              <a:t>Solution, provide </a:t>
            </a:r>
            <a:r>
              <a:rPr lang="en-US" sz="2400" b="1" dirty="0" smtClean="0"/>
              <a:t>separate cache </a:t>
            </a:r>
            <a:r>
              <a:rPr lang="en-US" sz="2400" dirty="0" smtClean="0"/>
              <a:t>for </a:t>
            </a:r>
            <a:r>
              <a:rPr lang="en-US" sz="2400" b="1" dirty="0" smtClean="0">
                <a:solidFill>
                  <a:srgbClr val="FF0000"/>
                </a:solidFill>
              </a:rPr>
              <a:t>I$ </a:t>
            </a:r>
            <a:r>
              <a:rPr lang="en-US" sz="2400" dirty="0" smtClean="0"/>
              <a:t>and for </a:t>
            </a:r>
            <a:r>
              <a:rPr lang="en-US" sz="2400" b="1" dirty="0" smtClean="0">
                <a:solidFill>
                  <a:srgbClr val="FF0000"/>
                </a:solidFill>
              </a:rPr>
              <a:t>D$</a:t>
            </a:r>
            <a:endParaRPr lang="en-A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777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7440" y="211138"/>
            <a:ext cx="8534400" cy="4746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 Structural </a:t>
            </a:r>
            <a:r>
              <a:rPr lang="en-US" dirty="0"/>
              <a:t>Hazard #2: Registers (1/2)</a:t>
            </a:r>
          </a:p>
        </p:txBody>
      </p:sp>
      <p:sp>
        <p:nvSpPr>
          <p:cNvPr id="2747395" name="Rectangle 3"/>
          <p:cNvSpPr>
            <a:spLocks noChangeArrowheads="1"/>
          </p:cNvSpPr>
          <p:nvPr/>
        </p:nvSpPr>
        <p:spPr bwMode="auto">
          <a:xfrm>
            <a:off x="914400" y="5939445"/>
            <a:ext cx="7382954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/>
              <a:t>Can we read and write to registers simultaneously?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98988" y="1781918"/>
            <a:ext cx="1090612" cy="2986087"/>
            <a:chOff x="2897" y="1099"/>
            <a:chExt cx="687" cy="1881"/>
          </a:xfrm>
        </p:grpSpPr>
        <p:sp>
          <p:nvSpPr>
            <p:cNvPr id="2747397" name="Oval 5"/>
            <p:cNvSpPr>
              <a:spLocks noChangeArrowheads="1"/>
            </p:cNvSpPr>
            <p:nvPr/>
          </p:nvSpPr>
          <p:spPr bwMode="auto">
            <a:xfrm>
              <a:off x="2897" y="2481"/>
              <a:ext cx="623" cy="499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7398" name="Oval 6"/>
            <p:cNvSpPr>
              <a:spLocks noChangeArrowheads="1"/>
            </p:cNvSpPr>
            <p:nvPr/>
          </p:nvSpPr>
          <p:spPr bwMode="auto">
            <a:xfrm>
              <a:off x="2961" y="1099"/>
              <a:ext cx="623" cy="566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42900" y="911968"/>
            <a:ext cx="7797800" cy="5056187"/>
            <a:chOff x="216" y="551"/>
            <a:chExt cx="4912" cy="3185"/>
          </a:xfrm>
        </p:grpSpPr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2624" y="1200"/>
              <a:ext cx="340" cy="289"/>
              <a:chOff x="2624" y="1200"/>
              <a:chExt cx="340" cy="289"/>
            </a:xfrm>
          </p:grpSpPr>
          <p:sp>
            <p:nvSpPr>
              <p:cNvPr id="2747401" name="Freeform 9"/>
              <p:cNvSpPr>
                <a:spLocks/>
              </p:cNvSpPr>
              <p:nvPr/>
            </p:nvSpPr>
            <p:spPr bwMode="auto">
              <a:xfrm>
                <a:off x="2624" y="1200"/>
                <a:ext cx="170" cy="289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9" y="288"/>
                  </a:cxn>
                </a:cxnLst>
                <a:rect l="0" t="0" r="r" b="b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7402" name="Freeform 10"/>
              <p:cNvSpPr>
                <a:spLocks/>
              </p:cNvSpPr>
              <p:nvPr/>
            </p:nvSpPr>
            <p:spPr bwMode="auto">
              <a:xfrm>
                <a:off x="2793" y="1200"/>
                <a:ext cx="171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0" y="0"/>
                  </a:cxn>
                  <a:cxn ang="0">
                    <a:pos x="170" y="288"/>
                  </a:cxn>
                  <a:cxn ang="0">
                    <a:pos x="0" y="288"/>
                  </a:cxn>
                </a:cxnLst>
                <a:rect l="0" t="0" r="r" b="b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624" y="2592"/>
              <a:ext cx="340" cy="289"/>
              <a:chOff x="2624" y="2592"/>
              <a:chExt cx="340" cy="289"/>
            </a:xfrm>
          </p:grpSpPr>
          <p:sp>
            <p:nvSpPr>
              <p:cNvPr id="2747404" name="Freeform 12"/>
              <p:cNvSpPr>
                <a:spLocks/>
              </p:cNvSpPr>
              <p:nvPr/>
            </p:nvSpPr>
            <p:spPr bwMode="auto">
              <a:xfrm>
                <a:off x="2624" y="2592"/>
                <a:ext cx="170" cy="289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9" y="288"/>
                  </a:cxn>
                </a:cxnLst>
                <a:rect l="0" t="0" r="r" b="b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7405" name="Freeform 13"/>
              <p:cNvSpPr>
                <a:spLocks/>
              </p:cNvSpPr>
              <p:nvPr/>
            </p:nvSpPr>
            <p:spPr bwMode="auto">
              <a:xfrm>
                <a:off x="2793" y="2592"/>
                <a:ext cx="171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0" y="0"/>
                  </a:cxn>
                  <a:cxn ang="0">
                    <a:pos x="170" y="288"/>
                  </a:cxn>
                  <a:cxn ang="0">
                    <a:pos x="0" y="288"/>
                  </a:cxn>
                </a:cxnLst>
                <a:rect l="0" t="0" r="r" b="b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47406" name="Rectangle 14"/>
            <p:cNvSpPr>
              <a:spLocks noChangeArrowheads="1"/>
            </p:cNvSpPr>
            <p:nvPr/>
          </p:nvSpPr>
          <p:spPr bwMode="auto">
            <a:xfrm>
              <a:off x="2605" y="2594"/>
              <a:ext cx="292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  I$</a:t>
              </a:r>
            </a:p>
          </p:txBody>
        </p:sp>
        <p:sp>
          <p:nvSpPr>
            <p:cNvPr id="2747407" name="Line 15"/>
            <p:cNvSpPr>
              <a:spLocks noChangeShapeType="1"/>
            </p:cNvSpPr>
            <p:nvPr/>
          </p:nvSpPr>
          <p:spPr bwMode="auto">
            <a:xfrm>
              <a:off x="584" y="1224"/>
              <a:ext cx="0" cy="20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7408" name="Line 16"/>
            <p:cNvSpPr>
              <a:spLocks noChangeShapeType="1"/>
            </p:cNvSpPr>
            <p:nvPr/>
          </p:nvSpPr>
          <p:spPr bwMode="auto">
            <a:xfrm>
              <a:off x="984" y="840"/>
              <a:ext cx="39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7409" name="Rectangle 17"/>
            <p:cNvSpPr>
              <a:spLocks noChangeArrowheads="1"/>
            </p:cNvSpPr>
            <p:nvPr/>
          </p:nvSpPr>
          <p:spPr bwMode="auto">
            <a:xfrm>
              <a:off x="579" y="1302"/>
              <a:ext cx="429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 err="1">
                  <a:latin typeface="Courier" pitchFamily="-65" charset="0"/>
                </a:rPr>
                <a:t>L</a:t>
              </a:r>
              <a:r>
                <a:rPr lang="en-US" sz="2800" b="1" dirty="0" err="1" smtClean="0">
                  <a:solidFill>
                    <a:schemeClr val="tx1"/>
                  </a:solidFill>
                  <a:latin typeface="Courier" pitchFamily="-65" charset="0"/>
                </a:rPr>
                <a:t>w</a:t>
              </a:r>
              <a:endParaRPr lang="en-US" sz="2800" b="1" dirty="0">
                <a:solidFill>
                  <a:schemeClr val="tx1"/>
                </a:solidFill>
                <a:latin typeface="Arial" pitchFamily="-65" charset="0"/>
              </a:endParaRPr>
            </a:p>
          </p:txBody>
        </p:sp>
        <p:sp>
          <p:nvSpPr>
            <p:cNvPr id="2747410" name="Rectangle 18"/>
            <p:cNvSpPr>
              <a:spLocks noChangeArrowheads="1"/>
            </p:cNvSpPr>
            <p:nvPr/>
          </p:nvSpPr>
          <p:spPr bwMode="auto">
            <a:xfrm>
              <a:off x="563" y="1718"/>
              <a:ext cx="786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Instr 1</a:t>
              </a:r>
            </a:p>
          </p:txBody>
        </p:sp>
        <p:sp>
          <p:nvSpPr>
            <p:cNvPr id="2747411" name="Rectangle 19"/>
            <p:cNvSpPr>
              <a:spLocks noChangeArrowheads="1"/>
            </p:cNvSpPr>
            <p:nvPr/>
          </p:nvSpPr>
          <p:spPr bwMode="auto">
            <a:xfrm>
              <a:off x="555" y="2182"/>
              <a:ext cx="786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Instr 2</a:t>
              </a:r>
            </a:p>
          </p:txBody>
        </p:sp>
        <p:sp>
          <p:nvSpPr>
            <p:cNvPr id="2747412" name="Rectangle 20"/>
            <p:cNvSpPr>
              <a:spLocks noChangeArrowheads="1"/>
            </p:cNvSpPr>
            <p:nvPr/>
          </p:nvSpPr>
          <p:spPr bwMode="auto">
            <a:xfrm>
              <a:off x="598" y="2612"/>
              <a:ext cx="786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Instr 3</a:t>
              </a:r>
            </a:p>
          </p:txBody>
        </p:sp>
        <p:sp>
          <p:nvSpPr>
            <p:cNvPr id="2747413" name="Rectangle 21"/>
            <p:cNvSpPr>
              <a:spLocks noChangeArrowheads="1"/>
            </p:cNvSpPr>
            <p:nvPr/>
          </p:nvSpPr>
          <p:spPr bwMode="auto">
            <a:xfrm>
              <a:off x="587" y="3067"/>
              <a:ext cx="786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Instr 4</a:t>
              </a:r>
            </a:p>
          </p:txBody>
        </p:sp>
        <p:sp>
          <p:nvSpPr>
            <p:cNvPr id="2747414" name="Line 22"/>
            <p:cNvSpPr>
              <a:spLocks noChangeShapeType="1"/>
            </p:cNvSpPr>
            <p:nvPr/>
          </p:nvSpPr>
          <p:spPr bwMode="auto">
            <a:xfrm>
              <a:off x="1728" y="920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7415" name="Line 23"/>
            <p:cNvSpPr>
              <a:spLocks noChangeShapeType="1"/>
            </p:cNvSpPr>
            <p:nvPr/>
          </p:nvSpPr>
          <p:spPr bwMode="auto">
            <a:xfrm>
              <a:off x="2160" y="920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7416" name="Line 24"/>
            <p:cNvSpPr>
              <a:spLocks noChangeShapeType="1"/>
            </p:cNvSpPr>
            <p:nvPr/>
          </p:nvSpPr>
          <p:spPr bwMode="auto">
            <a:xfrm>
              <a:off x="2592" y="920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7417" name="Line 25"/>
            <p:cNvSpPr>
              <a:spLocks noChangeShapeType="1"/>
            </p:cNvSpPr>
            <p:nvPr/>
          </p:nvSpPr>
          <p:spPr bwMode="auto">
            <a:xfrm>
              <a:off x="3024" y="920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7418" name="Line 26"/>
            <p:cNvSpPr>
              <a:spLocks noChangeShapeType="1"/>
            </p:cNvSpPr>
            <p:nvPr/>
          </p:nvSpPr>
          <p:spPr bwMode="auto">
            <a:xfrm>
              <a:off x="3456" y="920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7419" name="Line 27"/>
            <p:cNvSpPr>
              <a:spLocks noChangeShapeType="1"/>
            </p:cNvSpPr>
            <p:nvPr/>
          </p:nvSpPr>
          <p:spPr bwMode="auto">
            <a:xfrm>
              <a:off x="3888" y="920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7420" name="Line 28"/>
            <p:cNvSpPr>
              <a:spLocks noChangeShapeType="1"/>
            </p:cNvSpPr>
            <p:nvPr/>
          </p:nvSpPr>
          <p:spPr bwMode="auto">
            <a:xfrm>
              <a:off x="4320" y="920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7421" name="Line 29"/>
            <p:cNvSpPr>
              <a:spLocks noChangeShapeType="1"/>
            </p:cNvSpPr>
            <p:nvPr/>
          </p:nvSpPr>
          <p:spPr bwMode="auto">
            <a:xfrm>
              <a:off x="4752" y="920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2257" y="1152"/>
              <a:ext cx="225" cy="481"/>
              <a:chOff x="2257" y="1152"/>
              <a:chExt cx="225" cy="481"/>
            </a:xfrm>
          </p:grpSpPr>
          <p:sp>
            <p:nvSpPr>
              <p:cNvPr id="2747423" name="Freeform 31"/>
              <p:cNvSpPr>
                <a:spLocks/>
              </p:cNvSpPr>
              <p:nvPr/>
            </p:nvSpPr>
            <p:spPr bwMode="auto">
              <a:xfrm>
                <a:off x="2269" y="1152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7424" name="Rectangle 32"/>
              <p:cNvSpPr>
                <a:spLocks noChangeArrowheads="1"/>
              </p:cNvSpPr>
              <p:nvPr/>
            </p:nvSpPr>
            <p:spPr bwMode="auto">
              <a:xfrm rot="5400000">
                <a:off x="2170" y="1274"/>
                <a:ext cx="38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ALU</a:t>
                </a:r>
              </a:p>
            </p:txBody>
          </p:sp>
        </p:grpSp>
        <p:grpSp>
          <p:nvGrpSpPr>
            <p:cNvPr id="7" name="Group 33"/>
            <p:cNvGrpSpPr>
              <a:grpSpLocks/>
            </p:cNvGrpSpPr>
            <p:nvPr/>
          </p:nvGrpSpPr>
          <p:grpSpPr bwMode="auto">
            <a:xfrm>
              <a:off x="1324" y="1248"/>
              <a:ext cx="359" cy="289"/>
              <a:chOff x="1324" y="1248"/>
              <a:chExt cx="359" cy="289"/>
            </a:xfrm>
          </p:grpSpPr>
          <p:sp>
            <p:nvSpPr>
              <p:cNvPr id="2747426" name="Rectangle 34"/>
              <p:cNvSpPr>
                <a:spLocks noChangeArrowheads="1"/>
              </p:cNvSpPr>
              <p:nvPr/>
            </p:nvSpPr>
            <p:spPr bwMode="auto">
              <a:xfrm>
                <a:off x="1324" y="1250"/>
                <a:ext cx="292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  I$</a:t>
                </a:r>
              </a:p>
            </p:txBody>
          </p:sp>
          <p:grpSp>
            <p:nvGrpSpPr>
              <p:cNvPr id="8" name="Group 35"/>
              <p:cNvGrpSpPr>
                <a:grpSpLocks/>
              </p:cNvGrpSpPr>
              <p:nvPr/>
            </p:nvGrpSpPr>
            <p:grpSpPr bwMode="auto">
              <a:xfrm>
                <a:off x="1343" y="1248"/>
                <a:ext cx="340" cy="289"/>
                <a:chOff x="1343" y="1248"/>
                <a:chExt cx="340" cy="289"/>
              </a:xfrm>
            </p:grpSpPr>
            <p:sp>
              <p:nvSpPr>
                <p:cNvPr id="2747428" name="Freeform 36"/>
                <p:cNvSpPr>
                  <a:spLocks/>
                </p:cNvSpPr>
                <p:nvPr/>
              </p:nvSpPr>
              <p:spPr bwMode="auto">
                <a:xfrm>
                  <a:off x="1343" y="1248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7429" name="Freeform 37"/>
                <p:cNvSpPr>
                  <a:spLocks/>
                </p:cNvSpPr>
                <p:nvPr/>
              </p:nvSpPr>
              <p:spPr bwMode="auto">
                <a:xfrm>
                  <a:off x="1512" y="1248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747430" name="Rectangle 38"/>
            <p:cNvSpPr>
              <a:spLocks noChangeArrowheads="1"/>
            </p:cNvSpPr>
            <p:nvPr/>
          </p:nvSpPr>
          <p:spPr bwMode="auto">
            <a:xfrm>
              <a:off x="1784" y="1255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Reg</a:t>
              </a:r>
            </a:p>
          </p:txBody>
        </p:sp>
        <p:grpSp>
          <p:nvGrpSpPr>
            <p:cNvPr id="9" name="Group 39"/>
            <p:cNvGrpSpPr>
              <a:grpSpLocks/>
            </p:cNvGrpSpPr>
            <p:nvPr/>
          </p:nvGrpSpPr>
          <p:grpSpPr bwMode="auto">
            <a:xfrm>
              <a:off x="1803" y="1248"/>
              <a:ext cx="296" cy="289"/>
              <a:chOff x="1803" y="1248"/>
              <a:chExt cx="296" cy="289"/>
            </a:xfrm>
          </p:grpSpPr>
          <p:sp>
            <p:nvSpPr>
              <p:cNvPr id="2747432" name="Freeform 40"/>
              <p:cNvSpPr>
                <a:spLocks/>
              </p:cNvSpPr>
              <p:nvPr/>
            </p:nvSpPr>
            <p:spPr bwMode="auto">
              <a:xfrm>
                <a:off x="1803" y="1248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7433" name="Freeform 41"/>
              <p:cNvSpPr>
                <a:spLocks/>
              </p:cNvSpPr>
              <p:nvPr/>
            </p:nvSpPr>
            <p:spPr bwMode="auto">
              <a:xfrm>
                <a:off x="1951" y="1248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47434" name="Line 42"/>
            <p:cNvSpPr>
              <a:spLocks noChangeShapeType="1"/>
            </p:cNvSpPr>
            <p:nvPr/>
          </p:nvSpPr>
          <p:spPr bwMode="auto">
            <a:xfrm>
              <a:off x="1688" y="139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7435" name="Freeform 43"/>
            <p:cNvSpPr>
              <a:spLocks/>
            </p:cNvSpPr>
            <p:nvPr/>
          </p:nvSpPr>
          <p:spPr bwMode="auto">
            <a:xfrm>
              <a:off x="1750" y="1296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7436" name="Line 44"/>
            <p:cNvSpPr>
              <a:spLocks noChangeShapeType="1"/>
            </p:cNvSpPr>
            <p:nvPr/>
          </p:nvSpPr>
          <p:spPr bwMode="auto">
            <a:xfrm>
              <a:off x="2104" y="1296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7437" name="Rectangle 45"/>
            <p:cNvSpPr>
              <a:spLocks noChangeArrowheads="1"/>
            </p:cNvSpPr>
            <p:nvPr/>
          </p:nvSpPr>
          <p:spPr bwMode="auto">
            <a:xfrm>
              <a:off x="2601" y="1250"/>
              <a:ext cx="3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  <a:latin typeface="Times" pitchFamily="-65" charset="0"/>
                </a:rPr>
                <a:t>  D$</a:t>
              </a:r>
            </a:p>
          </p:txBody>
        </p:sp>
        <p:sp>
          <p:nvSpPr>
            <p:cNvPr id="2747438" name="Rectangle 46"/>
            <p:cNvSpPr>
              <a:spLocks noChangeArrowheads="1"/>
            </p:cNvSpPr>
            <p:nvPr/>
          </p:nvSpPr>
          <p:spPr bwMode="auto">
            <a:xfrm>
              <a:off x="3093" y="1250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Reg</a:t>
              </a:r>
            </a:p>
          </p:txBody>
        </p:sp>
        <p:grpSp>
          <p:nvGrpSpPr>
            <p:cNvPr id="10" name="Group 47"/>
            <p:cNvGrpSpPr>
              <a:grpSpLocks/>
            </p:cNvGrpSpPr>
            <p:nvPr/>
          </p:nvGrpSpPr>
          <p:grpSpPr bwMode="auto">
            <a:xfrm>
              <a:off x="3120" y="1248"/>
              <a:ext cx="284" cy="289"/>
              <a:chOff x="3120" y="1248"/>
              <a:chExt cx="284" cy="289"/>
            </a:xfrm>
          </p:grpSpPr>
          <p:sp>
            <p:nvSpPr>
              <p:cNvPr id="2747440" name="Freeform 48"/>
              <p:cNvSpPr>
                <a:spLocks/>
              </p:cNvSpPr>
              <p:nvPr/>
            </p:nvSpPr>
            <p:spPr bwMode="auto">
              <a:xfrm>
                <a:off x="3120" y="1248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7441" name="Freeform 49"/>
              <p:cNvSpPr>
                <a:spLocks/>
              </p:cNvSpPr>
              <p:nvPr/>
            </p:nvSpPr>
            <p:spPr bwMode="auto">
              <a:xfrm>
                <a:off x="3261" y="1248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47442" name="Line 50"/>
            <p:cNvSpPr>
              <a:spLocks noChangeShapeType="1"/>
            </p:cNvSpPr>
            <p:nvPr/>
          </p:nvSpPr>
          <p:spPr bwMode="auto">
            <a:xfrm>
              <a:off x="2973" y="1392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7443" name="Line 51"/>
            <p:cNvSpPr>
              <a:spLocks noChangeShapeType="1"/>
            </p:cNvSpPr>
            <p:nvPr/>
          </p:nvSpPr>
          <p:spPr bwMode="auto">
            <a:xfrm>
              <a:off x="2489" y="1392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7444" name="Freeform 52"/>
            <p:cNvSpPr>
              <a:spLocks/>
            </p:cNvSpPr>
            <p:nvPr/>
          </p:nvSpPr>
          <p:spPr bwMode="auto">
            <a:xfrm>
              <a:off x="2610" y="1392"/>
              <a:ext cx="431" cy="1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391" y="192"/>
                </a:cxn>
                <a:cxn ang="0">
                  <a:pos x="391" y="64"/>
                </a:cxn>
                <a:cxn ang="0">
                  <a:pos x="430" y="0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7445" name="Line 53"/>
            <p:cNvSpPr>
              <a:spLocks noChangeShapeType="1"/>
            </p:cNvSpPr>
            <p:nvPr/>
          </p:nvSpPr>
          <p:spPr bwMode="auto">
            <a:xfrm>
              <a:off x="2104" y="1488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7446" name="Freeform 54"/>
            <p:cNvSpPr>
              <a:spLocks/>
            </p:cNvSpPr>
            <p:nvPr/>
          </p:nvSpPr>
          <p:spPr bwMode="auto">
            <a:xfrm>
              <a:off x="2197" y="1387"/>
              <a:ext cx="337" cy="27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0" y="277"/>
                </a:cxn>
                <a:cxn ang="0">
                  <a:pos x="294" y="277"/>
                </a:cxn>
                <a:cxn ang="0">
                  <a:pos x="294" y="90"/>
                </a:cxn>
                <a:cxn ang="0">
                  <a:pos x="336" y="0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" name="Group 55"/>
            <p:cNvGrpSpPr>
              <a:grpSpLocks/>
            </p:cNvGrpSpPr>
            <p:nvPr/>
          </p:nvGrpSpPr>
          <p:grpSpPr bwMode="auto">
            <a:xfrm>
              <a:off x="1751" y="1600"/>
              <a:ext cx="2096" cy="513"/>
              <a:chOff x="1751" y="1600"/>
              <a:chExt cx="2096" cy="513"/>
            </a:xfrm>
          </p:grpSpPr>
          <p:grpSp>
            <p:nvGrpSpPr>
              <p:cNvPr id="12" name="Group 56"/>
              <p:cNvGrpSpPr>
                <a:grpSpLocks/>
              </p:cNvGrpSpPr>
              <p:nvPr/>
            </p:nvGrpSpPr>
            <p:grpSpPr bwMode="auto">
              <a:xfrm>
                <a:off x="2684" y="1600"/>
                <a:ext cx="225" cy="481"/>
                <a:chOff x="2684" y="1600"/>
                <a:chExt cx="225" cy="481"/>
              </a:xfrm>
            </p:grpSpPr>
            <p:sp>
              <p:nvSpPr>
                <p:cNvPr id="2747449" name="Freeform 57"/>
                <p:cNvSpPr>
                  <a:spLocks/>
                </p:cNvSpPr>
                <p:nvPr/>
              </p:nvSpPr>
              <p:spPr bwMode="auto">
                <a:xfrm>
                  <a:off x="2696" y="1600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7450" name="Rectangle 58"/>
                <p:cNvSpPr>
                  <a:spLocks noChangeArrowheads="1"/>
                </p:cNvSpPr>
                <p:nvPr/>
              </p:nvSpPr>
              <p:spPr bwMode="auto">
                <a:xfrm rot="5400000">
                  <a:off x="2597" y="1722"/>
                  <a:ext cx="384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600" b="1">
                      <a:solidFill>
                        <a:schemeClr val="tx1"/>
                      </a:solidFill>
                      <a:latin typeface="Times" pitchFamily="-65" charset="0"/>
                    </a:rPr>
                    <a:t>ALU</a:t>
                  </a:r>
                </a:p>
              </p:txBody>
            </p:sp>
          </p:grpSp>
          <p:grpSp>
            <p:nvGrpSpPr>
              <p:cNvPr id="13" name="Group 59"/>
              <p:cNvGrpSpPr>
                <a:grpSpLocks/>
              </p:cNvGrpSpPr>
              <p:nvPr/>
            </p:nvGrpSpPr>
            <p:grpSpPr bwMode="auto">
              <a:xfrm>
                <a:off x="1751" y="1696"/>
                <a:ext cx="359" cy="289"/>
                <a:chOff x="1751" y="1696"/>
                <a:chExt cx="359" cy="289"/>
              </a:xfrm>
            </p:grpSpPr>
            <p:sp>
              <p:nvSpPr>
                <p:cNvPr id="2747452" name="Rectangle 60"/>
                <p:cNvSpPr>
                  <a:spLocks noChangeArrowheads="1"/>
                </p:cNvSpPr>
                <p:nvPr/>
              </p:nvSpPr>
              <p:spPr bwMode="auto">
                <a:xfrm>
                  <a:off x="1751" y="1698"/>
                  <a:ext cx="292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600" b="1">
                      <a:solidFill>
                        <a:schemeClr val="tx1"/>
                      </a:solidFill>
                      <a:latin typeface="Times" pitchFamily="-65" charset="0"/>
                    </a:rPr>
                    <a:t>  I$</a:t>
                  </a:r>
                </a:p>
              </p:txBody>
            </p:sp>
            <p:grpSp>
              <p:nvGrpSpPr>
                <p:cNvPr id="14" name="Group 61"/>
                <p:cNvGrpSpPr>
                  <a:grpSpLocks/>
                </p:cNvGrpSpPr>
                <p:nvPr/>
              </p:nvGrpSpPr>
              <p:grpSpPr bwMode="auto">
                <a:xfrm>
                  <a:off x="1770" y="1696"/>
                  <a:ext cx="340" cy="289"/>
                  <a:chOff x="1770" y="1696"/>
                  <a:chExt cx="340" cy="289"/>
                </a:xfrm>
              </p:grpSpPr>
              <p:sp>
                <p:nvSpPr>
                  <p:cNvPr id="2747454" name="Freeform 62"/>
                  <p:cNvSpPr>
                    <a:spLocks/>
                  </p:cNvSpPr>
                  <p:nvPr/>
                </p:nvSpPr>
                <p:spPr bwMode="auto">
                  <a:xfrm>
                    <a:off x="1770" y="1696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47455" name="Freeform 63"/>
                  <p:cNvSpPr>
                    <a:spLocks/>
                  </p:cNvSpPr>
                  <p:nvPr/>
                </p:nvSpPr>
                <p:spPr bwMode="auto">
                  <a:xfrm>
                    <a:off x="1939" y="1696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747456" name="Rectangle 64"/>
              <p:cNvSpPr>
                <a:spLocks noChangeArrowheads="1"/>
              </p:cNvSpPr>
              <p:nvPr/>
            </p:nvSpPr>
            <p:spPr bwMode="auto">
              <a:xfrm>
                <a:off x="2211" y="1703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Reg</a:t>
                </a:r>
              </a:p>
            </p:txBody>
          </p:sp>
          <p:grpSp>
            <p:nvGrpSpPr>
              <p:cNvPr id="15" name="Group 65"/>
              <p:cNvGrpSpPr>
                <a:grpSpLocks/>
              </p:cNvGrpSpPr>
              <p:nvPr/>
            </p:nvGrpSpPr>
            <p:grpSpPr bwMode="auto">
              <a:xfrm>
                <a:off x="2230" y="1696"/>
                <a:ext cx="296" cy="289"/>
                <a:chOff x="2230" y="1696"/>
                <a:chExt cx="296" cy="289"/>
              </a:xfrm>
            </p:grpSpPr>
            <p:sp>
              <p:nvSpPr>
                <p:cNvPr id="2747458" name="Freeform 66"/>
                <p:cNvSpPr>
                  <a:spLocks/>
                </p:cNvSpPr>
                <p:nvPr/>
              </p:nvSpPr>
              <p:spPr bwMode="auto">
                <a:xfrm>
                  <a:off x="2230" y="1696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7459" name="Freeform 67"/>
                <p:cNvSpPr>
                  <a:spLocks/>
                </p:cNvSpPr>
                <p:nvPr/>
              </p:nvSpPr>
              <p:spPr bwMode="auto">
                <a:xfrm>
                  <a:off x="2378" y="1696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47460" name="Line 68"/>
              <p:cNvSpPr>
                <a:spLocks noChangeShapeType="1"/>
              </p:cNvSpPr>
              <p:nvPr/>
            </p:nvSpPr>
            <p:spPr bwMode="auto">
              <a:xfrm>
                <a:off x="2115" y="1840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7461" name="Freeform 69"/>
              <p:cNvSpPr>
                <a:spLocks/>
              </p:cNvSpPr>
              <p:nvPr/>
            </p:nvSpPr>
            <p:spPr bwMode="auto">
              <a:xfrm>
                <a:off x="2177" y="1744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7462" name="Line 70"/>
              <p:cNvSpPr>
                <a:spLocks noChangeShapeType="1"/>
              </p:cNvSpPr>
              <p:nvPr/>
            </p:nvSpPr>
            <p:spPr bwMode="auto">
              <a:xfrm>
                <a:off x="2531" y="1744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7463" name="Rectangle 71"/>
              <p:cNvSpPr>
                <a:spLocks noChangeArrowheads="1"/>
              </p:cNvSpPr>
              <p:nvPr/>
            </p:nvSpPr>
            <p:spPr bwMode="auto">
              <a:xfrm>
                <a:off x="3028" y="1698"/>
                <a:ext cx="3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  D$</a:t>
                </a:r>
              </a:p>
            </p:txBody>
          </p:sp>
          <p:grpSp>
            <p:nvGrpSpPr>
              <p:cNvPr id="16" name="Group 72"/>
              <p:cNvGrpSpPr>
                <a:grpSpLocks/>
              </p:cNvGrpSpPr>
              <p:nvPr/>
            </p:nvGrpSpPr>
            <p:grpSpPr bwMode="auto">
              <a:xfrm>
                <a:off x="3079" y="1696"/>
                <a:ext cx="325" cy="289"/>
                <a:chOff x="3079" y="1696"/>
                <a:chExt cx="325" cy="289"/>
              </a:xfrm>
            </p:grpSpPr>
            <p:sp>
              <p:nvSpPr>
                <p:cNvPr id="2747465" name="Freeform 73"/>
                <p:cNvSpPr>
                  <a:spLocks/>
                </p:cNvSpPr>
                <p:nvPr/>
              </p:nvSpPr>
              <p:spPr bwMode="auto">
                <a:xfrm>
                  <a:off x="3079" y="1696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7466" name="Freeform 74"/>
                <p:cNvSpPr>
                  <a:spLocks/>
                </p:cNvSpPr>
                <p:nvPr/>
              </p:nvSpPr>
              <p:spPr bwMode="auto">
                <a:xfrm>
                  <a:off x="3240" y="1696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47467" name="Rectangle 75"/>
              <p:cNvSpPr>
                <a:spLocks noChangeArrowheads="1"/>
              </p:cNvSpPr>
              <p:nvPr/>
            </p:nvSpPr>
            <p:spPr bwMode="auto">
              <a:xfrm>
                <a:off x="3520" y="1698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Reg</a:t>
                </a:r>
              </a:p>
            </p:txBody>
          </p:sp>
          <p:grpSp>
            <p:nvGrpSpPr>
              <p:cNvPr id="17" name="Group 76"/>
              <p:cNvGrpSpPr>
                <a:grpSpLocks/>
              </p:cNvGrpSpPr>
              <p:nvPr/>
            </p:nvGrpSpPr>
            <p:grpSpPr bwMode="auto">
              <a:xfrm>
                <a:off x="3547" y="1696"/>
                <a:ext cx="284" cy="289"/>
                <a:chOff x="3547" y="1696"/>
                <a:chExt cx="284" cy="289"/>
              </a:xfrm>
            </p:grpSpPr>
            <p:sp>
              <p:nvSpPr>
                <p:cNvPr id="2747469" name="Freeform 77"/>
                <p:cNvSpPr>
                  <a:spLocks/>
                </p:cNvSpPr>
                <p:nvPr/>
              </p:nvSpPr>
              <p:spPr bwMode="auto">
                <a:xfrm>
                  <a:off x="3547" y="1696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7470" name="Freeform 78"/>
                <p:cNvSpPr>
                  <a:spLocks/>
                </p:cNvSpPr>
                <p:nvPr/>
              </p:nvSpPr>
              <p:spPr bwMode="auto">
                <a:xfrm>
                  <a:off x="3688" y="1696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47471" name="Line 79"/>
              <p:cNvSpPr>
                <a:spLocks noChangeShapeType="1"/>
              </p:cNvSpPr>
              <p:nvPr/>
            </p:nvSpPr>
            <p:spPr bwMode="auto">
              <a:xfrm>
                <a:off x="3400" y="1840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7472" name="Line 80"/>
              <p:cNvSpPr>
                <a:spLocks noChangeShapeType="1"/>
              </p:cNvSpPr>
              <p:nvPr/>
            </p:nvSpPr>
            <p:spPr bwMode="auto">
              <a:xfrm>
                <a:off x="2916" y="1840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7473" name="Freeform 81"/>
              <p:cNvSpPr>
                <a:spLocks/>
              </p:cNvSpPr>
              <p:nvPr/>
            </p:nvSpPr>
            <p:spPr bwMode="auto">
              <a:xfrm>
                <a:off x="3037" y="1840"/>
                <a:ext cx="431" cy="1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2"/>
                  </a:cxn>
                  <a:cxn ang="0">
                    <a:pos x="391" y="192"/>
                  </a:cxn>
                  <a:cxn ang="0">
                    <a:pos x="391" y="64"/>
                  </a:cxn>
                  <a:cxn ang="0">
                    <a:pos x="430" y="0"/>
                  </a:cxn>
                </a:cxnLst>
                <a:rect l="0" t="0" r="r" b="b"/>
                <a:pathLst>
                  <a:path w="431" h="193">
                    <a:moveTo>
                      <a:pt x="0" y="0"/>
                    </a:moveTo>
                    <a:lnTo>
                      <a:pt x="0" y="192"/>
                    </a:lnTo>
                    <a:lnTo>
                      <a:pt x="391" y="192"/>
                    </a:lnTo>
                    <a:lnTo>
                      <a:pt x="391" y="64"/>
                    </a:lnTo>
                    <a:lnTo>
                      <a:pt x="43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7474" name="Line 82"/>
              <p:cNvSpPr>
                <a:spLocks noChangeShapeType="1"/>
              </p:cNvSpPr>
              <p:nvPr/>
            </p:nvSpPr>
            <p:spPr bwMode="auto">
              <a:xfrm>
                <a:off x="2531" y="1936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7475" name="Freeform 83"/>
              <p:cNvSpPr>
                <a:spLocks/>
              </p:cNvSpPr>
              <p:nvPr/>
            </p:nvSpPr>
            <p:spPr bwMode="auto">
              <a:xfrm>
                <a:off x="2624" y="1835"/>
                <a:ext cx="337" cy="278"/>
              </a:xfrm>
              <a:custGeom>
                <a:avLst/>
                <a:gdLst/>
                <a:ahLst/>
                <a:cxnLst>
                  <a:cxn ang="0">
                    <a:pos x="0" y="101"/>
                  </a:cxn>
                  <a:cxn ang="0">
                    <a:pos x="0" y="277"/>
                  </a:cxn>
                  <a:cxn ang="0">
                    <a:pos x="294" y="277"/>
                  </a:cxn>
                  <a:cxn ang="0">
                    <a:pos x="294" y="90"/>
                  </a:cxn>
                  <a:cxn ang="0">
                    <a:pos x="336" y="0"/>
                  </a:cxn>
                </a:cxnLst>
                <a:rect l="0" t="0" r="r" b="b"/>
                <a:pathLst>
                  <a:path w="337" h="278">
                    <a:moveTo>
                      <a:pt x="0" y="101"/>
                    </a:moveTo>
                    <a:lnTo>
                      <a:pt x="0" y="277"/>
                    </a:lnTo>
                    <a:lnTo>
                      <a:pt x="294" y="277"/>
                    </a:lnTo>
                    <a:lnTo>
                      <a:pt x="294" y="90"/>
                    </a:lnTo>
                    <a:lnTo>
                      <a:pt x="336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8" name="Group 84"/>
            <p:cNvGrpSpPr>
              <a:grpSpLocks/>
            </p:cNvGrpSpPr>
            <p:nvPr/>
          </p:nvGrpSpPr>
          <p:grpSpPr bwMode="auto">
            <a:xfrm>
              <a:off x="2178" y="2048"/>
              <a:ext cx="2096" cy="513"/>
              <a:chOff x="2178" y="2048"/>
              <a:chExt cx="2096" cy="513"/>
            </a:xfrm>
          </p:grpSpPr>
          <p:grpSp>
            <p:nvGrpSpPr>
              <p:cNvPr id="19" name="Group 85"/>
              <p:cNvGrpSpPr>
                <a:grpSpLocks/>
              </p:cNvGrpSpPr>
              <p:nvPr/>
            </p:nvGrpSpPr>
            <p:grpSpPr bwMode="auto">
              <a:xfrm>
                <a:off x="3111" y="2048"/>
                <a:ext cx="225" cy="481"/>
                <a:chOff x="3111" y="2048"/>
                <a:chExt cx="225" cy="481"/>
              </a:xfrm>
            </p:grpSpPr>
            <p:sp>
              <p:nvSpPr>
                <p:cNvPr id="2747478" name="Freeform 86"/>
                <p:cNvSpPr>
                  <a:spLocks/>
                </p:cNvSpPr>
                <p:nvPr/>
              </p:nvSpPr>
              <p:spPr bwMode="auto">
                <a:xfrm>
                  <a:off x="3123" y="2048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7479" name="Rectangle 87"/>
                <p:cNvSpPr>
                  <a:spLocks noChangeArrowheads="1"/>
                </p:cNvSpPr>
                <p:nvPr/>
              </p:nvSpPr>
              <p:spPr bwMode="auto">
                <a:xfrm rot="5400000">
                  <a:off x="3024" y="2170"/>
                  <a:ext cx="384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600" b="1">
                      <a:solidFill>
                        <a:schemeClr val="tx1"/>
                      </a:solidFill>
                      <a:latin typeface="Times" pitchFamily="-65" charset="0"/>
                    </a:rPr>
                    <a:t>ALU</a:t>
                  </a:r>
                </a:p>
              </p:txBody>
            </p:sp>
          </p:grpSp>
          <p:grpSp>
            <p:nvGrpSpPr>
              <p:cNvPr id="20" name="Group 88"/>
              <p:cNvGrpSpPr>
                <a:grpSpLocks/>
              </p:cNvGrpSpPr>
              <p:nvPr/>
            </p:nvGrpSpPr>
            <p:grpSpPr bwMode="auto">
              <a:xfrm>
                <a:off x="2178" y="2144"/>
                <a:ext cx="359" cy="289"/>
                <a:chOff x="2178" y="2144"/>
                <a:chExt cx="359" cy="289"/>
              </a:xfrm>
            </p:grpSpPr>
            <p:sp>
              <p:nvSpPr>
                <p:cNvPr id="2747481" name="Rectangle 89"/>
                <p:cNvSpPr>
                  <a:spLocks noChangeArrowheads="1"/>
                </p:cNvSpPr>
                <p:nvPr/>
              </p:nvSpPr>
              <p:spPr bwMode="auto">
                <a:xfrm>
                  <a:off x="2178" y="2146"/>
                  <a:ext cx="292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600" b="1">
                      <a:solidFill>
                        <a:schemeClr val="tx1"/>
                      </a:solidFill>
                      <a:latin typeface="Times" pitchFamily="-65" charset="0"/>
                    </a:rPr>
                    <a:t>  I$</a:t>
                  </a:r>
                </a:p>
              </p:txBody>
            </p:sp>
            <p:grpSp>
              <p:nvGrpSpPr>
                <p:cNvPr id="21" name="Group 90"/>
                <p:cNvGrpSpPr>
                  <a:grpSpLocks/>
                </p:cNvGrpSpPr>
                <p:nvPr/>
              </p:nvGrpSpPr>
              <p:grpSpPr bwMode="auto">
                <a:xfrm>
                  <a:off x="2197" y="2144"/>
                  <a:ext cx="340" cy="289"/>
                  <a:chOff x="2197" y="2144"/>
                  <a:chExt cx="340" cy="289"/>
                </a:xfrm>
              </p:grpSpPr>
              <p:sp>
                <p:nvSpPr>
                  <p:cNvPr id="2747483" name="Freeform 91"/>
                  <p:cNvSpPr>
                    <a:spLocks/>
                  </p:cNvSpPr>
                  <p:nvPr/>
                </p:nvSpPr>
                <p:spPr bwMode="auto">
                  <a:xfrm>
                    <a:off x="2197" y="2144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47484" name="Freeform 92"/>
                  <p:cNvSpPr>
                    <a:spLocks/>
                  </p:cNvSpPr>
                  <p:nvPr/>
                </p:nvSpPr>
                <p:spPr bwMode="auto">
                  <a:xfrm>
                    <a:off x="2366" y="2144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747485" name="Rectangle 93"/>
              <p:cNvSpPr>
                <a:spLocks noChangeArrowheads="1"/>
              </p:cNvSpPr>
              <p:nvPr/>
            </p:nvSpPr>
            <p:spPr bwMode="auto">
              <a:xfrm>
                <a:off x="2638" y="2151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Reg</a:t>
                </a:r>
              </a:p>
            </p:txBody>
          </p:sp>
          <p:grpSp>
            <p:nvGrpSpPr>
              <p:cNvPr id="22" name="Group 94"/>
              <p:cNvGrpSpPr>
                <a:grpSpLocks/>
              </p:cNvGrpSpPr>
              <p:nvPr/>
            </p:nvGrpSpPr>
            <p:grpSpPr bwMode="auto">
              <a:xfrm>
                <a:off x="2657" y="2144"/>
                <a:ext cx="296" cy="289"/>
                <a:chOff x="2657" y="2144"/>
                <a:chExt cx="296" cy="289"/>
              </a:xfrm>
            </p:grpSpPr>
            <p:sp>
              <p:nvSpPr>
                <p:cNvPr id="2747487" name="Freeform 95"/>
                <p:cNvSpPr>
                  <a:spLocks/>
                </p:cNvSpPr>
                <p:nvPr/>
              </p:nvSpPr>
              <p:spPr bwMode="auto">
                <a:xfrm>
                  <a:off x="2657" y="2144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7488" name="Freeform 96"/>
                <p:cNvSpPr>
                  <a:spLocks/>
                </p:cNvSpPr>
                <p:nvPr/>
              </p:nvSpPr>
              <p:spPr bwMode="auto">
                <a:xfrm>
                  <a:off x="2805" y="2144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47489" name="Line 97"/>
              <p:cNvSpPr>
                <a:spLocks noChangeShapeType="1"/>
              </p:cNvSpPr>
              <p:nvPr/>
            </p:nvSpPr>
            <p:spPr bwMode="auto">
              <a:xfrm>
                <a:off x="2542" y="2288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7490" name="Freeform 98"/>
              <p:cNvSpPr>
                <a:spLocks/>
              </p:cNvSpPr>
              <p:nvPr/>
            </p:nvSpPr>
            <p:spPr bwMode="auto">
              <a:xfrm>
                <a:off x="2604" y="2192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7491" name="Line 99"/>
              <p:cNvSpPr>
                <a:spLocks noChangeShapeType="1"/>
              </p:cNvSpPr>
              <p:nvPr/>
            </p:nvSpPr>
            <p:spPr bwMode="auto">
              <a:xfrm>
                <a:off x="2958" y="2192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7492" name="Rectangle 100"/>
              <p:cNvSpPr>
                <a:spLocks noChangeArrowheads="1"/>
              </p:cNvSpPr>
              <p:nvPr/>
            </p:nvSpPr>
            <p:spPr bwMode="auto">
              <a:xfrm>
                <a:off x="3455" y="2146"/>
                <a:ext cx="3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  D$</a:t>
                </a:r>
              </a:p>
            </p:txBody>
          </p:sp>
          <p:grpSp>
            <p:nvGrpSpPr>
              <p:cNvPr id="23" name="Group 101"/>
              <p:cNvGrpSpPr>
                <a:grpSpLocks/>
              </p:cNvGrpSpPr>
              <p:nvPr/>
            </p:nvGrpSpPr>
            <p:grpSpPr bwMode="auto">
              <a:xfrm>
                <a:off x="3506" y="2144"/>
                <a:ext cx="325" cy="289"/>
                <a:chOff x="3506" y="2144"/>
                <a:chExt cx="325" cy="289"/>
              </a:xfrm>
            </p:grpSpPr>
            <p:sp>
              <p:nvSpPr>
                <p:cNvPr id="2747494" name="Freeform 102"/>
                <p:cNvSpPr>
                  <a:spLocks/>
                </p:cNvSpPr>
                <p:nvPr/>
              </p:nvSpPr>
              <p:spPr bwMode="auto">
                <a:xfrm>
                  <a:off x="3506" y="2144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7495" name="Freeform 103"/>
                <p:cNvSpPr>
                  <a:spLocks/>
                </p:cNvSpPr>
                <p:nvPr/>
              </p:nvSpPr>
              <p:spPr bwMode="auto">
                <a:xfrm>
                  <a:off x="3667" y="2144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47496" name="Rectangle 104"/>
              <p:cNvSpPr>
                <a:spLocks noChangeArrowheads="1"/>
              </p:cNvSpPr>
              <p:nvPr/>
            </p:nvSpPr>
            <p:spPr bwMode="auto">
              <a:xfrm>
                <a:off x="3947" y="2146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Reg</a:t>
                </a:r>
              </a:p>
            </p:txBody>
          </p:sp>
          <p:grpSp>
            <p:nvGrpSpPr>
              <p:cNvPr id="24" name="Group 105"/>
              <p:cNvGrpSpPr>
                <a:grpSpLocks/>
              </p:cNvGrpSpPr>
              <p:nvPr/>
            </p:nvGrpSpPr>
            <p:grpSpPr bwMode="auto">
              <a:xfrm>
                <a:off x="3974" y="2144"/>
                <a:ext cx="284" cy="289"/>
                <a:chOff x="3974" y="2144"/>
                <a:chExt cx="284" cy="289"/>
              </a:xfrm>
            </p:grpSpPr>
            <p:sp>
              <p:nvSpPr>
                <p:cNvPr id="2747498" name="Freeform 106"/>
                <p:cNvSpPr>
                  <a:spLocks/>
                </p:cNvSpPr>
                <p:nvPr/>
              </p:nvSpPr>
              <p:spPr bwMode="auto">
                <a:xfrm>
                  <a:off x="3974" y="2144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7499" name="Freeform 107"/>
                <p:cNvSpPr>
                  <a:spLocks/>
                </p:cNvSpPr>
                <p:nvPr/>
              </p:nvSpPr>
              <p:spPr bwMode="auto">
                <a:xfrm>
                  <a:off x="4115" y="2144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47500" name="Line 108"/>
              <p:cNvSpPr>
                <a:spLocks noChangeShapeType="1"/>
              </p:cNvSpPr>
              <p:nvPr/>
            </p:nvSpPr>
            <p:spPr bwMode="auto">
              <a:xfrm>
                <a:off x="3827" y="2288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7501" name="Line 109"/>
              <p:cNvSpPr>
                <a:spLocks noChangeShapeType="1"/>
              </p:cNvSpPr>
              <p:nvPr/>
            </p:nvSpPr>
            <p:spPr bwMode="auto">
              <a:xfrm>
                <a:off x="3343" y="2288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7502" name="Freeform 110"/>
              <p:cNvSpPr>
                <a:spLocks/>
              </p:cNvSpPr>
              <p:nvPr/>
            </p:nvSpPr>
            <p:spPr bwMode="auto">
              <a:xfrm>
                <a:off x="3464" y="2288"/>
                <a:ext cx="431" cy="1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2"/>
                  </a:cxn>
                  <a:cxn ang="0">
                    <a:pos x="391" y="192"/>
                  </a:cxn>
                  <a:cxn ang="0">
                    <a:pos x="391" y="64"/>
                  </a:cxn>
                  <a:cxn ang="0">
                    <a:pos x="430" y="0"/>
                  </a:cxn>
                </a:cxnLst>
                <a:rect l="0" t="0" r="r" b="b"/>
                <a:pathLst>
                  <a:path w="431" h="193">
                    <a:moveTo>
                      <a:pt x="0" y="0"/>
                    </a:moveTo>
                    <a:lnTo>
                      <a:pt x="0" y="192"/>
                    </a:lnTo>
                    <a:lnTo>
                      <a:pt x="391" y="192"/>
                    </a:lnTo>
                    <a:lnTo>
                      <a:pt x="391" y="64"/>
                    </a:lnTo>
                    <a:lnTo>
                      <a:pt x="43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7503" name="Line 111"/>
              <p:cNvSpPr>
                <a:spLocks noChangeShapeType="1"/>
              </p:cNvSpPr>
              <p:nvPr/>
            </p:nvSpPr>
            <p:spPr bwMode="auto">
              <a:xfrm>
                <a:off x="2958" y="2384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7504" name="Freeform 112"/>
              <p:cNvSpPr>
                <a:spLocks/>
              </p:cNvSpPr>
              <p:nvPr/>
            </p:nvSpPr>
            <p:spPr bwMode="auto">
              <a:xfrm>
                <a:off x="3051" y="2283"/>
                <a:ext cx="337" cy="278"/>
              </a:xfrm>
              <a:custGeom>
                <a:avLst/>
                <a:gdLst/>
                <a:ahLst/>
                <a:cxnLst>
                  <a:cxn ang="0">
                    <a:pos x="0" y="101"/>
                  </a:cxn>
                  <a:cxn ang="0">
                    <a:pos x="0" y="277"/>
                  </a:cxn>
                  <a:cxn ang="0">
                    <a:pos x="294" y="277"/>
                  </a:cxn>
                  <a:cxn ang="0">
                    <a:pos x="294" y="90"/>
                  </a:cxn>
                  <a:cxn ang="0">
                    <a:pos x="336" y="0"/>
                  </a:cxn>
                </a:cxnLst>
                <a:rect l="0" t="0" r="r" b="b"/>
                <a:pathLst>
                  <a:path w="337" h="278">
                    <a:moveTo>
                      <a:pt x="0" y="101"/>
                    </a:moveTo>
                    <a:lnTo>
                      <a:pt x="0" y="277"/>
                    </a:lnTo>
                    <a:lnTo>
                      <a:pt x="294" y="277"/>
                    </a:lnTo>
                    <a:lnTo>
                      <a:pt x="294" y="90"/>
                    </a:lnTo>
                    <a:lnTo>
                      <a:pt x="336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5" name="Group 113"/>
            <p:cNvGrpSpPr>
              <a:grpSpLocks/>
            </p:cNvGrpSpPr>
            <p:nvPr/>
          </p:nvGrpSpPr>
          <p:grpSpPr bwMode="auto">
            <a:xfrm>
              <a:off x="3538" y="2496"/>
              <a:ext cx="225" cy="481"/>
              <a:chOff x="3538" y="2496"/>
              <a:chExt cx="225" cy="481"/>
            </a:xfrm>
          </p:grpSpPr>
          <p:sp>
            <p:nvSpPr>
              <p:cNvPr id="2747506" name="Freeform 114"/>
              <p:cNvSpPr>
                <a:spLocks/>
              </p:cNvSpPr>
              <p:nvPr/>
            </p:nvSpPr>
            <p:spPr bwMode="auto">
              <a:xfrm>
                <a:off x="3550" y="2496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7507" name="Rectangle 115"/>
              <p:cNvSpPr>
                <a:spLocks noChangeArrowheads="1"/>
              </p:cNvSpPr>
              <p:nvPr/>
            </p:nvSpPr>
            <p:spPr bwMode="auto">
              <a:xfrm rot="5400000">
                <a:off x="3451" y="2618"/>
                <a:ext cx="38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ALU</a:t>
                </a:r>
              </a:p>
            </p:txBody>
          </p:sp>
        </p:grpSp>
        <p:sp>
          <p:nvSpPr>
            <p:cNvPr id="2747508" name="Rectangle 116"/>
            <p:cNvSpPr>
              <a:spLocks noChangeArrowheads="1"/>
            </p:cNvSpPr>
            <p:nvPr/>
          </p:nvSpPr>
          <p:spPr bwMode="auto">
            <a:xfrm>
              <a:off x="3065" y="2599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Reg</a:t>
              </a:r>
            </a:p>
          </p:txBody>
        </p:sp>
        <p:grpSp>
          <p:nvGrpSpPr>
            <p:cNvPr id="26" name="Group 117"/>
            <p:cNvGrpSpPr>
              <a:grpSpLocks/>
            </p:cNvGrpSpPr>
            <p:nvPr/>
          </p:nvGrpSpPr>
          <p:grpSpPr bwMode="auto">
            <a:xfrm>
              <a:off x="3084" y="2592"/>
              <a:ext cx="296" cy="289"/>
              <a:chOff x="3084" y="2592"/>
              <a:chExt cx="296" cy="289"/>
            </a:xfrm>
          </p:grpSpPr>
          <p:sp>
            <p:nvSpPr>
              <p:cNvPr id="2747510" name="Freeform 118"/>
              <p:cNvSpPr>
                <a:spLocks/>
              </p:cNvSpPr>
              <p:nvPr/>
            </p:nvSpPr>
            <p:spPr bwMode="auto">
              <a:xfrm>
                <a:off x="3084" y="2592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7511" name="Freeform 119"/>
              <p:cNvSpPr>
                <a:spLocks/>
              </p:cNvSpPr>
              <p:nvPr/>
            </p:nvSpPr>
            <p:spPr bwMode="auto">
              <a:xfrm>
                <a:off x="3232" y="2592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47512" name="Line 120"/>
            <p:cNvSpPr>
              <a:spLocks noChangeShapeType="1"/>
            </p:cNvSpPr>
            <p:nvPr/>
          </p:nvSpPr>
          <p:spPr bwMode="auto">
            <a:xfrm>
              <a:off x="2969" y="2736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7513" name="Freeform 121"/>
            <p:cNvSpPr>
              <a:spLocks/>
            </p:cNvSpPr>
            <p:nvPr/>
          </p:nvSpPr>
          <p:spPr bwMode="auto">
            <a:xfrm>
              <a:off x="3031" y="2640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7514" name="Line 122"/>
            <p:cNvSpPr>
              <a:spLocks noChangeShapeType="1"/>
            </p:cNvSpPr>
            <p:nvPr/>
          </p:nvSpPr>
          <p:spPr bwMode="auto">
            <a:xfrm>
              <a:off x="3385" y="2640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7515" name="Rectangle 123"/>
            <p:cNvSpPr>
              <a:spLocks noChangeArrowheads="1"/>
            </p:cNvSpPr>
            <p:nvPr/>
          </p:nvSpPr>
          <p:spPr bwMode="auto">
            <a:xfrm>
              <a:off x="3882" y="2594"/>
              <a:ext cx="3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  D$</a:t>
              </a:r>
            </a:p>
          </p:txBody>
        </p:sp>
        <p:grpSp>
          <p:nvGrpSpPr>
            <p:cNvPr id="27" name="Group 124"/>
            <p:cNvGrpSpPr>
              <a:grpSpLocks/>
            </p:cNvGrpSpPr>
            <p:nvPr/>
          </p:nvGrpSpPr>
          <p:grpSpPr bwMode="auto">
            <a:xfrm>
              <a:off x="3933" y="2592"/>
              <a:ext cx="325" cy="289"/>
              <a:chOff x="3933" y="2592"/>
              <a:chExt cx="325" cy="289"/>
            </a:xfrm>
          </p:grpSpPr>
          <p:sp>
            <p:nvSpPr>
              <p:cNvPr id="2747517" name="Freeform 125"/>
              <p:cNvSpPr>
                <a:spLocks/>
              </p:cNvSpPr>
              <p:nvPr/>
            </p:nvSpPr>
            <p:spPr bwMode="auto">
              <a:xfrm>
                <a:off x="3933" y="2592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7518" name="Freeform 126"/>
              <p:cNvSpPr>
                <a:spLocks/>
              </p:cNvSpPr>
              <p:nvPr/>
            </p:nvSpPr>
            <p:spPr bwMode="auto">
              <a:xfrm>
                <a:off x="4094" y="2592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47519" name="Rectangle 127"/>
            <p:cNvSpPr>
              <a:spLocks noChangeArrowheads="1"/>
            </p:cNvSpPr>
            <p:nvPr/>
          </p:nvSpPr>
          <p:spPr bwMode="auto">
            <a:xfrm>
              <a:off x="4374" y="2594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Times" pitchFamily="-65" charset="0"/>
                </a:rPr>
                <a:t>Reg</a:t>
              </a:r>
            </a:p>
          </p:txBody>
        </p:sp>
        <p:grpSp>
          <p:nvGrpSpPr>
            <p:cNvPr id="28" name="Group 128"/>
            <p:cNvGrpSpPr>
              <a:grpSpLocks/>
            </p:cNvGrpSpPr>
            <p:nvPr/>
          </p:nvGrpSpPr>
          <p:grpSpPr bwMode="auto">
            <a:xfrm>
              <a:off x="4401" y="2592"/>
              <a:ext cx="284" cy="289"/>
              <a:chOff x="4401" y="2592"/>
              <a:chExt cx="284" cy="289"/>
            </a:xfrm>
          </p:grpSpPr>
          <p:sp>
            <p:nvSpPr>
              <p:cNvPr id="2747521" name="Freeform 129"/>
              <p:cNvSpPr>
                <a:spLocks/>
              </p:cNvSpPr>
              <p:nvPr/>
            </p:nvSpPr>
            <p:spPr bwMode="auto">
              <a:xfrm>
                <a:off x="4401" y="2592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7522" name="Freeform 130"/>
              <p:cNvSpPr>
                <a:spLocks/>
              </p:cNvSpPr>
              <p:nvPr/>
            </p:nvSpPr>
            <p:spPr bwMode="auto">
              <a:xfrm>
                <a:off x="4542" y="2592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47523" name="Line 131"/>
            <p:cNvSpPr>
              <a:spLocks noChangeShapeType="1"/>
            </p:cNvSpPr>
            <p:nvPr/>
          </p:nvSpPr>
          <p:spPr bwMode="auto">
            <a:xfrm>
              <a:off x="4254" y="2736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7524" name="Line 132"/>
            <p:cNvSpPr>
              <a:spLocks noChangeShapeType="1"/>
            </p:cNvSpPr>
            <p:nvPr/>
          </p:nvSpPr>
          <p:spPr bwMode="auto">
            <a:xfrm>
              <a:off x="3770" y="2736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7525" name="Freeform 133"/>
            <p:cNvSpPr>
              <a:spLocks/>
            </p:cNvSpPr>
            <p:nvPr/>
          </p:nvSpPr>
          <p:spPr bwMode="auto">
            <a:xfrm>
              <a:off x="3891" y="2736"/>
              <a:ext cx="431" cy="1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391" y="192"/>
                </a:cxn>
                <a:cxn ang="0">
                  <a:pos x="391" y="64"/>
                </a:cxn>
                <a:cxn ang="0">
                  <a:pos x="430" y="0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7526" name="Line 134"/>
            <p:cNvSpPr>
              <a:spLocks noChangeShapeType="1"/>
            </p:cNvSpPr>
            <p:nvPr/>
          </p:nvSpPr>
          <p:spPr bwMode="auto">
            <a:xfrm>
              <a:off x="3385" y="2832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7527" name="Freeform 135"/>
            <p:cNvSpPr>
              <a:spLocks/>
            </p:cNvSpPr>
            <p:nvPr/>
          </p:nvSpPr>
          <p:spPr bwMode="auto">
            <a:xfrm>
              <a:off x="3478" y="2731"/>
              <a:ext cx="337" cy="27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0" y="277"/>
                </a:cxn>
                <a:cxn ang="0">
                  <a:pos x="294" y="277"/>
                </a:cxn>
                <a:cxn ang="0">
                  <a:pos x="294" y="90"/>
                </a:cxn>
                <a:cxn ang="0">
                  <a:pos x="336" y="0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9" name="Group 136"/>
            <p:cNvGrpSpPr>
              <a:grpSpLocks/>
            </p:cNvGrpSpPr>
            <p:nvPr/>
          </p:nvGrpSpPr>
          <p:grpSpPr bwMode="auto">
            <a:xfrm>
              <a:off x="3032" y="2944"/>
              <a:ext cx="2096" cy="513"/>
              <a:chOff x="3032" y="2944"/>
              <a:chExt cx="2096" cy="513"/>
            </a:xfrm>
          </p:grpSpPr>
          <p:grpSp>
            <p:nvGrpSpPr>
              <p:cNvPr id="30" name="Group 137"/>
              <p:cNvGrpSpPr>
                <a:grpSpLocks/>
              </p:cNvGrpSpPr>
              <p:nvPr/>
            </p:nvGrpSpPr>
            <p:grpSpPr bwMode="auto">
              <a:xfrm>
                <a:off x="3965" y="2944"/>
                <a:ext cx="225" cy="481"/>
                <a:chOff x="3965" y="2944"/>
                <a:chExt cx="225" cy="481"/>
              </a:xfrm>
            </p:grpSpPr>
            <p:sp>
              <p:nvSpPr>
                <p:cNvPr id="2747530" name="Freeform 138"/>
                <p:cNvSpPr>
                  <a:spLocks/>
                </p:cNvSpPr>
                <p:nvPr/>
              </p:nvSpPr>
              <p:spPr bwMode="auto">
                <a:xfrm>
                  <a:off x="3977" y="2944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7531" name="Rectangle 139"/>
                <p:cNvSpPr>
                  <a:spLocks noChangeArrowheads="1"/>
                </p:cNvSpPr>
                <p:nvPr/>
              </p:nvSpPr>
              <p:spPr bwMode="auto">
                <a:xfrm rot="5400000">
                  <a:off x="3878" y="3066"/>
                  <a:ext cx="384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600" b="1">
                      <a:solidFill>
                        <a:schemeClr val="tx1"/>
                      </a:solidFill>
                      <a:latin typeface="Times" pitchFamily="-65" charset="0"/>
                    </a:rPr>
                    <a:t>ALU</a:t>
                  </a:r>
                </a:p>
              </p:txBody>
            </p:sp>
          </p:grpSp>
          <p:grpSp>
            <p:nvGrpSpPr>
              <p:cNvPr id="31" name="Group 140"/>
              <p:cNvGrpSpPr>
                <a:grpSpLocks/>
              </p:cNvGrpSpPr>
              <p:nvPr/>
            </p:nvGrpSpPr>
            <p:grpSpPr bwMode="auto">
              <a:xfrm>
                <a:off x="3032" y="3040"/>
                <a:ext cx="359" cy="289"/>
                <a:chOff x="3032" y="3040"/>
                <a:chExt cx="359" cy="289"/>
              </a:xfrm>
            </p:grpSpPr>
            <p:sp>
              <p:nvSpPr>
                <p:cNvPr id="2747533" name="Rectangle 141"/>
                <p:cNvSpPr>
                  <a:spLocks noChangeArrowheads="1"/>
                </p:cNvSpPr>
                <p:nvPr/>
              </p:nvSpPr>
              <p:spPr bwMode="auto">
                <a:xfrm>
                  <a:off x="3032" y="3042"/>
                  <a:ext cx="292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600" b="1">
                      <a:solidFill>
                        <a:schemeClr val="tx1"/>
                      </a:solidFill>
                      <a:latin typeface="Times" pitchFamily="-65" charset="0"/>
                    </a:rPr>
                    <a:t>  I$</a:t>
                  </a:r>
                </a:p>
              </p:txBody>
            </p:sp>
            <p:grpSp>
              <p:nvGrpSpPr>
                <p:cNvPr id="2747392" name="Group 142"/>
                <p:cNvGrpSpPr>
                  <a:grpSpLocks/>
                </p:cNvGrpSpPr>
                <p:nvPr/>
              </p:nvGrpSpPr>
              <p:grpSpPr bwMode="auto">
                <a:xfrm>
                  <a:off x="3051" y="3040"/>
                  <a:ext cx="340" cy="289"/>
                  <a:chOff x="3051" y="3040"/>
                  <a:chExt cx="340" cy="289"/>
                </a:xfrm>
              </p:grpSpPr>
              <p:sp>
                <p:nvSpPr>
                  <p:cNvPr id="2747535" name="Freeform 143"/>
                  <p:cNvSpPr>
                    <a:spLocks/>
                  </p:cNvSpPr>
                  <p:nvPr/>
                </p:nvSpPr>
                <p:spPr bwMode="auto">
                  <a:xfrm>
                    <a:off x="3051" y="3040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47536" name="Freeform 144"/>
                  <p:cNvSpPr>
                    <a:spLocks/>
                  </p:cNvSpPr>
                  <p:nvPr/>
                </p:nvSpPr>
                <p:spPr bwMode="auto">
                  <a:xfrm>
                    <a:off x="3220" y="3040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747537" name="Rectangle 145"/>
              <p:cNvSpPr>
                <a:spLocks noChangeArrowheads="1"/>
              </p:cNvSpPr>
              <p:nvPr/>
            </p:nvSpPr>
            <p:spPr bwMode="auto">
              <a:xfrm>
                <a:off x="3492" y="3047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Reg</a:t>
                </a:r>
              </a:p>
            </p:txBody>
          </p:sp>
          <p:grpSp>
            <p:nvGrpSpPr>
              <p:cNvPr id="2747393" name="Group 146"/>
              <p:cNvGrpSpPr>
                <a:grpSpLocks/>
              </p:cNvGrpSpPr>
              <p:nvPr/>
            </p:nvGrpSpPr>
            <p:grpSpPr bwMode="auto">
              <a:xfrm>
                <a:off x="3511" y="3040"/>
                <a:ext cx="296" cy="289"/>
                <a:chOff x="3511" y="3040"/>
                <a:chExt cx="296" cy="289"/>
              </a:xfrm>
            </p:grpSpPr>
            <p:sp>
              <p:nvSpPr>
                <p:cNvPr id="2747539" name="Freeform 147"/>
                <p:cNvSpPr>
                  <a:spLocks/>
                </p:cNvSpPr>
                <p:nvPr/>
              </p:nvSpPr>
              <p:spPr bwMode="auto">
                <a:xfrm>
                  <a:off x="3511" y="3040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7540" name="Freeform 148"/>
                <p:cNvSpPr>
                  <a:spLocks/>
                </p:cNvSpPr>
                <p:nvPr/>
              </p:nvSpPr>
              <p:spPr bwMode="auto">
                <a:xfrm>
                  <a:off x="3659" y="3040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47541" name="Line 149"/>
              <p:cNvSpPr>
                <a:spLocks noChangeShapeType="1"/>
              </p:cNvSpPr>
              <p:nvPr/>
            </p:nvSpPr>
            <p:spPr bwMode="auto">
              <a:xfrm>
                <a:off x="3396" y="318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7542" name="Freeform 150"/>
              <p:cNvSpPr>
                <a:spLocks/>
              </p:cNvSpPr>
              <p:nvPr/>
            </p:nvSpPr>
            <p:spPr bwMode="auto">
              <a:xfrm>
                <a:off x="3458" y="3088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7543" name="Line 151"/>
              <p:cNvSpPr>
                <a:spLocks noChangeShapeType="1"/>
              </p:cNvSpPr>
              <p:nvPr/>
            </p:nvSpPr>
            <p:spPr bwMode="auto">
              <a:xfrm>
                <a:off x="3812" y="3088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7544" name="Rectangle 152"/>
              <p:cNvSpPr>
                <a:spLocks noChangeArrowheads="1"/>
              </p:cNvSpPr>
              <p:nvPr/>
            </p:nvSpPr>
            <p:spPr bwMode="auto">
              <a:xfrm>
                <a:off x="4309" y="3042"/>
                <a:ext cx="3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  D$</a:t>
                </a:r>
              </a:p>
            </p:txBody>
          </p:sp>
          <p:grpSp>
            <p:nvGrpSpPr>
              <p:cNvPr id="2747396" name="Group 153"/>
              <p:cNvGrpSpPr>
                <a:grpSpLocks/>
              </p:cNvGrpSpPr>
              <p:nvPr/>
            </p:nvGrpSpPr>
            <p:grpSpPr bwMode="auto">
              <a:xfrm>
                <a:off x="4360" y="3040"/>
                <a:ext cx="325" cy="289"/>
                <a:chOff x="4360" y="3040"/>
                <a:chExt cx="325" cy="289"/>
              </a:xfrm>
            </p:grpSpPr>
            <p:sp>
              <p:nvSpPr>
                <p:cNvPr id="2747546" name="Freeform 154"/>
                <p:cNvSpPr>
                  <a:spLocks/>
                </p:cNvSpPr>
                <p:nvPr/>
              </p:nvSpPr>
              <p:spPr bwMode="auto">
                <a:xfrm>
                  <a:off x="4360" y="3040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7547" name="Freeform 155"/>
                <p:cNvSpPr>
                  <a:spLocks/>
                </p:cNvSpPr>
                <p:nvPr/>
              </p:nvSpPr>
              <p:spPr bwMode="auto">
                <a:xfrm>
                  <a:off x="4521" y="3040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47548" name="Rectangle 156"/>
              <p:cNvSpPr>
                <a:spLocks noChangeArrowheads="1"/>
              </p:cNvSpPr>
              <p:nvPr/>
            </p:nvSpPr>
            <p:spPr bwMode="auto">
              <a:xfrm>
                <a:off x="4801" y="3042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Times" pitchFamily="-65" charset="0"/>
                  </a:rPr>
                  <a:t>Reg</a:t>
                </a:r>
              </a:p>
            </p:txBody>
          </p:sp>
          <p:grpSp>
            <p:nvGrpSpPr>
              <p:cNvPr id="2747399" name="Group 157"/>
              <p:cNvGrpSpPr>
                <a:grpSpLocks/>
              </p:cNvGrpSpPr>
              <p:nvPr/>
            </p:nvGrpSpPr>
            <p:grpSpPr bwMode="auto">
              <a:xfrm>
                <a:off x="4828" y="3040"/>
                <a:ext cx="284" cy="289"/>
                <a:chOff x="4828" y="3040"/>
                <a:chExt cx="284" cy="289"/>
              </a:xfrm>
            </p:grpSpPr>
            <p:sp>
              <p:nvSpPr>
                <p:cNvPr id="2747550" name="Freeform 158"/>
                <p:cNvSpPr>
                  <a:spLocks/>
                </p:cNvSpPr>
                <p:nvPr/>
              </p:nvSpPr>
              <p:spPr bwMode="auto">
                <a:xfrm>
                  <a:off x="4828" y="3040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7551" name="Freeform 159"/>
                <p:cNvSpPr>
                  <a:spLocks/>
                </p:cNvSpPr>
                <p:nvPr/>
              </p:nvSpPr>
              <p:spPr bwMode="auto">
                <a:xfrm>
                  <a:off x="4969" y="3040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47552" name="Line 160"/>
              <p:cNvSpPr>
                <a:spLocks noChangeShapeType="1"/>
              </p:cNvSpPr>
              <p:nvPr/>
            </p:nvSpPr>
            <p:spPr bwMode="auto">
              <a:xfrm>
                <a:off x="4681" y="3184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7553" name="Line 161"/>
              <p:cNvSpPr>
                <a:spLocks noChangeShapeType="1"/>
              </p:cNvSpPr>
              <p:nvPr/>
            </p:nvSpPr>
            <p:spPr bwMode="auto">
              <a:xfrm>
                <a:off x="4197" y="3184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7554" name="Freeform 162"/>
              <p:cNvSpPr>
                <a:spLocks/>
              </p:cNvSpPr>
              <p:nvPr/>
            </p:nvSpPr>
            <p:spPr bwMode="auto">
              <a:xfrm>
                <a:off x="4318" y="3184"/>
                <a:ext cx="431" cy="1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2"/>
                  </a:cxn>
                  <a:cxn ang="0">
                    <a:pos x="391" y="192"/>
                  </a:cxn>
                  <a:cxn ang="0">
                    <a:pos x="391" y="64"/>
                  </a:cxn>
                  <a:cxn ang="0">
                    <a:pos x="430" y="0"/>
                  </a:cxn>
                </a:cxnLst>
                <a:rect l="0" t="0" r="r" b="b"/>
                <a:pathLst>
                  <a:path w="431" h="193">
                    <a:moveTo>
                      <a:pt x="0" y="0"/>
                    </a:moveTo>
                    <a:lnTo>
                      <a:pt x="0" y="192"/>
                    </a:lnTo>
                    <a:lnTo>
                      <a:pt x="391" y="192"/>
                    </a:lnTo>
                    <a:lnTo>
                      <a:pt x="391" y="64"/>
                    </a:lnTo>
                    <a:lnTo>
                      <a:pt x="43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7555" name="Line 163"/>
              <p:cNvSpPr>
                <a:spLocks noChangeShapeType="1"/>
              </p:cNvSpPr>
              <p:nvPr/>
            </p:nvSpPr>
            <p:spPr bwMode="auto">
              <a:xfrm>
                <a:off x="3812" y="3280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7556" name="Freeform 164"/>
              <p:cNvSpPr>
                <a:spLocks/>
              </p:cNvSpPr>
              <p:nvPr/>
            </p:nvSpPr>
            <p:spPr bwMode="auto">
              <a:xfrm>
                <a:off x="3905" y="3179"/>
                <a:ext cx="337" cy="278"/>
              </a:xfrm>
              <a:custGeom>
                <a:avLst/>
                <a:gdLst/>
                <a:ahLst/>
                <a:cxnLst>
                  <a:cxn ang="0">
                    <a:pos x="0" y="101"/>
                  </a:cxn>
                  <a:cxn ang="0">
                    <a:pos x="0" y="277"/>
                  </a:cxn>
                  <a:cxn ang="0">
                    <a:pos x="294" y="277"/>
                  </a:cxn>
                  <a:cxn ang="0">
                    <a:pos x="294" y="90"/>
                  </a:cxn>
                  <a:cxn ang="0">
                    <a:pos x="336" y="0"/>
                  </a:cxn>
                </a:cxnLst>
                <a:rect l="0" t="0" r="r" b="b"/>
                <a:pathLst>
                  <a:path w="337" h="278">
                    <a:moveTo>
                      <a:pt x="0" y="101"/>
                    </a:moveTo>
                    <a:lnTo>
                      <a:pt x="0" y="277"/>
                    </a:lnTo>
                    <a:lnTo>
                      <a:pt x="294" y="277"/>
                    </a:lnTo>
                    <a:lnTo>
                      <a:pt x="294" y="90"/>
                    </a:lnTo>
                    <a:lnTo>
                      <a:pt x="336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47557" name="Rectangle 165"/>
            <p:cNvSpPr>
              <a:spLocks noChangeArrowheads="1"/>
            </p:cNvSpPr>
            <p:nvPr/>
          </p:nvSpPr>
          <p:spPr bwMode="auto">
            <a:xfrm>
              <a:off x="216" y="576"/>
              <a:ext cx="288" cy="30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Arial" pitchFamily="-65" charset="0"/>
                </a:rPr>
                <a:t>I</a:t>
              </a:r>
            </a:p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Arial" pitchFamily="-65" charset="0"/>
                </a:rPr>
                <a:t>n</a:t>
              </a:r>
            </a:p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Arial" pitchFamily="-65" charset="0"/>
                </a:rPr>
                <a:t>s</a:t>
              </a:r>
            </a:p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Arial" pitchFamily="-65" charset="0"/>
                </a:rPr>
                <a:t>t</a:t>
              </a:r>
            </a:p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Arial" pitchFamily="-65" charset="0"/>
                </a:rPr>
                <a:t>r.</a:t>
              </a:r>
            </a:p>
            <a:p>
              <a:pPr algn="ctr"/>
              <a:endParaRPr lang="en-US" sz="2800" b="1" dirty="0">
                <a:solidFill>
                  <a:schemeClr val="tx1"/>
                </a:solidFill>
                <a:latin typeface="Arial" pitchFamily="-65" charset="0"/>
              </a:endParaRPr>
            </a:p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Arial" pitchFamily="-65" charset="0"/>
                </a:rPr>
                <a:t>O</a:t>
              </a:r>
            </a:p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Arial" pitchFamily="-65" charset="0"/>
                </a:rPr>
                <a:t>r</a:t>
              </a:r>
            </a:p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Arial" pitchFamily="-65" charset="0"/>
                </a:rPr>
                <a:t>d</a:t>
              </a:r>
            </a:p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Arial" pitchFamily="-65" charset="0"/>
                </a:rPr>
                <a:t>e</a:t>
              </a:r>
            </a:p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Arial" pitchFamily="-65" charset="0"/>
                </a:rPr>
                <a:t>r</a:t>
              </a:r>
            </a:p>
          </p:txBody>
        </p:sp>
        <p:sp>
          <p:nvSpPr>
            <p:cNvPr id="2747558" name="Rectangle 166"/>
            <p:cNvSpPr>
              <a:spLocks noChangeArrowheads="1"/>
            </p:cNvSpPr>
            <p:nvPr/>
          </p:nvSpPr>
          <p:spPr bwMode="auto">
            <a:xfrm>
              <a:off x="1867" y="551"/>
              <a:ext cx="2168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b="1">
                  <a:solidFill>
                    <a:schemeClr val="tx1"/>
                  </a:solidFill>
                  <a:latin typeface="Arial" pitchFamily="-65" charset="0"/>
                </a:rPr>
                <a:t>Time (clock cycles)</a:t>
              </a:r>
            </a:p>
          </p:txBody>
        </p:sp>
      </p:grpSp>
      <p:sp>
        <p:nvSpPr>
          <p:cNvPr id="167" name="Date Placeholder 16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75C3-64E3-1E4D-961A-775D4BF5AE37}" type="datetime1">
              <a:rPr lang="en-US" smtClean="0"/>
              <a:pPr/>
              <a:t>2015-05-09</a:t>
            </a:fld>
            <a:endParaRPr lang="en-US" dirty="0"/>
          </a:p>
        </p:txBody>
      </p:sp>
      <p:sp>
        <p:nvSpPr>
          <p:cNvPr id="168" name="Slide Number Placeholder 1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9894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26685</TotalTime>
  <Words>2068</Words>
  <Application>Microsoft Office PowerPoint</Application>
  <PresentationFormat>On-screen Show (4:3)</PresentationFormat>
  <Paragraphs>719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Pipelined Execution Representation</vt:lpstr>
      <vt:lpstr>Graphical Pipeline Diagrams</vt:lpstr>
      <vt:lpstr>Graphical Pipeline Representation</vt:lpstr>
      <vt:lpstr>Pipeline Performance</vt:lpstr>
      <vt:lpstr>Pipeline Performance</vt:lpstr>
      <vt:lpstr>Pipeline Speedup</vt:lpstr>
      <vt:lpstr>Hazards</vt:lpstr>
      <vt:lpstr>1. Structural Hazard #1: Single Memory</vt:lpstr>
      <vt:lpstr>1. Structural Hazard #2: Registers (1/2)</vt:lpstr>
      <vt:lpstr>1. Structural Hazard #2: Registers (2/2)</vt:lpstr>
      <vt:lpstr>Write /Read Registers in single cycle</vt:lpstr>
      <vt:lpstr>Data Hazards (1/2)</vt:lpstr>
      <vt:lpstr>Data Hazards (2/2)</vt:lpstr>
      <vt:lpstr>Data Hazard Solution: Forwarding</vt:lpstr>
      <vt:lpstr>Data Hazard: Load/Use (1/4)</vt:lpstr>
      <vt:lpstr>Data Hazard: Load/Use (2/4)</vt:lpstr>
      <vt:lpstr>Data Hazard: Load/Use (3/4)</vt:lpstr>
      <vt:lpstr>Data Hazard: Load/Use (4/4)</vt:lpstr>
      <vt:lpstr>Data Hazards:  Code Scheduling to Avoid Stalls</vt:lpstr>
      <vt:lpstr>3. Control Hazards</vt:lpstr>
      <vt:lpstr>Stall =&gt; 2 Bubbles/Clocks</vt:lpstr>
      <vt:lpstr>Control Hazard: Branching</vt:lpstr>
      <vt:lpstr>One Clock Cycle Stall</vt:lpstr>
      <vt:lpstr>Control Hazards: Branching</vt:lpstr>
      <vt:lpstr>Control Hazards: Branching</vt:lpstr>
      <vt:lpstr>Example: Nondelayed vs. Delayed Branch</vt:lpstr>
      <vt:lpstr>Branch delay slot filling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61C: Great Ideas in Computer Architecture (Machine Structures)</dc:title>
  <dc:creator>Randy Katz</dc:creator>
  <cp:lastModifiedBy>arm</cp:lastModifiedBy>
  <cp:revision>302</cp:revision>
  <cp:lastPrinted>2011-11-07T20:23:27Z</cp:lastPrinted>
  <dcterms:created xsi:type="dcterms:W3CDTF">2010-10-25T22:47:27Z</dcterms:created>
  <dcterms:modified xsi:type="dcterms:W3CDTF">2015-05-09T12:40:59Z</dcterms:modified>
</cp:coreProperties>
</file>