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14" r:id="rId2"/>
    <p:sldId id="323" r:id="rId3"/>
    <p:sldId id="346" r:id="rId4"/>
    <p:sldId id="348" r:id="rId5"/>
    <p:sldId id="355" r:id="rId6"/>
    <p:sldId id="324" r:id="rId7"/>
    <p:sldId id="352" r:id="rId8"/>
    <p:sldId id="350" r:id="rId9"/>
    <p:sldId id="326" r:id="rId10"/>
    <p:sldId id="353" r:id="rId11"/>
    <p:sldId id="315" r:id="rId12"/>
    <p:sldId id="316" r:id="rId13"/>
    <p:sldId id="317" r:id="rId14"/>
    <p:sldId id="318" r:id="rId15"/>
    <p:sldId id="359" r:id="rId16"/>
    <p:sldId id="357" r:id="rId17"/>
    <p:sldId id="356" r:id="rId18"/>
    <p:sldId id="319" r:id="rId19"/>
    <p:sldId id="320" r:id="rId20"/>
    <p:sldId id="362" r:id="rId21"/>
    <p:sldId id="361" r:id="rId22"/>
    <p:sldId id="384" r:id="rId23"/>
    <p:sldId id="383" r:id="rId24"/>
    <p:sldId id="391" r:id="rId25"/>
    <p:sldId id="385" r:id="rId26"/>
    <p:sldId id="371" r:id="rId27"/>
    <p:sldId id="373" r:id="rId28"/>
    <p:sldId id="374" r:id="rId29"/>
    <p:sldId id="375" r:id="rId30"/>
    <p:sldId id="360" r:id="rId31"/>
    <p:sldId id="386" r:id="rId32"/>
    <p:sldId id="377" r:id="rId33"/>
    <p:sldId id="387" r:id="rId34"/>
    <p:sldId id="367" r:id="rId35"/>
    <p:sldId id="389" r:id="rId36"/>
    <p:sldId id="378" r:id="rId37"/>
    <p:sldId id="388" r:id="rId38"/>
    <p:sldId id="368" r:id="rId39"/>
    <p:sldId id="381" r:id="rId40"/>
    <p:sldId id="380" r:id="rId41"/>
    <p:sldId id="390" r:id="rId42"/>
    <p:sldId id="37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B91C8-7410-4341-BF5B-D28553E2BF34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31555-33CF-48B3-AFAB-95ADAF329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00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1DC9A-B191-4C26-944D-B3AB7377F5E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15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DFE9-AC30-4957-9543-4E3B4DC921D2}" type="datetime1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93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A216-7D76-4370-890A-353AFB372B36}" type="datetime1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12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0818-A316-4F16-81DD-68D64BD71175}" type="datetime1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DB40-AC9E-46DC-ABFF-3AE4E9920877}" type="datetime1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54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EF6-06AF-46E0-84A1-1E642A55F7CF}" type="datetime1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3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3B56-C680-45F5-B9A4-CE4326CC0FD6}" type="datetime1">
              <a:rPr lang="en-CA" smtClean="0"/>
              <a:t>2018-09-05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5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94E-6088-4711-8AF0-A7278FFFD582}" type="datetime1">
              <a:rPr lang="en-CA" smtClean="0"/>
              <a:t>2018-09-05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88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3BC-8D1E-4B0F-AD15-2E776DFFA174}" type="datetime1">
              <a:rPr lang="en-CA" smtClean="0"/>
              <a:t>2018-09-05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89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09DA-9915-476A-8EC3-826C3C3A229B}" type="datetime1">
              <a:rPr lang="en-CA" smtClean="0"/>
              <a:t>2018-09-05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4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A61-81D3-4A29-9FD2-977BC48845A5}" type="datetime1">
              <a:rPr lang="en-CA" smtClean="0"/>
              <a:t>2018-09-05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13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19B-4925-41D6-92C5-5B0DC33AE4EB}" type="datetime1">
              <a:rPr lang="en-CA" smtClean="0"/>
              <a:t>2018-09-05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21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3D54-5021-4E1C-88DB-A112ADF549CF}" type="datetime1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A256-6232-4207-A722-F00AD39C6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4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hotographylife.com/underexposure-and-overexposure-in-photograph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w_image_forma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DEB1-490B-4D57-9059-B916F05ECC91}" type="slidenum">
              <a:rPr lang="en-CA" smtClean="0"/>
              <a:t>1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6777" y="3146425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000" dirty="0"/>
              <a:t>COMP </a:t>
            </a:r>
            <a:r>
              <a:rPr lang="en-CA" sz="4000" dirty="0" smtClean="0"/>
              <a:t>558</a:t>
            </a:r>
            <a:r>
              <a:rPr lang="en-CA" sz="4000" dirty="0"/>
              <a:t/>
            </a:r>
            <a:br>
              <a:rPr lang="en-CA" sz="4000" dirty="0"/>
            </a:b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/>
              <a:t>Lecture </a:t>
            </a:r>
            <a:r>
              <a:rPr lang="en-CA" sz="3600" dirty="0" smtClean="0"/>
              <a:t>3</a:t>
            </a:r>
            <a:r>
              <a:rPr lang="en-CA" sz="3600" dirty="0"/>
              <a:t/>
            </a:r>
            <a:br>
              <a:rPr lang="en-CA" sz="3600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RGB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Thurs. Sept. 6, 2018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506777" y="3941542"/>
            <a:ext cx="8119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87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RGB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6538"/>
            <a:ext cx="7886700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Human vision is trichromatic   (Thomas Young  ~1800)</a:t>
            </a:r>
          </a:p>
          <a:p>
            <a:endParaRPr lang="en-US" sz="2400" dirty="0"/>
          </a:p>
          <a:p>
            <a:r>
              <a:rPr lang="en-US" sz="2400" dirty="0" smtClean="0"/>
              <a:t>The human eye has three types of color photoreceptors,  called </a:t>
            </a:r>
            <a:r>
              <a:rPr lang="en-US" sz="2400" i="1" dirty="0" smtClean="0"/>
              <a:t>cones</a:t>
            </a:r>
            <a:r>
              <a:rPr lang="en-US" sz="2400" dirty="0" smtClean="0"/>
              <a:t>.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Cameras sensors are designed to mimic the spectral response of cones.    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10</a:t>
            </a:fld>
            <a:endParaRPr lang="en-CA"/>
          </a:p>
        </p:txBody>
      </p:sp>
      <p:pic>
        <p:nvPicPr>
          <p:cNvPr id="5" name="Picture 6" descr="C:\Users\Michael\AppData\Local\Microsoft\Windows\INetCache\IE\0KJQGL27\OSVCRW6A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53" y="2832101"/>
            <a:ext cx="4714086" cy="28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474460" y="3052846"/>
            <a:ext cx="0" cy="398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2418" y="340359"/>
            <a:ext cx="8352790" cy="1325563"/>
          </a:xfrm>
        </p:spPr>
        <p:txBody>
          <a:bodyPr/>
          <a:lstStyle/>
          <a:p>
            <a:pPr algn="ctr"/>
            <a:r>
              <a:rPr lang="en-CA" dirty="0" smtClean="0"/>
              <a:t>Isaac Newton’s discovery of color spectra (1666)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11</a:t>
            </a:fld>
            <a:endParaRPr lang="en-CA"/>
          </a:p>
        </p:txBody>
      </p:sp>
      <p:pic>
        <p:nvPicPr>
          <p:cNvPr id="2050" name="Picture 2" descr="C:\Users\Michael\AppData\Local\Microsoft\Windows\INetCache\IE\X44NFLQF\VP3MU6X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77" y="2032000"/>
            <a:ext cx="3958273" cy="39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6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1F5F-6D6C-4477-8AB4-CF653DC956E6}" type="slidenum">
              <a:rPr lang="en-CA" smtClean="0"/>
              <a:t>12</a:t>
            </a:fld>
            <a:endParaRPr lang="en-CA"/>
          </a:p>
        </p:txBody>
      </p:sp>
      <p:pic>
        <p:nvPicPr>
          <p:cNvPr id="9218" name="Picture 2" descr="C:\Users\Michael\AppData\Local\Microsoft\Windows\INetCache\IE\00QRGIUZ\3D4Q1I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007589"/>
            <a:ext cx="7080250" cy="57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076" y="248335"/>
            <a:ext cx="8696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solidFill>
                  <a:srgbClr val="000000"/>
                </a:solidFill>
              </a:rPr>
              <a:t>Light consists of electromagnetic waves </a:t>
            </a:r>
            <a:r>
              <a:rPr lang="en-CA" sz="2800" dirty="0" smtClean="0">
                <a:solidFill>
                  <a:srgbClr val="000000"/>
                </a:solidFill>
              </a:rPr>
              <a:t>from </a:t>
            </a:r>
            <a:r>
              <a:rPr lang="en-CA" sz="2800" dirty="0">
                <a:solidFill>
                  <a:srgbClr val="000000"/>
                </a:solidFill>
              </a:rPr>
              <a:t>400-700 nm.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611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Light Spectrum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1F5F-6D6C-4477-8AB4-CF653DC956E6}" type="slidenum">
              <a:rPr lang="en-CA" smtClean="0"/>
              <a:t>13</a:t>
            </a:fld>
            <a:endParaRPr lang="en-CA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898198" y="2428751"/>
            <a:ext cx="9833" cy="237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5238" y="4787645"/>
            <a:ext cx="5807791" cy="20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33514" y="4785083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latin typeface="Symbol" panose="05050102010706020507" pitchFamily="18" charset="2"/>
              </a:rPr>
              <a:t>l</a:t>
            </a:r>
            <a:endParaRPr lang="en-C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8835" y="5248955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400 nm                                                                      700  nm</a:t>
            </a:r>
            <a:endParaRPr lang="en-CA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65" y="5009964"/>
            <a:ext cx="5161861" cy="1168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000" y="1832105"/>
            <a:ext cx="126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intensity</a:t>
            </a:r>
            <a:endParaRPr lang="en-CA" sz="2400" dirty="0"/>
          </a:p>
        </p:txBody>
      </p:sp>
      <p:sp>
        <p:nvSpPr>
          <p:cNvPr id="17" name="Freeform 16"/>
          <p:cNvSpPr/>
          <p:nvPr/>
        </p:nvSpPr>
        <p:spPr>
          <a:xfrm>
            <a:off x="2088950" y="2502436"/>
            <a:ext cx="5480365" cy="2138496"/>
          </a:xfrm>
          <a:custGeom>
            <a:avLst/>
            <a:gdLst>
              <a:gd name="connsiteX0" fmla="*/ 0 w 1604995"/>
              <a:gd name="connsiteY0" fmla="*/ 545700 h 635658"/>
              <a:gd name="connsiteX1" fmla="*/ 285750 w 1604995"/>
              <a:gd name="connsiteY1" fmla="*/ 336150 h 635658"/>
              <a:gd name="connsiteX2" fmla="*/ 561975 w 1604995"/>
              <a:gd name="connsiteY2" fmla="*/ 2775 h 635658"/>
              <a:gd name="connsiteX3" fmla="*/ 657225 w 1604995"/>
              <a:gd name="connsiteY3" fmla="*/ 536175 h 635658"/>
              <a:gd name="connsiteX4" fmla="*/ 971550 w 1604995"/>
              <a:gd name="connsiteY4" fmla="*/ 612375 h 635658"/>
              <a:gd name="connsiteX5" fmla="*/ 1219200 w 1604995"/>
              <a:gd name="connsiteY5" fmla="*/ 259950 h 635658"/>
              <a:gd name="connsiteX6" fmla="*/ 1581150 w 1604995"/>
              <a:gd name="connsiteY6" fmla="*/ 364725 h 635658"/>
              <a:gd name="connsiteX7" fmla="*/ 1571625 w 1604995"/>
              <a:gd name="connsiteY7" fmla="*/ 374250 h 635658"/>
              <a:gd name="connsiteX8" fmla="*/ 1571625 w 1604995"/>
              <a:gd name="connsiteY8" fmla="*/ 374250 h 6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4995" h="635658">
                <a:moveTo>
                  <a:pt x="0" y="545700"/>
                </a:moveTo>
                <a:cubicBezTo>
                  <a:pt x="96044" y="486168"/>
                  <a:pt x="192088" y="426637"/>
                  <a:pt x="285750" y="336150"/>
                </a:cubicBezTo>
                <a:cubicBezTo>
                  <a:pt x="379413" y="245662"/>
                  <a:pt x="500063" y="-30562"/>
                  <a:pt x="561975" y="2775"/>
                </a:cubicBezTo>
                <a:cubicBezTo>
                  <a:pt x="623887" y="36112"/>
                  <a:pt x="588962" y="434575"/>
                  <a:pt x="657225" y="536175"/>
                </a:cubicBezTo>
                <a:cubicBezTo>
                  <a:pt x="725488" y="637775"/>
                  <a:pt x="877888" y="658413"/>
                  <a:pt x="971550" y="612375"/>
                </a:cubicBezTo>
                <a:cubicBezTo>
                  <a:pt x="1065213" y="566338"/>
                  <a:pt x="1117600" y="301225"/>
                  <a:pt x="1219200" y="259950"/>
                </a:cubicBezTo>
                <a:cubicBezTo>
                  <a:pt x="1320800" y="218675"/>
                  <a:pt x="1522413" y="345675"/>
                  <a:pt x="1581150" y="364725"/>
                </a:cubicBezTo>
                <a:cubicBezTo>
                  <a:pt x="1639887" y="383775"/>
                  <a:pt x="1571625" y="374250"/>
                  <a:pt x="1571625" y="374250"/>
                </a:cubicBezTo>
                <a:lnTo>
                  <a:pt x="1571625" y="37425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9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3875" y="94754"/>
            <a:ext cx="8534400" cy="1325563"/>
          </a:xfrm>
        </p:spPr>
        <p:txBody>
          <a:bodyPr>
            <a:normAutofit/>
          </a:bodyPr>
          <a:lstStyle/>
          <a:p>
            <a:pPr algn="ctr"/>
            <a:r>
              <a:rPr lang="en-CA" sz="2800" dirty="0"/>
              <a:t>Spectral </a:t>
            </a:r>
            <a:r>
              <a:rPr lang="en-CA" sz="2800" dirty="0" smtClean="0"/>
              <a:t>sensitivity of three types of cones in eye</a:t>
            </a:r>
            <a:br>
              <a:rPr lang="en-CA" sz="2800" dirty="0" smtClean="0"/>
            </a:br>
            <a:r>
              <a:rPr lang="en-CA" sz="2800" dirty="0" smtClean="0">
                <a:solidFill>
                  <a:schemeClr val="bg1">
                    <a:lumMod val="65000"/>
                  </a:schemeClr>
                </a:solidFill>
              </a:rPr>
              <a:t>(RGB sensors mimic this – next slide)</a:t>
            </a:r>
            <a:endParaRPr lang="en-CA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852-3C00-47CE-A6EC-15C5CC8633B0}" type="slidenum">
              <a:rPr lang="en-CA" smtClean="0"/>
              <a:t>14</a:t>
            </a:fld>
            <a:endParaRPr lang="en-CA"/>
          </a:p>
        </p:txBody>
      </p:sp>
      <p:pic>
        <p:nvPicPr>
          <p:cNvPr id="7170" name="Picture 2" descr="C:\Users\Michael\AppData\Local\Microsoft\Windows\INetCache\IE\U3BD7231\FC4YGX2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02" y="1690689"/>
            <a:ext cx="4675273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650" y="5815608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0000"/>
                </a:solidFill>
              </a:rPr>
              <a:t>Fraction of light of wavelength </a:t>
            </a:r>
            <a:r>
              <a:rPr lang="en-CA" sz="2400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CA" sz="2400" dirty="0">
                <a:solidFill>
                  <a:srgbClr val="000000"/>
                </a:solidFill>
              </a:rPr>
              <a:t> </a:t>
            </a:r>
            <a:r>
              <a:rPr lang="en-CA" sz="2400" dirty="0" smtClean="0">
                <a:solidFill>
                  <a:srgbClr val="000000"/>
                </a:solidFill>
              </a:rPr>
              <a:t>absorbed.</a:t>
            </a:r>
            <a:endParaRPr lang="en-CA" sz="2400" dirty="0">
              <a:solidFill>
                <a:srgbClr val="000000"/>
              </a:solidFill>
            </a:endParaRPr>
          </a:p>
          <a:p>
            <a:r>
              <a:rPr lang="en-CA" sz="2400" dirty="0" smtClean="0">
                <a:solidFill>
                  <a:srgbClr val="AAAAAA"/>
                </a:solidFill>
              </a:rPr>
              <a:t>(Curves are normalized </a:t>
            </a:r>
            <a:r>
              <a:rPr lang="en-CA" sz="2400" dirty="0">
                <a:solidFill>
                  <a:srgbClr val="AAAAAA"/>
                </a:solidFill>
              </a:rPr>
              <a:t>to 1 for illustration purposes,.) </a:t>
            </a:r>
          </a:p>
        </p:txBody>
      </p:sp>
      <p:sp>
        <p:nvSpPr>
          <p:cNvPr id="7" name="Rectangle 6"/>
          <p:cNvSpPr/>
          <p:nvPr/>
        </p:nvSpPr>
        <p:spPr>
          <a:xfrm>
            <a:off x="6619874" y="2729806"/>
            <a:ext cx="2238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R   - long</a:t>
            </a:r>
            <a:endParaRPr lang="en-CA" sz="2400" dirty="0" smtClean="0">
              <a:solidFill>
                <a:srgbClr val="000000"/>
              </a:solidFill>
            </a:endParaRPr>
          </a:p>
          <a:p>
            <a:r>
              <a:rPr lang="en-CA" sz="2400" dirty="0" smtClean="0">
                <a:solidFill>
                  <a:srgbClr val="00D661"/>
                </a:solidFill>
              </a:rPr>
              <a:t>G - medium </a:t>
            </a:r>
          </a:p>
          <a:p>
            <a:r>
              <a:rPr lang="en-CA" sz="2400" dirty="0" smtClean="0">
                <a:solidFill>
                  <a:srgbClr val="3366FF"/>
                </a:solidFill>
              </a:rPr>
              <a:t>B   - short</a:t>
            </a:r>
            <a:endParaRPr lang="en-CA" sz="2400" dirty="0">
              <a:solidFill>
                <a:srgbClr val="3366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9200" y="1960880"/>
            <a:ext cx="17272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955288" y="1981200"/>
            <a:ext cx="234951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280215" y="1960880"/>
            <a:ext cx="234951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8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Example:   RGB spectral sensitivity for Canon camera</a:t>
            </a:r>
            <a:br>
              <a:rPr lang="en-CA" sz="3200" dirty="0" smtClean="0"/>
            </a:br>
            <a:r>
              <a:rPr lang="en-CA" sz="3200" dirty="0"/>
              <a:t/>
            </a:r>
            <a:br>
              <a:rPr lang="en-CA" sz="3200" dirty="0"/>
            </a:br>
            <a:r>
              <a:rPr lang="en-CA" sz="2200" i="1" dirty="0" smtClean="0">
                <a:solidFill>
                  <a:schemeClr val="bg1">
                    <a:lumMod val="65000"/>
                  </a:schemeClr>
                </a:solidFill>
              </a:rPr>
              <a:t>These curves will differ between cameras.   Yes, this is an issue.</a:t>
            </a:r>
            <a:endParaRPr lang="en-CA" sz="2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622" y="1825625"/>
            <a:ext cx="4808756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15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36740" y="6081991"/>
            <a:ext cx="386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http://astrosurf.com/buil/50d/test.htm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740" y="6451323"/>
            <a:ext cx="5940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http://www.gujinwei.org/research/camspec/db.html</a:t>
            </a:r>
          </a:p>
        </p:txBody>
      </p:sp>
    </p:spTree>
    <p:extLst>
      <p:ext uri="{BB962C8B-B14F-4D97-AF65-F5344CB8AC3E}">
        <p14:creationId xmlns:p14="http://schemas.microsoft.com/office/powerpoint/2010/main" val="407780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16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50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Bayer Pattern</a:t>
            </a:r>
            <a:endParaRPr lang="en-CA" sz="4000" dirty="0"/>
          </a:p>
        </p:txBody>
      </p:sp>
      <p:pic>
        <p:nvPicPr>
          <p:cNvPr id="2050" name="Picture 2" descr="https://upload.wikimedia.org/wikipedia/commons/thumb/3/37/Bayer_pattern_on_sensor.svg/350px-Bayer_pattern_on_sensor.svg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8301" y="1576388"/>
            <a:ext cx="5626100" cy="3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8651" y="5613400"/>
            <a:ext cx="7219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There are twice as many green subpixels as red &amp; blue.  The RGBG quadruples per pixel are spatially displaced.</a:t>
            </a:r>
            <a:endParaRPr lang="en-C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7352" y="1692175"/>
            <a:ext cx="230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Color filter array  (CFA)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18640" y="2164080"/>
            <a:ext cx="558800" cy="269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6187" y="1415176"/>
            <a:ext cx="2942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“Color blind” sensors</a:t>
            </a:r>
          </a:p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(CCD  vs.  CMOS technology:  details omitted)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86881" y="2438607"/>
            <a:ext cx="406400" cy="53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3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Where do RGB values come from ?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17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69910" cy="4707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For digital images,  the RGB values represent measurements of light intensity.    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4194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8428" y="-45730"/>
            <a:ext cx="7886700" cy="1325563"/>
          </a:xfrm>
        </p:spPr>
        <p:txBody>
          <a:bodyPr/>
          <a:lstStyle/>
          <a:p>
            <a:pPr algn="ctr"/>
            <a:r>
              <a:rPr lang="en-CA" dirty="0" smtClean="0"/>
              <a:t>Linear Model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852-3C00-47CE-A6EC-15C5CC8633B0}" type="slidenum">
              <a:rPr lang="en-CA" smtClean="0"/>
              <a:t>18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3875" y="1390961"/>
                <a:ext cx="7991475" cy="107721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4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CA" sz="20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-   spectrum of light arriving at </a:t>
                </a:r>
                <a:r>
                  <a:rPr lang="en-CA" sz="2000" dirty="0" smtClean="0">
                    <a:latin typeface="Arial" panose="020B0604020202020204" pitchFamily="34" charset="0"/>
                  </a:rPr>
                  <a:t>pixel location</a:t>
                </a:r>
                <a:r>
                  <a:rPr lang="en-CA" sz="20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000" i="1" dirty="0" smtClean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CA" sz="2000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𝑅𝐺𝐵</m:t>
                        </m:r>
                      </m:sub>
                    </m:sSub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-  spectral transmittance of color filter  (R,G, or B)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1390961"/>
                <a:ext cx="7991475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229" b="-96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76814" y="2976232"/>
                <a:ext cx="6139629" cy="129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𝑅𝐺𝐵</m:t>
                          </m:r>
                        </m:sub>
                      </m:sSub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𝑅𝐺𝐵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CA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14" y="2976232"/>
                <a:ext cx="6139629" cy="12917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236085" y="4649961"/>
            <a:ext cx="0" cy="146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085" y="6117214"/>
            <a:ext cx="19772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13304" y="5878077"/>
                <a:ext cx="393861" cy="478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304" y="5878077"/>
                <a:ext cx="393861" cy="4782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305219" y="5178587"/>
            <a:ext cx="1747385" cy="823158"/>
          </a:xfrm>
          <a:custGeom>
            <a:avLst/>
            <a:gdLst>
              <a:gd name="connsiteX0" fmla="*/ 0 w 1604995"/>
              <a:gd name="connsiteY0" fmla="*/ 545700 h 635658"/>
              <a:gd name="connsiteX1" fmla="*/ 285750 w 1604995"/>
              <a:gd name="connsiteY1" fmla="*/ 336150 h 635658"/>
              <a:gd name="connsiteX2" fmla="*/ 561975 w 1604995"/>
              <a:gd name="connsiteY2" fmla="*/ 2775 h 635658"/>
              <a:gd name="connsiteX3" fmla="*/ 657225 w 1604995"/>
              <a:gd name="connsiteY3" fmla="*/ 536175 h 635658"/>
              <a:gd name="connsiteX4" fmla="*/ 971550 w 1604995"/>
              <a:gd name="connsiteY4" fmla="*/ 612375 h 635658"/>
              <a:gd name="connsiteX5" fmla="*/ 1219200 w 1604995"/>
              <a:gd name="connsiteY5" fmla="*/ 259950 h 635658"/>
              <a:gd name="connsiteX6" fmla="*/ 1581150 w 1604995"/>
              <a:gd name="connsiteY6" fmla="*/ 364725 h 635658"/>
              <a:gd name="connsiteX7" fmla="*/ 1571625 w 1604995"/>
              <a:gd name="connsiteY7" fmla="*/ 374250 h 635658"/>
              <a:gd name="connsiteX8" fmla="*/ 1571625 w 1604995"/>
              <a:gd name="connsiteY8" fmla="*/ 374250 h 6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4995" h="635658">
                <a:moveTo>
                  <a:pt x="0" y="545700"/>
                </a:moveTo>
                <a:cubicBezTo>
                  <a:pt x="96044" y="486168"/>
                  <a:pt x="192088" y="426637"/>
                  <a:pt x="285750" y="336150"/>
                </a:cubicBezTo>
                <a:cubicBezTo>
                  <a:pt x="379413" y="245662"/>
                  <a:pt x="500063" y="-30562"/>
                  <a:pt x="561975" y="2775"/>
                </a:cubicBezTo>
                <a:cubicBezTo>
                  <a:pt x="623887" y="36112"/>
                  <a:pt x="588962" y="434575"/>
                  <a:pt x="657225" y="536175"/>
                </a:cubicBezTo>
                <a:cubicBezTo>
                  <a:pt x="725488" y="637775"/>
                  <a:pt x="877888" y="658413"/>
                  <a:pt x="971550" y="612375"/>
                </a:cubicBezTo>
                <a:cubicBezTo>
                  <a:pt x="1065213" y="566338"/>
                  <a:pt x="1117600" y="301225"/>
                  <a:pt x="1219200" y="259950"/>
                </a:cubicBezTo>
                <a:cubicBezTo>
                  <a:pt x="1320800" y="218675"/>
                  <a:pt x="1522413" y="345675"/>
                  <a:pt x="1581150" y="364725"/>
                </a:cubicBezTo>
                <a:cubicBezTo>
                  <a:pt x="1639887" y="383775"/>
                  <a:pt x="1571625" y="374250"/>
                  <a:pt x="1571625" y="374250"/>
                </a:cubicBezTo>
                <a:lnTo>
                  <a:pt x="1571625" y="37425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reeform 14"/>
          <p:cNvSpPr/>
          <p:nvPr/>
        </p:nvSpPr>
        <p:spPr>
          <a:xfrm>
            <a:off x="771870" y="5078801"/>
            <a:ext cx="1280734" cy="1038413"/>
          </a:xfrm>
          <a:custGeom>
            <a:avLst/>
            <a:gdLst>
              <a:gd name="connsiteX0" fmla="*/ 0 w 3476625"/>
              <a:gd name="connsiteY0" fmla="*/ 3070571 h 3108671"/>
              <a:gd name="connsiteX1" fmla="*/ 142875 w 3476625"/>
              <a:gd name="connsiteY1" fmla="*/ 2994371 h 3108671"/>
              <a:gd name="connsiteX2" fmla="*/ 838200 w 3476625"/>
              <a:gd name="connsiteY2" fmla="*/ 2527646 h 3108671"/>
              <a:gd name="connsiteX3" fmla="*/ 1209675 w 3476625"/>
              <a:gd name="connsiteY3" fmla="*/ 1317971 h 3108671"/>
              <a:gd name="connsiteX4" fmla="*/ 1590675 w 3476625"/>
              <a:gd name="connsiteY4" fmla="*/ 184496 h 3108671"/>
              <a:gd name="connsiteX5" fmla="*/ 1914525 w 3476625"/>
              <a:gd name="connsiteY5" fmla="*/ 41621 h 3108671"/>
              <a:gd name="connsiteX6" fmla="*/ 2324100 w 3476625"/>
              <a:gd name="connsiteY6" fmla="*/ 603596 h 3108671"/>
              <a:gd name="connsiteX7" fmla="*/ 2524125 w 3476625"/>
              <a:gd name="connsiteY7" fmla="*/ 1413221 h 3108671"/>
              <a:gd name="connsiteX8" fmla="*/ 2819400 w 3476625"/>
              <a:gd name="connsiteY8" fmla="*/ 2480021 h 3108671"/>
              <a:gd name="connsiteX9" fmla="*/ 3476625 w 3476625"/>
              <a:gd name="connsiteY9" fmla="*/ 3108671 h 31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6625" h="3108671">
                <a:moveTo>
                  <a:pt x="0" y="3070571"/>
                </a:moveTo>
                <a:cubicBezTo>
                  <a:pt x="1587" y="3077714"/>
                  <a:pt x="3175" y="3084858"/>
                  <a:pt x="142875" y="2994371"/>
                </a:cubicBezTo>
                <a:cubicBezTo>
                  <a:pt x="282575" y="2903884"/>
                  <a:pt x="660400" y="2807046"/>
                  <a:pt x="838200" y="2527646"/>
                </a:cubicBezTo>
                <a:cubicBezTo>
                  <a:pt x="1016000" y="2248246"/>
                  <a:pt x="1084263" y="1708496"/>
                  <a:pt x="1209675" y="1317971"/>
                </a:cubicBezTo>
                <a:cubicBezTo>
                  <a:pt x="1335087" y="927446"/>
                  <a:pt x="1473200" y="397221"/>
                  <a:pt x="1590675" y="184496"/>
                </a:cubicBezTo>
                <a:cubicBezTo>
                  <a:pt x="1708150" y="-28229"/>
                  <a:pt x="1792288" y="-28229"/>
                  <a:pt x="1914525" y="41621"/>
                </a:cubicBezTo>
                <a:cubicBezTo>
                  <a:pt x="2036762" y="111471"/>
                  <a:pt x="2222500" y="374996"/>
                  <a:pt x="2324100" y="603596"/>
                </a:cubicBezTo>
                <a:cubicBezTo>
                  <a:pt x="2425700" y="832196"/>
                  <a:pt x="2441575" y="1100483"/>
                  <a:pt x="2524125" y="1413221"/>
                </a:cubicBezTo>
                <a:cubicBezTo>
                  <a:pt x="2606675" y="1725958"/>
                  <a:pt x="2660650" y="2197446"/>
                  <a:pt x="2819400" y="2480021"/>
                </a:cubicBezTo>
                <a:cubicBezTo>
                  <a:pt x="2978150" y="2762596"/>
                  <a:pt x="3227387" y="2935633"/>
                  <a:pt x="3476625" y="310867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75359" y="4649961"/>
                <a:ext cx="802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359" y="4649961"/>
                <a:ext cx="80291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3096640" y="4649961"/>
            <a:ext cx="0" cy="146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96640" y="6117214"/>
            <a:ext cx="19772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073859" y="5878077"/>
                <a:ext cx="393861" cy="478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59" y="5878077"/>
                <a:ext cx="393861" cy="4782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3165774" y="5178587"/>
            <a:ext cx="1747385" cy="823158"/>
          </a:xfrm>
          <a:custGeom>
            <a:avLst/>
            <a:gdLst>
              <a:gd name="connsiteX0" fmla="*/ 0 w 1604995"/>
              <a:gd name="connsiteY0" fmla="*/ 545700 h 635658"/>
              <a:gd name="connsiteX1" fmla="*/ 285750 w 1604995"/>
              <a:gd name="connsiteY1" fmla="*/ 336150 h 635658"/>
              <a:gd name="connsiteX2" fmla="*/ 561975 w 1604995"/>
              <a:gd name="connsiteY2" fmla="*/ 2775 h 635658"/>
              <a:gd name="connsiteX3" fmla="*/ 657225 w 1604995"/>
              <a:gd name="connsiteY3" fmla="*/ 536175 h 635658"/>
              <a:gd name="connsiteX4" fmla="*/ 971550 w 1604995"/>
              <a:gd name="connsiteY4" fmla="*/ 612375 h 635658"/>
              <a:gd name="connsiteX5" fmla="*/ 1219200 w 1604995"/>
              <a:gd name="connsiteY5" fmla="*/ 259950 h 635658"/>
              <a:gd name="connsiteX6" fmla="*/ 1581150 w 1604995"/>
              <a:gd name="connsiteY6" fmla="*/ 364725 h 635658"/>
              <a:gd name="connsiteX7" fmla="*/ 1571625 w 1604995"/>
              <a:gd name="connsiteY7" fmla="*/ 374250 h 635658"/>
              <a:gd name="connsiteX8" fmla="*/ 1571625 w 1604995"/>
              <a:gd name="connsiteY8" fmla="*/ 374250 h 6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4995" h="635658">
                <a:moveTo>
                  <a:pt x="0" y="545700"/>
                </a:moveTo>
                <a:cubicBezTo>
                  <a:pt x="96044" y="486168"/>
                  <a:pt x="192088" y="426637"/>
                  <a:pt x="285750" y="336150"/>
                </a:cubicBezTo>
                <a:cubicBezTo>
                  <a:pt x="379413" y="245662"/>
                  <a:pt x="500063" y="-30562"/>
                  <a:pt x="561975" y="2775"/>
                </a:cubicBezTo>
                <a:cubicBezTo>
                  <a:pt x="623887" y="36112"/>
                  <a:pt x="588962" y="434575"/>
                  <a:pt x="657225" y="536175"/>
                </a:cubicBezTo>
                <a:cubicBezTo>
                  <a:pt x="725488" y="637775"/>
                  <a:pt x="877888" y="658413"/>
                  <a:pt x="971550" y="612375"/>
                </a:cubicBezTo>
                <a:cubicBezTo>
                  <a:pt x="1065213" y="566338"/>
                  <a:pt x="1117600" y="301225"/>
                  <a:pt x="1219200" y="259950"/>
                </a:cubicBezTo>
                <a:cubicBezTo>
                  <a:pt x="1320800" y="218675"/>
                  <a:pt x="1522413" y="345675"/>
                  <a:pt x="1581150" y="364725"/>
                </a:cubicBezTo>
                <a:cubicBezTo>
                  <a:pt x="1639887" y="383775"/>
                  <a:pt x="1571625" y="374250"/>
                  <a:pt x="1571625" y="374250"/>
                </a:cubicBezTo>
                <a:lnTo>
                  <a:pt x="1571625" y="37425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335914" y="4649961"/>
                <a:ext cx="805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14" y="4649961"/>
                <a:ext cx="80522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6300979" y="4649961"/>
            <a:ext cx="0" cy="146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00979" y="6117214"/>
            <a:ext cx="19772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278198" y="5878077"/>
                <a:ext cx="393861" cy="478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98" y="5878077"/>
                <a:ext cx="393861" cy="4782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6370113" y="5178587"/>
            <a:ext cx="1747385" cy="823158"/>
          </a:xfrm>
          <a:custGeom>
            <a:avLst/>
            <a:gdLst>
              <a:gd name="connsiteX0" fmla="*/ 0 w 1604995"/>
              <a:gd name="connsiteY0" fmla="*/ 545700 h 635658"/>
              <a:gd name="connsiteX1" fmla="*/ 285750 w 1604995"/>
              <a:gd name="connsiteY1" fmla="*/ 336150 h 635658"/>
              <a:gd name="connsiteX2" fmla="*/ 561975 w 1604995"/>
              <a:gd name="connsiteY2" fmla="*/ 2775 h 635658"/>
              <a:gd name="connsiteX3" fmla="*/ 657225 w 1604995"/>
              <a:gd name="connsiteY3" fmla="*/ 536175 h 635658"/>
              <a:gd name="connsiteX4" fmla="*/ 971550 w 1604995"/>
              <a:gd name="connsiteY4" fmla="*/ 612375 h 635658"/>
              <a:gd name="connsiteX5" fmla="*/ 1219200 w 1604995"/>
              <a:gd name="connsiteY5" fmla="*/ 259950 h 635658"/>
              <a:gd name="connsiteX6" fmla="*/ 1581150 w 1604995"/>
              <a:gd name="connsiteY6" fmla="*/ 364725 h 635658"/>
              <a:gd name="connsiteX7" fmla="*/ 1571625 w 1604995"/>
              <a:gd name="connsiteY7" fmla="*/ 374250 h 635658"/>
              <a:gd name="connsiteX8" fmla="*/ 1571625 w 1604995"/>
              <a:gd name="connsiteY8" fmla="*/ 374250 h 6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4995" h="635658">
                <a:moveTo>
                  <a:pt x="0" y="545700"/>
                </a:moveTo>
                <a:cubicBezTo>
                  <a:pt x="96044" y="486168"/>
                  <a:pt x="192088" y="426637"/>
                  <a:pt x="285750" y="336150"/>
                </a:cubicBezTo>
                <a:cubicBezTo>
                  <a:pt x="379413" y="245662"/>
                  <a:pt x="500063" y="-30562"/>
                  <a:pt x="561975" y="2775"/>
                </a:cubicBezTo>
                <a:cubicBezTo>
                  <a:pt x="623887" y="36112"/>
                  <a:pt x="588962" y="434575"/>
                  <a:pt x="657225" y="536175"/>
                </a:cubicBezTo>
                <a:cubicBezTo>
                  <a:pt x="725488" y="637775"/>
                  <a:pt x="877888" y="658413"/>
                  <a:pt x="971550" y="612375"/>
                </a:cubicBezTo>
                <a:cubicBezTo>
                  <a:pt x="1065213" y="566338"/>
                  <a:pt x="1117600" y="301225"/>
                  <a:pt x="1219200" y="259950"/>
                </a:cubicBezTo>
                <a:cubicBezTo>
                  <a:pt x="1320800" y="218675"/>
                  <a:pt x="1522413" y="345675"/>
                  <a:pt x="1581150" y="364725"/>
                </a:cubicBezTo>
                <a:cubicBezTo>
                  <a:pt x="1639887" y="383775"/>
                  <a:pt x="1571625" y="374250"/>
                  <a:pt x="1571625" y="374250"/>
                </a:cubicBezTo>
                <a:lnTo>
                  <a:pt x="1571625" y="37425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540253" y="4649961"/>
                <a:ext cx="805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53" y="4649961"/>
                <a:ext cx="80554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3257342" y="5065370"/>
            <a:ext cx="1605740" cy="1038413"/>
          </a:xfrm>
          <a:custGeom>
            <a:avLst/>
            <a:gdLst>
              <a:gd name="connsiteX0" fmla="*/ 0 w 3476625"/>
              <a:gd name="connsiteY0" fmla="*/ 3070571 h 3108671"/>
              <a:gd name="connsiteX1" fmla="*/ 142875 w 3476625"/>
              <a:gd name="connsiteY1" fmla="*/ 2994371 h 3108671"/>
              <a:gd name="connsiteX2" fmla="*/ 838200 w 3476625"/>
              <a:gd name="connsiteY2" fmla="*/ 2527646 h 3108671"/>
              <a:gd name="connsiteX3" fmla="*/ 1209675 w 3476625"/>
              <a:gd name="connsiteY3" fmla="*/ 1317971 h 3108671"/>
              <a:gd name="connsiteX4" fmla="*/ 1590675 w 3476625"/>
              <a:gd name="connsiteY4" fmla="*/ 184496 h 3108671"/>
              <a:gd name="connsiteX5" fmla="*/ 1914525 w 3476625"/>
              <a:gd name="connsiteY5" fmla="*/ 41621 h 3108671"/>
              <a:gd name="connsiteX6" fmla="*/ 2324100 w 3476625"/>
              <a:gd name="connsiteY6" fmla="*/ 603596 h 3108671"/>
              <a:gd name="connsiteX7" fmla="*/ 2524125 w 3476625"/>
              <a:gd name="connsiteY7" fmla="*/ 1413221 h 3108671"/>
              <a:gd name="connsiteX8" fmla="*/ 2819400 w 3476625"/>
              <a:gd name="connsiteY8" fmla="*/ 2480021 h 3108671"/>
              <a:gd name="connsiteX9" fmla="*/ 3476625 w 3476625"/>
              <a:gd name="connsiteY9" fmla="*/ 3108671 h 31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6625" h="3108671">
                <a:moveTo>
                  <a:pt x="0" y="3070571"/>
                </a:moveTo>
                <a:cubicBezTo>
                  <a:pt x="1587" y="3077714"/>
                  <a:pt x="3175" y="3084858"/>
                  <a:pt x="142875" y="2994371"/>
                </a:cubicBezTo>
                <a:cubicBezTo>
                  <a:pt x="282575" y="2903884"/>
                  <a:pt x="660400" y="2807046"/>
                  <a:pt x="838200" y="2527646"/>
                </a:cubicBezTo>
                <a:cubicBezTo>
                  <a:pt x="1016000" y="2248246"/>
                  <a:pt x="1084263" y="1708496"/>
                  <a:pt x="1209675" y="1317971"/>
                </a:cubicBezTo>
                <a:cubicBezTo>
                  <a:pt x="1335087" y="927446"/>
                  <a:pt x="1473200" y="397221"/>
                  <a:pt x="1590675" y="184496"/>
                </a:cubicBezTo>
                <a:cubicBezTo>
                  <a:pt x="1708150" y="-28229"/>
                  <a:pt x="1792288" y="-28229"/>
                  <a:pt x="1914525" y="41621"/>
                </a:cubicBezTo>
                <a:cubicBezTo>
                  <a:pt x="2036762" y="111471"/>
                  <a:pt x="2222500" y="374996"/>
                  <a:pt x="2324100" y="603596"/>
                </a:cubicBezTo>
                <a:cubicBezTo>
                  <a:pt x="2425700" y="832196"/>
                  <a:pt x="2441575" y="1100483"/>
                  <a:pt x="2524125" y="1413221"/>
                </a:cubicBezTo>
                <a:cubicBezTo>
                  <a:pt x="2606675" y="1725958"/>
                  <a:pt x="2660650" y="2197446"/>
                  <a:pt x="2819400" y="2480021"/>
                </a:cubicBezTo>
                <a:cubicBezTo>
                  <a:pt x="2978150" y="2762596"/>
                  <a:pt x="3227387" y="2935633"/>
                  <a:pt x="3476625" y="3108671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6370112" y="5161022"/>
            <a:ext cx="1209757" cy="956192"/>
          </a:xfrm>
          <a:custGeom>
            <a:avLst/>
            <a:gdLst>
              <a:gd name="connsiteX0" fmla="*/ 0 w 2023001"/>
              <a:gd name="connsiteY0" fmla="*/ 3047590 h 3139737"/>
              <a:gd name="connsiteX1" fmla="*/ 171450 w 2023001"/>
              <a:gd name="connsiteY1" fmla="*/ 2904715 h 3139737"/>
              <a:gd name="connsiteX2" fmla="*/ 438150 w 2023001"/>
              <a:gd name="connsiteY2" fmla="*/ 1495015 h 3139737"/>
              <a:gd name="connsiteX3" fmla="*/ 619125 w 2023001"/>
              <a:gd name="connsiteY3" fmla="*/ 313915 h 3139737"/>
              <a:gd name="connsiteX4" fmla="*/ 781050 w 2023001"/>
              <a:gd name="connsiteY4" fmla="*/ 9115 h 3139737"/>
              <a:gd name="connsiteX5" fmla="*/ 914400 w 2023001"/>
              <a:gd name="connsiteY5" fmla="*/ 561565 h 3139737"/>
              <a:gd name="connsiteX6" fmla="*/ 1104900 w 2023001"/>
              <a:gd name="connsiteY6" fmla="*/ 1761715 h 3139737"/>
              <a:gd name="connsiteX7" fmla="*/ 1438275 w 2023001"/>
              <a:gd name="connsiteY7" fmla="*/ 2818990 h 3139737"/>
              <a:gd name="connsiteX8" fmla="*/ 1971675 w 2023001"/>
              <a:gd name="connsiteY8" fmla="*/ 3114265 h 3139737"/>
              <a:gd name="connsiteX9" fmla="*/ 1971675 w 2023001"/>
              <a:gd name="connsiteY9" fmla="*/ 3104740 h 313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3001" h="3139737">
                <a:moveTo>
                  <a:pt x="0" y="3047590"/>
                </a:moveTo>
                <a:cubicBezTo>
                  <a:pt x="49212" y="3105533"/>
                  <a:pt x="98425" y="3163477"/>
                  <a:pt x="171450" y="2904715"/>
                </a:cubicBezTo>
                <a:cubicBezTo>
                  <a:pt x="244475" y="2645953"/>
                  <a:pt x="363538" y="1926815"/>
                  <a:pt x="438150" y="1495015"/>
                </a:cubicBezTo>
                <a:cubicBezTo>
                  <a:pt x="512763" y="1063215"/>
                  <a:pt x="561975" y="561565"/>
                  <a:pt x="619125" y="313915"/>
                </a:cubicBezTo>
                <a:cubicBezTo>
                  <a:pt x="676275" y="66265"/>
                  <a:pt x="731838" y="-32160"/>
                  <a:pt x="781050" y="9115"/>
                </a:cubicBezTo>
                <a:cubicBezTo>
                  <a:pt x="830262" y="50390"/>
                  <a:pt x="860425" y="269465"/>
                  <a:pt x="914400" y="561565"/>
                </a:cubicBezTo>
                <a:cubicBezTo>
                  <a:pt x="968375" y="853665"/>
                  <a:pt x="1017588" y="1385478"/>
                  <a:pt x="1104900" y="1761715"/>
                </a:cubicBezTo>
                <a:cubicBezTo>
                  <a:pt x="1192212" y="2137952"/>
                  <a:pt x="1293813" y="2593565"/>
                  <a:pt x="1438275" y="2818990"/>
                </a:cubicBezTo>
                <a:cubicBezTo>
                  <a:pt x="1582737" y="3044415"/>
                  <a:pt x="1882775" y="3066640"/>
                  <a:pt x="1971675" y="3114265"/>
                </a:cubicBezTo>
                <a:cubicBezTo>
                  <a:pt x="2060575" y="3161890"/>
                  <a:pt x="2016125" y="3133315"/>
                  <a:pt x="1971675" y="310474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9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852-3C00-47CE-A6EC-15C5CC8633B0}" type="slidenum">
              <a:rPr lang="en-CA" smtClean="0"/>
              <a:t>19</a:t>
            </a:fld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2886075" y="771525"/>
            <a:ext cx="4479197" cy="17877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19929" y="771525"/>
            <a:ext cx="433471" cy="44767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10"/>
          <p:cNvSpPr/>
          <p:nvPr/>
        </p:nvSpPr>
        <p:spPr>
          <a:xfrm>
            <a:off x="3202231" y="874948"/>
            <a:ext cx="3939736" cy="325045"/>
          </a:xfrm>
          <a:custGeom>
            <a:avLst/>
            <a:gdLst>
              <a:gd name="connsiteX0" fmla="*/ 0 w 3476625"/>
              <a:gd name="connsiteY0" fmla="*/ 3070571 h 3108671"/>
              <a:gd name="connsiteX1" fmla="*/ 142875 w 3476625"/>
              <a:gd name="connsiteY1" fmla="*/ 2994371 h 3108671"/>
              <a:gd name="connsiteX2" fmla="*/ 838200 w 3476625"/>
              <a:gd name="connsiteY2" fmla="*/ 2527646 h 3108671"/>
              <a:gd name="connsiteX3" fmla="*/ 1209675 w 3476625"/>
              <a:gd name="connsiteY3" fmla="*/ 1317971 h 3108671"/>
              <a:gd name="connsiteX4" fmla="*/ 1590675 w 3476625"/>
              <a:gd name="connsiteY4" fmla="*/ 184496 h 3108671"/>
              <a:gd name="connsiteX5" fmla="*/ 1914525 w 3476625"/>
              <a:gd name="connsiteY5" fmla="*/ 41621 h 3108671"/>
              <a:gd name="connsiteX6" fmla="*/ 2324100 w 3476625"/>
              <a:gd name="connsiteY6" fmla="*/ 603596 h 3108671"/>
              <a:gd name="connsiteX7" fmla="*/ 2524125 w 3476625"/>
              <a:gd name="connsiteY7" fmla="*/ 1413221 h 3108671"/>
              <a:gd name="connsiteX8" fmla="*/ 2819400 w 3476625"/>
              <a:gd name="connsiteY8" fmla="*/ 2480021 h 3108671"/>
              <a:gd name="connsiteX9" fmla="*/ 3476625 w 3476625"/>
              <a:gd name="connsiteY9" fmla="*/ 3108671 h 31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6625" h="3108671">
                <a:moveTo>
                  <a:pt x="0" y="3070571"/>
                </a:moveTo>
                <a:cubicBezTo>
                  <a:pt x="1587" y="3077714"/>
                  <a:pt x="3175" y="3084858"/>
                  <a:pt x="142875" y="2994371"/>
                </a:cubicBezTo>
                <a:cubicBezTo>
                  <a:pt x="282575" y="2903884"/>
                  <a:pt x="660400" y="2807046"/>
                  <a:pt x="838200" y="2527646"/>
                </a:cubicBezTo>
                <a:cubicBezTo>
                  <a:pt x="1016000" y="2248246"/>
                  <a:pt x="1084263" y="1708496"/>
                  <a:pt x="1209675" y="1317971"/>
                </a:cubicBezTo>
                <a:cubicBezTo>
                  <a:pt x="1335087" y="927446"/>
                  <a:pt x="1473200" y="397221"/>
                  <a:pt x="1590675" y="184496"/>
                </a:cubicBezTo>
                <a:cubicBezTo>
                  <a:pt x="1708150" y="-28229"/>
                  <a:pt x="1792288" y="-28229"/>
                  <a:pt x="1914525" y="41621"/>
                </a:cubicBezTo>
                <a:cubicBezTo>
                  <a:pt x="2036762" y="111471"/>
                  <a:pt x="2222500" y="374996"/>
                  <a:pt x="2324100" y="603596"/>
                </a:cubicBezTo>
                <a:cubicBezTo>
                  <a:pt x="2425700" y="832196"/>
                  <a:pt x="2441575" y="1100483"/>
                  <a:pt x="2524125" y="1413221"/>
                </a:cubicBezTo>
                <a:cubicBezTo>
                  <a:pt x="2606675" y="1725958"/>
                  <a:pt x="2660650" y="2197446"/>
                  <a:pt x="2819400" y="2480021"/>
                </a:cubicBezTo>
                <a:cubicBezTo>
                  <a:pt x="2978150" y="2762596"/>
                  <a:pt x="3227387" y="2935633"/>
                  <a:pt x="3476625" y="310867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/>
          <p:cNvSpPr/>
          <p:nvPr/>
        </p:nvSpPr>
        <p:spPr>
          <a:xfrm>
            <a:off x="3188191" y="1404367"/>
            <a:ext cx="3940642" cy="386616"/>
          </a:xfrm>
          <a:custGeom>
            <a:avLst/>
            <a:gdLst>
              <a:gd name="connsiteX0" fmla="*/ 0 w 2857500"/>
              <a:gd name="connsiteY0" fmla="*/ 230194 h 249244"/>
              <a:gd name="connsiteX1" fmla="*/ 552450 w 2857500"/>
              <a:gd name="connsiteY1" fmla="*/ 220669 h 249244"/>
              <a:gd name="connsiteX2" fmla="*/ 1171575 w 2857500"/>
              <a:gd name="connsiteY2" fmla="*/ 1594 h 249244"/>
              <a:gd name="connsiteX3" fmla="*/ 1752600 w 2857500"/>
              <a:gd name="connsiteY3" fmla="*/ 115894 h 249244"/>
              <a:gd name="connsiteX4" fmla="*/ 2314575 w 2857500"/>
              <a:gd name="connsiteY4" fmla="*/ 220669 h 249244"/>
              <a:gd name="connsiteX5" fmla="*/ 2857500 w 2857500"/>
              <a:gd name="connsiteY5" fmla="*/ 249244 h 24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0" h="249244">
                <a:moveTo>
                  <a:pt x="0" y="230194"/>
                </a:moveTo>
                <a:cubicBezTo>
                  <a:pt x="178593" y="244481"/>
                  <a:pt x="357187" y="258769"/>
                  <a:pt x="552450" y="220669"/>
                </a:cubicBezTo>
                <a:cubicBezTo>
                  <a:pt x="747713" y="182569"/>
                  <a:pt x="971550" y="19056"/>
                  <a:pt x="1171575" y="1594"/>
                </a:cubicBezTo>
                <a:cubicBezTo>
                  <a:pt x="1371600" y="-15868"/>
                  <a:pt x="1752600" y="115894"/>
                  <a:pt x="1752600" y="115894"/>
                </a:cubicBezTo>
                <a:cubicBezTo>
                  <a:pt x="1943100" y="152406"/>
                  <a:pt x="2130425" y="198444"/>
                  <a:pt x="2314575" y="220669"/>
                </a:cubicBezTo>
                <a:cubicBezTo>
                  <a:pt x="2498725" y="242894"/>
                  <a:pt x="2678112" y="246069"/>
                  <a:pt x="2857500" y="24924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reeform 14"/>
          <p:cNvSpPr/>
          <p:nvPr/>
        </p:nvSpPr>
        <p:spPr>
          <a:xfrm>
            <a:off x="3214462" y="1953308"/>
            <a:ext cx="3914371" cy="413890"/>
          </a:xfrm>
          <a:custGeom>
            <a:avLst/>
            <a:gdLst>
              <a:gd name="connsiteX0" fmla="*/ 0 w 2838450"/>
              <a:gd name="connsiteY0" fmla="*/ 266827 h 266827"/>
              <a:gd name="connsiteX1" fmla="*/ 342900 w 2838450"/>
              <a:gd name="connsiteY1" fmla="*/ 190627 h 266827"/>
              <a:gd name="connsiteX2" fmla="*/ 762000 w 2838450"/>
              <a:gd name="connsiteY2" fmla="*/ 127 h 266827"/>
              <a:gd name="connsiteX3" fmla="*/ 1209675 w 2838450"/>
              <a:gd name="connsiteY3" fmla="*/ 162052 h 266827"/>
              <a:gd name="connsiteX4" fmla="*/ 1809750 w 2838450"/>
              <a:gd name="connsiteY4" fmla="*/ 219202 h 266827"/>
              <a:gd name="connsiteX5" fmla="*/ 2838450 w 2838450"/>
              <a:gd name="connsiteY5" fmla="*/ 257302 h 26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8450" h="266827">
                <a:moveTo>
                  <a:pt x="0" y="266827"/>
                </a:moveTo>
                <a:cubicBezTo>
                  <a:pt x="107950" y="250952"/>
                  <a:pt x="215900" y="235077"/>
                  <a:pt x="342900" y="190627"/>
                </a:cubicBezTo>
                <a:cubicBezTo>
                  <a:pt x="469900" y="146177"/>
                  <a:pt x="617538" y="4889"/>
                  <a:pt x="762000" y="127"/>
                </a:cubicBezTo>
                <a:cubicBezTo>
                  <a:pt x="906462" y="-4635"/>
                  <a:pt x="1035050" y="125540"/>
                  <a:pt x="1209675" y="162052"/>
                </a:cubicBezTo>
                <a:cubicBezTo>
                  <a:pt x="1384300" y="198564"/>
                  <a:pt x="1538288" y="203327"/>
                  <a:pt x="1809750" y="219202"/>
                </a:cubicBezTo>
                <a:cubicBezTo>
                  <a:pt x="2081212" y="235077"/>
                  <a:pt x="2459831" y="246189"/>
                  <a:pt x="2838450" y="257302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reeform 15"/>
          <p:cNvSpPr/>
          <p:nvPr/>
        </p:nvSpPr>
        <p:spPr>
          <a:xfrm rot="5400000">
            <a:off x="6051986" y="2793935"/>
            <a:ext cx="3778296" cy="214363"/>
          </a:xfrm>
          <a:custGeom>
            <a:avLst/>
            <a:gdLst>
              <a:gd name="connsiteX0" fmla="*/ 0 w 1604995"/>
              <a:gd name="connsiteY0" fmla="*/ 545700 h 635658"/>
              <a:gd name="connsiteX1" fmla="*/ 285750 w 1604995"/>
              <a:gd name="connsiteY1" fmla="*/ 336150 h 635658"/>
              <a:gd name="connsiteX2" fmla="*/ 561975 w 1604995"/>
              <a:gd name="connsiteY2" fmla="*/ 2775 h 635658"/>
              <a:gd name="connsiteX3" fmla="*/ 657225 w 1604995"/>
              <a:gd name="connsiteY3" fmla="*/ 536175 h 635658"/>
              <a:gd name="connsiteX4" fmla="*/ 971550 w 1604995"/>
              <a:gd name="connsiteY4" fmla="*/ 612375 h 635658"/>
              <a:gd name="connsiteX5" fmla="*/ 1219200 w 1604995"/>
              <a:gd name="connsiteY5" fmla="*/ 259950 h 635658"/>
              <a:gd name="connsiteX6" fmla="*/ 1581150 w 1604995"/>
              <a:gd name="connsiteY6" fmla="*/ 364725 h 635658"/>
              <a:gd name="connsiteX7" fmla="*/ 1571625 w 1604995"/>
              <a:gd name="connsiteY7" fmla="*/ 374250 h 635658"/>
              <a:gd name="connsiteX8" fmla="*/ 1571625 w 1604995"/>
              <a:gd name="connsiteY8" fmla="*/ 374250 h 6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4995" h="635658">
                <a:moveTo>
                  <a:pt x="0" y="545700"/>
                </a:moveTo>
                <a:cubicBezTo>
                  <a:pt x="96044" y="486168"/>
                  <a:pt x="192088" y="426637"/>
                  <a:pt x="285750" y="336150"/>
                </a:cubicBezTo>
                <a:cubicBezTo>
                  <a:pt x="379413" y="245662"/>
                  <a:pt x="500063" y="-30562"/>
                  <a:pt x="561975" y="2775"/>
                </a:cubicBezTo>
                <a:cubicBezTo>
                  <a:pt x="623887" y="36112"/>
                  <a:pt x="588962" y="434575"/>
                  <a:pt x="657225" y="536175"/>
                </a:cubicBezTo>
                <a:cubicBezTo>
                  <a:pt x="725488" y="637775"/>
                  <a:pt x="877888" y="658413"/>
                  <a:pt x="971550" y="612375"/>
                </a:cubicBezTo>
                <a:cubicBezTo>
                  <a:pt x="1065213" y="566338"/>
                  <a:pt x="1117600" y="301225"/>
                  <a:pt x="1219200" y="259950"/>
                </a:cubicBezTo>
                <a:cubicBezTo>
                  <a:pt x="1320800" y="218675"/>
                  <a:pt x="1522413" y="345675"/>
                  <a:pt x="1581150" y="364725"/>
                </a:cubicBezTo>
                <a:cubicBezTo>
                  <a:pt x="1639887" y="383775"/>
                  <a:pt x="1571625" y="374250"/>
                  <a:pt x="1571625" y="374250"/>
                </a:cubicBezTo>
                <a:lnTo>
                  <a:pt x="1571625" y="37425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5350" y="771525"/>
            <a:ext cx="790575" cy="17716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1130839" y="874017"/>
            <a:ext cx="319594" cy="322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159521" y="1448811"/>
            <a:ext cx="180974" cy="2165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1021803" y="1939825"/>
            <a:ext cx="440788" cy="46095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2031057" y="123193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111386" y="2901116"/>
                <a:ext cx="17638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𝑅𝐺𝐵</m:t>
                          </m:r>
                        </m:sub>
                      </m:sSub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86" y="2901116"/>
                <a:ext cx="1763816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128833" y="5423107"/>
                <a:ext cx="15845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33" y="5423107"/>
                <a:ext cx="1584536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72120" y="2901116"/>
                <a:ext cx="15945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𝑅𝐺𝐵</m:t>
                          </m:r>
                        </m:sub>
                      </m:sSub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0" y="2901116"/>
                <a:ext cx="159453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930252" y="208706"/>
            <a:ext cx="738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 x 1                                                               3 x  N                                              N x 1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499400" y="4375119"/>
            <a:ext cx="6166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The linear model describes how much light reaches a R,G, or B pixel.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010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Cameras</a:t>
            </a:r>
            <a:endParaRPr lang="en-CA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Digital SLR  (annual sales ~ 10 million units per year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Smart phone   (annual sales:  over 1 billion units per year)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2</a:t>
            </a:fld>
            <a:endParaRPr lang="en-CA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49623" y="2505075"/>
            <a:ext cx="1846842" cy="3684588"/>
          </a:xfrm>
          <a:prstGeom prst="rect">
            <a:avLst/>
          </a:prstGeom>
        </p:spPr>
      </p:pic>
      <p:pic>
        <p:nvPicPr>
          <p:cNvPr id="19" name="Picture 14" descr="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18" y="2769235"/>
            <a:ext cx="368458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70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 smtClean="0"/>
              <a:t>Exposure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07645" y="1847851"/>
                <a:ext cx="872871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sz="2400" dirty="0" smtClean="0"/>
                  <a:t>The pixel value also depends on the duration of the measurement.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𝐸𝑥𝑝𝑜𝑠𝑢𝑟𝑒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𝑅𝐺𝐵</m:t>
                        </m:r>
                      </m:sub>
                    </m:sSub>
                  </m:oMath>
                </a14:m>
                <a:r>
                  <a:rPr lang="en-CA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800" dirty="0" smtClean="0"/>
                  <a:t>)   =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𝑅𝐺𝐵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800" dirty="0" smtClean="0"/>
                  <a:t> *  t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 smtClean="0"/>
                  <a:t>where t is the exposure time.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However,  this is not the RGB value.</a:t>
                </a:r>
                <a:endParaRPr lang="en-CA" sz="2400" dirty="0" smtClean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645" y="1847851"/>
                <a:ext cx="8728710" cy="4351338"/>
              </a:xfrm>
              <a:blipFill rotWithShape="0">
                <a:blip r:embed="rId2"/>
                <a:stretch>
                  <a:fillRect l="-1047" t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19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Analog-to-Digital conversion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3370" y="1847851"/>
            <a:ext cx="84035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The sensor measures the exposure signal at each R,G,B pixel.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</a:rPr>
              <a:t>(Mechanism:   Photon is absorbed, releasing an electron )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 smtClean="0"/>
              <a:t>This signal is then digitized :   quantized and then coded in binary.  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</a:rPr>
              <a:t> (Sometimes more than 8 bits per value</a:t>
            </a:r>
            <a:r>
              <a:rPr lang="en-CA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</a:rPr>
              <a:t>at this stage.)  </a:t>
            </a:r>
          </a:p>
          <a:p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21</a:t>
            </a:fld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9210" y="4612914"/>
            <a:ext cx="0" cy="146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9210" y="6080167"/>
            <a:ext cx="1460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23153" y="6216613"/>
                <a:ext cx="1660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𝐸𝑥𝑝𝑜𝑠𝑢𝑟𝑒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53" y="6216613"/>
                <a:ext cx="166071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16200000">
                <a:off x="175484" y="5161874"/>
                <a:ext cx="1630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𝑑𝑖𝑔𝑖𝑡𝑖𝑧𝑒𝑑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5484" y="5161874"/>
                <a:ext cx="163057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897320" y="4612914"/>
            <a:ext cx="0" cy="146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97320" y="6080167"/>
            <a:ext cx="1460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21263" y="6216613"/>
                <a:ext cx="1660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𝐸𝑥𝑝𝑜𝑠𝑢𝑟𝑒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63" y="6216613"/>
                <a:ext cx="166071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 rot="16200000">
                <a:off x="2773594" y="5161874"/>
                <a:ext cx="1630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𝑑𝑖𝑔𝑖𝑡𝑖𝑧𝑒𝑑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73594" y="5161874"/>
                <a:ext cx="1630575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6447651" y="4595490"/>
            <a:ext cx="0" cy="146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47651" y="6062743"/>
            <a:ext cx="1460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71594" y="6199189"/>
                <a:ext cx="1660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𝐸𝑥𝑝𝑜𝑠𝑢𝑟𝑒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594" y="6199189"/>
                <a:ext cx="166071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16200000">
                <a:off x="5323925" y="5144450"/>
                <a:ext cx="1630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𝑑𝑖𝑔𝑖𝑡𝑖𝑧𝑒𝑑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3925" y="5144450"/>
                <a:ext cx="1630575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1299210" y="4714240"/>
            <a:ext cx="1332230" cy="13485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905885" y="4736804"/>
            <a:ext cx="1332230" cy="13485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59779" y="4693524"/>
            <a:ext cx="1332230" cy="134850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Overexposed versus Underexposed </a:t>
            </a:r>
            <a:r>
              <a:rPr lang="en-US" dirty="0" smtClean="0"/>
              <a:t>images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22</a:t>
            </a:fld>
            <a:endParaRPr lang="en-CA"/>
          </a:p>
        </p:txBody>
      </p:sp>
      <p:pic>
        <p:nvPicPr>
          <p:cNvPr id="2050" name="Picture 2" descr="Under- and Overexposure_Underexposure S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15" y="2570797"/>
            <a:ext cx="3977164" cy="2651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r- and Overexposure_Overexposure S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7" y="2571859"/>
            <a:ext cx="3977164" cy="2651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8160" y="5779182"/>
            <a:ext cx="8220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https://photographylife.com/underexposure-and-overexposure-in-photography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19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Analog-to-Digital conversion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3370" y="1847851"/>
            <a:ext cx="84035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The sensor measures the exposure signal at each R,G,B pixel.</a:t>
            </a:r>
          </a:p>
          <a:p>
            <a:pPr marL="0" indent="0">
              <a:buNone/>
            </a:pPr>
            <a:endParaRPr lang="en-CA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This signal must be digitized :   quantized and then coded in binary.  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To have proper exposure, before digitization, </a:t>
            </a:r>
            <a:r>
              <a:rPr lang="en-CA" i="1" dirty="0" smtClean="0"/>
              <a:t>some</a:t>
            </a:r>
            <a:r>
              <a:rPr lang="en-CA" dirty="0" smtClean="0"/>
              <a:t> cameras perform:</a:t>
            </a:r>
          </a:p>
          <a:p>
            <a:endParaRPr lang="en-CA" dirty="0" smtClean="0"/>
          </a:p>
          <a:p>
            <a:r>
              <a:rPr lang="en-CA" dirty="0" smtClean="0"/>
              <a:t>“gain control” – adjust </a:t>
            </a:r>
            <a:r>
              <a:rPr lang="en-CA" i="1" dirty="0" smtClean="0"/>
              <a:t>overall</a:t>
            </a:r>
            <a:r>
              <a:rPr lang="en-CA" dirty="0" smtClean="0"/>
              <a:t> sensitivity of responses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 (this happens in photoreceptors of our eyes too)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 smtClean="0"/>
          </a:p>
          <a:p>
            <a:r>
              <a:rPr lang="en-CA" dirty="0" smtClean="0"/>
              <a:t>“white balance”  -  adjust relative sensitivity of R,G,B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  (e.g.  if light source has dominant color)</a:t>
            </a:r>
          </a:p>
          <a:p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4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24</a:t>
            </a:fld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753564" y="484701"/>
            <a:ext cx="6289040" cy="718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Gain control and white balancing</a:t>
            </a:r>
            <a:endParaRPr lang="en-CA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98765" y="2077542"/>
            <a:ext cx="0" cy="142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198765" y="3482103"/>
            <a:ext cx="3098915" cy="17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122708" y="3635973"/>
                <a:ext cx="1660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𝐸𝑥𝑝𝑜𝑠𝑢𝑟𝑒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08" y="3635973"/>
                <a:ext cx="166071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 rot="16200000">
                <a:off x="75039" y="2581234"/>
                <a:ext cx="1630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𝑑𝑖𝑔𝑖𝑡𝑖𝑧𝑒𝑑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039" y="2581234"/>
                <a:ext cx="163057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1189305" y="4862625"/>
            <a:ext cx="0" cy="1277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80740" y="6208672"/>
            <a:ext cx="3617446" cy="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104683" y="6345118"/>
                <a:ext cx="1660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𝐸𝑥𝑝𝑜𝑠𝑢𝑟𝑒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83" y="6345118"/>
                <a:ext cx="166071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 rot="16200000">
                <a:off x="57014" y="5290379"/>
                <a:ext cx="1630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𝑑𝑖𝑔𝑖𝑡𝑖𝑧𝑒𝑑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014" y="5290379"/>
                <a:ext cx="1630575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6457950" y="2901587"/>
            <a:ext cx="0" cy="1359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57950" y="4260787"/>
            <a:ext cx="9675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381893" y="4397233"/>
                <a:ext cx="1660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𝐸𝑥𝑝𝑜𝑠𝑢𝑟𝑒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893" y="4397233"/>
                <a:ext cx="166071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 rot="16200000">
                <a:off x="5334224" y="3342494"/>
                <a:ext cx="1630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𝑑𝑖𝑔𝑖𝑡𝑖𝑧𝑒𝑑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34224" y="3342494"/>
                <a:ext cx="1630575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1198766" y="2077542"/>
            <a:ext cx="2852361" cy="14045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89306" y="4862625"/>
            <a:ext cx="3395649" cy="13511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70079" y="3025453"/>
            <a:ext cx="814780" cy="12146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RGB Histograms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251" y="1551305"/>
            <a:ext cx="6317498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25</a:t>
            </a:fld>
            <a:endParaRPr lang="en-CA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54400" y="5963920"/>
            <a:ext cx="0" cy="39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88765" y="6356351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“luminance”  =  .3 * R   +   .6 * G +   .1  * 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23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RAW image format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Some cameras allow you to save the captured digital </a:t>
            </a:r>
            <a:r>
              <a:rPr lang="en-CA" dirty="0" smtClean="0"/>
              <a:t>values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rather than coding using JPEG – see later).    </a:t>
            </a:r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The file format is called RAW.    The details of the file format are </a:t>
            </a:r>
            <a:r>
              <a:rPr lang="en-CA" i="1" dirty="0" smtClean="0"/>
              <a:t>not</a:t>
            </a:r>
            <a:r>
              <a:rPr lang="en-CA" dirty="0" smtClean="0"/>
              <a:t> standard.   Rather, they depend on the camera and they are proprietary.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en.wikipedia.org/wiki/Raw_image_format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Adobe </a:t>
            </a:r>
            <a:r>
              <a:rPr lang="en-CA" dirty="0" err="1" smtClean="0"/>
              <a:t>Lightroom</a:t>
            </a:r>
            <a:r>
              <a:rPr lang="en-CA" dirty="0" smtClean="0"/>
              <a:t> and Photoshop are an example of software that allows you read and manipulate RAW images, and save them in other formats such as JPG.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27</a:t>
            </a:fld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08814" y="2257744"/>
            <a:ext cx="587141" cy="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98408" y="1538684"/>
            <a:ext cx="2069431" cy="15400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ENCODER:  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Camera (+ hardware/software)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converts to a standard format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63862" y="2120767"/>
            <a:ext cx="923917" cy="20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3827" y="1727512"/>
            <a:ext cx="209060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RAW</a:t>
            </a:r>
          </a:p>
          <a:p>
            <a:pPr algn="ctr"/>
            <a:r>
              <a:rPr lang="en-US" sz="2000" dirty="0" smtClean="0"/>
              <a:t>image file</a:t>
            </a:r>
          </a:p>
          <a:p>
            <a:pPr algn="ctr"/>
            <a:r>
              <a:rPr lang="en-CA" sz="2000" dirty="0" smtClean="0"/>
              <a:t>(12 </a:t>
            </a:r>
            <a:r>
              <a:rPr lang="en-CA" sz="2000" dirty="0"/>
              <a:t>bits per RGB </a:t>
            </a:r>
            <a:r>
              <a:rPr lang="en-CA" sz="2000" dirty="0" smtClean="0"/>
              <a:t>value)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983802" y="1916099"/>
            <a:ext cx="156837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JPEG, </a:t>
            </a:r>
            <a:r>
              <a:rPr lang="en-US" sz="2000" dirty="0" smtClean="0"/>
              <a:t>TIFF</a:t>
            </a:r>
            <a:r>
              <a:rPr lang="en-US" sz="2000" dirty="0" smtClean="0"/>
              <a:t>, ….</a:t>
            </a:r>
          </a:p>
          <a:p>
            <a:r>
              <a:rPr lang="en-US" sz="2000" dirty="0" smtClean="0"/>
              <a:t>image file</a:t>
            </a:r>
            <a:endParaRPr lang="en-CA" sz="2000" dirty="0"/>
          </a:p>
        </p:txBody>
      </p:sp>
      <p:pic>
        <p:nvPicPr>
          <p:cNvPr id="18" name="Picture 14" descr="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7" y="112663"/>
            <a:ext cx="1426021" cy="142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0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uter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60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28</a:t>
            </a:fld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69545" y="2050182"/>
            <a:ext cx="587141" cy="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41709" y="1280161"/>
            <a:ext cx="2069431" cy="15400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ENCODER:  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Camera (+ hardware/software)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converts to a standard format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96163" y="2029327"/>
            <a:ext cx="1012257" cy="67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24659"/>
            <a:ext cx="256217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RAW</a:t>
            </a:r>
          </a:p>
          <a:p>
            <a:pPr algn="ctr"/>
            <a:r>
              <a:rPr lang="en-US" sz="2000" dirty="0" smtClean="0"/>
              <a:t>image file</a:t>
            </a:r>
          </a:p>
          <a:p>
            <a:pPr algn="ctr"/>
            <a:r>
              <a:rPr lang="en-CA" sz="2000" dirty="0" smtClean="0"/>
              <a:t>(12 </a:t>
            </a:r>
            <a:r>
              <a:rPr lang="en-CA" sz="2000" dirty="0"/>
              <a:t>bits per RGB </a:t>
            </a:r>
            <a:r>
              <a:rPr lang="en-CA" sz="2000" dirty="0" smtClean="0"/>
              <a:t>value)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06202" y="2532545"/>
            <a:ext cx="267772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JPEG, TIFF</a:t>
            </a:r>
            <a:r>
              <a:rPr lang="en-US" sz="2000" dirty="0" smtClean="0"/>
              <a:t>, ….</a:t>
            </a:r>
            <a:endParaRPr lang="en-US" sz="2000" dirty="0"/>
          </a:p>
          <a:p>
            <a:r>
              <a:rPr lang="en-US" sz="2000" dirty="0" smtClean="0"/>
              <a:t>(compressed image file)</a:t>
            </a:r>
            <a:endParaRPr lang="en-CA" sz="2000" dirty="0"/>
          </a:p>
        </p:txBody>
      </p:sp>
      <p:sp>
        <p:nvSpPr>
          <p:cNvPr id="14" name="Rectangle 13"/>
          <p:cNvSpPr/>
          <p:nvPr/>
        </p:nvSpPr>
        <p:spPr>
          <a:xfrm>
            <a:off x="6106202" y="3300802"/>
            <a:ext cx="2647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Some formats are lossless.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Some are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lossy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Details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omitted.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69545" y="4216111"/>
            <a:ext cx="587141" cy="80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41709" y="3446090"/>
            <a:ext cx="2069431" cy="177080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DECODER: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hardware/software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converts from a standard format to 8 bits per RGB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sent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display)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796163" y="3446090"/>
            <a:ext cx="933651" cy="7491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4" descr="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7" y="112663"/>
            <a:ext cx="1426021" cy="142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14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29</a:t>
            </a:fld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14792" y="2169430"/>
            <a:ext cx="587141" cy="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49393" y="1442721"/>
            <a:ext cx="2069431" cy="15400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ENCODER:  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Camera (+ hardware/software)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converts to a standard format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03847" y="2191888"/>
            <a:ext cx="1076317" cy="20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649" y="1833330"/>
            <a:ext cx="256217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RAW</a:t>
            </a:r>
          </a:p>
          <a:p>
            <a:pPr algn="ctr"/>
            <a:r>
              <a:rPr lang="en-US" sz="2000" dirty="0" smtClean="0"/>
              <a:t>image file</a:t>
            </a:r>
          </a:p>
          <a:p>
            <a:pPr algn="ctr"/>
            <a:r>
              <a:rPr lang="en-CA" sz="2000" dirty="0" smtClean="0"/>
              <a:t>(12 </a:t>
            </a:r>
            <a:r>
              <a:rPr lang="en-CA" sz="2000" dirty="0"/>
              <a:t>bits per RGB </a:t>
            </a:r>
            <a:r>
              <a:rPr lang="en-CA" sz="2000" dirty="0" smtClean="0"/>
              <a:t>value)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75084" y="1987219"/>
            <a:ext cx="156837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JPEG, </a:t>
            </a:r>
            <a:r>
              <a:rPr lang="en-US" sz="2000" dirty="0" smtClean="0"/>
              <a:t>TIFF</a:t>
            </a:r>
            <a:r>
              <a:rPr lang="en-US" sz="2000" dirty="0" smtClean="0"/>
              <a:t>, </a:t>
            </a:r>
            <a:r>
              <a:rPr lang="en-US" sz="2000" dirty="0" smtClean="0"/>
              <a:t>….</a:t>
            </a:r>
            <a:endParaRPr lang="en-US" sz="2000" dirty="0" smtClean="0"/>
          </a:p>
          <a:p>
            <a:r>
              <a:rPr lang="en-US" sz="2000" dirty="0" smtClean="0"/>
              <a:t>image file</a:t>
            </a:r>
            <a:endParaRPr lang="en-CA" sz="2000" dirty="0"/>
          </a:p>
        </p:txBody>
      </p:sp>
      <p:pic>
        <p:nvPicPr>
          <p:cNvPr id="18" name="Picture 14" descr="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7" y="112663"/>
            <a:ext cx="1426021" cy="142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73153" y="790159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CA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8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Image size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847851"/>
            <a:ext cx="81800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 megapixel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(one million pixels)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 smtClean="0"/>
              <a:t>e.g.	“720p”  is  1 MP  (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1280 x 720 pixels,  ‘p’ for progressive)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400" dirty="0" smtClean="0"/>
              <a:t>	“1080p”  full high definition (HD) is 2 MP </a:t>
            </a:r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</a:rPr>
              <a:t> (~2K x 1K pixels)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dirty="0" smtClean="0"/>
              <a:t>“ultra HD”  is 8 MP  </a:t>
            </a:r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</a:rPr>
              <a:t>(about 4K x 2K)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854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015" y="172211"/>
            <a:ext cx="7886700" cy="642169"/>
          </a:xfrm>
        </p:spPr>
        <p:txBody>
          <a:bodyPr/>
          <a:lstStyle/>
          <a:p>
            <a:pPr algn="ctr"/>
            <a:r>
              <a:rPr lang="en-CA" dirty="0" err="1" smtClean="0"/>
              <a:t>Demosaicing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97" y="1460500"/>
            <a:ext cx="6135208" cy="48958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30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847840" y="3129280"/>
            <a:ext cx="2042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Camera makers have </a:t>
            </a:r>
            <a:r>
              <a:rPr lang="en-CA" sz="2000" dirty="0" smtClean="0"/>
              <a:t>invented </a:t>
            </a:r>
            <a:r>
              <a:rPr lang="en-CA" sz="2000" dirty="0" smtClean="0"/>
              <a:t>lots of </a:t>
            </a:r>
            <a:r>
              <a:rPr lang="en-CA" sz="2000" dirty="0" smtClean="0"/>
              <a:t>ways to </a:t>
            </a:r>
            <a:r>
              <a:rPr lang="en-CA" sz="2000" dirty="0" err="1" smtClean="0"/>
              <a:t>demosaic</a:t>
            </a:r>
            <a:r>
              <a:rPr lang="en-CA" sz="2000" dirty="0" smtClean="0"/>
              <a:t> in a smarter way than just interpolating values.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4381365" y="1091168"/>
            <a:ext cx="2325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(12 bits per RGB value)</a:t>
            </a:r>
          </a:p>
        </p:txBody>
      </p:sp>
      <p:pic>
        <p:nvPicPr>
          <p:cNvPr id="7" name="Picture 2" descr="https://upload.wikimedia.org/wikipedia/commons/thumb/3/37/Bayer_pattern_on_sensor.svg/350px-Bayer_pattern_on_senso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97" y="139164"/>
            <a:ext cx="1745123" cy="113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934720" y="1534160"/>
            <a:ext cx="10160" cy="114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20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31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066800" y="2225040"/>
            <a:ext cx="6878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Then what happens ?</a:t>
            </a:r>
          </a:p>
          <a:p>
            <a:endParaRPr lang="en-US" sz="2800" dirty="0"/>
          </a:p>
          <a:p>
            <a:r>
              <a:rPr lang="en-US" sz="2800" dirty="0" smtClean="0"/>
              <a:t>How are the digitized (</a:t>
            </a:r>
            <a:r>
              <a:rPr lang="en-US" sz="2800" dirty="0" err="1" smtClean="0"/>
              <a:t>demosaiced</a:t>
            </a:r>
            <a:r>
              <a:rPr lang="en-US" sz="2800" dirty="0" smtClean="0"/>
              <a:t>) RGB values at each image position transformed?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64440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32</a:t>
            </a:fld>
            <a:endParaRPr lang="en-CA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28650" y="1138555"/>
            <a:ext cx="7886700" cy="50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Recall the RGB spectral sensitivity </a:t>
            </a:r>
            <a:r>
              <a:rPr lang="en-CA" sz="2400" dirty="0" smtClean="0"/>
              <a:t>depends on the camera.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This is a problem because the captured </a:t>
            </a:r>
            <a:r>
              <a:rPr lang="en-CA" sz="2400" dirty="0" smtClean="0"/>
              <a:t>images will be displayed on devices that don’t know about </a:t>
            </a:r>
            <a:r>
              <a:rPr lang="en-CA" sz="2400" dirty="0" smtClean="0"/>
              <a:t>that cameras.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CA" sz="2400" dirty="0" smtClean="0"/>
              <a:t>Solution  ?</a:t>
            </a:r>
            <a:endParaRPr lang="en-CA" sz="2400" dirty="0"/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91975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-3810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CA" sz="3600" dirty="0" smtClean="0"/>
              <a:t>Color spaces</a:t>
            </a:r>
            <a:endParaRPr lang="en-CA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33</a:t>
            </a:fld>
            <a:endParaRPr lang="en-CA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050" y="1209356"/>
            <a:ext cx="7886700" cy="5075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600" dirty="0" smtClean="0"/>
              <a:t>Recall the RGB spectral sensitivity </a:t>
            </a:r>
            <a:r>
              <a:rPr lang="en-CA" sz="2600" dirty="0" smtClean="0"/>
              <a:t>depends on the camera.</a:t>
            </a:r>
          </a:p>
          <a:p>
            <a:pPr marL="0" indent="0">
              <a:buNone/>
            </a:pPr>
            <a:endParaRPr lang="en-CA" sz="2600" dirty="0"/>
          </a:p>
          <a:p>
            <a:pPr marL="0" indent="0">
              <a:buNone/>
            </a:pPr>
            <a:r>
              <a:rPr lang="en-CA" sz="2800" dirty="0"/>
              <a:t>This is a problem because the captured images will be displayed on devices that don’t know about that </a:t>
            </a:r>
            <a:r>
              <a:rPr lang="en-CA" sz="2800" dirty="0" smtClean="0"/>
              <a:t>camera.</a:t>
            </a:r>
          </a:p>
          <a:p>
            <a:pPr marL="0" indent="0">
              <a:buNone/>
            </a:pPr>
            <a:endParaRPr lang="en-CA" sz="2600" dirty="0"/>
          </a:p>
          <a:p>
            <a:pPr marL="0" indent="0">
              <a:buNone/>
            </a:pPr>
            <a:r>
              <a:rPr lang="en-CA" sz="2600" dirty="0" smtClean="0"/>
              <a:t>Solution:   </a:t>
            </a:r>
            <a:endParaRPr lang="en-CA" sz="2600" dirty="0" smtClean="0"/>
          </a:p>
          <a:p>
            <a:pPr marL="0" indent="0">
              <a:buNone/>
            </a:pPr>
            <a:endParaRPr lang="en-CA" sz="2600" dirty="0"/>
          </a:p>
          <a:p>
            <a:pPr marL="0" indent="0">
              <a:buNone/>
            </a:pPr>
            <a:r>
              <a:rPr lang="en-CA" sz="2600" dirty="0" smtClean="0"/>
              <a:t>Transform to </a:t>
            </a:r>
            <a:r>
              <a:rPr lang="en-CA" sz="2600" dirty="0" smtClean="0"/>
              <a:t>a </a:t>
            </a:r>
            <a:r>
              <a:rPr lang="en-CA" sz="2600" b="1" dirty="0" smtClean="0"/>
              <a:t>standardized</a:t>
            </a:r>
            <a:r>
              <a:rPr lang="en-CA" sz="2600" dirty="0" smtClean="0"/>
              <a:t> color </a:t>
            </a:r>
            <a:r>
              <a:rPr lang="en-CA" sz="2600" dirty="0" smtClean="0"/>
              <a:t>space   e.g.  </a:t>
            </a:r>
            <a:endParaRPr lang="en-CA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/>
          </a:p>
          <a:p>
            <a:pPr marL="342900" lvl="1" indent="0">
              <a:buNone/>
            </a:pPr>
            <a:r>
              <a:rPr lang="en-CA" sz="3200" dirty="0" smtClean="0"/>
              <a:t>RGB </a:t>
            </a:r>
            <a:r>
              <a:rPr lang="en-CA" sz="2200" dirty="0" smtClean="0"/>
              <a:t>(camera specific)</a:t>
            </a:r>
            <a:r>
              <a:rPr lang="en-CA" sz="3200" dirty="0" smtClean="0"/>
              <a:t>  </a:t>
            </a:r>
            <a:r>
              <a:rPr lang="en-CA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en-CA" sz="3200" dirty="0" smtClean="0"/>
              <a:t>  </a:t>
            </a:r>
            <a:r>
              <a:rPr lang="en-CA" sz="3200" dirty="0" smtClean="0"/>
              <a:t>“CIE  XYZ”   </a:t>
            </a:r>
            <a:r>
              <a:rPr lang="en-CA" sz="3200" dirty="0" smtClean="0">
                <a:solidFill>
                  <a:schemeClr val="bg1">
                    <a:lumMod val="65000"/>
                  </a:schemeClr>
                </a:solidFill>
              </a:rPr>
              <a:t>(1931)</a:t>
            </a:r>
          </a:p>
          <a:p>
            <a:pPr marL="342900" lvl="1" indent="0">
              <a:buNone/>
            </a:pPr>
            <a:endParaRPr lang="en-US" sz="3200" dirty="0"/>
          </a:p>
          <a:p>
            <a:pPr marL="342900" lvl="1" indent="0">
              <a:buNone/>
            </a:pPr>
            <a:r>
              <a:rPr lang="en-US" sz="2100" dirty="0" smtClean="0"/>
              <a:t>This transformation is a 3x3 matrix </a:t>
            </a:r>
            <a:r>
              <a:rPr lang="en-US" sz="2100" dirty="0" smtClean="0"/>
              <a:t>multiplication,   which is camera dependent.</a:t>
            </a:r>
            <a:endParaRPr lang="en-CA" sz="2100" dirty="0" smtClean="0"/>
          </a:p>
        </p:txBody>
      </p:sp>
    </p:spTree>
    <p:extLst>
      <p:ext uri="{BB962C8B-B14F-4D97-AF65-F5344CB8AC3E}">
        <p14:creationId xmlns:p14="http://schemas.microsoft.com/office/powerpoint/2010/main" val="62618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852-3C00-47CE-A6EC-15C5CC8633B0}" type="slidenum">
              <a:rPr lang="en-CA" smtClean="0"/>
              <a:t>34</a:t>
            </a:fld>
            <a:endParaRPr lang="en-CA"/>
          </a:p>
        </p:txBody>
      </p:sp>
      <p:pic>
        <p:nvPicPr>
          <p:cNvPr id="3074" name="Picture 2" descr="C:\Users\Michael\AppData\Local\Microsoft\Windows\INetCache\IE\00QRGIUZ\0FMEOSO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24" y="798114"/>
            <a:ext cx="6515100" cy="46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0015" y="5706902"/>
            <a:ext cx="5618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000000"/>
                </a:solidFill>
              </a:rPr>
              <a:t> </a:t>
            </a:r>
            <a:r>
              <a:rPr lang="en-CA" sz="2400" dirty="0" smtClean="0">
                <a:solidFill>
                  <a:srgbClr val="000000"/>
                </a:solidFill>
              </a:rPr>
              <a:t>  color name          </a:t>
            </a:r>
            <a:r>
              <a:rPr lang="en-CA" sz="2400" dirty="0" smtClean="0">
                <a:solidFill>
                  <a:srgbClr val="000000"/>
                </a:solidFill>
              </a:rPr>
              <a:t> </a:t>
            </a:r>
            <a:r>
              <a:rPr lang="en-CA" sz="2400" dirty="0" smtClean="0">
                <a:solidFill>
                  <a:srgbClr val="000000"/>
                </a:solidFill>
              </a:rPr>
              <a:t>purity            </a:t>
            </a:r>
            <a:r>
              <a:rPr lang="en-CA" sz="2400" dirty="0" smtClean="0">
                <a:solidFill>
                  <a:srgbClr val="000000"/>
                </a:solidFill>
              </a:rPr>
              <a:t>    </a:t>
            </a:r>
            <a:r>
              <a:rPr lang="en-CA" sz="2400" dirty="0" smtClean="0">
                <a:solidFill>
                  <a:srgbClr val="000000"/>
                </a:solidFill>
              </a:rPr>
              <a:t>intensity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7891" y="1043852"/>
            <a:ext cx="1316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(for 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HSV </a:t>
            </a:r>
          </a:p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color space)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560" y="934720"/>
            <a:ext cx="8402320" cy="853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344124" y="450919"/>
            <a:ext cx="729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Often transforms color again to separately encode different aspects of color.</a:t>
            </a:r>
          </a:p>
        </p:txBody>
      </p:sp>
    </p:spTree>
    <p:extLst>
      <p:ext uri="{BB962C8B-B14F-4D97-AF65-F5344CB8AC3E}">
        <p14:creationId xmlns:p14="http://schemas.microsoft.com/office/powerpoint/2010/main" val="26237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35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5201" y="660400"/>
            <a:ext cx="70015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These three “perceptual dimensions” of color are non-linearly related to physical color.    (Many details omitted !)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Color scientists have studied these non-</a:t>
            </a:r>
            <a:r>
              <a:rPr lang="en-US" sz="2800" dirty="0" err="1" smtClean="0"/>
              <a:t>linearities</a:t>
            </a:r>
            <a:r>
              <a:rPr lang="en-US" sz="2800" dirty="0" smtClean="0"/>
              <a:t> for decades,  and we now have many powerful models and theories that are used in color industry  (printing, displays, </a:t>
            </a:r>
            <a:r>
              <a:rPr lang="en-US" sz="2800" dirty="0" err="1" smtClean="0"/>
              <a:t>etc</a:t>
            </a:r>
            <a:r>
              <a:rPr lang="en-US" sz="2800" dirty="0" smtClean="0"/>
              <a:t>).</a:t>
            </a:r>
          </a:p>
          <a:p>
            <a:endParaRPr lang="en-US" sz="2800" dirty="0"/>
          </a:p>
          <a:p>
            <a:r>
              <a:rPr lang="en-US" sz="2800" dirty="0" smtClean="0"/>
              <a:t>Here I give just a small taste….</a:t>
            </a:r>
          </a:p>
        </p:txBody>
      </p:sp>
    </p:spTree>
    <p:extLst>
      <p:ext uri="{BB962C8B-B14F-4D97-AF65-F5344CB8AC3E}">
        <p14:creationId xmlns:p14="http://schemas.microsoft.com/office/powerpoint/2010/main" val="2815764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36</a:t>
            </a:fld>
            <a:endParaRPr lang="en-CA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28650" y="2750402"/>
            <a:ext cx="7886700" cy="1090613"/>
          </a:xfrm>
        </p:spPr>
        <p:txBody>
          <a:bodyPr>
            <a:normAutofit/>
          </a:bodyPr>
          <a:lstStyle/>
          <a:p>
            <a:endParaRPr lang="en-CA" dirty="0"/>
          </a:p>
          <a:p>
            <a:pPr marL="342900" lvl="1" indent="0">
              <a:buNone/>
            </a:pPr>
            <a:r>
              <a:rPr lang="en-CA" sz="3200" dirty="0" smtClean="0">
                <a:solidFill>
                  <a:schemeClr val="bg1">
                    <a:lumMod val="65000"/>
                  </a:schemeClr>
                </a:solidFill>
              </a:rPr>
              <a:t>RGB  </a:t>
            </a:r>
            <a:r>
              <a:rPr lang="en-CA" sz="3200" dirty="0" smtClean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en-CA" sz="32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sz="3200" dirty="0" smtClean="0"/>
              <a:t>CIE  XYZ   </a:t>
            </a:r>
            <a:r>
              <a:rPr lang="en-CA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en-CA" sz="3200" dirty="0" smtClean="0"/>
              <a:t>              CIE  LAB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389125" y="3841015"/>
            <a:ext cx="1479204" cy="653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3x3 matrix multiplication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2962" y="1098453"/>
            <a:ext cx="2148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based on  </a:t>
            </a:r>
            <a:endParaRPr lang="en-US" sz="2000" dirty="0" smtClean="0"/>
          </a:p>
          <a:p>
            <a:pPr algn="ctr"/>
            <a:r>
              <a:rPr lang="en-US" sz="2000" dirty="0" smtClean="0"/>
              <a:t>non-</a:t>
            </a:r>
            <a:r>
              <a:rPr lang="en-US" sz="2000" dirty="0" err="1" smtClean="0"/>
              <a:t>linearities</a:t>
            </a:r>
            <a:r>
              <a:rPr lang="en-US" sz="2000" dirty="0" smtClean="0"/>
              <a:t> in</a:t>
            </a:r>
            <a:endParaRPr lang="en-US" sz="2000" dirty="0"/>
          </a:p>
          <a:p>
            <a:pPr algn="ctr"/>
            <a:r>
              <a:rPr lang="en-US" sz="2000" dirty="0" smtClean="0"/>
              <a:t>human </a:t>
            </a:r>
            <a:r>
              <a:rPr lang="en-US" sz="2000" dirty="0"/>
              <a:t>visual </a:t>
            </a:r>
            <a:r>
              <a:rPr lang="en-US" sz="2000" dirty="0" smtClean="0"/>
              <a:t>perception</a:t>
            </a:r>
            <a:endParaRPr lang="en-CA" sz="2000" dirty="0"/>
          </a:p>
        </p:txBody>
      </p:sp>
      <p:sp>
        <p:nvSpPr>
          <p:cNvPr id="6" name="Left Brace 5"/>
          <p:cNvSpPr/>
          <p:nvPr/>
        </p:nvSpPr>
        <p:spPr>
          <a:xfrm>
            <a:off x="5013159" y="2054848"/>
            <a:ext cx="298683" cy="3118250"/>
          </a:xfrm>
          <a:prstGeom prst="leftBrace">
            <a:avLst>
              <a:gd name="adj1" fmla="val 0"/>
              <a:gd name="adj2" fmla="val 479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280426" y="3730226"/>
            <a:ext cx="1206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0">
              <a:buNone/>
            </a:pPr>
            <a:r>
              <a:rPr lang="en-CA" sz="3200" dirty="0" smtClean="0"/>
              <a:t>HSV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311842" y="4446960"/>
            <a:ext cx="2843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0">
              <a:buNone/>
            </a:pPr>
            <a:r>
              <a:rPr lang="en-CA" sz="2400" dirty="0" smtClean="0"/>
              <a:t>…  and many more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255596" y="2366600"/>
            <a:ext cx="19006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0">
              <a:buNone/>
            </a:pPr>
            <a:r>
              <a:rPr lang="en-CA" sz="3200" dirty="0" smtClean="0"/>
              <a:t>CIE  LUV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4217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852-3C00-47CE-A6EC-15C5CC8633B0}" type="slidenum">
              <a:rPr lang="en-CA" smtClean="0"/>
              <a:t>37</a:t>
            </a:fld>
            <a:endParaRPr lang="en-CA"/>
          </a:p>
        </p:txBody>
      </p:sp>
      <p:pic>
        <p:nvPicPr>
          <p:cNvPr id="3074" name="Picture 2" descr="C:\Users\Michael\AppData\Local\Microsoft\Windows\INetCache\IE\00QRGIUZ\0FMEOSO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24" y="798114"/>
            <a:ext cx="6515100" cy="46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0015" y="5706902"/>
            <a:ext cx="5369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smtClean="0">
                <a:solidFill>
                  <a:srgbClr val="000000"/>
                </a:solidFill>
              </a:rPr>
              <a:t>  color name                purity                         intensity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7891" y="1043852"/>
            <a:ext cx="1316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(for 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HSV </a:t>
            </a:r>
          </a:p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color space)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0735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RGB  vs.  HSL  </a:t>
            </a:r>
            <a:r>
              <a:rPr lang="en-CA" sz="4000" dirty="0" smtClean="0">
                <a:solidFill>
                  <a:schemeClr val="bg1">
                    <a:lumMod val="65000"/>
                  </a:schemeClr>
                </a:solidFill>
              </a:rPr>
              <a:t>(similar to HSV)</a:t>
            </a:r>
            <a:endParaRPr lang="en-CA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852-3C00-47CE-A6EC-15C5CC8633B0}" type="slidenum">
              <a:rPr lang="en-CA" smtClean="0"/>
              <a:t>38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514475"/>
            <a:ext cx="4057650" cy="534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4257675"/>
            <a:ext cx="2419350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3209925" y="2666405"/>
            <a:ext cx="2181225" cy="151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53150" y="2105025"/>
            <a:ext cx="1095375" cy="61912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Michael\AppData\Local\Microsoft\Windows\INetCache\IE\00QRGIUZ\UA14EM1C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57" y="1514475"/>
            <a:ext cx="262723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3209925" y="4257675"/>
            <a:ext cx="2657475" cy="2762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uter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" y="41064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2847" y="-4336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Example:   Image compression standards</a:t>
            </a:r>
            <a:br>
              <a:rPr lang="en-US" dirty="0" smtClean="0"/>
            </a:br>
            <a:r>
              <a:rPr lang="en-US" sz="2400" dirty="0" smtClean="0"/>
              <a:t>(they encode HSV separately)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39</a:t>
            </a:fld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81305" y="2710582"/>
            <a:ext cx="587141" cy="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3469" y="1940561"/>
            <a:ext cx="2069431" cy="15400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ENCODER:  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(color transform,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compression)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07923" y="2689727"/>
            <a:ext cx="1012257" cy="67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1818" y="2485059"/>
            <a:ext cx="12020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RAW</a:t>
            </a:r>
          </a:p>
          <a:p>
            <a:pPr algn="ctr"/>
            <a:r>
              <a:rPr lang="en-US" sz="2000" dirty="0" smtClean="0"/>
              <a:t>image </a:t>
            </a:r>
            <a:r>
              <a:rPr lang="en-US" sz="2000" dirty="0" smtClean="0"/>
              <a:t>file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17962" y="3192945"/>
            <a:ext cx="16837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JPEG,   TIFF, ….</a:t>
            </a:r>
          </a:p>
          <a:p>
            <a:r>
              <a:rPr lang="en-US" sz="2000" dirty="0" smtClean="0"/>
              <a:t>image file</a:t>
            </a:r>
            <a:endParaRPr lang="en-CA" sz="2000" dirty="0"/>
          </a:p>
        </p:txBody>
      </p:sp>
      <p:sp>
        <p:nvSpPr>
          <p:cNvPr id="14" name="Rectangle 13"/>
          <p:cNvSpPr/>
          <p:nvPr/>
        </p:nvSpPr>
        <p:spPr>
          <a:xfrm>
            <a:off x="6217962" y="4384784"/>
            <a:ext cx="2297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Both be either lossless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lossy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81305" y="4876511"/>
            <a:ext cx="587141" cy="80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68446" y="4208090"/>
            <a:ext cx="2069431" cy="177080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uncompress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907923" y="4106490"/>
            <a:ext cx="933651" cy="7491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4" descr="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7" y="773063"/>
            <a:ext cx="1426021" cy="142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4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5040" y="2769068"/>
            <a:ext cx="1975714" cy="1962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Pinhole Camera Model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35254" y="2197785"/>
            <a:ext cx="21117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(X, Y, Z )</a:t>
            </a:r>
          </a:p>
          <a:p>
            <a:endParaRPr lang="en-CA" sz="2400" dirty="0"/>
          </a:p>
          <a:p>
            <a:endParaRPr lang="en-CA" sz="2400" dirty="0" smtClean="0"/>
          </a:p>
          <a:p>
            <a:r>
              <a:rPr lang="en-CA" sz="2400" dirty="0" smtClean="0"/>
              <a:t>3D scene point </a:t>
            </a:r>
          </a:p>
          <a:p>
            <a:r>
              <a:rPr lang="en-CA" sz="2400" dirty="0" smtClean="0"/>
              <a:t>position</a:t>
            </a:r>
            <a:endParaRPr lang="en-CA" sz="2400" dirty="0"/>
          </a:p>
        </p:txBody>
      </p:sp>
      <p:sp>
        <p:nvSpPr>
          <p:cNvPr id="19" name="Oval 18"/>
          <p:cNvSpPr/>
          <p:nvPr/>
        </p:nvSpPr>
        <p:spPr>
          <a:xfrm>
            <a:off x="845017" y="2954878"/>
            <a:ext cx="118319" cy="1212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6686255" y="3762448"/>
            <a:ext cx="118319" cy="1212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7029527" y="3604091"/>
            <a:ext cx="18468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(x,  y)</a:t>
            </a:r>
          </a:p>
          <a:p>
            <a:endParaRPr lang="en-CA" sz="2400" dirty="0"/>
          </a:p>
          <a:p>
            <a:r>
              <a:rPr lang="en-CA" sz="2400" dirty="0" smtClean="0"/>
              <a:t>2D image </a:t>
            </a:r>
          </a:p>
          <a:p>
            <a:r>
              <a:rPr lang="en-CA" sz="2400" dirty="0" smtClean="0"/>
              <a:t>pixel position</a:t>
            </a:r>
            <a:endParaRPr lang="en-CA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02510" y="6223311"/>
            <a:ext cx="2057400" cy="365125"/>
          </a:xfrm>
        </p:spPr>
        <p:txBody>
          <a:bodyPr/>
          <a:lstStyle/>
          <a:p>
            <a:fld id="{3805F0E3-456F-4283-9156-D48F7B4473D4}" type="slidenum">
              <a:rPr lang="en-CA" smtClean="0"/>
              <a:t>4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654779" y="3498890"/>
            <a:ext cx="211861" cy="172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/>
          <p:cNvCxnSpPr>
            <a:stCxn id="20" idx="2"/>
          </p:cNvCxnSpPr>
          <p:nvPr/>
        </p:nvCxnSpPr>
        <p:spPr>
          <a:xfrm flipH="1" flipV="1">
            <a:off x="845018" y="2993670"/>
            <a:ext cx="5841237" cy="8294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3336" y="5984240"/>
            <a:ext cx="408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Here we ignore that cameras have lenses.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4660" y="25758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in the display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40</a:t>
            </a:fld>
            <a:endParaRPr lang="en-CA"/>
          </a:p>
        </p:txBody>
      </p:sp>
      <p:pic>
        <p:nvPicPr>
          <p:cNvPr id="22" name="Picture 2" descr="Image result for computer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7" y="2267192"/>
            <a:ext cx="3573168" cy="35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54660" y="1517980"/>
            <a:ext cx="7118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 send an R, G, B value to a display,   the intensity of light emitted is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965200" y="6377784"/>
            <a:ext cx="745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https://www.cambridgeincolour.com/tutorials/gamma-correction.htm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729" y="2670703"/>
            <a:ext cx="3322616" cy="31696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7308250" y="1386945"/>
                <a:ext cx="6491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50" y="1386945"/>
                <a:ext cx="64915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74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00" y="155987"/>
            <a:ext cx="7886700" cy="1325563"/>
          </a:xfrm>
        </p:spPr>
        <p:txBody>
          <a:bodyPr/>
          <a:lstStyle/>
          <a:p>
            <a:pPr algn="ctr"/>
            <a:r>
              <a:rPr lang="en-US" dirty="0" err="1" smtClean="0"/>
              <a:t>sRGB</a:t>
            </a:r>
            <a:r>
              <a:rPr lang="en-US" dirty="0" smtClean="0"/>
              <a:t>:  image standard for internet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41</a:t>
            </a:fld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9145" y="3042263"/>
            <a:ext cx="587141" cy="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51309" y="2272242"/>
            <a:ext cx="2069431" cy="163254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ENCODER:    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5320740" y="3088515"/>
            <a:ext cx="1280145" cy="57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89658" y="2816740"/>
            <a:ext cx="12020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RAW</a:t>
            </a:r>
          </a:p>
          <a:p>
            <a:pPr algn="ctr"/>
            <a:r>
              <a:rPr lang="en-US" sz="2000" dirty="0" smtClean="0"/>
              <a:t>image </a:t>
            </a:r>
            <a:r>
              <a:rPr lang="en-US" sz="2000" dirty="0" smtClean="0"/>
              <a:t>file</a:t>
            </a:r>
            <a:endParaRPr lang="en-CA" sz="2000" dirty="0"/>
          </a:p>
        </p:txBody>
      </p:sp>
      <p:pic>
        <p:nvPicPr>
          <p:cNvPr id="18" name="Picture 14" descr="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7" y="1104744"/>
            <a:ext cx="1426021" cy="142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4432" y="3832403"/>
            <a:ext cx="8293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sRGB</a:t>
            </a:r>
            <a:endParaRPr lang="en-CA" sz="2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79145" y="5208192"/>
            <a:ext cx="587141" cy="80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51309" y="4438171"/>
            <a:ext cx="2069431" cy="177080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(optional – values can be sent directly to display device !)  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05763" y="4438171"/>
            <a:ext cx="1195122" cy="88540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Image result for computer 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92" y="42940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8615" y="2293487"/>
            <a:ext cx="3059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Relatively simple non-linear transform for R,G, B values </a:t>
            </a:r>
          </a:p>
          <a:p>
            <a:r>
              <a:rPr lang="en-US" dirty="0"/>
              <a:t>a</a:t>
            </a:r>
            <a:r>
              <a:rPr lang="en-US" dirty="0" smtClean="0"/>
              <a:t>t each pixel (inverse gamma)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2069575" y="5682534"/>
            <a:ext cx="1181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Non-linear</a:t>
            </a:r>
          </a:p>
          <a:p>
            <a:r>
              <a:rPr lang="en-US" dirty="0" smtClean="0"/>
              <a:t>(gamma)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410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Take home messages from today</a:t>
            </a:r>
            <a:endParaRPr lang="en-CA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RGB  seems simple.   But it’s not:</a:t>
            </a:r>
          </a:p>
          <a:p>
            <a:endParaRPr lang="en-US" sz="2800" dirty="0"/>
          </a:p>
          <a:p>
            <a:pPr lvl="1"/>
            <a:r>
              <a:rPr lang="en-US" sz="2500" dirty="0" smtClean="0"/>
              <a:t> RGB digital images typically have been </a:t>
            </a:r>
            <a:r>
              <a:rPr lang="en-US" sz="2500" i="1" dirty="0" smtClean="0"/>
              <a:t>encoded</a:t>
            </a:r>
            <a:r>
              <a:rPr lang="en-US" sz="2500" dirty="0" smtClean="0"/>
              <a:t> with a </a:t>
            </a:r>
            <a:r>
              <a:rPr lang="en-US" sz="2500" i="1" dirty="0" smtClean="0"/>
              <a:t>non-linear</a:t>
            </a:r>
            <a:r>
              <a:rPr lang="en-US" sz="2500" dirty="0" smtClean="0"/>
              <a:t> transform.   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 smtClean="0"/>
              <a:t>When you manipulate RGB values in images,   keep in back of your mind that they don’t represent what you think.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Real Digital Camera (!)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5</a:t>
            </a:fld>
            <a:endParaRPr lang="en-CA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1045210" y="1869396"/>
            <a:ext cx="7391400" cy="43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What is a digital image ?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6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69910" cy="4707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400" dirty="0" smtClean="0"/>
              <a:t>Typically, 3 x 8 bits per pixel  (RGB).</a:t>
            </a:r>
          </a:p>
          <a:p>
            <a:endParaRPr lang="en-CA" sz="2400" dirty="0"/>
          </a:p>
          <a:p>
            <a:endParaRPr lang="en-CA" sz="2400" dirty="0" smtClean="0"/>
          </a:p>
          <a:p>
            <a:pPr marL="0" indent="0" algn="ctr">
              <a:buNone/>
            </a:pPr>
            <a:r>
              <a:rPr lang="en-CA" sz="2400" dirty="0" smtClean="0"/>
              <a:t>i.e. 3 </a:t>
            </a:r>
            <a:r>
              <a:rPr lang="en-CA" sz="2400" dirty="0"/>
              <a:t>values from 0 to 255</a:t>
            </a:r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6" name="Rectangle 5"/>
          <p:cNvSpPr/>
          <p:nvPr/>
        </p:nvSpPr>
        <p:spPr>
          <a:xfrm>
            <a:off x="284480" y="4108709"/>
            <a:ext cx="2387600" cy="152400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3347720" y="4108709"/>
            <a:ext cx="2387600" cy="152400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10960" y="4108709"/>
            <a:ext cx="2387600" cy="152400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05870" y="5749418"/>
            <a:ext cx="12057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000" dirty="0" smtClean="0"/>
              <a:t>R channel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69110" y="5749418"/>
            <a:ext cx="122822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000" dirty="0" smtClean="0"/>
              <a:t>G channel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4792" y="5767644"/>
            <a:ext cx="122822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000" dirty="0" smtClean="0"/>
              <a:t>B channel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2055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03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RGB values:   0 to 255 (8 bits)</a:t>
            </a:r>
            <a:endParaRPr lang="en-CA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852-3C00-47CE-A6EC-15C5CC8633B0}" type="slidenum">
              <a:rPr lang="en-CA" smtClean="0"/>
              <a:t>7</a:t>
            </a:fld>
            <a:endParaRPr lang="en-CA"/>
          </a:p>
        </p:txBody>
      </p:sp>
      <p:pic>
        <p:nvPicPr>
          <p:cNvPr id="1026" name="Picture 2" descr="C:\Users\Michael\AppData\Local\Microsoft\Windows\INetCache\IE\00QRGIUZ\UA14EM1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08" y="1697486"/>
            <a:ext cx="5464175" cy="44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20689" y="2524498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(255, 255, 255)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9350" y="4515223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(255, 255, 0)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0263" y="1478919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(255, 0, 255)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3547" y="1629684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(0, 0, 255)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1314" y="3133298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(0, 255, 255)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9273" y="5833460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(0, 255, 0)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64545" y="4884555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(0, 0, 0)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1858" y="3896300"/>
            <a:ext cx="74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Red</a:t>
            </a:r>
            <a:endParaRPr lang="en-CA" sz="2800" dirty="0"/>
          </a:p>
        </p:txBody>
      </p:sp>
      <p:sp>
        <p:nvSpPr>
          <p:cNvPr id="13" name="Rectangle 12"/>
          <p:cNvSpPr/>
          <p:nvPr/>
        </p:nvSpPr>
        <p:spPr>
          <a:xfrm>
            <a:off x="3234242" y="425199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(255, 0,  0)</a:t>
            </a:r>
            <a:endParaRPr lang="en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8</a:t>
            </a:fld>
            <a:endParaRPr lang="en-CA"/>
          </a:p>
        </p:txBody>
      </p:sp>
      <p:pic>
        <p:nvPicPr>
          <p:cNvPr id="3074" name="Picture 2" descr="C:\Users\Michael\AppData\Local\Microsoft\Windows\INetCache\IE\X44NFLQF\5OLYQY6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9" y="184995"/>
            <a:ext cx="8463281" cy="653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80871" y="184995"/>
            <a:ext cx="12057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000" dirty="0" smtClean="0"/>
              <a:t>R channel</a:t>
            </a: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20631" y="3588595"/>
            <a:ext cx="122822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000" dirty="0" smtClean="0"/>
              <a:t>G channel</a:t>
            </a:r>
            <a:endParaRPr lang="en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280871" y="3588595"/>
            <a:ext cx="122822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000" dirty="0" smtClean="0"/>
              <a:t>B channel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405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A256-6232-4207-A722-F00AD39C6097}" type="slidenum">
              <a:rPr lang="en-CA" smtClean="0"/>
              <a:t>9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83845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Why RGB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22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1253</Words>
  <Application>Microsoft Office PowerPoint</Application>
  <PresentationFormat>On-screen Show (4:3)</PresentationFormat>
  <Paragraphs>308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Symbol</vt:lpstr>
      <vt:lpstr>Office Theme</vt:lpstr>
      <vt:lpstr>COMP 558  Lecture 3  RGB    Thurs. Sept. 6, 2018</vt:lpstr>
      <vt:lpstr>Cameras</vt:lpstr>
      <vt:lpstr>Image size</vt:lpstr>
      <vt:lpstr>Pinhole Camera Model</vt:lpstr>
      <vt:lpstr>Real Digital Camera (!)</vt:lpstr>
      <vt:lpstr>What is a digital image ?</vt:lpstr>
      <vt:lpstr>RGB values:   0 to 255 (8 bits)</vt:lpstr>
      <vt:lpstr>PowerPoint Presentation</vt:lpstr>
      <vt:lpstr>Why RGB ?</vt:lpstr>
      <vt:lpstr>Why RGB ?</vt:lpstr>
      <vt:lpstr>Isaac Newton’s discovery of color spectra (1666)</vt:lpstr>
      <vt:lpstr>PowerPoint Presentation</vt:lpstr>
      <vt:lpstr>Light Spectrum</vt:lpstr>
      <vt:lpstr>Spectral sensitivity of three types of cones in eye (RGB sensors mimic this – next slide)</vt:lpstr>
      <vt:lpstr>Example:   RGB spectral sensitivity for Canon camera  These curves will differ between cameras.   Yes, this is an issue.</vt:lpstr>
      <vt:lpstr>Bayer Pattern</vt:lpstr>
      <vt:lpstr>Where do RGB values come from ?</vt:lpstr>
      <vt:lpstr>Linear Model</vt:lpstr>
      <vt:lpstr>PowerPoint Presentation</vt:lpstr>
      <vt:lpstr>Exposure</vt:lpstr>
      <vt:lpstr>Analog-to-Digital conversion</vt:lpstr>
      <vt:lpstr>Overexposed versus Underexposed images</vt:lpstr>
      <vt:lpstr>Analog-to-Digital conversion</vt:lpstr>
      <vt:lpstr>PowerPoint Presentation</vt:lpstr>
      <vt:lpstr>RGB Histograms</vt:lpstr>
      <vt:lpstr>RAW image format</vt:lpstr>
      <vt:lpstr>PowerPoint Presentation</vt:lpstr>
      <vt:lpstr>PowerPoint Presentation</vt:lpstr>
      <vt:lpstr>PowerPoint Presentation</vt:lpstr>
      <vt:lpstr>Demosaicing</vt:lpstr>
      <vt:lpstr>PowerPoint Presentation</vt:lpstr>
      <vt:lpstr>PowerPoint Presentation</vt:lpstr>
      <vt:lpstr>Color spaces</vt:lpstr>
      <vt:lpstr>PowerPoint Presentation</vt:lpstr>
      <vt:lpstr>PowerPoint Presentation</vt:lpstr>
      <vt:lpstr>PowerPoint Presentation</vt:lpstr>
      <vt:lpstr>PowerPoint Presentation</vt:lpstr>
      <vt:lpstr>RGB  vs.  HSL  (similar to HSV)</vt:lpstr>
      <vt:lpstr>Example:   Image compression standards (they encode HSV separately)</vt:lpstr>
      <vt:lpstr>Non-linearities in the display</vt:lpstr>
      <vt:lpstr>sRGB:  image standard for internet</vt:lpstr>
      <vt:lpstr>Take home messages from today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 </dc:title>
  <dc:creator>Michael Langer</dc:creator>
  <cp:lastModifiedBy>Michael Langer</cp:lastModifiedBy>
  <cp:revision>85</cp:revision>
  <dcterms:created xsi:type="dcterms:W3CDTF">2018-06-21T12:30:45Z</dcterms:created>
  <dcterms:modified xsi:type="dcterms:W3CDTF">2018-09-06T08:31:14Z</dcterms:modified>
</cp:coreProperties>
</file>