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8" r:id="rId2"/>
    <p:sldId id="319" r:id="rId3"/>
    <p:sldId id="320" r:id="rId4"/>
    <p:sldId id="321" r:id="rId5"/>
    <p:sldId id="332" r:id="rId6"/>
    <p:sldId id="279" r:id="rId7"/>
    <p:sldId id="333" r:id="rId8"/>
    <p:sldId id="281" r:id="rId9"/>
    <p:sldId id="334" r:id="rId10"/>
    <p:sldId id="284" r:id="rId11"/>
    <p:sldId id="285" r:id="rId12"/>
    <p:sldId id="337" r:id="rId13"/>
    <p:sldId id="339" r:id="rId14"/>
    <p:sldId id="340" r:id="rId15"/>
    <p:sldId id="289" r:id="rId16"/>
    <p:sldId id="290" r:id="rId17"/>
    <p:sldId id="336" r:id="rId18"/>
    <p:sldId id="342" r:id="rId19"/>
    <p:sldId id="343" r:id="rId20"/>
    <p:sldId id="344" r:id="rId21"/>
    <p:sldId id="345" r:id="rId22"/>
    <p:sldId id="294" r:id="rId23"/>
    <p:sldId id="295" r:id="rId24"/>
    <p:sldId id="346" r:id="rId25"/>
    <p:sldId id="296" r:id="rId26"/>
    <p:sldId id="297" r:id="rId27"/>
    <p:sldId id="298" r:id="rId28"/>
    <p:sldId id="313" r:id="rId29"/>
    <p:sldId id="299" r:id="rId30"/>
    <p:sldId id="300" r:id="rId31"/>
    <p:sldId id="314" r:id="rId32"/>
    <p:sldId id="301" r:id="rId33"/>
    <p:sldId id="302" r:id="rId34"/>
    <p:sldId id="303" r:id="rId35"/>
    <p:sldId id="304" r:id="rId36"/>
    <p:sldId id="315" r:id="rId37"/>
    <p:sldId id="305" r:id="rId38"/>
    <p:sldId id="306" r:id="rId39"/>
    <p:sldId id="316" r:id="rId40"/>
    <p:sldId id="318" r:id="rId41"/>
    <p:sldId id="317" r:id="rId42"/>
    <p:sldId id="310" r:id="rId43"/>
    <p:sldId id="308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BD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1032" y="-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</inkml:traceFormat>
        <inkml:channelProperties>
          <inkml:channelProperty channel="X" name="resolution" value="2540.07788" units="1/in"/>
          <inkml:channelProperty channel="Y" name="resolution" value="2540.07788" units="1/in"/>
        </inkml:channelProperties>
      </inkml:inkSource>
      <inkml:timestamp xml:id="ts0" timeString="2017-03-29T09:06:20.985"/>
    </inkml:context>
    <inkml:brush xml:id="br0">
      <inkml:brushProperty name="width" value="0.02032" units="cm"/>
      <inkml:brushProperty name="height" value="0.0381" units="cm"/>
      <inkml:brushProperty name="tip" value="rectangle"/>
      <inkml:brushProperty name="fitToCurve" value="1"/>
    </inkml:brush>
    <inkml:brush xml:id="br1">
      <inkml:brushProperty name="width" value="0.02032" units="cm"/>
      <inkml:brushProperty name="height" value="0.0381" units="cm"/>
      <inkml:brushProperty name="color" value="#3366FF"/>
      <inkml:brushProperty name="tip" value="rectangle"/>
      <inkml:brushProperty name="fitToCurve" value="1"/>
    </inkml:brush>
  </inkml:definitions>
  <inkml:trace contextRef="#ctx0" brushRef="#br0">2328 1315,'0'0,"-14"-5,14 5,0 0,0 0,-17-16,17 16,-19-9,19 9,-25-12,12 6,-3 0,1-1,-4-2,2 1,-4-1,3 1,-3-1,-1 2,2 2,-5-2,3 6,-2-3,4 4,-2 1,2 2,3 4,-1-2,2 5,2 0,1 2,-3-2,3 3,-3 0,2-1,1 3,-3-1,0 2,2-1,-2 0,2 1,2 1,-3 2,3-4,3 3,0-1,3 1,-4-1,5 0,0 2,1-1,1 3,-1-1,3 1,-2 2,2-1,0-1,1 1,0-1,0 1,-1-1,-2-2,2 0,-3-1,2-1,-3 0,1-1,-1 0,0-1,-1 0,0 0,-2-1,0 0,-1 3,-2 0,-3 1,-3 1,-3-1,-1 2,-3 0,2-1,-4 0,-3-1,4-3,1-1,1 1,2-5,1 1,-1 1,4-3,-1 0,1 2,0 0,-2 4,2 2,-6 4,4 0,-2 2,-1 0,0 4,-1 2,1-2,-2 1,3-1,-1 0,1 2,3 1,-1 0,2 1,2-2,2 0,1-2,1 4,2-1,1-3,0 2,0 0,2 2,-2-1,0-1,2 3,0-1,1 2,2-1,1-1,1 0,2-1,0 1,2-2,2 0,3 0,0-1,0-3,2 1,1-1,-1-2,-1-1,0 1,2-2,1-3,-2 2,5-2,-3 1,3-1,1 1,4-1,-5 3,5-1,0 1,-1-4,-2 1,2 1,-1-1,-1-1,0 1,-1-1,-1-2,0 1,1 1,0-3,1 0,-1 2,3-6,1 2,1-3,1 1,-1-4,3 1,-2-6,0 2,-1-2,0 0,0 1,-1-4,0 1,2-2,1 1,2-3,-1-5,3 1,-2 0,0-3,-2-1,-2 1,-3 0,0 0,-1-1,-4 1,2-2,0-3,1-3,-1-1,4-3,-2 1,1-3,1-1,-1 0,-4 1,2 0,-3-1,2 1,-4 2,1-1,0-1,1 2,-4-1,3-2,0 3,-2 0,1-3,-2 0,0-2,-2 3,-1 0,1-1,-3 1,0 1,-2 0,4 3,-2 1,1-3,0 3,0 0,1 1,3 0,-3 0,4 1,-3 0,1 2,3-1,-3 3,3-2,0 1,1-1,0 1,1-1,2 0,-3 1,3 2,-5-2,2 3,-3 1,-9 12,17-20,-17 20,13-14,-13 14,15-12,-15 12,16-11,-16 11,15-8,-15 8,17-7,-17 7,19-7,-6 2,0-1,2 1,0-1,1-1,-1-1,0 3,0-2,-3 3,-1-1,-11 5,20-7,-20 7,18-5,-18 5,16-2,-16 2,13-4,-13 4,16-6,-16 6,18-8,-6 2,1-2,3 1,0-1,-2 1,-1-1,2 0,-15 8,21-16,-21 16,14-17,-14 17,7-19,-7 19,4-22,-4 22,2-24,1 11,-3 1,3-2,-1-2,2 0,-1 0,-1 1,1 0,0-2,-2 3,1 0,-2 1,0 1,2-1,-4 1,1-1,-3 1,2-2,-2-2,1 0,-1-4,0 2,-1 0,1-1,-1 1,0-1,-1 5,1-2,-2 1,4 2,-3 1,6 12,-9-22,9 22,-9-20,9 20,-9-18,9 18,-11-20,11 20,-13-22,5 10,0 0,1-1,0 1,-1-1,0 1,0-1,2 1,-3 0,9 12,-12-20,12 20,-11-15,11 15,-8-12,8 12,0 0,0 0,-7-15,7 15,0 0,-4-17,4 17,-4-14,4 14,-3-19,0 6,0-1,1-1,-3 1,4 0,-3 1,-2-1,6 14,-5-21,5 21,-5-12,5 12,-1-12,1 12,0 0,-4-15,4 15,0 0,5-17,-5 17,12-18,-3 5,-1-2,5-2,-1-1,2-5,1-2,0-1,2-3,3-1,1-6,4 1,-1-2,2-3,1 2,1 3,1-4,-3 4,2-1,-4 5,0 0,0 2,-2 2,-1 2,0 0,0 0,-4 1,5-2,-1-1,-1 0,2-1,1-1,-1 1,-1 2,0 1,-3 4,-2-1,2 3,-3 3,-3-1,-4 4,2 0,-10 13,20-24,-20 24,16-22,-16 22,13-19,-13 19,8-14,-8 14,0 0,0 0,0 0,9-13,-9 13,0 0,0 0,0 0,0 0,0 0,0 0,0 0,0 0,0 0,0 0,0 0,0 0,0 0,0 0,-15 1,15-1,0 0,-11-4,11 4,0 0,0 0,0 0,-11-14,11 14,0 0,0-12,0 12,0 0,0 0,-2-12,2 12,0 0,0 0,0 0,0 0,0 0,0 0,0 0,-11-9,11 9,0 0,0 0,-16-15,16 15,-12-14,12 14,-18-20,7 12,-3-3,-2 6,2-1,-3 4,-2 1,6 2,-1 5,2-3,12-3,-17 10,17-10,-4 18,4-18,3 17,-3-17,5 21</inkml:trace>
  <inkml:trace contextRef="#ctx0" brushRef="#br0" timeOffset="1">3092 111,'-19'6,"4"11,-1-8,6 5,10-14,-15 23,15-23,-3 17,3-17,12 10,-12-10,21 3,-5-7,-2-1,2-6,-3-2,-1-4,-5-3,-2 1,-5-1,-1 3,-5-2,-3 6,-1 1,-1 3,-3 4,2 2,-1 0,1 5,12-2,-21 10,21-10,-14 21,14-7,2 1,5 1,-7-16,21 19,-11-13,6-5,-2-6,-14 5,21-16,-21 16,11-18,-11 18,0-16,0 16,0 0,-15-13,15 13,-10-7,10 7,0 0,0 0,0 0,0 0,0 0,14 16</inkml:trace>
  <inkml:trace contextRef="#ctx0" brushRef="#br0" timeOffset="2">3176 124,'-13'18,"1"4,-5 0,1 6,-5 0,0 3,-8 1,3-1,-4 4,-2 0,0 1,1 1,0-3,1 3,1-2,0 2,4 0,0 3,2-2,-4 5,2-1,0 4,-2-1,2-1,0-3,0-3,3-1,1-7,1-1,3-7,1-3,6-4,1-3,9-12,-12 15,12-15,0 0,0 0,-12 16,12-16,-7 11,7-11,-9 15,9-15,-9 17,9-17,-8 16,8-16,0 0</inkml:trace>
  <inkml:trace contextRef="#ctx0" brushRef="#br0" timeOffset="3">3399 331,'0'0,"-13"-17,13 17,0 0,-13 0,13 0,0 0,-16 17,16-17,-7 28,3-12,4 2,2 1,3-1,0-4,-5-14,23 12,-10-13,3-6,-3-4,-1-4,-2-2,-2-1,-3 0,-1 3,-4 1,0 14,-9-14,9 14,-21 3,9 4,-1 4,0 1,0 1,5 0,1 2,6-2,1-13,11 18,-11-18,21 11,-3-3,-18-8,26 6,-26-6</inkml:trace>
  <inkml:trace contextRef="#ctx0" brushRef="#br0" timeOffset="4">3068 340,'-13'19,"-3"-2,2 4,-4-1,1 6,-4 0,0 5,-3 3,-1 0,-1 6,0 2,-2 0,0 3,0 1,0 1,-1-1,0 4,0-2,1-1,-4-2,1 1,0-2,1-2,-1 2,1-1,-2-3,3 4,-2 1,2-2,-2 1,3-1,-4 3,1 0,-3-1,3 0,-1 0,0-1,2-2,1 2,-2-1,7-1,0-5,2 4,2-4,1 0,-2-3,0-1,1 1,-2 1,-1 4,-3 2,-3 2,-3 2,-3 4,0-2,-2 2,1-3,1-5,1-4,5-3,3-5,5-1,1-3,3-3,3 2,-2-2,-1 2,3-2,0 2,1-4,-1-2,3 1,1-5,2-3,8-11,-10 13,10-13,0 0,7-19,14-6,-1-17,16-9,-1-18</inkml:trace>
  <inkml:trace contextRef="#ctx0" brushRef="#br0" timeOffset="5">3379 571,'-13'8,"13"-8,0 0,-11 10,11-10,0 0,0 0,0 0,-11 10,11-10,0 0,0 0,0 0,0 0,0 0</inkml:trace>
  <inkml:trace contextRef="#ctx0" brushRef="#br0" timeOffset="6">3005 630,'-29'49,"-5"2,0 5,-4-2,-3 5,-2-1,1 1,-1 0,0 0,-5-5,4 2,1-4,1 4,-4 0,1 2,-2 2,1 1,-2 1,4 2,-3-3,5 1,0 0,2-5,5-2,3-1,3 1,1-1,1 0,1 4,-3 2,-2-2,-1 1,0-1,0-2,1-3,-1-2,1-6,6-1,1-4,2-3,1 0,1-1,2-2,-2-1,-1 0,2-3,-2 0,0-1,2-2,-2-6,2-3,4-1,3-7,12-10,-16 11,16-11,0 0,0 0,0 0,0 0,13-18,3 2,1-14,12-6,1-19</inkml:trace>
  <inkml:trace contextRef="#ctx0" brushRef="#br0" timeOffset="7">2959 655,'-25'51,"-6"5,1 2,-6 4,2 3,-4 3,1-1,-1-1,-1-3,-2-3,2 0,2-1,-1 2,0-5,-1 6,1 0,-2 1,1 0,1 1,-3-3,2 0,1-4,-2-1,6 0,-1-1,2-1,2 0,2-1,1-3,2 2,1 0,-4-6,3-2,0 3,-2-4,1-2,-1-3,0 0,4-5,0 3,0-5,5 0,-4-1,0 1,2 4,-3-2,2 0,0-2,-1-1,3-3,3 0,-1-5,5-1,2 0,1-3,-1 3,2-1,-1 0,3-2,2-3,5-15,6-12,7-26,16-9</inkml:trace>
  <inkml:trace contextRef="#ctx0" brushRef="#br0" timeOffset="8">2646 1423,'0'0,"0"0,0 0,16-1,-16 1,18 9,-6-1,-12-8,21 23,-11-7,3 4,-2 0,1 7,-2 2,-1 2,2 0,-3 1,2-2,1 0,0-2,1-4,7-2,0-1,0-4,2 2,1-1,-4 2,2 0,-7 5,0-3,-4 3,1-1,-4-2,-1 2,1-4,-4-3,2-4,3 3,-7-16,6 13,-6-13</inkml:trace>
  <inkml:trace contextRef="#ctx0" brushRef="#br1" timeOffset="9">706 628,'-51'52,"-1"18,-10 8,0 12,-9 6,4 4,0 1,6-1,7-2,9 2,5 0,7-3,14 3,2-18,21-10</inkml:trace>
  <inkml:trace contextRef="#ctx0" brushRef="#br1" timeOffset="10">927 975,'-25'15,"2"11,-11 3,0 12,-9 4,1 8,-9 3,0 11,-6 8,5 8,1 7,4 1,5 4,7-3,14-7,3-25,15-18,3-42,0 0</inkml:trace>
  <inkml:trace contextRef="#ctx0" brushRef="#br0" timeOffset="15.6255">3068 2250,'-2'14,"4"6,-6-1,4 3,-1 2,1 1,-4 1,3 3,-3-3,3 1,-3-1,0-2,1-1,0 2,1 0,-2-2,0-1,1-2,-2 0,-4-2,2-1,-2-2,-1-2,-1-1,-1 1,-1-4,-3 0,2-1,-2-3,-1 1,-2-2,-1 0,-1 0,-1 0,-3 1,0-1,-2 2,5 1,-3-2,3-1,0 1,5-1,1-1,1 0,1-1,14-2,-22 4,22-4,-21 4,21-4,-20 7,6-3,2 4,0-2,12-6,-24 20,14-7,-3-1,1 0,4 0,8-12,-17 22,10-9,-2-1,0 0,2 1,-3 2,1-2,1 1,0 5,-1-6,2 3,2-1,1 1,3 1,-3 2,2-2,2-1,0 1,0-1,0-2,0 1,0-2,0 0,0-1,-1 1,1 0,0 0,-1 0,1 1,-3-2,3-1,0 1,0-12,-5 23,2-12,3-11,-8 23,3-10,-1 1,-2 1,-1 1,-2 0,1-1,-1 1,1-3,0-1,10-12,-18 21,18-21,-17 17,17-17,-17 19,17-19,-18 18,18-18,-19 20,19-20,-16 20,16-20,-11 12,11-12,0 0,-14 10,14-10,0 0,-15 9,15-9,-15 11,15-11,-21 18,21-18,-22 21,8-10,0-3,-1 0,-1-3,-4-4,-1 1,-2-2,-4 1,-1 2,3-1,1 0,6 0,2 1,16-3,-16 8,16-8,0 0,0 0,0 0,0 0,8 12,-8-12,0 0,0 0,0 0,0 0,0 0,-9 14,9-14,-12 12,12-12,-13 14,13-14,-9 16,9-16,0 0,0 0,0 0,0 0</inkml:trace>
  <inkml:trace contextRef="#ctx0" brushRef="#br1" timeOffset="16.6255">1069 1275,'0'0,"0"0,-13 5,3 3,-1 6,-7 9,-4 6,-4 9,-6 10,-6 7,-4 6,-2 9,-3 3,0 4,1-3,2 4,3-1,5 1,4-4,9-7,2-21,8-13,-3-19</inkml:trace>
  <inkml:trace contextRef="#ctx0" brushRef="#br0" timeOffset="17.6255">1873 2026,'-18'1,"2"7,-3-1,0 5,-2 1,1 7,-2-1,1 6,-2 2,1 2,1 2,2 6,-1-3,1 2,2-2,2-1,2 3,1-5,1 1,3-3,3 1,3-1,0 1,4 1,1-4,5 0,2-1,3-2,5-1,2-2,3-1,5-3,-1-1,4-1,1-5,-1 1,1-5,0-3,-1-4,-1-3,2-4,-1-3,0-2,-5-3,1-4,1 1,-4-2,-1-3,-3-2,-3-2,-4-2,-4-6,-4-5,-6-2,-4-5,-7-2,0 2,-5 0,-2 3,-5 5,2 3,-5 8,4 8,-3 1,-2 11,-1 2,2 6,2 2,1 0,6 7,-1-2,5 2,6 5,8-13,-13 18,13-18</inkml:trace>
  <inkml:trace contextRef="#ctx0" brushRef="#br1" timeOffset="18.6255">3569 2949,'0'33,"-14"4,2 13,-7 6,-5 9,-9 6,-2 9,-2 2,-4 1,0 2,-1-5,-4-5,4-6,6-5,-4-19,13-10,-2-24,18-11</inkml:trace>
  <inkml:trace contextRef="#ctx0" brushRef="#br1" timeOffset="19.6255">3832 3235,'-13'32,"1"13,-4 5,-1 13,-9 7,-3 10,-4 2,-6 2,-1-1,-1-6,-5-7,1-7,6-7,2-19,13-7,3-22,21-8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</inkml:traceFormat>
        <inkml:channelProperties>
          <inkml:channelProperty channel="X" name="resolution" value="2540.07788" units="1/in"/>
          <inkml:channelProperty channel="Y" name="resolution" value="2540.07788" units="1/in"/>
        </inkml:channelProperties>
      </inkml:inkSource>
      <inkml:timestamp xml:id="ts0" timeString="2017-03-29T09:06:21.048"/>
    </inkml:context>
    <inkml:brush xml:id="br0">
      <inkml:brushProperty name="width" value="0.02032" units="cm"/>
      <inkml:brushProperty name="height" value="0.0381" units="cm"/>
      <inkml:brushProperty name="color" value="#FF0000"/>
      <inkml:brushProperty name="tip" value="rectangle"/>
      <inkml:brushProperty name="fitToCurve" value="1"/>
    </inkml:brush>
    <inkml:brush xml:id="br1">
      <inkml:brushProperty name="width" value="0.0381" units="cm"/>
      <inkml:brushProperty name="height" value="0.0381" units="cm"/>
      <inkml:brushProperty name="color" value="#FF0000"/>
      <inkml:brushProperty name="fitToCurve" value="1"/>
    </inkml:brush>
  </inkml:definitions>
  <inkml:trace contextRef="#ctx0" brushRef="#br0">1605 62,'0'0,"0"0,0 0,10-21,-10 21,19-16,-4 11,-15 5,24-6,-24 6,24 6,-24-6,20 24,-8-4,-4-1,0 6,-2 6,2 6,-6 3,2 6,-4 0,-1 6,-2 0,-4 5,4-1,-5-4,3-1,-3-3,7 0,-4-3,3 1,2-4,0-4,0 1,0-6,0 3,2-6,-1 2,-1 0,0 0,0 2,0 1,0-3,0-2,0-1,5 0,0-7,1 1,2-7,0 0,4-2,2-1,-4 3,-10-16,28 22,-13-12,-1 0,2-1,-1-2,-1 1,2-5,-16-3,21 6,-21-6,0 0,17 2,-17-2,0 0,0 0,0 0,0 0,0 0,0 0,0 0,0 0,0 0,0 0,0 0,0 0,0 0,0 0,0 0,0 0,0 19,0-3,0 2,0 5,0 6,5 9,0 6,1 5,2 7,4 7,2 9,2 1,2 9,3 4,-1 4,1 4,0 4,-2-5,-3 1,-3-3,0-1,1-9,-3 1,1-7,0 4,4-1,-3 4,2-2,-3 3,1-1,-3 5,1-5,-3-4,-3-6,-7-6,-1-7,-7-3,-7-5,-4-6,-8 0,-3-2,-8-1,2 1,-9-1,3-1,-3-2,-1-1,3-6,0-3,2-2,2-3,7-6,2-5,14-1,4-4,14-8,0 0,-11-27,17 2</inkml:trace>
  <inkml:trace contextRef="#ctx0" brushRef="#br0" timeOffset="1">3133 1493,'0'0,"0"0,0 0,-16 4,16-4,7-16,-7 16,3-26,-1 7,-2 19,0-31,0 31,-10-24,10 24,-19-17,19 17,-25-7,10 3,-1 2,16 2,-29 2,14 0,15-2,-26 10,26-10,-24 19,24-19,-19 30,10-8,3 6,2 5,1 6,4 13,3 3,1 6,4 2,-1 1,1-1,0-4,-2-1,-4-2,-1-3,-2-4,0-1,-2-1,2-6,0 1,-5-9,3-9,4-3,-2-21,0 0,0 0</inkml:trace>
  <inkml:trace contextRef="#ctx0" brushRef="#br0" timeOffset="2">2727 1930,'0'0,"-10"-16,25 13,1-2,6-2,4 5,9-1,3 3,3 0,4 14,-14-6,5 8,-12-11</inkml:trace>
  <inkml:trace contextRef="#ctx0" brushRef="#br0" timeOffset="3">3190 2051,'-16'24,"-6"-10,9 16,0-8,6 4,1 3,8-3,9 2,-3 0,10-4,-3-7,8 0,1-6,3-4,-1-4,2-5,0-10,-2-5,-6-7,-2-2,-4-7,-4-2,-10-1,-2 5,-10 3,-5 11,-4 5,-1 7,-6 7,0 1,4 6,2-1,3-3,19-5,-19 16,19-16,0 0</inkml:trace>
  <inkml:trace contextRef="#ctx0" brushRef="#br0" timeOffset="4">3577 2183,'-7'25,"7"-25,4 30,4-15,-8-15,19 33,-19-33,26 33,-26-33,18 23,-18-23,0 0,17 12,-17-12,0 0,0 0,0-28,0 9,0-5,0-2,7-4,-2-2,2 1,2 3,-1-2,3 8,2 6,-4 1,-9 15,26-17,-26 17,35-14,-35 14,29-11,-29 11</inkml:trace>
  <inkml:trace contextRef="#ctx0" brushRef="#br0" timeOffset="5">4046 2037,'0'0,"0"0,9 23,-9-23,0 36,1-13,3 8,-3-2,-1 0,7 1,-5-8,3-3,-5-19,7 23,-7-23,0 0,7-28,0 7,0-5,2-5,3 0,2-2,5 2,0 4,-4 4,4 4,-3 5,-16 14,26-10,-26 10,20 12,-20-12,14 31,-9-10,-3 3,3 2,-3-2,-2-5,0 0,0-19,0 26,0-26,0 0,0 0,0 0,-3-21,6 2,2 0,2-7,0-3,7 1,0 1,3 4,0 1,-1 6,1 8,-17 8,25 0,-25 0,17 25,-14-2,1-1,-4 13,1-4,-1 4,6 3,-12-12,12 5,-6-31,7 26</inkml:trace>
  <inkml:trace contextRef="#ctx0" brushRef="#br0" timeOffset="6">4764 2006,'-9'-19,"9"19,0 0,-14-12,14 12,0 0,-17-3,17 3,-17 6,17-6,-21 23,4-6,1 4,-3 8,3 3,1-1,1 0,4 0,3-3,7-6,0-3,0-19,24 16,-8-20,4-11,4-6,-1-5,5-3,-6-3,2 0,-5 2,-5 2,-3 8,-11 20,12-26,-12 26,0 0,0 0,0 0,-9 15,4 3,3 1,-1 1,3 8,0 1,5 1,2 4,-2-11,11 1,-16-24,26 28</inkml:trace>
  <inkml:trace contextRef="#ctx0" brushRef="#br0" timeOffset="7">5066 2086,'-6'26,"-12"-14,15 12,-4-3,5 1,2 1,0 1,2-2,1-6,1 1,-4-17,3 18,-3-18,11-16,-4-5,6-10,-1-2,6-3,-1-4,4 4,-4 1,0 11,-3 5,-14 19,21-17,-21 17,0 0,12 24,-8-7,-3 6,1 6,2 7,-3-4,-1 2,2-1,1 2,-6-13,10 2,-7-24,0 0</inkml:trace>
  <inkml:trace contextRef="#ctx0" brushRef="#br0" timeOffset="8">5518 1355,'-24'10,"25"8,-6-1,5 7,5 11,1 8,2 12,-2 7,6 9,-4 0,3 3,-1-3,2-5,-5-4,-2-14,2-1,-7-11,-5-10,5 0,0-26,-10 17,10-17</inkml:trace>
  <inkml:trace contextRef="#ctx0" brushRef="#br0" timeOffset="9">5454 1875,'-21'17,"21"-17,0 0,21 16,-4-18,4 2,2-4,-1 1,4-1,-7-1,2 2,-1-1,-2 1,-1-1,0-1,1 0,-1 0,-1 0,-16 5,24-9,-24 9,0 0,15-5,-15 5,0 0,0 0,0 0,0 0,0 0,0 0,0 0,0 0,0 0,0 0,-7 15,7-15,0 0,0 0,-13 9,13-9,0 0,0 0,0 0,-16 9,16-9,0 0,0 0,0 0,0 0,3 19,-3-19,0 0,26 19,-12-12,2 1,3 3,2-1,-2 2,0 0,-4 2,4 0,-3 0,1 3,-17-17,26 29,-16-13,1 0,-4-1,-6 1,-1 3,-1 0,-8 0,-1 0,-6-2,-3 6,-3-4,-3-2,-4-5,1-2,2-1,-5-11,10-3,21 5,-29-26,22 9,-3-11</inkml:trace>
  <inkml:trace contextRef="#ctx0" brushRef="#br0" timeOffset="10">5713 1854,'0'0,"0"0,18-14,-18 14,19-15,-2 8,2-5,9 1,-4-1,-2 2,3 1,-3 4,-3 3,-19 2,23-3,-23 3,0 0,19 29,-19-29</inkml:trace>
  <inkml:trace contextRef="#ctx0" brushRef="#br1" timeOffset="11">1741 6644,'0'0,"0"0,0 0,0 0,24 15,4-8,8 9,6 1,10 7,8 7,4 5,0 9,-1 0,-10 8,1 5,-14 0,-11 3,-7 3,-18 3,-9 9,-18 4,-4 6,-12 3,1 4,-5-1,9 5,-1-7,16-1,5-8,11-3,6-6,9-2,6-5,2-4,10-1,4-4,3-1,2-7,1-3,2-1,-8-10,1-2,-9-8,-5-6,-6-6,-15-12,19 19,-19-19,0 0,-21 15,-1-6,-1 5,-8 0,-2 10,-1 4,-1 8,2 5,2 8,7 3,2 8,4 8,10 10,1 5,5 7,5 8,1 8,3 4,3 4,2 5,0-3,4 5,5-2,3-3,7 0,2-2,2 0,-1-2,-3 0,-10 2,-2 2,-14 4,-8-4,-6-8,-13-2,-6-10,-5-8,-7-10,-1-7,-4-14,5-3,0-8,6-9,6-8,2-12,5-5,6-15,-3-16,6-17,-2-23</inkml:trace>
  <inkml:trace contextRef="#ctx0" brushRef="#br0" timeOffset="12">373 227,'0'0,"-21"-10,21 10,0 0,0 0,0 0,-13-14,13 14,0 0,-22-10,22 10,-32-5,12 4,-4 2,-6 3,4 0,-4 11,3-2,1 3,4 6,3-1,4 0,7-1,3 0,7-1,3-2,9 1,5-4,5 6,7 2,6 5,-5-3,6 7,-1-6,-2-6,7 3,-9-10,6-1,-9-14</inkml:trace>
  <inkml:trace contextRef="#ctx0" brushRef="#br0" timeOffset="13">209 448,'0'0,"0"0,-12-15,12 15,0 0,6-14,-6 14,27-8,-3 6,7 2,5 0,11 5,7 1,6 1,12-2,4-2,6-3,4-3,1-1,-9 0,-6-4,-6 9,-23-7,-11 7,-32-1</inkml:trace>
  <inkml:trace contextRef="#ctx0" brushRef="#br0" timeOffset="14">417 2222,'17'-8,"-17"8,18-2,-18 2,21 3,-2 4,0-4,8 3,2-4,6 3,7-2,11-2,3-4,9 0,7-3,8-1,7-2,3 4,-2 0,-4 3,1 2,-5 4,-3 0,-10 0,-6 5,-16-6,-8-1,-13 4,-24-6,0 0,-24 4</inkml:trace>
  <inkml:trace contextRef="#ctx0" brushRef="#br0" timeOffset="15">655 2028,'0'0,"0"0,-16-2,16 2,-19 4,19-4,-26 11,7 0,-3 2,-9 3,-2 1,-4 6,-6-1,-4 4,1-1,-1-2,6-4,7 0,7-4,12 1,15-16,7 24,14-12,9 6,7 4,6 4,4 3,1 0,1 3,-1 0,-8-16,-1-2,-9-19,7-6</inkml:trace>
  <inkml:trace contextRef="#ctx0" brushRef="#br0" timeOffset="16">185 3743,'-19'-2,"19"2,-14-1,14 1,0 0,0 0,0 0,14 3,-1 0,6 0,10 4,3-2,6 3,6-4,7 4,5-4,8 2,5-4,11-2,3 0,5-2,8-4,2 1,-1-3,-5-2,-12 5,-13 2,-17-3,-12 1,-24-6,-14 11</inkml:trace>
  <inkml:trace contextRef="#ctx0" brushRef="#br0" timeOffset="17">353 3645,'0'0,"0"0,0 0,-11-18,11 18,0 0,0 0,0 0,0 0,0 0,0 0,0 0,-17 3,17-3,-29 15,10-2,-4 0,-2 3,-1 0,2 2,-2-2,6-2,2 2,4-6,14-10,-18 17,18-17,5 18,-5-18,27 19,-6-9,9 1,7 0,1 3,1-2,7 4,-1 1,-5-14,2 1,-15-11,5-1</inkml:trace>
  <inkml:trace contextRef="#ctx0" brushRef="#br0" timeOffset="18">153 4247,'0'0,"0"0,0 0,0 0,0 16,0-16,16 5,-3-3,6-1,7 4,4-2,7 2,5 0,8-2,2-1,8 2,4 0,8-1,1-5,7 2,5-3,2 1,2-2,2-4,-4 0,-5-2,-9 0,-7 1,-15 2,-11-1,-10 5,-14 0,-16 3,0 0,0 0,-6-14,-12 1</inkml:trace>
  <inkml:trace contextRef="#ctx0" brushRef="#br0" timeOffset="19">321 4126,'0'0,"16"-8,-16 8,0 0,0 0,0 0,0 0,0 0,0 0,0 0,0 0,0 0,0 0,-11 14,11-14,-16 13,16-13,-25 25,7-10,-1-1,-4 4,-2-1,-1 7,-1-4,1-1,2-2,2 1,0-4,9-2,13-12,-23 16,23-16,0 0,0 0,-8 14,8-14,13 18,-13-18,23 30,-7-7,1 1,7 3,2 0,4 2,2 3,2-2,3 2,-4-2,-1-6,2-6,-4-1,-12-15,-2-2,-10-16,4-2</inkml:trace>
  <inkml:trace contextRef="#ctx0" brushRef="#br1" timeOffset="20">307 6973,'0'0,"0"0,16 12,3-12,13 0,10-5,12 3,4-6,15 4,7-4,-1 4,-1-3,2 4,-6 3,-7 0,4 5,-5-2,-16-4,4 4,-19-10,-4 7</inkml:trace>
  <inkml:trace contextRef="#ctx0" brushRef="#br1" timeOffset="21">487 6856,'-36'10,"3"12,-17-2,-1 2,3-3,1 2,7-7,6-2,11-2,6-1,17-9,0 0,24 14,6-13,8 1,7 3,1 2,3-7,10 9,-14-7,3 4,-15-6</inkml:trace>
  <inkml:trace contextRef="#ctx0" brushRef="#br1" timeOffset="22">354 7806,'3'-21,"-3"21,-26 2,7 1,-8 10,-3 2,1 4,-4 0,3 7,1-3,5 3,1-4,11 4,4-4,9 4,8-5,15 0,14 0,11-9,9-7,19 2,-8-16,5 1,-12-20</inkml:trace>
  <inkml:trace contextRef="#ctx0" brushRef="#br1" timeOffset="23">177 7951,'0'0,"-15"-5,15 5,20 5,5-3,13 0,10-2,18-2,8-1,18-3,12-2,6 1,-1-5,-1 5,-10 0,-9 3,-15 3,-19 2,-15 1,-16 10,-24-12,0 0,-36 14,8-10</inkml:trace>
  <inkml:trace contextRef="#ctx0" brushRef="#br1" timeOffset="24">347 9766,'0'0,"0"0,0 0,27-8,-4 8,3-2,14 4,1-6,18 8,3-9,13 3,6-3,7 1,-1 1,-4 1,-7 2,-9 2,-8 5,-19-4,-7 2,-6 4,-11-11,3 6,-19-4</inkml:trace>
  <inkml:trace contextRef="#ctx0" brushRef="#br1" timeOffset="25">397 9614,'0'0,"12"-17,-12 17,0 0,0 0,-21 21,2-7,0 6,-3-1,-6 9,0-4,4 4,-3-6,7 1,-2-4,8 2,4-3,3-1,3 0,11 2,12 1,9 2,10-12,19 4,-5-9,12 4</inkml:trace>
  <inkml:trace contextRef="#ctx0" brushRef="#br1" timeOffset="26">354 11304,'0'0,"0"0,17 16,4-15,6-2,18 4,4-8,18 5,6-7,10 7,0-5,2 5,-6 0,-3 2,-6-1,-6 1,-6 1,-16-4,-7-3,-4 1,-16-4,-15 7,0 0</inkml:trace>
  <inkml:trace contextRef="#ctx0" brushRef="#br1" timeOffset="27">480 11231,'0'0,"0"0,0 0,0 0,-21-10,6 15,-13 2,0 5,-6 0,1 7,-7 0,4 6,1-3,2 6,7-4,7 0,7-5,14 2,-2-21,47 26,-4-21,9-3,10-2,2 2,-7-6,0 4,-20-7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C2CC66-4614-4720-92D9-1DB693C25E0A}" type="datetimeFigureOut">
              <a:rPr lang="en-CA" smtClean="0"/>
              <a:t>2018-03-26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78B27B-E7BB-4CB0-B79A-FEB39AC8B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33538" y="1260475"/>
            <a:ext cx="4535487" cy="34020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1DC9A-B191-4C26-944D-B3AB7377F5E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88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80AE-5F72-451D-871B-053744E280C1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8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43B9-07BD-4893-B050-C3F75F9AB58D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8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4E64-E779-4BCD-AB86-E2167A9E8255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8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C378-B9B0-49B2-A941-154E8BAA172E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CBAB-DBED-405E-B1EC-3259E673C72A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2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2745-9BF0-4848-99C8-919B90657AF8}" type="datetime1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5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76D3-5698-4209-8407-0C017CD505CA}" type="datetime1">
              <a:rPr lang="en-CA" smtClean="0"/>
              <a:t>2018-03-26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9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271-B227-4962-8D3D-98F53B15574A}" type="datetime1">
              <a:rPr lang="en-CA" smtClean="0"/>
              <a:t>2018-03-26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61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3361-7AC1-4FC8-A25E-C76456F99F0B}" type="datetime1">
              <a:rPr lang="en-CA" smtClean="0"/>
              <a:t>2018-03-26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1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6923-6313-4EAD-8186-8F37EB526DFA}" type="datetime1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8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034C-F33A-4F3E-8948-4B2E25DE9B9B}" type="datetime1">
              <a:rPr lang="en-CA" smtClean="0"/>
              <a:t>2018-03-26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E097-E1F5-42C3-BE92-929E0E3E52B1}" type="datetime1">
              <a:rPr lang="en-CA" smtClean="0"/>
              <a:t>2018-03-26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BDA6-0B8D-4CCE-8663-3154BCA22F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55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s.psu.edu/drussell/guitars/hummingbird.html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DEB1-490B-4D57-9059-B916F05ECC91}" type="slidenum">
              <a:rPr lang="en-CA" smtClean="0"/>
              <a:t>1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375" y="279400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sz="4000" dirty="0"/>
              <a:t>COMP 546</a:t>
            </a:r>
            <a:br>
              <a:rPr lang="en-CA" sz="4000" dirty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/>
              <a:t>Lecture </a:t>
            </a:r>
            <a:r>
              <a:rPr lang="en-CA" sz="3600" dirty="0" smtClean="0"/>
              <a:t>19</a:t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dirty="0" smtClean="0"/>
              <a:t>Sound 2:</a:t>
            </a:r>
            <a:br>
              <a:rPr lang="en-CA" dirty="0" smtClean="0"/>
            </a:br>
            <a:r>
              <a:rPr lang="en-CA" dirty="0" smtClean="0"/>
              <a:t>frequency analysis</a:t>
            </a:r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sz="3600" dirty="0" smtClean="0"/>
              <a:t>Tues. </a:t>
            </a:r>
            <a:r>
              <a:rPr lang="en-CA" sz="3600" dirty="0"/>
              <a:t>March </a:t>
            </a:r>
            <a:r>
              <a:rPr lang="en-CA" sz="3600" dirty="0" smtClean="0"/>
              <a:t>27, 2018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0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10</a:t>
            </a:fld>
            <a:endParaRPr lang="en-CA"/>
          </a:p>
        </p:txBody>
      </p:sp>
      <p:pic>
        <p:nvPicPr>
          <p:cNvPr id="1026" name="Picture 2" descr="C:\Users\Michael\AppData\Local\Microsoft\Windows\INetCache\IE\U3BD7231\N4UMVU0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95" y="2175309"/>
            <a:ext cx="6138048" cy="30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1840" y="144979"/>
            <a:ext cx="665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For stringed instruments, most of the sound is produced by vibrations of the instrument body (neck, front and back plates). </a:t>
            </a:r>
            <a:r>
              <a:rPr lang="en-CA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CA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CA" dirty="0" smtClean="0">
                <a:solidFill>
                  <a:prstClr val="black"/>
                </a:solidFill>
                <a:hlinkClick r:id="rId3"/>
              </a:rPr>
              <a:t>www.acs.psu.edu/drussell/guitars/hummingbird.html</a:t>
            </a:r>
          </a:p>
          <a:p>
            <a:endParaRPr lang="en-CA" dirty="0">
              <a:solidFill>
                <a:srgbClr val="000000"/>
              </a:solidFill>
              <a:latin typeface="Arial" panose="020B0604020202020204" pitchFamily="34" charset="0"/>
              <a:hlinkClick r:id="rId3"/>
            </a:endParaRPr>
          </a:p>
          <a:p>
            <a:r>
              <a:rPr lang="en-CA" sz="1600" dirty="0">
                <a:solidFill>
                  <a:srgbClr val="000000"/>
                </a:solidFill>
                <a:latin typeface="Arial" panose="020B0604020202020204" pitchFamily="34" charset="0"/>
              </a:rPr>
              <a:t>The lines in the sketches below are the nodal </a:t>
            </a:r>
            <a:r>
              <a:rPr lang="en-CA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points. They don't move.</a:t>
            </a:r>
            <a:endParaRPr lang="en-CA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74625" y="276017"/>
              <a:ext cx="1377950" cy="149225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025" y="269177"/>
                <a:ext cx="1385149" cy="150593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1234942" y="5559897"/>
            <a:ext cx="7196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000000"/>
                </a:solidFill>
              </a:rPr>
              <a:t>These are vibration </a:t>
            </a:r>
            <a:r>
              <a:rPr lang="en-CA" sz="2000" i="1" dirty="0" smtClean="0">
                <a:solidFill>
                  <a:srgbClr val="000000"/>
                </a:solidFill>
              </a:rPr>
              <a:t>modes</a:t>
            </a:r>
            <a:r>
              <a:rPr lang="en-CA" sz="2000" dirty="0" smtClean="0">
                <a:solidFill>
                  <a:srgbClr val="000000"/>
                </a:solidFill>
              </a:rPr>
              <a:t>, not harmonics.   The guitar sound is a sum of these modes.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904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11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560" y="984975"/>
                <a:ext cx="5767989" cy="2754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400" dirty="0" smtClean="0"/>
                  <a:t>Difference of </a:t>
                </a:r>
                <a:r>
                  <a:rPr lang="en-CA" sz="2400" b="0" dirty="0" smtClean="0"/>
                  <a:t>two frequencies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2400" dirty="0" smtClean="0"/>
                  <a:t>  :</a:t>
                </a:r>
              </a:p>
              <a:p>
                <a:endParaRPr lang="en-CA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sz="2400" dirty="0" smtClean="0"/>
                  <a:t>  octaves.</a:t>
                </a:r>
              </a:p>
              <a:p>
                <a:pPr algn="ctr"/>
                <a:endParaRPr lang="en-CA" sz="2400" dirty="0"/>
              </a:p>
              <a:p>
                <a:pPr algn="ctr"/>
                <a:endParaRPr lang="en-CA" sz="2400" dirty="0" smtClean="0"/>
              </a:p>
              <a:p>
                <a:pPr algn="ctr"/>
                <a:r>
                  <a:rPr lang="en-CA" sz="2400" dirty="0" smtClean="0"/>
                  <a:t>e.g.   1 octave is a doubling of frequency.</a:t>
                </a:r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984975"/>
                <a:ext cx="5767989" cy="2754024"/>
              </a:xfrm>
              <a:prstGeom prst="rect">
                <a:avLst/>
              </a:prstGeom>
              <a:blipFill rotWithShape="0">
                <a:blip r:embed="rId2"/>
                <a:stretch>
                  <a:fillRect l="-3277" t="-35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(Western) Musical Notes</a:t>
            </a:r>
            <a:endParaRPr lang="en-CA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Each “octave”  ABCDEFGA is divided into 12 “semitones”,    separated into 1/12  octave.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C-D, D-E, F-G, G-A, A-B  are two semitones each</a:t>
            </a:r>
          </a:p>
          <a:p>
            <a:pPr marL="0" indent="0">
              <a:buNone/>
            </a:pPr>
            <a:r>
              <a:rPr lang="en-US" sz="2400" dirty="0" smtClean="0"/>
              <a:t>E-F, B-C  are one semitone each.</a:t>
            </a:r>
            <a:endParaRPr lang="en-CA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12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82" y="2693118"/>
            <a:ext cx="5686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13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0953" y="754029"/>
                <a:ext cx="801732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Q:    How many semi-tones are there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 smtClean="0"/>
                  <a:t> to </a:t>
                </a:r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?</m:t>
                    </m:r>
                  </m:oMath>
                </a14:m>
                <a:endParaRPr lang="en-CA" sz="2800" dirty="0" smtClean="0"/>
              </a:p>
              <a:p>
                <a:endParaRPr lang="en-US" sz="2800" dirty="0" smtClean="0"/>
              </a:p>
              <a:p>
                <a:endParaRPr lang="en-CA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3" y="754029"/>
                <a:ext cx="8017323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521" t="-4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1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14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80953" y="754029"/>
                <a:ext cx="8017323" cy="1584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Q:    How many semi-tones are there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800" dirty="0" smtClean="0"/>
                  <a:t> to </a:t>
                </a:r>
                <a14:m>
                  <m:oMath xmlns:m="http://schemas.openxmlformats.org/officeDocument/2006/math">
                    <m:r>
                      <a:rPr lang="en-C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?</m:t>
                    </m:r>
                  </m:oMath>
                </a14:m>
                <a:endParaRPr lang="en-CA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A:         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CA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53" y="754029"/>
                <a:ext cx="8017323" cy="1584152"/>
              </a:xfrm>
              <a:prstGeom prst="rect">
                <a:avLst/>
              </a:prstGeom>
              <a:blipFill rotWithShape="0">
                <a:blip r:embed="rId2"/>
                <a:stretch>
                  <a:fillRect l="-1521" t="-3846" b="-1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9001" y="4030386"/>
            <a:ext cx="2438953" cy="82115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25566" y="5714430"/>
            <a:ext cx="5553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425566" y="3221487"/>
            <a:ext cx="13636" cy="249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56271" y="5896891"/>
                <a:ext cx="32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71" y="5896891"/>
                <a:ext cx="32694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7407"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30341" y="6245658"/>
            <a:ext cx="413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Fundamental frequency of note</a:t>
            </a:r>
            <a:endParaRPr lang="en-CA" sz="2400" dirty="0"/>
          </a:p>
        </p:txBody>
      </p:sp>
      <p:cxnSp>
        <p:nvCxnSpPr>
          <p:cNvPr id="10" name="Straight Connector 9"/>
          <p:cNvCxnSpPr>
            <a:endCxn id="7" idx="0"/>
          </p:cNvCxnSpPr>
          <p:nvPr/>
        </p:nvCxnSpPr>
        <p:spPr>
          <a:xfrm>
            <a:off x="4716379" y="5714430"/>
            <a:ext cx="3367" cy="18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131182" y="5527559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182" y="5527559"/>
                <a:ext cx="4093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3715352" y="3272589"/>
            <a:ext cx="4158113" cy="2184935"/>
          </a:xfrm>
          <a:custGeom>
            <a:avLst/>
            <a:gdLst>
              <a:gd name="connsiteX0" fmla="*/ 0 w 4158113"/>
              <a:gd name="connsiteY0" fmla="*/ 2184935 h 2184935"/>
              <a:gd name="connsiteX1" fmla="*/ 702644 w 4158113"/>
              <a:gd name="connsiteY1" fmla="*/ 1347537 h 2184935"/>
              <a:gd name="connsiteX2" fmla="*/ 2637322 w 4158113"/>
              <a:gd name="connsiteY2" fmla="*/ 356135 h 2184935"/>
              <a:gd name="connsiteX3" fmla="*/ 4158113 w 4158113"/>
              <a:gd name="connsiteY3" fmla="*/ 0 h 2184935"/>
              <a:gd name="connsiteX0" fmla="*/ 0 w 4158113"/>
              <a:gd name="connsiteY0" fmla="*/ 2184935 h 2184935"/>
              <a:gd name="connsiteX1" fmla="*/ 702644 w 4158113"/>
              <a:gd name="connsiteY1" fmla="*/ 1347537 h 2184935"/>
              <a:gd name="connsiteX2" fmla="*/ 2637322 w 4158113"/>
              <a:gd name="connsiteY2" fmla="*/ 356135 h 2184935"/>
              <a:gd name="connsiteX3" fmla="*/ 4158113 w 4158113"/>
              <a:gd name="connsiteY3" fmla="*/ 0 h 2184935"/>
              <a:gd name="connsiteX0" fmla="*/ 0 w 4158113"/>
              <a:gd name="connsiteY0" fmla="*/ 2184935 h 2184935"/>
              <a:gd name="connsiteX1" fmla="*/ 702644 w 4158113"/>
              <a:gd name="connsiteY1" fmla="*/ 1347537 h 2184935"/>
              <a:gd name="connsiteX2" fmla="*/ 2175309 w 4158113"/>
              <a:gd name="connsiteY2" fmla="*/ 519765 h 2184935"/>
              <a:gd name="connsiteX3" fmla="*/ 4158113 w 4158113"/>
              <a:gd name="connsiteY3" fmla="*/ 0 h 218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8113" h="2184935">
                <a:moveTo>
                  <a:pt x="0" y="2184935"/>
                </a:moveTo>
                <a:cubicBezTo>
                  <a:pt x="131545" y="1918636"/>
                  <a:pt x="340092" y="1625065"/>
                  <a:pt x="702644" y="1347537"/>
                </a:cubicBezTo>
                <a:cubicBezTo>
                  <a:pt x="1065196" y="1070009"/>
                  <a:pt x="1599398" y="744354"/>
                  <a:pt x="2175309" y="519765"/>
                </a:cubicBezTo>
                <a:cubicBezTo>
                  <a:pt x="2751220" y="295176"/>
                  <a:pt x="3685673" y="65773"/>
                  <a:pt x="415811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27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15</a:t>
            </a:fld>
            <a:endParaRPr lang="en-CA"/>
          </a:p>
        </p:txBody>
      </p:sp>
      <p:pic>
        <p:nvPicPr>
          <p:cNvPr id="2050" name="Picture 2" descr="C:\Users\Michael\AppData\Local\Microsoft\Windows\INetCache\IE\BVTOOFQQ\D27UO5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2" y="179672"/>
            <a:ext cx="8758339" cy="56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8788" y="285550"/>
            <a:ext cx="512685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2000" dirty="0" smtClean="0"/>
              <a:t>88 fundamental frequencies (Hz) on a keyboard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0281" y="5454555"/>
            <a:ext cx="849376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2000" dirty="0" smtClean="0"/>
              <a:t>The </a:t>
            </a:r>
            <a:r>
              <a:rPr lang="en-CA" sz="2000" dirty="0" smtClean="0"/>
              <a:t>fundamental frequencies of successive notes define a </a:t>
            </a:r>
            <a:r>
              <a:rPr lang="en-CA" sz="2000" i="1" dirty="0" smtClean="0"/>
              <a:t>geometric progression.</a:t>
            </a:r>
          </a:p>
          <a:p>
            <a:endParaRPr lang="en-CA" sz="2000" dirty="0"/>
          </a:p>
          <a:p>
            <a:r>
              <a:rPr lang="en-CA" sz="2000" dirty="0" smtClean="0"/>
              <a:t>This is different from the harmonics of a vibrating string which define an </a:t>
            </a:r>
            <a:r>
              <a:rPr lang="en-CA" sz="2000" i="1" dirty="0" smtClean="0"/>
              <a:t>arithmetic progression</a:t>
            </a:r>
            <a:r>
              <a:rPr lang="en-CA" sz="2000" dirty="0" smtClean="0"/>
              <a:t>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33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Speech Sounds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16</a:t>
            </a:fld>
            <a:endParaRPr lang="en-CA"/>
          </a:p>
        </p:txBody>
      </p:sp>
      <p:pic>
        <p:nvPicPr>
          <p:cNvPr id="3074" name="Picture 2" descr="C:\Users\Michael\AppData\Local\Microsoft\Windows\INetCache\IE\BVTOOFQQ\6G7B3GV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81" y="1168400"/>
            <a:ext cx="6331069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What determines speech sounds?</a:t>
            </a:r>
            <a:endParaRPr lang="en-CA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voiced vs. unvoiced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‘zzzz</a:t>
            </a:r>
            <a:r>
              <a:rPr lang="en-US" dirty="0"/>
              <a:t>’  vs. ‘</a:t>
            </a:r>
            <a:r>
              <a:rPr lang="en-US" dirty="0" err="1"/>
              <a:t>ssss</a:t>
            </a:r>
            <a:r>
              <a:rPr lang="en-US" dirty="0" smtClean="0"/>
              <a:t>’,      </a:t>
            </a:r>
            <a:r>
              <a:rPr lang="en-US" dirty="0" smtClean="0"/>
              <a:t>‘</a:t>
            </a:r>
            <a:r>
              <a:rPr lang="en-US" dirty="0" err="1" smtClean="0"/>
              <a:t>vvvv</a:t>
            </a:r>
            <a:r>
              <a:rPr lang="en-US" dirty="0" smtClean="0"/>
              <a:t>’ </a:t>
            </a:r>
            <a:r>
              <a:rPr lang="en-US" dirty="0" smtClean="0"/>
              <a:t>vs. ‘</a:t>
            </a:r>
            <a:r>
              <a:rPr lang="en-US" dirty="0" err="1" smtClean="0"/>
              <a:t>ffff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articulators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(jaw,  tongue,  lips)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‘</a:t>
            </a:r>
            <a:r>
              <a:rPr lang="en-US" dirty="0" err="1" smtClean="0"/>
              <a:t>aaaa</a:t>
            </a:r>
            <a:r>
              <a:rPr lang="en-CA" dirty="0" smtClean="0"/>
              <a:t>’,   ‘</a:t>
            </a:r>
            <a:r>
              <a:rPr lang="en-CA" dirty="0" err="1" smtClean="0"/>
              <a:t>eeee</a:t>
            </a:r>
            <a:r>
              <a:rPr lang="en-CA" dirty="0" smtClean="0"/>
              <a:t>’,  ‘</a:t>
            </a:r>
            <a:r>
              <a:rPr lang="en-CA" dirty="0" err="1" smtClean="0"/>
              <a:t>oooo</a:t>
            </a:r>
            <a:r>
              <a:rPr lang="en-CA" dirty="0" smtClean="0"/>
              <a:t>’, …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62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18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33" y="1554254"/>
            <a:ext cx="5762625" cy="1419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033" y="486613"/>
            <a:ext cx="75036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Voiced sounds are produced by “glottal pulses”.     </a:t>
            </a:r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16468" y="3805047"/>
                <a:ext cx="4241482" cy="153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𝑔𝑙𝑜𝑡𝑡𝑎𝑙</m:t>
                              </m:r>
                            </m:sub>
                          </m:sSub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𝑔𝑙𝑜𝑡𝑡𝑎𝑙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68" y="3805047"/>
                <a:ext cx="4241482" cy="1534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38863" y="2425566"/>
            <a:ext cx="2319087" cy="7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900886" y="2663756"/>
                <a:ext cx="9379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𝑔𝑙𝑜𝑡𝑡𝑎𝑙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886" y="2663756"/>
                <a:ext cx="937949" cy="391902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49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19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 flipH="1">
            <a:off x="796489" y="656925"/>
            <a:ext cx="373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Recall  Exercise 16  Q7.</a:t>
            </a:r>
            <a:endParaRPr lang="en-CA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755717" y="2347276"/>
                <a:ext cx="54021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17" y="2347276"/>
                <a:ext cx="540218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Speed of Sound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Sound travels at about 340 m/s,  or  34 cm/ </a:t>
            </a:r>
            <a:r>
              <a:rPr lang="en-CA" dirty="0" err="1" smtClean="0"/>
              <a:t>ms.</a:t>
            </a:r>
            <a:r>
              <a:rPr lang="en-CA" dirty="0" smtClean="0"/>
              <a:t>  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(This depends on temperature and other factors)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9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20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33" y="1554254"/>
            <a:ext cx="5762625" cy="1419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033" y="486613"/>
            <a:ext cx="75036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Voiced sounds are produced by “glottal pulses”.     </a:t>
            </a:r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0" y="3625700"/>
                <a:ext cx="9251635" cy="153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𝑔𝑙𝑜𝑡𝑡𝑎𝑙</m:t>
                              </m:r>
                            </m:sub>
                          </m:sSub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𝑔𝑙𝑜𝑡𝑡𝑎𝑙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𝑔𝑙𝑜𝑡𝑡𝑎𝑙</m:t>
                              </m:r>
                            </m:sub>
                          </m:sSub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𝑔𝑙𝑜𝑡𝑡𝑎𝑙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5700"/>
                <a:ext cx="9251635" cy="1534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716" y="5600700"/>
            <a:ext cx="5067300" cy="1257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38863" y="2425566"/>
            <a:ext cx="2319087" cy="7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900886" y="2663756"/>
                <a:ext cx="9379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𝑔𝑙𝑜𝑡𝑡𝑎𝑙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886" y="2663756"/>
                <a:ext cx="937949" cy="391902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3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21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81" y="225968"/>
            <a:ext cx="5762625" cy="1419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20216" y="2476761"/>
                <a:ext cx="4241482" cy="1534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𝑔𝑙𝑜𝑡𝑡𝑎𝑙</m:t>
                              </m:r>
                            </m:sub>
                          </m:sSub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𝑔𝑙𝑜𝑡𝑡𝑎𝑙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16" y="2476761"/>
                <a:ext cx="4241482" cy="1534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042611" y="1097280"/>
            <a:ext cx="2319087" cy="71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04634" y="1335470"/>
                <a:ext cx="9379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𝑔𝑙𝑜𝑡𝑡𝑎𝑙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34" y="1335470"/>
                <a:ext cx="937949" cy="391902"/>
              </a:xfrm>
              <a:prstGeom prst="rect">
                <a:avLst/>
              </a:prstGeom>
              <a:blipFill rotWithShape="0"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04775" y="4754880"/>
                <a:ext cx="7252691" cy="1230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Decreasing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𝑔𝑙𝑜𝑡𝑡𝑎𝑙</m:t>
                        </m:r>
                      </m:sub>
                    </m:sSub>
                  </m:oMath>
                </a14:m>
                <a:r>
                  <a:rPr lang="en-US" sz="2400" dirty="0" smtClean="0"/>
                  <a:t>   by increasing tension in vocal cords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Higher frequency of pulses</a:t>
                </a:r>
                <a:endParaRPr lang="en-CA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75" y="4754880"/>
                <a:ext cx="7252691" cy="1230401"/>
              </a:xfrm>
              <a:prstGeom prst="rect">
                <a:avLst/>
              </a:prstGeom>
              <a:blipFill rotWithShape="0">
                <a:blip r:embed="rId5"/>
                <a:stretch>
                  <a:fillRect l="-1261" t="-3465" b="-10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3464" y="553082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64" y="5530829"/>
                <a:ext cx="29815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27" r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9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" y="3354490"/>
            <a:ext cx="7877175" cy="3333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71296" y="1232489"/>
                <a:ext cx="6960944" cy="1402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𝑔𝑙𝑜𝑡𝑡𝑎𝑙</m:t>
                              </m:r>
                            </m:sub>
                          </m:sSub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𝑔𝑙𝑜𝑡𝑡𝑎𝑙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96" y="1232489"/>
                <a:ext cx="6960944" cy="14023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82417" y="344322"/>
                <a:ext cx="78938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be the impulse response function of the articulators. </a:t>
                </a:r>
                <a:endParaRPr lang="en-CA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7" y="344322"/>
                <a:ext cx="789382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6" t="-10526" r="-232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23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27"/>
            <a:ext cx="8402002" cy="6569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6080" y="923943"/>
                <a:ext cx="1260281" cy="397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E54BD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sz="2400" dirty="0">
                  <a:solidFill>
                    <a:srgbClr val="E54BD3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0" y="923943"/>
                <a:ext cx="1260281" cy="397866"/>
              </a:xfrm>
              <a:prstGeom prst="rect">
                <a:avLst/>
              </a:prstGeom>
              <a:blipFill rotWithShape="0">
                <a:blip r:embed="rId3"/>
                <a:stretch>
                  <a:fillRect l="-6311" r="-7767" b="-2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4350" y="4479943"/>
                <a:ext cx="1260281" cy="397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E54BD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sz="2400" dirty="0">
                  <a:solidFill>
                    <a:srgbClr val="E54BD3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0" y="4479943"/>
                <a:ext cx="1260281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6311" r="-7767" b="-2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4754" y="3705726"/>
            <a:ext cx="8576109" cy="3025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1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24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27"/>
            <a:ext cx="8402002" cy="6569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6080" y="923943"/>
                <a:ext cx="1260281" cy="397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E54BD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sz="2400" dirty="0">
                  <a:solidFill>
                    <a:srgbClr val="E54BD3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0" y="923943"/>
                <a:ext cx="1260281" cy="397866"/>
              </a:xfrm>
              <a:prstGeom prst="rect">
                <a:avLst/>
              </a:prstGeom>
              <a:blipFill rotWithShape="0">
                <a:blip r:embed="rId3"/>
                <a:stretch>
                  <a:fillRect l="-6311" r="-7767" b="-2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4350" y="4479943"/>
                <a:ext cx="1260281" cy="397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E54BD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sz="2400" dirty="0">
                  <a:solidFill>
                    <a:srgbClr val="E54BD3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0" y="4479943"/>
                <a:ext cx="1260281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6311" r="-7767" b="-2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25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241579"/>
            <a:ext cx="8125460" cy="647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26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511087"/>
            <a:ext cx="7424102" cy="57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27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508000"/>
            <a:ext cx="7671955" cy="55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28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55" y="607377"/>
            <a:ext cx="2838450" cy="2066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960" y="3287911"/>
                <a:ext cx="7853680" cy="2766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is  the period of the glottal pulse train.   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>
                    <a:solidFill>
                      <a:srgbClr val="000000"/>
                    </a:solidFill>
                  </a:rPr>
                  <a:t>The pulse train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CA" sz="2400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pulses in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time steps,  i.e.  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CA" sz="24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>
                    <a:solidFill>
                      <a:srgbClr val="000000"/>
                    </a:solidFill>
                  </a:rPr>
                  <a:t>Assume that the Fourier transform is taken over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 samples.</a:t>
                </a:r>
                <a:endParaRPr lang="en-CA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287911"/>
                <a:ext cx="7853680" cy="2766335"/>
              </a:xfrm>
              <a:prstGeom prst="rect">
                <a:avLst/>
              </a:prstGeom>
              <a:blipFill rotWithShape="0">
                <a:blip r:embed="rId3"/>
                <a:stretch>
                  <a:fillRect l="-1164" t="-1542" b="-3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29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0" y="930275"/>
            <a:ext cx="7892898" cy="181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92" y="2990850"/>
            <a:ext cx="6886575" cy="27051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44240" y="5974080"/>
            <a:ext cx="457200" cy="10160"/>
          </a:xfrm>
          <a:prstGeom prst="straightConnector1">
            <a:avLst/>
          </a:prstGeom>
          <a:ln>
            <a:solidFill>
              <a:srgbClr val="E54BD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4240" y="6207143"/>
                <a:ext cx="861133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solidFill>
                                <a:srgbClr val="E54BD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rgbClr val="E54BD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rgbClr val="E54BD3"/>
                              </a:solidFill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E54BD3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0" y="6207143"/>
                <a:ext cx="861133" cy="397866"/>
              </a:xfrm>
              <a:prstGeom prst="rect">
                <a:avLst/>
              </a:prstGeom>
              <a:blipFill rotWithShape="0">
                <a:blip r:embed="rId4"/>
                <a:stretch>
                  <a:fillRect l="-4255" r="-5674" b="-26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75920" y="197545"/>
            <a:ext cx="2920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Exercise:    Show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756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61377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Wave equation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050" y="1420021"/>
                <a:ext cx="839343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𝑃𝑟𝑒𝑠𝑠𝑢𝑟𝑒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800" dirty="0"/>
                  <a:t>   is not an arbitrary function.      </a:t>
                </a:r>
              </a:p>
              <a:p>
                <a:endParaRPr lang="en-CA" sz="2800" dirty="0"/>
              </a:p>
              <a:p>
                <a:r>
                  <a:rPr lang="en-CA" sz="2800" dirty="0" smtClean="0"/>
                  <a:t>Rather: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1420021"/>
                <a:ext cx="839343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452" b="-5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1607" y="4461453"/>
                <a:ext cx="758374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CA" sz="2400" dirty="0"/>
                            <m:t> 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4461453"/>
                <a:ext cx="7583743" cy="8373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91722" y="6259811"/>
                <a:ext cx="16642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 smtClean="0"/>
                  <a:t>= 340 m/s</a:t>
                </a:r>
                <a:endParaRPr lang="en-CA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722" y="6259811"/>
                <a:ext cx="1664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4762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104317" y="5427873"/>
            <a:ext cx="242" cy="564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30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2310" y="2168942"/>
                <a:ext cx="8026400" cy="3474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is  the period of the glottal pulse train.     </a:t>
                </a: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CA" sz="2400" dirty="0">
                    <a:solidFill>
                      <a:srgbClr val="000000"/>
                    </a:solidFill>
                  </a:rPr>
                  <a:t>pulse train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i="1">
                            <a:solidFill>
                              <a:srgbClr val="E54BD3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  <m:r>
                      <a:rPr lang="en-CA" sz="2400">
                        <a:solidFill>
                          <a:srgbClr val="E54BD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pulses in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time </a:t>
                </a:r>
                <a:r>
                  <a:rPr lang="en-CA" sz="2400" dirty="0" smtClean="0">
                    <a:solidFill>
                      <a:srgbClr val="000000"/>
                    </a:solidFill>
                  </a:rPr>
                  <a:t>steps</a:t>
                </a:r>
                <a:endParaRPr lang="en-CA" sz="2400" dirty="0">
                  <a:solidFill>
                    <a:srgbClr val="000000"/>
                  </a:solidFill>
                </a:endParaRPr>
              </a:p>
              <a:p>
                <a:endParaRPr lang="en-CA" sz="2400" dirty="0" smtClean="0">
                  <a:solidFill>
                    <a:srgbClr val="000000"/>
                  </a:solidFill>
                </a:endParaRP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To convert ‘pulses per T time samples’  to ‘pulses per second’,   we multiply by  ‘time samples per second’.  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endParaRPr lang="en-CA" sz="2400" dirty="0" smtClean="0">
                  <a:solidFill>
                    <a:srgbClr val="000000"/>
                  </a:solidFill>
                </a:endParaRP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High quality audio uses 44,100 samples per second.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10" y="2168942"/>
                <a:ext cx="8026400" cy="3474926"/>
              </a:xfrm>
              <a:prstGeom prst="rect">
                <a:avLst/>
              </a:prstGeom>
              <a:blipFill rotWithShape="0">
                <a:blip r:embed="rId2"/>
                <a:stretch>
                  <a:fillRect l="-1139" t="-1228" r="-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9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31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9760" y="1308547"/>
                <a:ext cx="8138160" cy="3444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 is the fundamental frequency of the voiced sound.    </a:t>
                </a:r>
              </a:p>
              <a:p>
                <a:r>
                  <a:rPr lang="en-CA" sz="2400" dirty="0">
                    <a:solidFill>
                      <a:srgbClr val="000000"/>
                    </a:solidFill>
                  </a:rPr>
                  <a:t>It determines the "pitch".   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pPr lvl="1"/>
                <a:endParaRPr lang="en-CA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r>
                  <a:rPr lang="en-CA" sz="2400" dirty="0">
                    <a:solidFill>
                      <a:schemeClr val="bg1">
                        <a:lumMod val="65000"/>
                      </a:schemeClr>
                    </a:solidFill>
                  </a:rPr>
                  <a:t>Adult males :       100-150      </a:t>
                </a:r>
              </a:p>
              <a:p>
                <a:pPr lvl="1"/>
                <a:r>
                  <a:rPr lang="en-CA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Adult </a:t>
                </a:r>
                <a:r>
                  <a:rPr lang="en-CA" sz="2400" dirty="0">
                    <a:solidFill>
                      <a:schemeClr val="bg1">
                        <a:lumMod val="65000"/>
                      </a:schemeClr>
                    </a:solidFill>
                  </a:rPr>
                  <a:t>females </a:t>
                </a:r>
                <a:r>
                  <a:rPr lang="en-CA" sz="2400" dirty="0" smtClean="0">
                    <a:solidFill>
                      <a:schemeClr val="bg1">
                        <a:lumMod val="65000"/>
                      </a:schemeClr>
                    </a:solidFill>
                  </a:rPr>
                  <a:t>:    150-250 Hz</a:t>
                </a:r>
              </a:p>
              <a:p>
                <a:pPr lvl="1"/>
                <a:r>
                  <a:rPr lang="en-CA" sz="2400" dirty="0">
                    <a:solidFill>
                      <a:schemeClr val="bg1">
                        <a:lumMod val="65000"/>
                      </a:schemeClr>
                    </a:solidFill>
                  </a:rPr>
                  <a:t>Children:               over 250 Hz</a:t>
                </a:r>
              </a:p>
              <a:p>
                <a:pPr lvl="1"/>
                <a:endParaRPr lang="en-CA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" y="1308547"/>
                <a:ext cx="8138160" cy="3444854"/>
              </a:xfrm>
              <a:prstGeom prst="rect">
                <a:avLst/>
              </a:prstGeom>
              <a:blipFill rotWithShape="0"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32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51435"/>
            <a:ext cx="8761486" cy="6304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10" y="20955"/>
            <a:ext cx="1714681" cy="741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0" y="163195"/>
            <a:ext cx="1714681" cy="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33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01599"/>
            <a:ext cx="7055485" cy="63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Unvoiced sounds </a:t>
            </a:r>
            <a:br>
              <a:rPr lang="en-CA" dirty="0" smtClean="0"/>
            </a:br>
            <a:r>
              <a:rPr lang="en-CA" sz="3200" dirty="0" smtClean="0"/>
              <a:t>noise instead of glottal pulses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34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466850"/>
            <a:ext cx="7181850" cy="3924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5520" y="5519807"/>
            <a:ext cx="1827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Flat on average </a:t>
            </a:r>
          </a:p>
          <a:p>
            <a:r>
              <a:rPr lang="en-CA" sz="2000" dirty="0" smtClean="0"/>
              <a:t>( ‘white noise’)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36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2085" y="1071563"/>
            <a:ext cx="87998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 smtClean="0"/>
              <a:t>Restrict flow of air by moving tongue, lips</a:t>
            </a:r>
            <a:r>
              <a:rPr lang="en-CA" sz="2400" dirty="0"/>
              <a:t> </a:t>
            </a:r>
            <a:r>
              <a:rPr lang="en-CA" sz="2400" dirty="0" smtClean="0"/>
              <a:t>into contact with the teeth &amp; palate.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Fricatives</a:t>
            </a:r>
          </a:p>
          <a:p>
            <a:pPr marL="0" indent="0">
              <a:buNone/>
            </a:pPr>
            <a:r>
              <a:rPr lang="en-CA" sz="2400" dirty="0" smtClean="0"/>
              <a:t>- voiced          z,   v,    </a:t>
            </a:r>
            <a:r>
              <a:rPr lang="en-CA" sz="2400" dirty="0" err="1" smtClean="0"/>
              <a:t>zh</a:t>
            </a:r>
            <a:r>
              <a:rPr lang="en-CA" sz="2400" dirty="0" smtClean="0"/>
              <a:t>,  </a:t>
            </a:r>
            <a:r>
              <a:rPr lang="en-CA" sz="2400" dirty="0" err="1" smtClean="0"/>
              <a:t>th</a:t>
            </a:r>
            <a:r>
              <a:rPr lang="en-CA" sz="2400" dirty="0" smtClean="0"/>
              <a:t> (the)</a:t>
            </a:r>
          </a:p>
          <a:p>
            <a:pPr marL="0" indent="0">
              <a:buNone/>
            </a:pPr>
            <a:r>
              <a:rPr lang="en-CA" sz="2400" dirty="0" smtClean="0"/>
              <a:t>- unvoiced        ?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Stops</a:t>
            </a:r>
          </a:p>
          <a:p>
            <a:pPr marL="0" indent="0">
              <a:buNone/>
            </a:pPr>
            <a:r>
              <a:rPr lang="en-CA" sz="2400" dirty="0" smtClean="0"/>
              <a:t>- voiced        b, d, g</a:t>
            </a:r>
          </a:p>
          <a:p>
            <a:pPr marL="0" indent="0">
              <a:buNone/>
            </a:pPr>
            <a:r>
              <a:rPr lang="en-CA" sz="2400" dirty="0" smtClean="0"/>
              <a:t>- unvoiced    ?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Nasals  (closed mouth)</a:t>
            </a:r>
          </a:p>
          <a:p>
            <a:pPr marL="0" indent="0">
              <a:buNone/>
            </a:pPr>
            <a:r>
              <a:rPr lang="en-CA" sz="2400" dirty="0" smtClean="0"/>
              <a:t>-      m, n,  ng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Consonants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9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2085" y="1071563"/>
            <a:ext cx="87998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dirty="0" smtClean="0"/>
              <a:t>Restrict flow of air by moving tongue, lips</a:t>
            </a:r>
            <a:r>
              <a:rPr lang="en-CA" sz="2400" dirty="0"/>
              <a:t> </a:t>
            </a:r>
            <a:r>
              <a:rPr lang="en-CA" sz="2400" dirty="0" smtClean="0"/>
              <a:t>into contact with the teeth &amp; palate.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Fricatives</a:t>
            </a:r>
          </a:p>
          <a:p>
            <a:pPr marL="0" indent="0">
              <a:buNone/>
            </a:pPr>
            <a:r>
              <a:rPr lang="en-CA" sz="2400" dirty="0" smtClean="0"/>
              <a:t>- voiced          z,   v,    </a:t>
            </a:r>
            <a:r>
              <a:rPr lang="en-CA" sz="2400" dirty="0" err="1" smtClean="0"/>
              <a:t>zh</a:t>
            </a:r>
            <a:r>
              <a:rPr lang="en-CA" sz="2400" dirty="0" smtClean="0"/>
              <a:t>,  </a:t>
            </a:r>
            <a:r>
              <a:rPr lang="en-CA" sz="2400" dirty="0" err="1" smtClean="0"/>
              <a:t>th</a:t>
            </a:r>
            <a:r>
              <a:rPr lang="en-CA" sz="2400" dirty="0" smtClean="0"/>
              <a:t> (the)</a:t>
            </a:r>
          </a:p>
          <a:p>
            <a:pPr marL="0" indent="0">
              <a:buNone/>
            </a:pPr>
            <a:r>
              <a:rPr lang="en-CA" sz="2400" dirty="0" smtClean="0"/>
              <a:t>- unvoiced     s,    f,    </a:t>
            </a:r>
            <a:r>
              <a:rPr lang="en-CA" sz="2400" dirty="0" err="1" smtClean="0"/>
              <a:t>sh</a:t>
            </a:r>
            <a:r>
              <a:rPr lang="en-CA" sz="2400" dirty="0" smtClean="0"/>
              <a:t>,  </a:t>
            </a:r>
            <a:r>
              <a:rPr lang="en-CA" sz="2400" dirty="0" err="1" smtClean="0"/>
              <a:t>th</a:t>
            </a:r>
            <a:r>
              <a:rPr lang="en-CA" sz="2400" dirty="0" smtClean="0"/>
              <a:t> (theta)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Stops</a:t>
            </a:r>
          </a:p>
          <a:p>
            <a:pPr marL="0" indent="0">
              <a:buNone/>
            </a:pPr>
            <a:r>
              <a:rPr lang="en-CA" sz="2400" dirty="0" smtClean="0"/>
              <a:t>- voiced        b, d, g</a:t>
            </a:r>
          </a:p>
          <a:p>
            <a:pPr marL="0" indent="0">
              <a:buNone/>
            </a:pPr>
            <a:r>
              <a:rPr lang="en-CA" sz="2400" dirty="0" smtClean="0"/>
              <a:t>- unvoiced    p,  t,  k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 smtClean="0"/>
              <a:t>Nasals  (closed mouth)</a:t>
            </a:r>
          </a:p>
          <a:p>
            <a:pPr marL="0" indent="0">
              <a:buNone/>
            </a:pPr>
            <a:r>
              <a:rPr lang="en-CA" sz="2400" dirty="0" smtClean="0"/>
              <a:t>-  m, n,  ng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CA" dirty="0" smtClean="0"/>
              <a:t>Consonants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1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37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741680" y="386695"/>
            <a:ext cx="8067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Speech production:  </a:t>
            </a:r>
          </a:p>
          <a:p>
            <a:r>
              <a:rPr lang="en-CA" sz="2400" dirty="0">
                <a:solidFill>
                  <a:srgbClr val="000000"/>
                </a:solidFill>
              </a:rPr>
              <a:t>switch between voiced and unvoiced sounds (within words)</a:t>
            </a:r>
            <a:endParaRPr lang="en-CA" sz="11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C:\Users\Michael\AppData\Local\Microsoft\Windows\INetCache\IE\BVTOOFQQ\7S5UW7A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29" y="2396252"/>
            <a:ext cx="7596421" cy="29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Spectrograms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38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63" y="1985329"/>
            <a:ext cx="7295673" cy="41284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20361" y="1690689"/>
            <a:ext cx="69088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39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8950" y="787182"/>
                <a:ext cx="80264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Partition a sound signal into</a:t>
                </a:r>
                <a:r>
                  <a:rPr lang="en-CA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A" sz="2400" dirty="0" smtClean="0">
                    <a:solidFill>
                      <a:srgbClr val="000000"/>
                    </a:solidFill>
                  </a:rPr>
                  <a:t> blocks of 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400" dirty="0">
                    <a:solidFill>
                      <a:srgbClr val="000000"/>
                    </a:solidFill>
                  </a:rPr>
                  <a:t> </a:t>
                </a:r>
                <a:r>
                  <a:rPr lang="en-CA" sz="2400" dirty="0" smtClean="0">
                    <a:solidFill>
                      <a:srgbClr val="000000"/>
                    </a:solidFill>
                  </a:rPr>
                  <a:t>samples each  </a:t>
                </a: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(i.e. the sound has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𝐵𝑇</m:t>
                    </m:r>
                  </m:oMath>
                </a14:m>
                <a:r>
                  <a:rPr lang="en-CA" sz="2400" dirty="0" smtClean="0">
                    <a:solidFill>
                      <a:srgbClr val="000000"/>
                    </a:solidFill>
                  </a:rPr>
                  <a:t> samples in total).  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Take the Fourier transform of each block.  </a:t>
                </a: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sz="2400" dirty="0" smtClean="0">
                    <a:solidFill>
                      <a:srgbClr val="000000"/>
                    </a:solidFill>
                  </a:rPr>
                  <a:t> be the block number,  and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sz="2400" dirty="0" smtClean="0">
                    <a:solidFill>
                      <a:srgbClr val="000000"/>
                    </a:solidFill>
                  </a:rPr>
                  <a:t> units be cycles per block.</a:t>
                </a:r>
                <a:endParaRPr lang="en-CA" sz="2400" dirty="0">
                  <a:solidFill>
                    <a:srgbClr val="000000"/>
                  </a:solidFill>
                </a:endParaRPr>
              </a:p>
              <a:p>
                <a:endParaRPr lang="en-CA" sz="2400" dirty="0" smtClean="0">
                  <a:solidFill>
                    <a:srgbClr val="000000"/>
                  </a:solidFill>
                </a:endParaRPr>
              </a:p>
              <a:p>
                <a:endParaRPr lang="en-CA" sz="2400" dirty="0">
                  <a:solidFill>
                    <a:srgbClr val="000000"/>
                  </a:solidFill>
                </a:endParaRPr>
              </a:p>
              <a:p>
                <a:r>
                  <a:rPr lang="en-CA" sz="2400" dirty="0" smtClean="0">
                    <a:solidFill>
                      <a:srgbClr val="000000"/>
                    </a:solidFill>
                  </a:rPr>
                  <a:t> </a:t>
                </a:r>
                <a:endParaRPr lang="en-CA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787182"/>
                <a:ext cx="80264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139" t="-1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" y="3607117"/>
            <a:ext cx="6022366" cy="16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284480"/>
            <a:ext cx="7886700" cy="1325563"/>
          </a:xfrm>
        </p:spPr>
        <p:txBody>
          <a:bodyPr>
            <a:noAutofit/>
          </a:bodyPr>
          <a:lstStyle/>
          <a:p>
            <a:r>
              <a:rPr lang="en-CA" sz="2400" dirty="0"/>
              <a:t>The wave equation + boundary conditions </a:t>
            </a:r>
            <a:r>
              <a:rPr lang="en-CA" sz="2400" dirty="0" smtClean="0"/>
              <a:t>give </a:t>
            </a:r>
            <a:r>
              <a:rPr lang="en-CA" sz="2400" dirty="0"/>
              <a:t>complicated shadow and reflection </a:t>
            </a:r>
            <a:r>
              <a:rPr lang="en-CA" sz="2400" dirty="0" smtClean="0"/>
              <a:t>effects</a:t>
            </a:r>
            <a:r>
              <a:rPr lang="en-CA" sz="2400" dirty="0"/>
              <a:t>. </a:t>
            </a:r>
            <a:r>
              <a:rPr lang="en-CA" sz="2400" dirty="0" smtClean="0"/>
              <a:t>    </a:t>
            </a:r>
            <a:br>
              <a:rPr lang="en-CA" sz="2400" dirty="0" smtClean="0"/>
            </a:b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 smtClean="0">
                <a:solidFill>
                  <a:schemeClr val="bg1">
                    <a:lumMod val="75000"/>
                  </a:schemeClr>
                </a:solidFill>
              </a:rPr>
              <a:t>What happens when sound enters the ear ?</a:t>
            </a:r>
            <a:endParaRPr lang="en-CA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4</a:t>
            </a:fld>
            <a:endParaRPr lang="en-CA"/>
          </a:p>
        </p:txBody>
      </p:sp>
      <p:pic>
        <p:nvPicPr>
          <p:cNvPr id="1028" name="Picture 4" descr="C:\Users\Michael\AppData\Local\Microsoft\Windows\INetCache\IE\U3BD7231\ERZMAYL3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6427"/>
            <a:ext cx="3886200" cy="39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Michael\AppData\Local\Microsoft\Windows\INetCache\IE\00QRGIUZ\M8MLHXZ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26427"/>
            <a:ext cx="3886200" cy="39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32560" y="6171685"/>
            <a:ext cx="7487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plane wave + single slit               </a:t>
            </a:r>
            <a:r>
              <a:rPr lang="en-CA" dirty="0" smtClean="0">
                <a:solidFill>
                  <a:srgbClr val="000000"/>
                </a:solidFill>
              </a:rPr>
              <a:t>                     </a:t>
            </a:r>
            <a:r>
              <a:rPr lang="en-CA" dirty="0">
                <a:solidFill>
                  <a:srgbClr val="000000"/>
                </a:solidFill>
              </a:rPr>
              <a:t>sea waves + islands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40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57" y="1306194"/>
            <a:ext cx="4964437" cy="44850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5760" y="4541520"/>
            <a:ext cx="568960" cy="544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062452" y="601346"/>
            <a:ext cx="297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Cycles per second (Hz)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91637" y="443355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Time (samples)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0240" y="3855720"/>
                <a:ext cx="588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400" dirty="0" smtClean="0"/>
                  <a:t> =</a:t>
                </a:r>
                <a:endParaRPr lang="en-CA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" y="3855720"/>
                <a:ext cx="5882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3542" t="-26667" r="-30208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41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8" y="335281"/>
            <a:ext cx="8601218" cy="3596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409" y="2844800"/>
            <a:ext cx="46736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008" y="4166592"/>
                <a:ext cx="4172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e.g.    T = 512 samples (12 </a:t>
                </a:r>
                <a:r>
                  <a:rPr lang="en-CA" dirty="0" err="1" smtClean="0"/>
                  <a:t>ms</a:t>
                </a:r>
                <a:r>
                  <a:rPr lang="en-CA" dirty="0"/>
                  <a:t>)</a:t>
                </a:r>
                <a:r>
                  <a:rPr lang="en-CA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= 86 Hz</a:t>
                </a:r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8" y="4166592"/>
                <a:ext cx="4172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8" t="-8197" r="-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33617" y="4166592"/>
                <a:ext cx="410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       T = 2048 samples (48 </a:t>
                </a:r>
                <a:r>
                  <a:rPr lang="en-CA" dirty="0" err="1" smtClean="0"/>
                  <a:t>ms</a:t>
                </a:r>
                <a:r>
                  <a:rPr lang="en-CA" dirty="0"/>
                  <a:t>)</a:t>
                </a:r>
                <a:r>
                  <a:rPr lang="en-CA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= 21 Hz</a:t>
                </a:r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17" y="4166592"/>
                <a:ext cx="410554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4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9629" y="5253712"/>
            <a:ext cx="853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Note that you cannot simultaneously localize the frequency and the time.   This is a fundamental </a:t>
            </a:r>
            <a:r>
              <a:rPr lang="en-CA" dirty="0" err="1" smtClean="0"/>
              <a:t>tradeoff</a:t>
            </a:r>
            <a:r>
              <a:rPr lang="en-CA" dirty="0" smtClean="0"/>
              <a:t>.    We have seen it before (recall the Gaussian).    </a:t>
            </a:r>
          </a:p>
          <a:p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FYI,  this is essentially the Heisenberg Uncertainty principle from physics.   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42</a:t>
            </a:fld>
            <a:endParaRPr lang="en-CA"/>
          </a:p>
        </p:txBody>
      </p:sp>
      <p:pic>
        <p:nvPicPr>
          <p:cNvPr id="6146" name="Picture 2" descr="C:\Users\Michael\AppData\Local\Microsoft\Windows\INetCache\IE\BVTOOFQQ\AUYM17T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541"/>
            <a:ext cx="7522150" cy="5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06815" y="1198880"/>
            <a:ext cx="21371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Narrowband</a:t>
            </a:r>
          </a:p>
          <a:p>
            <a:endParaRPr lang="en-CA" dirty="0" smtClean="0"/>
          </a:p>
          <a:p>
            <a:r>
              <a:rPr lang="en-CA" dirty="0" smtClean="0"/>
              <a:t>(good frequency resolution, </a:t>
            </a:r>
          </a:p>
          <a:p>
            <a:r>
              <a:rPr lang="en-CA" dirty="0" smtClean="0"/>
              <a:t>poor temporal resolution …  ~50ms)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006815" y="3916115"/>
            <a:ext cx="18730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Wideband</a:t>
            </a:r>
          </a:p>
          <a:p>
            <a:endParaRPr lang="en-CA" sz="2000" dirty="0" smtClean="0"/>
          </a:p>
          <a:p>
            <a:r>
              <a:rPr lang="en-CA" dirty="0" smtClean="0"/>
              <a:t>(poor frequency resolution,</a:t>
            </a:r>
          </a:p>
          <a:p>
            <a:r>
              <a:rPr lang="en-CA" dirty="0" smtClean="0"/>
              <a:t>good temporal resolution)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2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36373" y="6350318"/>
            <a:ext cx="2057400" cy="365125"/>
          </a:xfrm>
        </p:spPr>
        <p:txBody>
          <a:bodyPr/>
          <a:lstStyle/>
          <a:p>
            <a:fld id="{B4C8BDA6-0B8D-4CCE-8663-3154BCA22F9D}" type="slidenum">
              <a:rPr lang="en-CA" smtClean="0"/>
              <a:t>43</a:t>
            </a:fld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754178" y="1887855"/>
              <a:ext cx="2152650" cy="4462463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0578" y="1881015"/>
                <a:ext cx="2160209" cy="4476143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C:\Users\Michael\AppData\Local\Microsoft\Windows\INetCache\IE\BVTOOFQQ\T1N0X0V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3" y="968874"/>
            <a:ext cx="6203950" cy="56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254000"/>
            <a:ext cx="583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Examples:   Spectrograms of 10 vowel sounds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861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5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552299" y="2059271"/>
            <a:ext cx="37612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Musical sounds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(brief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929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5890206"/>
                <a:ext cx="9259651" cy="582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 b="0" dirty="0" smtClean="0"/>
                  <a:t>Modes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⁡(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𝑗𝑥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 smtClean="0"/>
                  <a:t>   where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A" sz="2400" dirty="0" smtClean="0"/>
                  <a:t> is the length of the string,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sz="2400" dirty="0" smtClean="0"/>
                  <a:t> is an integer.</a:t>
                </a:r>
                <a:endParaRPr lang="en-CA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90206"/>
                <a:ext cx="9259651" cy="582275"/>
              </a:xfrm>
              <a:prstGeom prst="rect">
                <a:avLst/>
              </a:prstGeom>
              <a:blipFill rotWithShape="0">
                <a:blip r:embed="rId2"/>
                <a:stretch>
                  <a:fillRect l="-987" t="-1042" r="-66" b="-9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994" y="545500"/>
            <a:ext cx="2371260" cy="26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697" y="4002177"/>
            <a:ext cx="4933950" cy="162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4747" y="3307439"/>
            <a:ext cx="6911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Write one string displacement at t = 0 as sum of sines.</a:t>
            </a:r>
            <a:endParaRPr lang="en-CA" sz="2400" dirty="0"/>
          </a:p>
        </p:txBody>
      </p:sp>
      <p:sp>
        <p:nvSpPr>
          <p:cNvPr id="8" name="Rectangle 7"/>
          <p:cNvSpPr/>
          <p:nvPr/>
        </p:nvSpPr>
        <p:spPr>
          <a:xfrm>
            <a:off x="219651" y="49452"/>
            <a:ext cx="2260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Example:   guitar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254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7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16" y="452389"/>
            <a:ext cx="6648376" cy="2194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882" y="3046766"/>
                <a:ext cx="8773236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Physics says: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smtClean="0"/>
                  <a:t>where constant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depends on physical properties of string</a:t>
                </a:r>
              </a:p>
              <a:p>
                <a:r>
                  <a:rPr lang="en-US" sz="2800" dirty="0" smtClean="0"/>
                  <a:t>(mass density,  tension)    </a:t>
                </a:r>
                <a:endParaRPr lang="en-CA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2" y="3046766"/>
                <a:ext cx="8773236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1459" t="-1961" r="-208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8783" y="3551007"/>
                <a:ext cx="1561902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83" y="3551007"/>
                <a:ext cx="1561902" cy="10500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818147" y="779646"/>
            <a:ext cx="19251" cy="154004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2215" y="1210997"/>
                <a:ext cx="4645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15" y="1210997"/>
                <a:ext cx="46455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9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8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31006" y="250461"/>
            <a:ext cx="756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Modes of a vibrating string each have fixed points which reduce the </a:t>
            </a:r>
            <a:r>
              <a:rPr lang="en-CA" sz="2400" dirty="0" smtClean="0">
                <a:solidFill>
                  <a:srgbClr val="FF0000"/>
                </a:solidFill>
              </a:rPr>
              <a:t>effective length</a:t>
            </a:r>
            <a:r>
              <a:rPr lang="en-CA" sz="2400" dirty="0" smtClean="0"/>
              <a:t>.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9324" y="5616929"/>
                <a:ext cx="5258684" cy="921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24" y="5616929"/>
                <a:ext cx="5258684" cy="9219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15" y="1288089"/>
            <a:ext cx="951001" cy="242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643" y="1366959"/>
            <a:ext cx="681147" cy="2270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343" y="1366959"/>
            <a:ext cx="845127" cy="2270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936" y="1290759"/>
            <a:ext cx="699014" cy="2346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306345" y="3846608"/>
                <a:ext cx="385041" cy="666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345" y="3846608"/>
                <a:ext cx="385041" cy="6665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729280" y="3843851"/>
                <a:ext cx="385041" cy="666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80" y="3843851"/>
                <a:ext cx="385041" cy="6665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99655" y="3843851"/>
                <a:ext cx="385041" cy="666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55" y="3843851"/>
                <a:ext cx="385041" cy="6665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60444" y="3897219"/>
                <a:ext cx="423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44" y="3897219"/>
                <a:ext cx="4233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1006" y="4802045"/>
            <a:ext cx="174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Physics says:</a:t>
            </a:r>
          </a:p>
        </p:txBody>
      </p:sp>
    </p:spTree>
    <p:extLst>
      <p:ext uri="{BB962C8B-B14F-4D97-AF65-F5344CB8AC3E}">
        <p14:creationId xmlns:p14="http://schemas.microsoft.com/office/powerpoint/2010/main" val="1532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BDA6-0B8D-4CCE-8663-3154BCA22F9D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1116" y="2697874"/>
                <a:ext cx="5258684" cy="921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16" y="2697874"/>
                <a:ext cx="5258684" cy="9219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78" y="73660"/>
            <a:ext cx="951001" cy="242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906" y="152530"/>
            <a:ext cx="681147" cy="227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606" y="152530"/>
            <a:ext cx="845127" cy="2270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99" y="76330"/>
            <a:ext cx="699014" cy="2346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8505" y="4177364"/>
                <a:ext cx="510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05" y="4177364"/>
                <a:ext cx="51020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601405" y="4718444"/>
            <a:ext cx="492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“fundamental”                  “overtones”</a:t>
            </a:r>
          </a:p>
          <a:p>
            <a:r>
              <a:rPr lang="en-US" sz="2400" dirty="0" smtClean="0"/>
              <a:t>(1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harmonic)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1934" y="6251233"/>
                <a:ext cx="7477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400" b="0" dirty="0" smtClean="0"/>
                  <a:t>The temporal frequency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sz="2400" dirty="0" smtClean="0"/>
                  <a:t>is called the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sz="2400" dirty="0" smtClean="0"/>
                  <a:t>-</a:t>
                </a:r>
                <a:r>
                  <a:rPr lang="en-CA" sz="2400" dirty="0" err="1" smtClean="0"/>
                  <a:t>th</a:t>
                </a:r>
                <a:r>
                  <a:rPr lang="en-CA" sz="2400" dirty="0" smtClean="0"/>
                  <a:t> harmonic.</a:t>
                </a:r>
                <a:endParaRPr lang="en-CA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34" y="6251233"/>
                <a:ext cx="74770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45" t="-24590" r="-1467" b="-49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/>
          <p:cNvSpPr/>
          <p:nvPr/>
        </p:nvSpPr>
        <p:spPr>
          <a:xfrm rot="16200000">
            <a:off x="5379726" y="2070439"/>
            <a:ext cx="282651" cy="39311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0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7468</TotalTime>
  <Words>724</Words>
  <Application>Microsoft Office PowerPoint</Application>
  <PresentationFormat>On-screen Show (4:3)</PresentationFormat>
  <Paragraphs>229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COMP 546  Lecture 19  Sound 2: frequency analysis  Tues. March 27, 2018</vt:lpstr>
      <vt:lpstr>Speed of Sound</vt:lpstr>
      <vt:lpstr>Wave equation</vt:lpstr>
      <vt:lpstr>The wave equation + boundary conditions give complicated shadow and reflection effects.       What happens when sound enters the ear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(Western) Musical Notes</vt:lpstr>
      <vt:lpstr>PowerPoint Presentation</vt:lpstr>
      <vt:lpstr>PowerPoint Presentation</vt:lpstr>
      <vt:lpstr>PowerPoint Presentation</vt:lpstr>
      <vt:lpstr>Speech Sounds</vt:lpstr>
      <vt:lpstr>What determines speech sounds?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Unvoiced sounds  noise instead of glottal pulses</vt:lpstr>
      <vt:lpstr>Consonants</vt:lpstr>
      <vt:lpstr>Consonants</vt:lpstr>
      <vt:lpstr>PowerPoint Presentation</vt:lpstr>
      <vt:lpstr>Spectrograms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dalmation</dc:title>
  <dc:creator>Michael Langer</dc:creator>
  <cp:lastModifiedBy>Michael Langer</cp:lastModifiedBy>
  <cp:revision>213</cp:revision>
  <cp:lastPrinted>2017-03-23T13:28:37Z</cp:lastPrinted>
  <dcterms:created xsi:type="dcterms:W3CDTF">2017-02-01T11:02:34Z</dcterms:created>
  <dcterms:modified xsi:type="dcterms:W3CDTF">2018-03-26T16:56:58Z</dcterms:modified>
</cp:coreProperties>
</file>