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8" r:id="rId5"/>
    <p:sldId id="301" r:id="rId6"/>
    <p:sldId id="302" r:id="rId7"/>
    <p:sldId id="309" r:id="rId8"/>
    <p:sldId id="305" r:id="rId9"/>
    <p:sldId id="303" r:id="rId10"/>
    <p:sldId id="304" r:id="rId11"/>
    <p:sldId id="306" r:id="rId12"/>
    <p:sldId id="307" r:id="rId13"/>
    <p:sldId id="30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0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4619" autoAdjust="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Autofit/>
          </a:bodyPr>
          <a:lstStyle/>
          <a:p>
            <a:r>
              <a:rPr lang="en-US" sz="4000" dirty="0"/>
              <a:t>COVID-19 Symptom Data Challenge: </a:t>
            </a:r>
            <a:br>
              <a:rPr lang="en-US" sz="4000" dirty="0"/>
            </a:br>
            <a:br>
              <a:rPr lang="en-US" sz="4000" dirty="0"/>
            </a:br>
            <a:r>
              <a:rPr lang="en-US" sz="4000" dirty="0"/>
              <a:t>CSDC Global Explorer</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MIKE HONEY</a:t>
            </a: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l="5377" r="44623"/>
          <a:stretch/>
        </p:blipFill>
        <p:spPr>
          <a:xfrm>
            <a:off x="1" y="10"/>
            <a:ext cx="6096000" cy="6857990"/>
          </a:xfrm>
          <a:prstGeom prst="rect">
            <a:avLst/>
          </a:prstGeom>
        </p:spPr>
      </p:pic>
      <p:cxnSp>
        <p:nvCxnSpPr>
          <p:cNvPr id="46" name="Straight Connector 4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4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2A6A508-52A2-443D-AD1D-ED7D528B2B03}"/>
              </a:ext>
            </a:extLst>
          </p:cNvPr>
          <p:cNvSpPr>
            <a:spLocks noGrp="1"/>
          </p:cNvSpPr>
          <p:nvPr>
            <p:ph type="title"/>
          </p:nvPr>
        </p:nvSpPr>
        <p:spPr>
          <a:xfrm>
            <a:off x="1097280" y="286603"/>
            <a:ext cx="10058400" cy="1450757"/>
          </a:xfrm>
        </p:spPr>
        <p:txBody>
          <a:bodyPr anchor="ctr">
            <a:normAutofit/>
          </a:bodyPr>
          <a:lstStyle/>
          <a:p>
            <a:r>
              <a:rPr lang="en-AU" dirty="0">
                <a:solidFill>
                  <a:srgbClr val="FFFFFF"/>
                </a:solidFill>
              </a:rPr>
              <a:t>Conclusions</a:t>
            </a:r>
          </a:p>
        </p:txBody>
      </p:sp>
      <p:sp>
        <p:nvSpPr>
          <p:cNvPr id="3" name="Content Placeholder 2">
            <a:extLst>
              <a:ext uri="{FF2B5EF4-FFF2-40B4-BE49-F238E27FC236}">
                <a16:creationId xmlns:a16="http://schemas.microsoft.com/office/drawing/2014/main" id="{FED7684E-27DC-4B12-A999-458745EE8FA5}"/>
              </a:ext>
            </a:extLst>
          </p:cNvPr>
          <p:cNvSpPr>
            <a:spLocks noGrp="1"/>
          </p:cNvSpPr>
          <p:nvPr>
            <p:ph idx="1"/>
          </p:nvPr>
        </p:nvSpPr>
        <p:spPr>
          <a:xfrm>
            <a:off x="1096963" y="2675694"/>
            <a:ext cx="10058400" cy="3193294"/>
          </a:xfrm>
        </p:spPr>
        <p:txBody>
          <a:bodyPr>
            <a:normAutofit fontScale="92500" lnSpcReduction="20000"/>
          </a:bodyPr>
          <a:lstStyle/>
          <a:p>
            <a:r>
              <a:rPr lang="en-GB" dirty="0"/>
              <a:t>As the dataset is vast and complex, the aim of this solution is to empower those with public health expertise to easily explore and analyse interactively. The </a:t>
            </a:r>
            <a:r>
              <a:rPr lang="en-AU" dirty="0"/>
              <a:t>CSDC Global Explorer </a:t>
            </a:r>
            <a:r>
              <a:rPr lang="en-GB" dirty="0"/>
              <a:t>is an interactive tool, so an untrained user can use the report pages to explore almost any aspect of the dataset, using just a web browser, with response times in seconds.</a:t>
            </a:r>
          </a:p>
          <a:p>
            <a:r>
              <a:rPr lang="en-GB" dirty="0"/>
              <a:t>Experience across many scenarios and domains has shown that when subject-matter experts are freed to explore a complex dataset using this approach, they can quickly find meaningful insights or be inspired to dig deeper. Domain experts in public health can quickly compare and contrast survey results from any slice of the survey dataset, helping them quickly understand reported trends.</a:t>
            </a:r>
          </a:p>
          <a:p>
            <a:r>
              <a:rPr lang="en-GB" dirty="0"/>
              <a:t>Use of a fully interactive data visualization platform gives the opportunity for the broadest possible audience to engage and understand the survey data. They do not need any technical understanding of the survey's data structure, or any knowledge of visualization coding or tools.</a:t>
            </a:r>
            <a:endParaRPr lang="en-AU" dirty="0"/>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1190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2A6A508-52A2-443D-AD1D-ED7D528B2B03}"/>
              </a:ext>
            </a:extLst>
          </p:cNvPr>
          <p:cNvSpPr>
            <a:spLocks noGrp="1"/>
          </p:cNvSpPr>
          <p:nvPr>
            <p:ph type="title"/>
          </p:nvPr>
        </p:nvSpPr>
        <p:spPr>
          <a:xfrm>
            <a:off x="1097280" y="286603"/>
            <a:ext cx="10058400" cy="1450757"/>
          </a:xfrm>
        </p:spPr>
        <p:txBody>
          <a:bodyPr anchor="ctr">
            <a:normAutofit/>
          </a:bodyPr>
          <a:lstStyle/>
          <a:p>
            <a:r>
              <a:rPr lang="en-AU" dirty="0">
                <a:solidFill>
                  <a:srgbClr val="FFFFFF"/>
                </a:solidFill>
              </a:rPr>
              <a:t>Case Study – Victoria, Australia</a:t>
            </a:r>
          </a:p>
        </p:txBody>
      </p:sp>
      <p:sp>
        <p:nvSpPr>
          <p:cNvPr id="3" name="Content Placeholder 2">
            <a:extLst>
              <a:ext uri="{FF2B5EF4-FFF2-40B4-BE49-F238E27FC236}">
                <a16:creationId xmlns:a16="http://schemas.microsoft.com/office/drawing/2014/main" id="{FED7684E-27DC-4B12-A999-458745EE8FA5}"/>
              </a:ext>
            </a:extLst>
          </p:cNvPr>
          <p:cNvSpPr>
            <a:spLocks noGrp="1"/>
          </p:cNvSpPr>
          <p:nvPr>
            <p:ph idx="1"/>
          </p:nvPr>
        </p:nvSpPr>
        <p:spPr>
          <a:xfrm>
            <a:off x="1096963" y="2675694"/>
            <a:ext cx="10058400" cy="3193294"/>
          </a:xfrm>
        </p:spPr>
        <p:txBody>
          <a:bodyPr>
            <a:normAutofit/>
          </a:bodyPr>
          <a:lstStyle/>
          <a:p>
            <a:r>
              <a:rPr lang="en-AU" dirty="0"/>
              <a:t>The CSDC Global Explorer solution is extremely flexible; a wide range of analyses are supported.</a:t>
            </a:r>
          </a:p>
          <a:p>
            <a:r>
              <a:rPr lang="en-AU" dirty="0"/>
              <a:t>For the purposes of this presentation, the focus is on the state of Victoria in Australia, and some neighbouring states. During the July-September period, Victoria experienced a “second wave” of COVID-19 infections. The public health response was a strict lockdown within Victoria, and neighbouring states responded with border closures and largely avoided significant infections.</a:t>
            </a:r>
          </a:p>
          <a:p>
            <a:r>
              <a:rPr lang="en-AU" dirty="0"/>
              <a:t>This presentation walks through the pages presented in the CSDC Global Explorer visualisation solution, using their interactive features to quickly explore this topic.</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782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3FADD-1EA0-4796-86FF-0526F8E34C0B}"/>
              </a:ext>
            </a:extLst>
          </p:cNvPr>
          <p:cNvSpPr>
            <a:spLocks noGrp="1"/>
          </p:cNvSpPr>
          <p:nvPr>
            <p:ph type="title" idx="4294967295"/>
          </p:nvPr>
        </p:nvSpPr>
        <p:spPr>
          <a:xfrm>
            <a:off x="161925" y="403728"/>
            <a:ext cx="3643313" cy="5645150"/>
          </a:xfrm>
          <a:solidFill>
            <a:srgbClr val="EC7016"/>
          </a:solidFill>
        </p:spPr>
        <p:txBody>
          <a:bodyPr anchor="ctr">
            <a:normAutofit/>
          </a:bodyPr>
          <a:lstStyle/>
          <a:p>
            <a:r>
              <a:rPr lang="en-AU" sz="2800" dirty="0">
                <a:solidFill>
                  <a:srgbClr val="FFFFFF"/>
                </a:solidFill>
              </a:rPr>
              <a:t>Region, Country Time Series</a:t>
            </a:r>
            <a:br>
              <a:rPr lang="en-AU" sz="4400" dirty="0">
                <a:solidFill>
                  <a:srgbClr val="FFFFFF"/>
                </a:solidFill>
              </a:rPr>
            </a:br>
            <a:br>
              <a:rPr lang="en-AU" sz="1200" dirty="0">
                <a:solidFill>
                  <a:srgbClr val="FFFFFF"/>
                </a:solidFill>
              </a:rPr>
            </a:br>
            <a:r>
              <a:rPr lang="en-AU" sz="1800" dirty="0">
                <a:solidFill>
                  <a:srgbClr val="FFFFFF"/>
                </a:solidFill>
              </a:rPr>
              <a:t>Choose the Signal: </a:t>
            </a:r>
            <a:r>
              <a:rPr lang="en-AU" sz="1800" b="1" dirty="0">
                <a:solidFill>
                  <a:srgbClr val="FFFFFF"/>
                </a:solidFill>
              </a:rPr>
              <a:t>wore a mask all the time when in public </a:t>
            </a:r>
            <a:r>
              <a:rPr lang="en-AU" sz="1800" dirty="0">
                <a:solidFill>
                  <a:srgbClr val="FFFFFF"/>
                </a:solidFill>
              </a:rPr>
              <a:t>and the Region: </a:t>
            </a:r>
            <a:r>
              <a:rPr lang="en-AU" sz="1800" b="1" dirty="0">
                <a:solidFill>
                  <a:srgbClr val="FFFFFF"/>
                </a:solidFill>
              </a:rPr>
              <a:t>Victoria, Australia</a:t>
            </a:r>
            <a:r>
              <a:rPr lang="en-AU" sz="1800" dirty="0">
                <a:solidFill>
                  <a:srgbClr val="FFFFFF"/>
                </a:solidFill>
              </a:rPr>
              <a:t>. </a:t>
            </a:r>
            <a:br>
              <a:rPr lang="en-AU" sz="1800" dirty="0">
                <a:solidFill>
                  <a:srgbClr val="FFFFFF"/>
                </a:solidFill>
              </a:rPr>
            </a:br>
            <a:br>
              <a:rPr lang="en-AU" sz="1800" dirty="0">
                <a:solidFill>
                  <a:srgbClr val="FFFFFF"/>
                </a:solidFill>
              </a:rPr>
            </a:br>
            <a:r>
              <a:rPr lang="en-AU" sz="1800" dirty="0">
                <a:solidFill>
                  <a:srgbClr val="FFFFFF"/>
                </a:solidFill>
              </a:rPr>
              <a:t>Note as cases rose, mask wearing became widespread, at which point COVID-19 cases dropped steeply.</a:t>
            </a:r>
            <a:br>
              <a:rPr lang="en-AU" sz="1800" dirty="0">
                <a:solidFill>
                  <a:srgbClr val="FFFFFF"/>
                </a:solidFill>
              </a:rPr>
            </a:br>
            <a:br>
              <a:rPr lang="en-AU" sz="1800" dirty="0">
                <a:solidFill>
                  <a:srgbClr val="FFFFFF"/>
                </a:solidFill>
              </a:rPr>
            </a:br>
            <a:r>
              <a:rPr lang="en-AU" sz="1800" dirty="0">
                <a:solidFill>
                  <a:srgbClr val="FFFFFF"/>
                </a:solidFill>
              </a:rPr>
              <a:t>Choose the Region: </a:t>
            </a:r>
            <a:r>
              <a:rPr lang="en-AU" sz="1800" b="1" dirty="0">
                <a:solidFill>
                  <a:srgbClr val="FFFFFF"/>
                </a:solidFill>
              </a:rPr>
              <a:t>South Korea – all regions </a:t>
            </a:r>
            <a:r>
              <a:rPr lang="en-AU" sz="1800" dirty="0">
                <a:solidFill>
                  <a:srgbClr val="FFFFFF"/>
                </a:solidFill>
              </a:rPr>
              <a:t>for a similar pattern.</a:t>
            </a:r>
            <a:endParaRPr lang="en-AU" sz="4400" dirty="0">
              <a:solidFill>
                <a:srgbClr val="FFFFFF"/>
              </a:solidFill>
            </a:endParaRPr>
          </a:p>
        </p:txBody>
      </p:sp>
      <p:pic>
        <p:nvPicPr>
          <p:cNvPr id="7" name="Picture 6">
            <a:extLst>
              <a:ext uri="{FF2B5EF4-FFF2-40B4-BE49-F238E27FC236}">
                <a16:creationId xmlns:a16="http://schemas.microsoft.com/office/drawing/2014/main" id="{F25B1DAF-4FB6-4308-B281-1BEA25FA6D91}"/>
              </a:ext>
            </a:extLst>
          </p:cNvPr>
          <p:cNvPicPr>
            <a:picLocks noChangeAspect="1"/>
          </p:cNvPicPr>
          <p:nvPr/>
        </p:nvPicPr>
        <p:blipFill>
          <a:blip r:embed="rId2"/>
          <a:srcRect/>
          <a:stretch/>
        </p:blipFill>
        <p:spPr>
          <a:xfrm>
            <a:off x="6305550" y="3129045"/>
            <a:ext cx="5724525" cy="3213343"/>
          </a:xfrm>
          <a:prstGeom prst="rect">
            <a:avLst/>
          </a:prstGeom>
        </p:spPr>
      </p:pic>
      <p:pic>
        <p:nvPicPr>
          <p:cNvPr id="6" name="Content Placeholder 3">
            <a:extLst>
              <a:ext uri="{FF2B5EF4-FFF2-40B4-BE49-F238E27FC236}">
                <a16:creationId xmlns:a16="http://schemas.microsoft.com/office/drawing/2014/main" id="{D1E427C1-DEBA-435C-9B4A-90106CBA1E0C}"/>
              </a:ext>
            </a:extLst>
          </p:cNvPr>
          <p:cNvPicPr>
            <a:picLocks noChangeAspect="1"/>
          </p:cNvPicPr>
          <p:nvPr/>
        </p:nvPicPr>
        <p:blipFill>
          <a:blip r:embed="rId3"/>
          <a:srcRect/>
          <a:stretch/>
        </p:blipFill>
        <p:spPr>
          <a:xfrm>
            <a:off x="3875117" y="80192"/>
            <a:ext cx="5962247" cy="3348807"/>
          </a:xfrm>
          <a:prstGeom prst="rect">
            <a:avLst/>
          </a:prstGeom>
        </p:spPr>
      </p:pic>
    </p:spTree>
    <p:extLst>
      <p:ext uri="{BB962C8B-B14F-4D97-AF65-F5344CB8AC3E}">
        <p14:creationId xmlns:p14="http://schemas.microsoft.com/office/powerpoint/2010/main" val="2603368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3FADD-1EA0-4796-86FF-0526F8E34C0B}"/>
              </a:ext>
            </a:extLst>
          </p:cNvPr>
          <p:cNvSpPr>
            <a:spLocks noGrp="1"/>
          </p:cNvSpPr>
          <p:nvPr>
            <p:ph type="title" idx="4294967295"/>
          </p:nvPr>
        </p:nvSpPr>
        <p:spPr>
          <a:xfrm>
            <a:off x="97420" y="434975"/>
            <a:ext cx="3643313" cy="5645150"/>
          </a:xfrm>
          <a:solidFill>
            <a:srgbClr val="EC7016"/>
          </a:solidFill>
        </p:spPr>
        <p:txBody>
          <a:bodyPr vert="horz" lIns="91440" tIns="45720" rIns="91440" bIns="45720" rtlCol="0" anchor="ctr">
            <a:normAutofit/>
          </a:bodyPr>
          <a:lstStyle/>
          <a:p>
            <a:r>
              <a:rPr lang="en-AU" sz="2800" dirty="0">
                <a:solidFill>
                  <a:srgbClr val="FFFFFF"/>
                </a:solidFill>
              </a:rPr>
              <a:t>Region, Country (multi) Time Series</a:t>
            </a:r>
            <a:br>
              <a:rPr lang="en-AU" sz="2800" dirty="0">
                <a:solidFill>
                  <a:srgbClr val="FFFFFF"/>
                </a:solidFill>
              </a:rPr>
            </a:br>
            <a:br>
              <a:rPr lang="en-AU" sz="2800" dirty="0">
                <a:solidFill>
                  <a:srgbClr val="FFFFFF"/>
                </a:solidFill>
              </a:rPr>
            </a:br>
            <a:r>
              <a:rPr lang="en-AU" sz="2000" dirty="0">
                <a:solidFill>
                  <a:srgbClr val="FFFFFF"/>
                </a:solidFill>
              </a:rPr>
              <a:t>Choose the Signal: </a:t>
            </a:r>
            <a:r>
              <a:rPr lang="en-AU" sz="2000" b="1" dirty="0">
                <a:solidFill>
                  <a:srgbClr val="FFFFFF"/>
                </a:solidFill>
              </a:rPr>
              <a:t>did not wear a mask when in public </a:t>
            </a:r>
            <a:r>
              <a:rPr lang="en-AU" sz="2000" dirty="0">
                <a:solidFill>
                  <a:srgbClr val="FFFFFF"/>
                </a:solidFill>
              </a:rPr>
              <a:t>and the Region: </a:t>
            </a:r>
            <a:r>
              <a:rPr lang="en-AU" sz="2000" b="1" dirty="0">
                <a:solidFill>
                  <a:srgbClr val="FFFFFF"/>
                </a:solidFill>
              </a:rPr>
              <a:t>Victoria, Australia </a:t>
            </a:r>
            <a:r>
              <a:rPr lang="en-AU" sz="2000" dirty="0">
                <a:solidFill>
                  <a:srgbClr val="FFFFFF"/>
                </a:solidFill>
              </a:rPr>
              <a:t>and some neighbouring regions. </a:t>
            </a:r>
            <a:br>
              <a:rPr lang="en-AU" sz="2000" dirty="0">
                <a:solidFill>
                  <a:srgbClr val="FFFFFF"/>
                </a:solidFill>
              </a:rPr>
            </a:br>
            <a:br>
              <a:rPr lang="en-AU" sz="2000" dirty="0">
                <a:solidFill>
                  <a:srgbClr val="FFFFFF"/>
                </a:solidFill>
              </a:rPr>
            </a:br>
            <a:r>
              <a:rPr lang="en-AU" sz="2000" dirty="0">
                <a:solidFill>
                  <a:srgbClr val="FFFFFF"/>
                </a:solidFill>
              </a:rPr>
              <a:t>Note the extremely high compliance levels with the public health mandate in Victoria, and lesser changes in other regions.</a:t>
            </a:r>
          </a:p>
        </p:txBody>
      </p:sp>
      <p:pic>
        <p:nvPicPr>
          <p:cNvPr id="4" name="Content Placeholder 3">
            <a:extLst>
              <a:ext uri="{FF2B5EF4-FFF2-40B4-BE49-F238E27FC236}">
                <a16:creationId xmlns:a16="http://schemas.microsoft.com/office/drawing/2014/main" id="{0FDE55C5-A3D5-402B-81AE-6392DCC7C192}"/>
              </a:ext>
            </a:extLst>
          </p:cNvPr>
          <p:cNvPicPr>
            <a:picLocks noGrp="1" noChangeAspect="1"/>
          </p:cNvPicPr>
          <p:nvPr>
            <p:ph idx="4294967295"/>
          </p:nvPr>
        </p:nvPicPr>
        <p:blipFill>
          <a:blip r:embed="rId2"/>
          <a:srcRect/>
          <a:stretch/>
        </p:blipFill>
        <p:spPr>
          <a:xfrm>
            <a:off x="3848099" y="1099503"/>
            <a:ext cx="8248651" cy="4658995"/>
          </a:xfrm>
          <a:prstGeom prst="rect">
            <a:avLst/>
          </a:prstGeom>
        </p:spPr>
      </p:pic>
    </p:spTree>
    <p:extLst>
      <p:ext uri="{BB962C8B-B14F-4D97-AF65-F5344CB8AC3E}">
        <p14:creationId xmlns:p14="http://schemas.microsoft.com/office/powerpoint/2010/main" val="312621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A58E36E-2DD0-47B4-819D-2AC5A58E090D}"/>
              </a:ext>
            </a:extLst>
          </p:cNvPr>
          <p:cNvSpPr txBox="1">
            <a:spLocks/>
          </p:cNvSpPr>
          <p:nvPr/>
        </p:nvSpPr>
        <p:spPr>
          <a:xfrm>
            <a:off x="97420" y="434975"/>
            <a:ext cx="3643313" cy="5645150"/>
          </a:xfrm>
          <a:prstGeom prst="rect">
            <a:avLst/>
          </a:prstGeom>
          <a:solidFill>
            <a:srgbClr val="EC7016"/>
          </a:solidFill>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AU" sz="3600" dirty="0">
                <a:solidFill>
                  <a:srgbClr val="FFFFFF"/>
                </a:solidFill>
              </a:rPr>
              <a:t>Region, Country Scatter</a:t>
            </a:r>
            <a:br>
              <a:rPr lang="en-AU" sz="6000" dirty="0">
                <a:solidFill>
                  <a:srgbClr val="FFFFFF"/>
                </a:solidFill>
              </a:rPr>
            </a:br>
            <a:br>
              <a:rPr lang="en-AU" sz="6000" dirty="0">
                <a:solidFill>
                  <a:srgbClr val="FFFFFF"/>
                </a:solidFill>
              </a:rPr>
            </a:br>
            <a:r>
              <a:rPr lang="en-AU" sz="1900" dirty="0">
                <a:solidFill>
                  <a:srgbClr val="FFFFFF"/>
                </a:solidFill>
              </a:rPr>
              <a:t>Choose the Signal- Y-Axis: </a:t>
            </a:r>
            <a:r>
              <a:rPr lang="en-AU" sz="1900" b="1" dirty="0">
                <a:solidFill>
                  <a:srgbClr val="FFFFFF"/>
                </a:solidFill>
              </a:rPr>
              <a:t>COVID-like illness </a:t>
            </a:r>
            <a:r>
              <a:rPr lang="en-AU" sz="1900" dirty="0">
                <a:solidFill>
                  <a:srgbClr val="FFFFFF"/>
                </a:solidFill>
              </a:rPr>
              <a:t>and the Signal- X-Axis: </a:t>
            </a:r>
            <a:r>
              <a:rPr lang="en-AU" sz="1900" b="1" dirty="0">
                <a:solidFill>
                  <a:srgbClr val="FFFFFF"/>
                </a:solidFill>
              </a:rPr>
              <a:t>have ever gotten a test for COVID-19 (last 14 days)</a:t>
            </a:r>
            <a:r>
              <a:rPr lang="en-AU" sz="1900" dirty="0">
                <a:solidFill>
                  <a:srgbClr val="FFFFFF"/>
                </a:solidFill>
              </a:rPr>
              <a:t>. The Region, Country selections will be automatically synchronized with those chose on the previous page. Click the </a:t>
            </a:r>
            <a:r>
              <a:rPr lang="en-AU" sz="1900" b="1" dirty="0">
                <a:solidFill>
                  <a:srgbClr val="FFFFFF"/>
                </a:solidFill>
              </a:rPr>
              <a:t>Play</a:t>
            </a:r>
            <a:r>
              <a:rPr lang="en-AU" sz="1900" dirty="0">
                <a:solidFill>
                  <a:srgbClr val="FFFFFF"/>
                </a:solidFill>
              </a:rPr>
              <a:t> button (bottom-right) to animate over time.</a:t>
            </a:r>
            <a:br>
              <a:rPr lang="en-AU" sz="1900" dirty="0">
                <a:solidFill>
                  <a:srgbClr val="FFFFFF"/>
                </a:solidFill>
              </a:rPr>
            </a:br>
            <a:br>
              <a:rPr lang="en-AU" sz="1900" dirty="0">
                <a:solidFill>
                  <a:srgbClr val="FFFFFF"/>
                </a:solidFill>
              </a:rPr>
            </a:br>
            <a:r>
              <a:rPr lang="en-AU" sz="1900" dirty="0">
                <a:solidFill>
                  <a:srgbClr val="FFFFFF"/>
                </a:solidFill>
              </a:rPr>
              <a:t>Note the initially higher testing levels in Victoria, although later results converged. The last few days saw a decline in COVID-like illness responses for Victoria.</a:t>
            </a:r>
          </a:p>
        </p:txBody>
      </p:sp>
      <p:pic>
        <p:nvPicPr>
          <p:cNvPr id="9" name="Content Placeholder 3">
            <a:extLst>
              <a:ext uri="{FF2B5EF4-FFF2-40B4-BE49-F238E27FC236}">
                <a16:creationId xmlns:a16="http://schemas.microsoft.com/office/drawing/2014/main" id="{473A4D83-21D6-43F2-B772-19605027D4D0}"/>
              </a:ext>
            </a:extLst>
          </p:cNvPr>
          <p:cNvPicPr>
            <a:picLocks noChangeAspect="1"/>
          </p:cNvPicPr>
          <p:nvPr/>
        </p:nvPicPr>
        <p:blipFill>
          <a:blip r:embed="rId2"/>
          <a:srcRect/>
          <a:stretch/>
        </p:blipFill>
        <p:spPr>
          <a:xfrm>
            <a:off x="3848099" y="1113110"/>
            <a:ext cx="8248651" cy="4631781"/>
          </a:xfrm>
          <a:prstGeom prst="rect">
            <a:avLst/>
          </a:prstGeom>
        </p:spPr>
      </p:pic>
    </p:spTree>
    <p:extLst>
      <p:ext uri="{BB962C8B-B14F-4D97-AF65-F5344CB8AC3E}">
        <p14:creationId xmlns:p14="http://schemas.microsoft.com/office/powerpoint/2010/main" val="1960329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7D535D-1AC2-4A09-92A5-90A0DEDC21D7}"/>
              </a:ext>
            </a:extLst>
          </p:cNvPr>
          <p:cNvSpPr txBox="1">
            <a:spLocks/>
          </p:cNvSpPr>
          <p:nvPr/>
        </p:nvSpPr>
        <p:spPr>
          <a:xfrm>
            <a:off x="97420" y="434975"/>
            <a:ext cx="3643313" cy="5645150"/>
          </a:xfrm>
          <a:prstGeom prst="rect">
            <a:avLst/>
          </a:prstGeom>
          <a:solidFill>
            <a:srgbClr val="EC701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AU" sz="3200" dirty="0">
                <a:solidFill>
                  <a:srgbClr val="FFFFFF"/>
                </a:solidFill>
              </a:rPr>
              <a:t>Signal Time Series</a:t>
            </a:r>
            <a:br>
              <a:rPr lang="en-AU" sz="4400" dirty="0">
                <a:solidFill>
                  <a:srgbClr val="FFFFFF"/>
                </a:solidFill>
              </a:rPr>
            </a:br>
            <a:r>
              <a:rPr lang="en-AU" sz="4400" dirty="0">
                <a:solidFill>
                  <a:srgbClr val="FFFFFF"/>
                </a:solidFill>
              </a:rPr>
              <a:t> </a:t>
            </a:r>
            <a:br>
              <a:rPr lang="en-AU" sz="7200" dirty="0">
                <a:solidFill>
                  <a:srgbClr val="FFFFFF"/>
                </a:solidFill>
              </a:rPr>
            </a:br>
            <a:r>
              <a:rPr lang="en-AU" sz="1800" dirty="0">
                <a:solidFill>
                  <a:srgbClr val="FFFFFF"/>
                </a:solidFill>
              </a:rPr>
              <a:t>Choose the Signals: </a:t>
            </a:r>
            <a:r>
              <a:rPr lang="en-AU" sz="1800" b="1" dirty="0">
                <a:solidFill>
                  <a:srgbClr val="FFFFFF"/>
                </a:solidFill>
              </a:rPr>
              <a:t>have ever gotten a test for COVID-19 (last 14 days)</a:t>
            </a:r>
            <a:r>
              <a:rPr lang="en-AU" sz="1800" dirty="0">
                <a:solidFill>
                  <a:srgbClr val="FFFFFF"/>
                </a:solidFill>
              </a:rPr>
              <a:t>, and </a:t>
            </a:r>
            <a:r>
              <a:rPr lang="en-AU" sz="1800" b="1" dirty="0">
                <a:solidFill>
                  <a:srgbClr val="FFFFFF"/>
                </a:solidFill>
              </a:rPr>
              <a:t>have not gone in public for the last 7 days</a:t>
            </a:r>
            <a:r>
              <a:rPr lang="en-AU" sz="1800" dirty="0">
                <a:solidFill>
                  <a:srgbClr val="FFFFFF"/>
                </a:solidFill>
              </a:rPr>
              <a:t>. Choose the Country, Region: </a:t>
            </a:r>
            <a:r>
              <a:rPr lang="en-AU" sz="1800" b="1" dirty="0">
                <a:solidFill>
                  <a:srgbClr val="FFFFFF"/>
                </a:solidFill>
              </a:rPr>
              <a:t>Australia / Victoria</a:t>
            </a:r>
            <a:r>
              <a:rPr lang="en-AU" sz="1800" dirty="0">
                <a:solidFill>
                  <a:srgbClr val="FFFFFF"/>
                </a:solidFill>
              </a:rPr>
              <a:t>. </a:t>
            </a:r>
            <a:br>
              <a:rPr lang="en-AU" sz="1800" dirty="0">
                <a:solidFill>
                  <a:srgbClr val="FFFFFF"/>
                </a:solidFill>
              </a:rPr>
            </a:br>
            <a:br>
              <a:rPr lang="en-AU" sz="1800" dirty="0">
                <a:solidFill>
                  <a:srgbClr val="FFFFFF"/>
                </a:solidFill>
              </a:rPr>
            </a:br>
            <a:r>
              <a:rPr lang="en-AU" sz="1800" dirty="0">
                <a:solidFill>
                  <a:srgbClr val="FFFFFF"/>
                </a:solidFill>
              </a:rPr>
              <a:t>Review, then change the Age Bucket from </a:t>
            </a:r>
            <a:r>
              <a:rPr lang="en-AU" sz="1800" b="1" dirty="0">
                <a:solidFill>
                  <a:srgbClr val="FFFFFF"/>
                </a:solidFill>
              </a:rPr>
              <a:t>overall</a:t>
            </a:r>
            <a:r>
              <a:rPr lang="en-AU" sz="1800" dirty="0">
                <a:solidFill>
                  <a:srgbClr val="FFFFFF"/>
                </a:solidFill>
              </a:rPr>
              <a:t> to </a:t>
            </a:r>
            <a:r>
              <a:rPr lang="en-AU" sz="1800" b="1" dirty="0">
                <a:solidFill>
                  <a:srgbClr val="FFFFFF"/>
                </a:solidFill>
              </a:rPr>
              <a:t>55</a:t>
            </a:r>
            <a:r>
              <a:rPr lang="en-AU" sz="1800" dirty="0">
                <a:solidFill>
                  <a:srgbClr val="FFFFFF"/>
                </a:solidFill>
              </a:rPr>
              <a:t>.</a:t>
            </a:r>
            <a:br>
              <a:rPr lang="en-AU" sz="1800" dirty="0">
                <a:solidFill>
                  <a:srgbClr val="FFFFFF"/>
                </a:solidFill>
              </a:rPr>
            </a:br>
            <a:br>
              <a:rPr lang="en-AU" sz="1800" dirty="0">
                <a:solidFill>
                  <a:srgbClr val="FFFFFF"/>
                </a:solidFill>
              </a:rPr>
            </a:br>
            <a:r>
              <a:rPr lang="en-AU" sz="1800" dirty="0">
                <a:solidFill>
                  <a:srgbClr val="FFFFFF"/>
                </a:solidFill>
              </a:rPr>
              <a:t>Note the lower uptake of testing by older respondents as cases rose, compared to their higher levels of not going in public.</a:t>
            </a:r>
          </a:p>
        </p:txBody>
      </p:sp>
      <p:pic>
        <p:nvPicPr>
          <p:cNvPr id="6" name="Picture 5">
            <a:extLst>
              <a:ext uri="{FF2B5EF4-FFF2-40B4-BE49-F238E27FC236}">
                <a16:creationId xmlns:a16="http://schemas.microsoft.com/office/drawing/2014/main" id="{02FC713A-4425-4C97-A033-A810CC3C07E0}"/>
              </a:ext>
            </a:extLst>
          </p:cNvPr>
          <p:cNvPicPr>
            <a:picLocks noChangeAspect="1"/>
          </p:cNvPicPr>
          <p:nvPr/>
        </p:nvPicPr>
        <p:blipFill>
          <a:blip r:embed="rId2"/>
          <a:srcRect/>
          <a:stretch/>
        </p:blipFill>
        <p:spPr>
          <a:xfrm>
            <a:off x="6307280" y="3129045"/>
            <a:ext cx="5721065" cy="3213343"/>
          </a:xfrm>
          <a:prstGeom prst="rect">
            <a:avLst/>
          </a:prstGeom>
        </p:spPr>
      </p:pic>
      <p:pic>
        <p:nvPicPr>
          <p:cNvPr id="8" name="Content Placeholder 3">
            <a:extLst>
              <a:ext uri="{FF2B5EF4-FFF2-40B4-BE49-F238E27FC236}">
                <a16:creationId xmlns:a16="http://schemas.microsoft.com/office/drawing/2014/main" id="{FC7D3D4F-36C9-4F63-8A28-9BE2D11DAAB2}"/>
              </a:ext>
            </a:extLst>
          </p:cNvPr>
          <p:cNvPicPr>
            <a:picLocks noChangeAspect="1"/>
          </p:cNvPicPr>
          <p:nvPr/>
        </p:nvPicPr>
        <p:blipFill>
          <a:blip r:embed="rId3"/>
          <a:srcRect/>
          <a:stretch/>
        </p:blipFill>
        <p:spPr>
          <a:xfrm>
            <a:off x="3875117" y="83223"/>
            <a:ext cx="5962247" cy="3342744"/>
          </a:xfrm>
          <a:prstGeom prst="rect">
            <a:avLst/>
          </a:prstGeom>
        </p:spPr>
      </p:pic>
    </p:spTree>
    <p:extLst>
      <p:ext uri="{BB962C8B-B14F-4D97-AF65-F5344CB8AC3E}">
        <p14:creationId xmlns:p14="http://schemas.microsoft.com/office/powerpoint/2010/main" val="1538903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0036DC-3E4A-4AFE-AF2D-3055312682C5}"/>
              </a:ext>
            </a:extLst>
          </p:cNvPr>
          <p:cNvSpPr txBox="1">
            <a:spLocks/>
          </p:cNvSpPr>
          <p:nvPr/>
        </p:nvSpPr>
        <p:spPr>
          <a:xfrm>
            <a:off x="97420" y="434975"/>
            <a:ext cx="3643313" cy="5645150"/>
          </a:xfrm>
          <a:prstGeom prst="rect">
            <a:avLst/>
          </a:prstGeom>
          <a:solidFill>
            <a:srgbClr val="EC701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AU" sz="3300" dirty="0">
                <a:solidFill>
                  <a:srgbClr val="FFFFFF"/>
                </a:solidFill>
              </a:rPr>
              <a:t>Likert Signals Time Series</a:t>
            </a:r>
            <a:br>
              <a:rPr lang="en-AU" sz="3600" dirty="0">
                <a:solidFill>
                  <a:srgbClr val="FFFFFF"/>
                </a:solidFill>
              </a:rPr>
            </a:br>
            <a:r>
              <a:rPr lang="en-AU" sz="3600" dirty="0">
                <a:solidFill>
                  <a:srgbClr val="FFFFFF"/>
                </a:solidFill>
              </a:rPr>
              <a:t> </a:t>
            </a:r>
            <a:br>
              <a:rPr lang="en-AU" sz="6000" dirty="0">
                <a:solidFill>
                  <a:srgbClr val="FFFFFF"/>
                </a:solidFill>
              </a:rPr>
            </a:br>
            <a:r>
              <a:rPr lang="en-AU" sz="1900" dirty="0">
                <a:solidFill>
                  <a:srgbClr val="FFFFFF"/>
                </a:solidFill>
              </a:rPr>
              <a:t>Choose the Likert set: </a:t>
            </a:r>
            <a:r>
              <a:rPr lang="en-AU" sz="1900" b="1" dirty="0">
                <a:solidFill>
                  <a:srgbClr val="FFFFFF"/>
                </a:solidFill>
              </a:rPr>
              <a:t>mask use.</a:t>
            </a:r>
            <a:br>
              <a:rPr lang="en-AU" sz="1900" dirty="0">
                <a:solidFill>
                  <a:srgbClr val="FFFFFF"/>
                </a:solidFill>
              </a:rPr>
            </a:br>
            <a:br>
              <a:rPr lang="en-AU" sz="1900" dirty="0">
                <a:solidFill>
                  <a:srgbClr val="FFFFFF"/>
                </a:solidFill>
              </a:rPr>
            </a:br>
            <a:r>
              <a:rPr lang="en-AU" sz="1900" dirty="0">
                <a:solidFill>
                  <a:srgbClr val="FFFFFF"/>
                </a:solidFill>
              </a:rPr>
              <a:t>Note the increase in mask use mostly pre-dated the August 2 public health mandate. It was sustained by a significant majority.</a:t>
            </a:r>
          </a:p>
        </p:txBody>
      </p:sp>
      <p:pic>
        <p:nvPicPr>
          <p:cNvPr id="10" name="Content Placeholder 3">
            <a:extLst>
              <a:ext uri="{FF2B5EF4-FFF2-40B4-BE49-F238E27FC236}">
                <a16:creationId xmlns:a16="http://schemas.microsoft.com/office/drawing/2014/main" id="{A19EBC3C-4172-4C3E-B2B0-53BA609AAB27}"/>
              </a:ext>
            </a:extLst>
          </p:cNvPr>
          <p:cNvPicPr>
            <a:picLocks noChangeAspect="1"/>
          </p:cNvPicPr>
          <p:nvPr/>
        </p:nvPicPr>
        <p:blipFill>
          <a:blip r:embed="rId2"/>
          <a:srcRect/>
          <a:stretch/>
        </p:blipFill>
        <p:spPr>
          <a:xfrm>
            <a:off x="3848099" y="1105332"/>
            <a:ext cx="8248651" cy="4647337"/>
          </a:xfrm>
          <a:prstGeom prst="rect">
            <a:avLst/>
          </a:prstGeom>
        </p:spPr>
      </p:pic>
    </p:spTree>
    <p:extLst>
      <p:ext uri="{BB962C8B-B14F-4D97-AF65-F5344CB8AC3E}">
        <p14:creationId xmlns:p14="http://schemas.microsoft.com/office/powerpoint/2010/main" val="1028655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55BF8A73-BC38-4753-B70D-CAEA22AFD508}"/>
              </a:ext>
            </a:extLst>
          </p:cNvPr>
          <p:cNvPicPr>
            <a:picLocks noChangeAspect="1"/>
          </p:cNvPicPr>
          <p:nvPr/>
        </p:nvPicPr>
        <p:blipFill>
          <a:blip r:embed="rId2"/>
          <a:srcRect/>
          <a:stretch/>
        </p:blipFill>
        <p:spPr>
          <a:xfrm>
            <a:off x="3848099" y="1107822"/>
            <a:ext cx="8248651" cy="4642356"/>
          </a:xfrm>
          <a:prstGeom prst="rect">
            <a:avLst/>
          </a:prstGeom>
        </p:spPr>
      </p:pic>
      <p:sp>
        <p:nvSpPr>
          <p:cNvPr id="4" name="Title 1">
            <a:extLst>
              <a:ext uri="{FF2B5EF4-FFF2-40B4-BE49-F238E27FC236}">
                <a16:creationId xmlns:a16="http://schemas.microsoft.com/office/drawing/2014/main" id="{A694EC79-FF40-4C1B-B4C5-BE837F98CA9A}"/>
              </a:ext>
            </a:extLst>
          </p:cNvPr>
          <p:cNvSpPr txBox="1">
            <a:spLocks/>
          </p:cNvSpPr>
          <p:nvPr/>
        </p:nvSpPr>
        <p:spPr>
          <a:xfrm>
            <a:off x="97420" y="434975"/>
            <a:ext cx="3643313" cy="5645150"/>
          </a:xfrm>
          <a:prstGeom prst="rect">
            <a:avLst/>
          </a:prstGeom>
          <a:solidFill>
            <a:srgbClr val="EC701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AU" sz="3200" dirty="0">
                <a:solidFill>
                  <a:srgbClr val="FFFFFF"/>
                </a:solidFill>
              </a:rPr>
              <a:t>Age Time Series</a:t>
            </a:r>
            <a:br>
              <a:rPr lang="en-AU" sz="4000" dirty="0">
                <a:solidFill>
                  <a:srgbClr val="FFFFFF"/>
                </a:solidFill>
              </a:rPr>
            </a:br>
            <a:r>
              <a:rPr lang="en-AU" sz="4000" dirty="0">
                <a:solidFill>
                  <a:srgbClr val="FFFFFF"/>
                </a:solidFill>
              </a:rPr>
              <a:t> </a:t>
            </a:r>
            <a:br>
              <a:rPr lang="en-AU" sz="6600" dirty="0">
                <a:solidFill>
                  <a:srgbClr val="FFFFFF"/>
                </a:solidFill>
              </a:rPr>
            </a:br>
            <a:r>
              <a:rPr lang="en-AU" sz="1900" dirty="0">
                <a:solidFill>
                  <a:srgbClr val="FFFFFF"/>
                </a:solidFill>
              </a:rPr>
              <a:t>Choose the Signal: </a:t>
            </a:r>
            <a:r>
              <a:rPr lang="en-AU" sz="1900" b="1" dirty="0">
                <a:solidFill>
                  <a:srgbClr val="FFFFFF"/>
                </a:solidFill>
              </a:rPr>
              <a:t>have not gone in public in the last 7 days</a:t>
            </a:r>
            <a:r>
              <a:rPr lang="en-AU" sz="1900" dirty="0">
                <a:solidFill>
                  <a:srgbClr val="FFFFFF"/>
                </a:solidFill>
              </a:rPr>
              <a:t>. </a:t>
            </a:r>
            <a:br>
              <a:rPr lang="en-AU" sz="1900" dirty="0">
                <a:solidFill>
                  <a:srgbClr val="FFFFFF"/>
                </a:solidFill>
              </a:rPr>
            </a:br>
            <a:br>
              <a:rPr lang="en-AU" sz="1900" dirty="0">
                <a:solidFill>
                  <a:srgbClr val="FFFFFF"/>
                </a:solidFill>
              </a:rPr>
            </a:br>
            <a:r>
              <a:rPr lang="en-AU" sz="1900" dirty="0">
                <a:solidFill>
                  <a:srgbClr val="FFFFFF"/>
                </a:solidFill>
              </a:rPr>
              <a:t>The display of all Age buckets is a bit noisy. First choose the Age Bucket </a:t>
            </a:r>
            <a:r>
              <a:rPr lang="en-AU" sz="1900" b="1" dirty="0">
                <a:solidFill>
                  <a:srgbClr val="FFFFFF"/>
                </a:solidFill>
              </a:rPr>
              <a:t>overall, </a:t>
            </a:r>
            <a:r>
              <a:rPr lang="en-AU" sz="1900" dirty="0">
                <a:solidFill>
                  <a:srgbClr val="FFFFFF"/>
                </a:solidFill>
              </a:rPr>
              <a:t>then </a:t>
            </a:r>
            <a:r>
              <a:rPr lang="en-AU" sz="1900" b="1" dirty="0">
                <a:solidFill>
                  <a:srgbClr val="FFFFFF"/>
                </a:solidFill>
              </a:rPr>
              <a:t>55.</a:t>
            </a:r>
            <a:br>
              <a:rPr lang="en-AU" sz="1900" dirty="0">
                <a:solidFill>
                  <a:srgbClr val="FFFFFF"/>
                </a:solidFill>
              </a:rPr>
            </a:br>
            <a:br>
              <a:rPr lang="en-AU" sz="1900" dirty="0">
                <a:solidFill>
                  <a:srgbClr val="FFFFFF"/>
                </a:solidFill>
              </a:rPr>
            </a:br>
            <a:r>
              <a:rPr lang="en-AU" sz="1900" dirty="0">
                <a:solidFill>
                  <a:srgbClr val="FFFFFF"/>
                </a:solidFill>
              </a:rPr>
              <a:t>Note that older respondents are more likely to report this extreme precaution, compared to the overall population. </a:t>
            </a:r>
          </a:p>
          <a:p>
            <a:endParaRPr lang="en-AU" sz="1900" dirty="0">
              <a:solidFill>
                <a:srgbClr val="FFFFFF"/>
              </a:solidFill>
            </a:endParaRPr>
          </a:p>
          <a:p>
            <a:r>
              <a:rPr lang="en-AU" sz="1900" dirty="0">
                <a:solidFill>
                  <a:srgbClr val="FFFFFF"/>
                </a:solidFill>
              </a:rPr>
              <a:t>Also note that reporting of this behaviour fell as cases fell.</a:t>
            </a:r>
          </a:p>
        </p:txBody>
      </p:sp>
    </p:spTree>
    <p:extLst>
      <p:ext uri="{BB962C8B-B14F-4D97-AF65-F5344CB8AC3E}">
        <p14:creationId xmlns:p14="http://schemas.microsoft.com/office/powerpoint/2010/main" val="2833191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54DEBE-88DE-414F-ABE8-F027F7B53FB2}"/>
              </a:ext>
            </a:extLst>
          </p:cNvPr>
          <p:cNvSpPr txBox="1">
            <a:spLocks/>
          </p:cNvSpPr>
          <p:nvPr/>
        </p:nvSpPr>
        <p:spPr>
          <a:xfrm>
            <a:off x="97420" y="434975"/>
            <a:ext cx="3643313" cy="5645150"/>
          </a:xfrm>
          <a:prstGeom prst="rect">
            <a:avLst/>
          </a:prstGeom>
          <a:solidFill>
            <a:srgbClr val="EC701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AU" sz="4100" dirty="0">
                <a:solidFill>
                  <a:srgbClr val="FFFFFF"/>
                </a:solidFill>
              </a:rPr>
              <a:t>Gender Time Series</a:t>
            </a:r>
            <a:br>
              <a:rPr lang="en-AU" sz="3600" dirty="0">
                <a:solidFill>
                  <a:srgbClr val="FFFFFF"/>
                </a:solidFill>
              </a:rPr>
            </a:br>
            <a:r>
              <a:rPr lang="en-AU" sz="3600" dirty="0">
                <a:solidFill>
                  <a:srgbClr val="FFFFFF"/>
                </a:solidFill>
              </a:rPr>
              <a:t> </a:t>
            </a:r>
            <a:br>
              <a:rPr lang="en-AU" sz="6000" dirty="0">
                <a:solidFill>
                  <a:srgbClr val="FFFFFF"/>
                </a:solidFill>
              </a:rPr>
            </a:br>
            <a:r>
              <a:rPr lang="en-AU" sz="1900" dirty="0">
                <a:solidFill>
                  <a:srgbClr val="FFFFFF"/>
                </a:solidFill>
              </a:rPr>
              <a:t>Choose the Signal: </a:t>
            </a:r>
            <a:r>
              <a:rPr lang="en-AU" sz="1900" b="1" dirty="0">
                <a:solidFill>
                  <a:srgbClr val="FFFFFF"/>
                </a:solidFill>
              </a:rPr>
              <a:t>gone to work outside of the place they are staying…</a:t>
            </a:r>
            <a:r>
              <a:rPr lang="en-AU" sz="1900" dirty="0">
                <a:solidFill>
                  <a:srgbClr val="FFFFFF"/>
                </a:solidFill>
              </a:rPr>
              <a:t>. </a:t>
            </a:r>
            <a:br>
              <a:rPr lang="en-AU" sz="1900" dirty="0">
                <a:solidFill>
                  <a:srgbClr val="FFFFFF"/>
                </a:solidFill>
              </a:rPr>
            </a:br>
            <a:br>
              <a:rPr lang="en-AU" sz="1900" dirty="0">
                <a:solidFill>
                  <a:srgbClr val="FFFFFF"/>
                </a:solidFill>
              </a:rPr>
            </a:br>
            <a:r>
              <a:rPr lang="en-AU" sz="1900" dirty="0">
                <a:solidFill>
                  <a:srgbClr val="FFFFFF"/>
                </a:solidFill>
              </a:rPr>
              <a:t>You can quickly compare to other Regions e.g. </a:t>
            </a:r>
            <a:r>
              <a:rPr lang="en-AU" sz="1900" b="1" dirty="0">
                <a:solidFill>
                  <a:srgbClr val="FFFFFF"/>
                </a:solidFill>
              </a:rPr>
              <a:t>Western Australia</a:t>
            </a:r>
            <a:r>
              <a:rPr lang="en-AU" sz="1900" dirty="0">
                <a:solidFill>
                  <a:srgbClr val="FFFFFF"/>
                </a:solidFill>
              </a:rPr>
              <a:t> – the % for male seldom is usually in the 40-60% range, vs low 30s in Victoria</a:t>
            </a:r>
            <a:r>
              <a:rPr lang="en-AU" sz="1900" b="1" dirty="0">
                <a:solidFill>
                  <a:srgbClr val="FFFFFF"/>
                </a:solidFill>
              </a:rPr>
              <a:t>.</a:t>
            </a:r>
            <a:br>
              <a:rPr lang="en-AU" sz="1900" dirty="0">
                <a:solidFill>
                  <a:srgbClr val="FFFFFF"/>
                </a:solidFill>
              </a:rPr>
            </a:br>
            <a:br>
              <a:rPr lang="en-AU" sz="1900" dirty="0">
                <a:solidFill>
                  <a:srgbClr val="FFFFFF"/>
                </a:solidFill>
              </a:rPr>
            </a:br>
            <a:r>
              <a:rPr lang="en-AU" sz="1900" dirty="0">
                <a:solidFill>
                  <a:srgbClr val="FFFFFF"/>
                </a:solidFill>
              </a:rPr>
              <a:t>You can also explore the variations by Age Bucket etc.</a:t>
            </a:r>
          </a:p>
        </p:txBody>
      </p:sp>
      <p:pic>
        <p:nvPicPr>
          <p:cNvPr id="6" name="Picture 5">
            <a:extLst>
              <a:ext uri="{FF2B5EF4-FFF2-40B4-BE49-F238E27FC236}">
                <a16:creationId xmlns:a16="http://schemas.microsoft.com/office/drawing/2014/main" id="{14F8461E-ABCE-4CDA-8479-7994C2B34998}"/>
              </a:ext>
            </a:extLst>
          </p:cNvPr>
          <p:cNvPicPr>
            <a:picLocks noChangeAspect="1"/>
          </p:cNvPicPr>
          <p:nvPr/>
        </p:nvPicPr>
        <p:blipFill>
          <a:blip r:embed="rId2"/>
          <a:srcRect/>
          <a:stretch/>
        </p:blipFill>
        <p:spPr>
          <a:xfrm>
            <a:off x="6307280" y="3129258"/>
            <a:ext cx="5721065" cy="3212916"/>
          </a:xfrm>
          <a:prstGeom prst="rect">
            <a:avLst/>
          </a:prstGeom>
        </p:spPr>
      </p:pic>
      <p:pic>
        <p:nvPicPr>
          <p:cNvPr id="8" name="Content Placeholder 3">
            <a:extLst>
              <a:ext uri="{FF2B5EF4-FFF2-40B4-BE49-F238E27FC236}">
                <a16:creationId xmlns:a16="http://schemas.microsoft.com/office/drawing/2014/main" id="{9B9CC2B2-836B-49E9-839B-20AB18BBEE01}"/>
              </a:ext>
            </a:extLst>
          </p:cNvPr>
          <p:cNvPicPr>
            <a:picLocks noChangeAspect="1"/>
          </p:cNvPicPr>
          <p:nvPr/>
        </p:nvPicPr>
        <p:blipFill>
          <a:blip r:embed="rId3"/>
          <a:srcRect/>
          <a:stretch/>
        </p:blipFill>
        <p:spPr>
          <a:xfrm>
            <a:off x="3881917" y="83223"/>
            <a:ext cx="5948646" cy="3342744"/>
          </a:xfrm>
          <a:prstGeom prst="rect">
            <a:avLst/>
          </a:prstGeom>
        </p:spPr>
      </p:pic>
    </p:spTree>
    <p:extLst>
      <p:ext uri="{BB962C8B-B14F-4D97-AF65-F5344CB8AC3E}">
        <p14:creationId xmlns:p14="http://schemas.microsoft.com/office/powerpoint/2010/main" val="32513067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780</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Bookman Old Style</vt:lpstr>
      <vt:lpstr>Calibri</vt:lpstr>
      <vt:lpstr>Franklin Gothic Book</vt:lpstr>
      <vt:lpstr>1_RetrospectVTI</vt:lpstr>
      <vt:lpstr>COVID-19 Symptom Data Challenge:   CSDC Global Explorer</vt:lpstr>
      <vt:lpstr>Case Study – Victoria, Australia</vt:lpstr>
      <vt:lpstr>Region, Country Time Series  Choose the Signal: wore a mask all the time when in public and the Region: Victoria, Australia.   Note as cases rose, mask wearing became widespread, at which point COVID-19 cases dropped steeply.  Choose the Region: South Korea – all regions for a similar pattern.</vt:lpstr>
      <vt:lpstr>Region, Country (multi) Time Series  Choose the Signal: did not wear a mask when in public and the Region: Victoria, Australia and some neighbouring regions.   Note the extremely high compliance levels with the public health mandate in Victoria, and lesser changes in other regions.</vt:lpstr>
      <vt:lpstr>PowerPoint Presentation</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2020-09-21T14:09:08Z</dcterms:created>
  <dcterms:modified xsi:type="dcterms:W3CDTF">2020-10-04T11:10:01Z</dcterms:modified>
</cp:coreProperties>
</file>