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13" r:id="rId3"/>
    <p:sldId id="275" r:id="rId4"/>
    <p:sldId id="276" r:id="rId5"/>
    <p:sldId id="282" r:id="rId6"/>
    <p:sldId id="257" r:id="rId7"/>
    <p:sldId id="277" r:id="rId8"/>
    <p:sldId id="260" r:id="rId9"/>
    <p:sldId id="258" r:id="rId10"/>
    <p:sldId id="279" r:id="rId11"/>
    <p:sldId id="286" r:id="rId12"/>
    <p:sldId id="280" r:id="rId13"/>
    <p:sldId id="278" r:id="rId14"/>
    <p:sldId id="305" r:id="rId15"/>
    <p:sldId id="306" r:id="rId16"/>
    <p:sldId id="308" r:id="rId17"/>
    <p:sldId id="309" r:id="rId18"/>
    <p:sldId id="311" r:id="rId19"/>
    <p:sldId id="287" r:id="rId20"/>
    <p:sldId id="288" r:id="rId21"/>
    <p:sldId id="304" r:id="rId22"/>
    <p:sldId id="289" r:id="rId23"/>
    <p:sldId id="261" r:id="rId24"/>
    <p:sldId id="259" r:id="rId25"/>
    <p:sldId id="290" r:id="rId26"/>
    <p:sldId id="312" r:id="rId27"/>
    <p:sldId id="262" r:id="rId28"/>
    <p:sldId id="264" r:id="rId29"/>
    <p:sldId id="263" r:id="rId30"/>
    <p:sldId id="266" r:id="rId31"/>
    <p:sldId id="268" r:id="rId32"/>
    <p:sldId id="269" r:id="rId33"/>
    <p:sldId id="270" r:id="rId34"/>
    <p:sldId id="271" r:id="rId35"/>
    <p:sldId id="291" r:id="rId36"/>
    <p:sldId id="272" r:id="rId37"/>
    <p:sldId id="273" r:id="rId38"/>
    <p:sldId id="284" r:id="rId39"/>
    <p:sldId id="285" r:id="rId40"/>
    <p:sldId id="314" r:id="rId41"/>
    <p:sldId id="274" r:id="rId42"/>
    <p:sldId id="293" r:id="rId43"/>
    <p:sldId id="294" r:id="rId44"/>
    <p:sldId id="295" r:id="rId45"/>
    <p:sldId id="296" r:id="rId46"/>
    <p:sldId id="297" r:id="rId47"/>
    <p:sldId id="298" r:id="rId48"/>
    <p:sldId id="299" r:id="rId49"/>
    <p:sldId id="300" r:id="rId50"/>
    <p:sldId id="301" r:id="rId51"/>
    <p:sldId id="302" r:id="rId52"/>
    <p:sldId id="303" r:id="rId53"/>
    <p:sldId id="315"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7" d="100"/>
          <a:sy n="87" d="100"/>
        </p:scale>
        <p:origin x="-864" y="25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E3E7B20C-8702-4E20-BFFE-99EF5656E97D}" type="datetimeFigureOut">
              <a:rPr lang="en-GB" smtClean="0"/>
              <a:pPr/>
              <a:t>26/09/2019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E503B16-20C0-4802-9898-83FFD5388673}"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3E7B20C-8702-4E20-BFFE-99EF5656E97D}" type="datetimeFigureOut">
              <a:rPr lang="en-GB" smtClean="0"/>
              <a:pPr/>
              <a:t>26/09/2019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E503B16-20C0-4802-9898-83FFD5388673}"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3E7B20C-8702-4E20-BFFE-99EF5656E97D}" type="datetimeFigureOut">
              <a:rPr lang="en-GB" smtClean="0"/>
              <a:pPr/>
              <a:t>26/09/2019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E503B16-20C0-4802-9898-83FFD5388673}"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3E7B20C-8702-4E20-BFFE-99EF5656E97D}" type="datetimeFigureOut">
              <a:rPr lang="en-GB" smtClean="0"/>
              <a:pPr/>
              <a:t>26/09/2019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E503B16-20C0-4802-9898-83FFD5388673}"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E7B20C-8702-4E20-BFFE-99EF5656E97D}" type="datetimeFigureOut">
              <a:rPr lang="en-GB" smtClean="0"/>
              <a:pPr/>
              <a:t>26/09/2019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E503B16-20C0-4802-9898-83FFD5388673}"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E3E7B20C-8702-4E20-BFFE-99EF5656E97D}" type="datetimeFigureOut">
              <a:rPr lang="en-GB" smtClean="0"/>
              <a:pPr/>
              <a:t>26/09/2019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E503B16-20C0-4802-9898-83FFD5388673}"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E3E7B20C-8702-4E20-BFFE-99EF5656E97D}" type="datetimeFigureOut">
              <a:rPr lang="en-GB" smtClean="0"/>
              <a:pPr/>
              <a:t>26/09/2019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E503B16-20C0-4802-9898-83FFD5388673}"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E3E7B20C-8702-4E20-BFFE-99EF5656E97D}" type="datetimeFigureOut">
              <a:rPr lang="en-GB" smtClean="0"/>
              <a:pPr/>
              <a:t>26/09/2019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E503B16-20C0-4802-9898-83FFD5388673}"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E7B20C-8702-4E20-BFFE-99EF5656E97D}" type="datetimeFigureOut">
              <a:rPr lang="en-GB" smtClean="0"/>
              <a:pPr/>
              <a:t>26/09/2019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E503B16-20C0-4802-9898-83FFD5388673}"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E7B20C-8702-4E20-BFFE-99EF5656E97D}" type="datetimeFigureOut">
              <a:rPr lang="en-GB" smtClean="0"/>
              <a:pPr/>
              <a:t>26/09/2019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E503B16-20C0-4802-9898-83FFD5388673}"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E7B20C-8702-4E20-BFFE-99EF5656E97D}" type="datetimeFigureOut">
              <a:rPr lang="en-GB" smtClean="0"/>
              <a:pPr/>
              <a:t>26/09/2019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E503B16-20C0-4802-9898-83FFD5388673}"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E7B20C-8702-4E20-BFFE-99EF5656E97D}" type="datetimeFigureOut">
              <a:rPr lang="en-GB" smtClean="0"/>
              <a:pPr/>
              <a:t>26/09/2019</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503B16-20C0-4802-9898-83FFD5388673}"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Big </a:t>
            </a:r>
            <a:r>
              <a:rPr lang="en-GB" smtClean="0"/>
              <a:t>Data – Introduction  </a:t>
            </a:r>
            <a:endParaRPr lang="en-GB" dirty="0"/>
          </a:p>
        </p:txBody>
      </p:sp>
      <p:sp>
        <p:nvSpPr>
          <p:cNvPr id="3" name="Subtitle 2"/>
          <p:cNvSpPr>
            <a:spLocks noGrp="1"/>
          </p:cNvSpPr>
          <p:nvPr>
            <p:ph type="subTitle" idx="1"/>
          </p:nvPr>
        </p:nvSpPr>
        <p:spPr/>
        <p:txBody>
          <a:bodyPr/>
          <a:lstStyle/>
          <a:p>
            <a:r>
              <a:rPr lang="en-GB" dirty="0" smtClean="0"/>
              <a:t>Lecture 1 with Class questions</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Big Data is Big!</a:t>
            </a:r>
            <a:endParaRPr lang="en-GB" dirty="0"/>
          </a:p>
        </p:txBody>
      </p:sp>
      <p:sp>
        <p:nvSpPr>
          <p:cNvPr id="3" name="Content Placeholder 2"/>
          <p:cNvSpPr>
            <a:spLocks noGrp="1"/>
          </p:cNvSpPr>
          <p:nvPr>
            <p:ph idx="1"/>
          </p:nvPr>
        </p:nvSpPr>
        <p:spPr/>
        <p:txBody>
          <a:bodyPr>
            <a:normAutofit fontScale="92500" lnSpcReduction="10000"/>
          </a:bodyPr>
          <a:lstStyle/>
          <a:p>
            <a:pPr fontAlgn="base"/>
            <a:r>
              <a:rPr lang="en-GB" dirty="0" smtClean="0"/>
              <a:t>Over 1 billion Google searches are made and 294 billion emails are sent everyday</a:t>
            </a:r>
          </a:p>
          <a:p>
            <a:pPr fontAlgn="base"/>
            <a:r>
              <a:rPr lang="en-GB" dirty="0" smtClean="0"/>
              <a:t>Every minute, 65,972 </a:t>
            </a:r>
            <a:r>
              <a:rPr lang="en-GB" dirty="0" err="1" smtClean="0"/>
              <a:t>Instagram</a:t>
            </a:r>
            <a:r>
              <a:rPr lang="en-GB" dirty="0" smtClean="0"/>
              <a:t> photos are posted, 448,800 tweets are composed, and 500 hours worth of YouTube videos are uploaded</a:t>
            </a:r>
          </a:p>
          <a:p>
            <a:pPr fontAlgn="base"/>
            <a:r>
              <a:rPr lang="en-GB" dirty="0" smtClean="0"/>
              <a:t>By 2020, the number of </a:t>
            </a:r>
            <a:r>
              <a:rPr lang="en-GB" dirty="0" err="1" smtClean="0"/>
              <a:t>smartphone</a:t>
            </a:r>
            <a:r>
              <a:rPr lang="en-GB" dirty="0" smtClean="0"/>
              <a:t> users could reach over 6 billion </a:t>
            </a:r>
          </a:p>
          <a:p>
            <a:pPr fontAlgn="base"/>
            <a:r>
              <a:rPr lang="en-GB" dirty="0" smtClean="0"/>
              <a:t>And taking Internet of Things (</a:t>
            </a:r>
            <a:r>
              <a:rPr lang="en-GB" dirty="0" err="1" smtClean="0"/>
              <a:t>IoT</a:t>
            </a:r>
            <a:r>
              <a:rPr lang="en-GB" dirty="0" smtClean="0"/>
              <a:t>) into account, there could be 26 billion connected devices by then</a:t>
            </a:r>
          </a:p>
          <a:p>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Big Data is here!</a:t>
            </a:r>
            <a:endParaRPr lang="en-GB" dirty="0"/>
          </a:p>
        </p:txBody>
      </p:sp>
      <p:sp>
        <p:nvSpPr>
          <p:cNvPr id="3" name="Content Placeholder 2"/>
          <p:cNvSpPr>
            <a:spLocks noGrp="1"/>
          </p:cNvSpPr>
          <p:nvPr>
            <p:ph idx="1"/>
          </p:nvPr>
        </p:nvSpPr>
        <p:spPr/>
        <p:txBody>
          <a:bodyPr>
            <a:normAutofit fontScale="62500" lnSpcReduction="20000"/>
          </a:bodyPr>
          <a:lstStyle/>
          <a:p>
            <a:r>
              <a:rPr lang="en-GB" dirty="0" smtClean="0"/>
              <a:t>Data growth, speed and complexity are being driven by deployment of billions of intelligent sensors and smart devices (Internet of Things (</a:t>
            </a:r>
            <a:r>
              <a:rPr lang="en-GB" dirty="0" err="1" smtClean="0"/>
              <a:t>IoT</a:t>
            </a:r>
            <a:r>
              <a:rPr lang="en-GB" dirty="0" smtClean="0"/>
              <a:t>) that are transmitting data and by other sources of semi-structured and structured data </a:t>
            </a:r>
          </a:p>
          <a:p>
            <a:r>
              <a:rPr lang="en-GB" dirty="0" smtClean="0"/>
              <a:t>The data must be gathered continually, analysed, and then provide direction to the business intelligence on what  appropriate actions to take, thereby providing value </a:t>
            </a:r>
          </a:p>
          <a:p>
            <a:r>
              <a:rPr lang="en-GB" dirty="0" smtClean="0"/>
              <a:t>Massive growth in data and lower cost of computing (using Clusters of computers) to process it. </a:t>
            </a:r>
          </a:p>
          <a:p>
            <a:pPr lvl="1"/>
            <a:r>
              <a:rPr lang="en-GB" dirty="0" err="1" smtClean="0"/>
              <a:t>Hadoop</a:t>
            </a:r>
            <a:r>
              <a:rPr lang="en-GB" dirty="0" smtClean="0"/>
              <a:t> gives the ability to perform distributed storage and distributed processing of very large data sets on computer clusters built from commodity hardware</a:t>
            </a:r>
          </a:p>
          <a:p>
            <a:r>
              <a:rPr lang="en-GB" dirty="0" smtClean="0"/>
              <a:t>Moving away from Vertical scaling (scaling up – shared memory architecture adding more CPU, Memory, Storage – more expensive &amp; less scalable) to horizontal scaling (scaling out – shared nothing architecture – cheaper to scale using commodity hardware &amp; more scalable)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Does Big Data matter?</a:t>
            </a:r>
            <a:endParaRPr lang="en-GB" dirty="0"/>
          </a:p>
        </p:txBody>
      </p:sp>
      <p:sp>
        <p:nvSpPr>
          <p:cNvPr id="3" name="Content Placeholder 2"/>
          <p:cNvSpPr>
            <a:spLocks noGrp="1"/>
          </p:cNvSpPr>
          <p:nvPr>
            <p:ph idx="1"/>
          </p:nvPr>
        </p:nvSpPr>
        <p:spPr/>
        <p:txBody>
          <a:bodyPr>
            <a:normAutofit fontScale="92500" lnSpcReduction="20000"/>
          </a:bodyPr>
          <a:lstStyle/>
          <a:p>
            <a:pPr fontAlgn="base"/>
            <a:r>
              <a:rPr lang="en-GB" dirty="0" smtClean="0"/>
              <a:t>An Accenture study reveals that 79 percent of corporate executives surveyed believe that ‘</a:t>
            </a:r>
            <a:r>
              <a:rPr lang="en-GB" i="1" dirty="0" smtClean="0"/>
              <a:t>companies that do not embrace big data will lose their competitive position and may even face extinction</a:t>
            </a:r>
            <a:r>
              <a:rPr lang="en-GB" dirty="0" smtClean="0"/>
              <a:t>’. </a:t>
            </a:r>
          </a:p>
          <a:p>
            <a:pPr fontAlgn="base"/>
            <a:r>
              <a:rPr lang="en-GB" dirty="0" smtClean="0"/>
              <a:t>83 percent have taken on big data projects with the aim of outperforming others in their respective industries.</a:t>
            </a:r>
          </a:p>
          <a:p>
            <a:pPr fontAlgn="base"/>
            <a:r>
              <a:rPr lang="en-GB" dirty="0" smtClean="0"/>
              <a:t>As a survey by New Vantage Partners  shows that it delivers most value to enterprises by reducing costs (49.2%) and driving innovation (44.3%)</a:t>
            </a:r>
          </a:p>
          <a:p>
            <a:endParaRPr lang="en-GB"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1026" name="Picture 2" descr="https://msdnshared.blob.core.windows.net/media/MSDNBlogsFS/prod.evol.blogs.msdn.com/CommunityServer.Blogs.Components.WeblogFiles/00/00/01/03/28/metablogapi/4774.image_thumb_588C7C65.pn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Web 2.0 (Read-Write)  </a:t>
            </a:r>
            <a:endParaRPr lang="en-GB" dirty="0"/>
          </a:p>
        </p:txBody>
      </p:sp>
      <p:sp>
        <p:nvSpPr>
          <p:cNvPr id="3" name="Content Placeholder 2"/>
          <p:cNvSpPr>
            <a:spLocks noGrp="1"/>
          </p:cNvSpPr>
          <p:nvPr>
            <p:ph idx="1"/>
          </p:nvPr>
        </p:nvSpPr>
        <p:spPr/>
        <p:txBody>
          <a:bodyPr>
            <a:normAutofit fontScale="70000" lnSpcReduction="20000"/>
          </a:bodyPr>
          <a:lstStyle/>
          <a:p>
            <a:r>
              <a:rPr lang="en-GB" dirty="0" smtClean="0"/>
              <a:t>Web 2.0 an evolution from the original Web which can be compared to a library</a:t>
            </a:r>
          </a:p>
          <a:p>
            <a:r>
              <a:rPr lang="en-GB" dirty="0" smtClean="0"/>
              <a:t>Web 1.0 was essentially an information dump, a place where people just placed walls upon walls of text which other users can read but cannot change or contribute. </a:t>
            </a:r>
          </a:p>
          <a:p>
            <a:r>
              <a:rPr lang="en-GB" dirty="0" smtClean="0"/>
              <a:t>Web 2.0 changed this by allowing user interaction with dynamic websites that acted more as applications than simply pages of information. You can still use it to receive information, but you also contribute to the conversation and make it a richer experience</a:t>
            </a:r>
          </a:p>
          <a:p>
            <a:r>
              <a:rPr lang="en-GB" dirty="0" smtClean="0"/>
              <a:t>Examples of Web 2.0 applications are </a:t>
            </a:r>
            <a:r>
              <a:rPr lang="en-GB" dirty="0" err="1" smtClean="0"/>
              <a:t>Youtube</a:t>
            </a:r>
            <a:r>
              <a:rPr lang="en-GB" dirty="0" smtClean="0"/>
              <a:t>, </a:t>
            </a:r>
            <a:r>
              <a:rPr lang="en-GB" dirty="0" err="1" smtClean="0"/>
              <a:t>Facebook</a:t>
            </a:r>
            <a:r>
              <a:rPr lang="en-GB" dirty="0" smtClean="0"/>
              <a:t>, </a:t>
            </a:r>
            <a:r>
              <a:rPr lang="en-GB" dirty="0" err="1" smtClean="0"/>
              <a:t>Snapchat</a:t>
            </a:r>
            <a:r>
              <a:rPr lang="en-GB" dirty="0" smtClean="0"/>
              <a:t>  etc</a:t>
            </a:r>
          </a:p>
          <a:p>
            <a:r>
              <a:rPr lang="en-GB" dirty="0" smtClean="0"/>
              <a:t>It moves away from PC Browser only to include mobile devices (tablets, </a:t>
            </a:r>
            <a:r>
              <a:rPr lang="en-GB" dirty="0" err="1" smtClean="0"/>
              <a:t>smartphones</a:t>
            </a:r>
            <a:r>
              <a:rPr lang="en-GB" dirty="0" smtClean="0"/>
              <a:t>)</a:t>
            </a:r>
          </a:p>
          <a:p>
            <a:endParaRPr lang="en-GB" dirty="0" smtClean="0"/>
          </a:p>
          <a:p>
            <a:endParaRPr lang="en-GB"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Web 3.0 </a:t>
            </a:r>
            <a:endParaRPr lang="en-GB" dirty="0"/>
          </a:p>
        </p:txBody>
      </p:sp>
      <p:sp>
        <p:nvSpPr>
          <p:cNvPr id="3" name="Content Placeholder 2"/>
          <p:cNvSpPr>
            <a:spLocks noGrp="1"/>
          </p:cNvSpPr>
          <p:nvPr>
            <p:ph idx="1"/>
          </p:nvPr>
        </p:nvSpPr>
        <p:spPr/>
        <p:txBody>
          <a:bodyPr>
            <a:normAutofit lnSpcReduction="10000"/>
          </a:bodyPr>
          <a:lstStyle/>
          <a:p>
            <a:r>
              <a:rPr lang="en-GB" dirty="0" smtClean="0"/>
              <a:t>Web 2.0 uses the Internet to make connections between people, Web 3.0 will use the Internet to make connections with information.</a:t>
            </a:r>
          </a:p>
          <a:p>
            <a:r>
              <a:rPr lang="en-GB" dirty="0" smtClean="0"/>
              <a:t>It is the “executable” phase of Word Wide Web with dynamic applications, interactive services, and “machine-to-machine” interaction. </a:t>
            </a:r>
          </a:p>
          <a:p>
            <a:r>
              <a:rPr lang="en-GB" dirty="0" smtClean="0"/>
              <a:t>Based on AI and </a:t>
            </a:r>
            <a:r>
              <a:rPr lang="en-GB" b="1" dirty="0" smtClean="0"/>
              <a:t>Big Data</a:t>
            </a:r>
            <a:endParaRPr lang="en-GB"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Our daily interaction with Web 3.0 include</a:t>
            </a:r>
            <a:endParaRPr lang="en-GB" dirty="0"/>
          </a:p>
        </p:txBody>
      </p:sp>
      <p:sp>
        <p:nvSpPr>
          <p:cNvPr id="3" name="Content Placeholder 2"/>
          <p:cNvSpPr>
            <a:spLocks noGrp="1"/>
          </p:cNvSpPr>
          <p:nvPr>
            <p:ph idx="1"/>
          </p:nvPr>
        </p:nvSpPr>
        <p:spPr>
          <a:xfrm>
            <a:off x="457200" y="1600200"/>
            <a:ext cx="8229600" cy="4997152"/>
          </a:xfrm>
        </p:spPr>
        <p:txBody>
          <a:bodyPr>
            <a:normAutofit fontScale="77500" lnSpcReduction="20000"/>
          </a:bodyPr>
          <a:lstStyle/>
          <a:p>
            <a:r>
              <a:rPr lang="en-GB" dirty="0" smtClean="0"/>
              <a:t> Technologies like virtual assistants (</a:t>
            </a:r>
            <a:r>
              <a:rPr lang="en-GB" dirty="0" err="1" smtClean="0"/>
              <a:t>eg</a:t>
            </a:r>
            <a:r>
              <a:rPr lang="en-GB" dirty="0" smtClean="0"/>
              <a:t> </a:t>
            </a:r>
            <a:r>
              <a:rPr lang="en-GB" dirty="0" err="1" smtClean="0"/>
              <a:t>Siri</a:t>
            </a:r>
            <a:r>
              <a:rPr lang="en-GB" dirty="0" smtClean="0"/>
              <a:t>, </a:t>
            </a:r>
            <a:r>
              <a:rPr lang="en-GB" dirty="0" err="1" smtClean="0"/>
              <a:t>Alexa</a:t>
            </a:r>
            <a:r>
              <a:rPr lang="en-GB" dirty="0" smtClean="0"/>
              <a:t>, Google Assistant,  </a:t>
            </a:r>
            <a:r>
              <a:rPr lang="en-GB" dirty="0" err="1" smtClean="0"/>
              <a:t>Cortana</a:t>
            </a:r>
            <a:r>
              <a:rPr lang="en-GB" dirty="0" smtClean="0"/>
              <a:t>), retina displays and 5G Internet, which have drastically improved our web experience, are all products of Web 3.0.</a:t>
            </a:r>
          </a:p>
          <a:p>
            <a:r>
              <a:rPr lang="en-GB" dirty="0" smtClean="0"/>
              <a:t>These AI assistants support natural language, meaning you can say something relatively complex into your phone/computer and it will pick apart the important component(s) of your speech &amp; then follow your commands, like to make a reminder, send an email or do a search</a:t>
            </a:r>
          </a:p>
          <a:p>
            <a:r>
              <a:rPr lang="en-GB" dirty="0" smtClean="0"/>
              <a:t>For example, if you are driving in Ealing and ask you </a:t>
            </a:r>
            <a:r>
              <a:rPr lang="en-GB" dirty="0" err="1" smtClean="0"/>
              <a:t>Cortana</a:t>
            </a:r>
            <a:r>
              <a:rPr lang="en-GB" dirty="0" smtClean="0"/>
              <a:t> like device for a good comedy movie to watch in the area followed by an Italian restaurant which has vegan pizza selection nearby, it should take care of it all ... </a:t>
            </a:r>
          </a:p>
          <a:p>
            <a:endParaRPr lang="en-GB" dirty="0" smtClean="0"/>
          </a:p>
          <a:p>
            <a:endParaRPr lang="en-GB" dirty="0" smtClean="0"/>
          </a:p>
          <a:p>
            <a:endParaRPr lang="en-GB" dirty="0" smtClean="0"/>
          </a:p>
          <a:p>
            <a:endParaRPr lang="en-GB" dirty="0" smtClean="0"/>
          </a:p>
          <a:p>
            <a:endParaRPr lang="en-GB"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Business strategy drives the need for Big Data</a:t>
            </a:r>
            <a:endParaRPr lang="en-GB" dirty="0"/>
          </a:p>
        </p:txBody>
      </p:sp>
      <p:sp>
        <p:nvSpPr>
          <p:cNvPr id="3" name="Content Placeholder 2"/>
          <p:cNvSpPr>
            <a:spLocks noGrp="1"/>
          </p:cNvSpPr>
          <p:nvPr>
            <p:ph idx="1"/>
          </p:nvPr>
        </p:nvSpPr>
        <p:spPr/>
        <p:txBody>
          <a:bodyPr/>
          <a:lstStyle/>
          <a:p>
            <a:r>
              <a:rPr lang="en-GB" dirty="0" smtClean="0"/>
              <a:t>Technology strategy is driven from the Business</a:t>
            </a:r>
          </a:p>
          <a:p>
            <a:r>
              <a:rPr lang="en-GB" dirty="0" smtClean="0"/>
              <a:t>Various Digital business models work necessitate Big Data!</a:t>
            </a:r>
          </a:p>
          <a:p>
            <a:r>
              <a:rPr lang="en-GB" dirty="0" smtClean="0"/>
              <a:t>Several of the technology innovation for Big Data have come from the implementation of these business models. </a:t>
            </a:r>
            <a:r>
              <a:rPr lang="en-GB" dirty="0" err="1" smtClean="0"/>
              <a:t>Eg</a:t>
            </a:r>
            <a:r>
              <a:rPr lang="en-GB" dirty="0" smtClean="0"/>
              <a:t> Google, Yahoo giving rise to </a:t>
            </a:r>
            <a:r>
              <a:rPr lang="en-GB" dirty="0" err="1" smtClean="0"/>
              <a:t>Hadoop</a:t>
            </a:r>
            <a:r>
              <a:rPr lang="en-GB" dirty="0" smtClean="0"/>
              <a:t>, </a:t>
            </a:r>
            <a:r>
              <a:rPr lang="en-GB" dirty="0" err="1" smtClean="0"/>
              <a:t>Hbase</a:t>
            </a:r>
            <a:r>
              <a:rPr lang="en-GB" dirty="0" smtClean="0"/>
              <a:t> etc </a:t>
            </a:r>
            <a:endParaRPr lang="en-GB"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Example: Disruptive Business Models -</a:t>
            </a:r>
            <a:br>
              <a:rPr lang="en-GB" dirty="0" smtClean="0"/>
            </a:br>
            <a:r>
              <a:rPr lang="en-GB" dirty="0" smtClean="0"/>
              <a:t>Free Model</a:t>
            </a:r>
            <a:endParaRPr lang="en-GB" dirty="0"/>
          </a:p>
        </p:txBody>
      </p:sp>
      <p:sp>
        <p:nvSpPr>
          <p:cNvPr id="3" name="Content Placeholder 2"/>
          <p:cNvSpPr>
            <a:spLocks noGrp="1"/>
          </p:cNvSpPr>
          <p:nvPr>
            <p:ph idx="1"/>
          </p:nvPr>
        </p:nvSpPr>
        <p:spPr>
          <a:xfrm>
            <a:off x="457200" y="1600200"/>
            <a:ext cx="8229600" cy="4997152"/>
          </a:xfrm>
        </p:spPr>
        <p:txBody>
          <a:bodyPr>
            <a:normAutofit fontScale="77500" lnSpcReduction="20000"/>
          </a:bodyPr>
          <a:lstStyle/>
          <a:p>
            <a:pPr lvl="0"/>
            <a:r>
              <a:rPr lang="en-GB" dirty="0" smtClean="0"/>
              <a:t>This disrupts </a:t>
            </a:r>
            <a:r>
              <a:rPr lang="en-GB" dirty="0"/>
              <a:t>with an </a:t>
            </a:r>
            <a:r>
              <a:rPr lang="en-GB" dirty="0" smtClean="0"/>
              <a:t>“if you are-not-paying-for-the-product-you-are-the-product”</a:t>
            </a:r>
            <a:r>
              <a:rPr lang="en-GB" dirty="0"/>
              <a:t> model that involves selling personal data or ‘advertising eyeballs’ </a:t>
            </a:r>
            <a:r>
              <a:rPr lang="en-GB" dirty="0" smtClean="0"/>
              <a:t>collected by </a:t>
            </a:r>
            <a:r>
              <a:rPr lang="en-GB" dirty="0"/>
              <a:t>offering consumers a ‘free’ product or service that captures their data/attention. </a:t>
            </a:r>
            <a:endParaRPr lang="en-GB" dirty="0" smtClean="0"/>
          </a:p>
          <a:p>
            <a:pPr lvl="0"/>
            <a:r>
              <a:rPr lang="en-GB" dirty="0" smtClean="0"/>
              <a:t>Being “Free”, </a:t>
            </a:r>
            <a:r>
              <a:rPr lang="en-GB" dirty="0"/>
              <a:t>it attracts a lot of users - the more the users, the more  data can be extracted. </a:t>
            </a:r>
            <a:r>
              <a:rPr lang="en-GB" dirty="0" smtClean="0"/>
              <a:t> Big Data and Data Analytics play a fundamental part.</a:t>
            </a:r>
          </a:p>
          <a:p>
            <a:pPr lvl="0"/>
            <a:r>
              <a:rPr lang="en-GB" dirty="0" smtClean="0"/>
              <a:t>The </a:t>
            </a:r>
            <a:r>
              <a:rPr lang="en-GB" dirty="0"/>
              <a:t>Free Model is not charging because the data is being sold and the attention of the end user is being sold. When the data is combined with advertising, it tends to be much more </a:t>
            </a:r>
            <a:r>
              <a:rPr lang="en-GB" dirty="0" err="1"/>
              <a:t>targetted</a:t>
            </a:r>
            <a:r>
              <a:rPr lang="en-GB" dirty="0"/>
              <a:t> and </a:t>
            </a:r>
            <a:r>
              <a:rPr lang="en-GB" dirty="0" smtClean="0"/>
              <a:t>effective</a:t>
            </a:r>
          </a:p>
          <a:p>
            <a:pPr lvl="0"/>
            <a:r>
              <a:rPr lang="en-GB" dirty="0" smtClean="0"/>
              <a:t>Examples are Google, </a:t>
            </a:r>
            <a:r>
              <a:rPr lang="en-GB" dirty="0" err="1" smtClean="0"/>
              <a:t>Facebook</a:t>
            </a:r>
            <a:r>
              <a:rPr lang="en-GB" dirty="0" smtClean="0"/>
              <a:t>, </a:t>
            </a:r>
            <a:r>
              <a:rPr lang="en-GB" dirty="0" err="1" smtClean="0"/>
              <a:t>Snapchat</a:t>
            </a:r>
            <a:endParaRPr lang="en-GB" dirty="0" smtClean="0"/>
          </a:p>
          <a:p>
            <a:pPr lvl="0"/>
            <a:r>
              <a:rPr lang="en-GB" dirty="0" smtClean="0"/>
              <a:t>Ethical issues ?</a:t>
            </a:r>
          </a:p>
          <a:p>
            <a:pPr lvl="0">
              <a:buNone/>
            </a:pPr>
            <a:endParaRPr lang="en-GB" dirty="0"/>
          </a:p>
          <a:p>
            <a:endParaRPr lang="en-GB"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Big Data Definition – The 4 “V”s</a:t>
            </a:r>
            <a:endParaRPr lang="en-GB" dirty="0"/>
          </a:p>
        </p:txBody>
      </p:sp>
      <p:sp>
        <p:nvSpPr>
          <p:cNvPr id="3" name="Content Placeholder 2"/>
          <p:cNvSpPr>
            <a:spLocks noGrp="1"/>
          </p:cNvSpPr>
          <p:nvPr>
            <p:ph idx="1"/>
          </p:nvPr>
        </p:nvSpPr>
        <p:spPr/>
        <p:txBody>
          <a:bodyPr>
            <a:normAutofit fontScale="70000" lnSpcReduction="20000"/>
          </a:bodyPr>
          <a:lstStyle/>
          <a:p>
            <a:pPr fontAlgn="base"/>
            <a:r>
              <a:rPr lang="en-GB" dirty="0" smtClean="0"/>
              <a:t> </a:t>
            </a:r>
            <a:r>
              <a:rPr lang="en-GB" b="1" u="sng" dirty="0" smtClean="0"/>
              <a:t>Volume</a:t>
            </a:r>
            <a:r>
              <a:rPr lang="en-GB" dirty="0" smtClean="0"/>
              <a:t> -   Significant Increased volumes of  data; Big Data requires processing high volumes of data </a:t>
            </a:r>
            <a:r>
              <a:rPr lang="en-GB" dirty="0" err="1" smtClean="0"/>
              <a:t>eg</a:t>
            </a:r>
            <a:r>
              <a:rPr lang="en-GB" dirty="0" smtClean="0"/>
              <a:t> data of unknown value, such as twitter data feeds, clicks on a web page, network traffic, sensor-enabled equipment capturing data at the speed of light, and many more.  It is the task of Big Data to convert low-density data into high-density data, that is, data that has value.  For some companies, this might be tens of terabytes, for others it may be hundreds of </a:t>
            </a:r>
            <a:r>
              <a:rPr lang="en-GB" dirty="0" err="1" smtClean="0"/>
              <a:t>petabytes</a:t>
            </a:r>
            <a:r>
              <a:rPr lang="en-GB" dirty="0" smtClean="0"/>
              <a:t> (1 </a:t>
            </a:r>
            <a:r>
              <a:rPr lang="en-GB" dirty="0" err="1" smtClean="0"/>
              <a:t>Petabyte</a:t>
            </a:r>
            <a:r>
              <a:rPr lang="en-GB" dirty="0" smtClean="0"/>
              <a:t> = 1,000,000 Gigabyte)</a:t>
            </a:r>
          </a:p>
          <a:p>
            <a:pPr fontAlgn="base"/>
            <a:r>
              <a:rPr lang="en-GB" b="1" u="sng" dirty="0" smtClean="0"/>
              <a:t>Velocity</a:t>
            </a:r>
            <a:r>
              <a:rPr lang="en-GB" dirty="0" smtClean="0"/>
              <a:t> -   A fast rate that data is received and acted upon.  Some internet-enabled smart products operate in real-time or near real-time.  As an example, consumer </a:t>
            </a:r>
            <a:r>
              <a:rPr lang="en-GB" dirty="0" err="1" smtClean="0"/>
              <a:t>eCommerce</a:t>
            </a:r>
            <a:r>
              <a:rPr lang="en-GB" dirty="0" smtClean="0"/>
              <a:t> applications seek to combine mobile device location and personal preferences to make time sensitive offers. Operationally, mobile application experiences have large user populations, increased network traffic, and the expectation for immediate response.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we are going to cover</a:t>
            </a:r>
            <a:endParaRPr lang="en-GB" dirty="0"/>
          </a:p>
        </p:txBody>
      </p:sp>
      <p:sp>
        <p:nvSpPr>
          <p:cNvPr id="3" name="Content Placeholder 2"/>
          <p:cNvSpPr>
            <a:spLocks noGrp="1"/>
          </p:cNvSpPr>
          <p:nvPr>
            <p:ph idx="1"/>
          </p:nvPr>
        </p:nvSpPr>
        <p:spPr/>
        <p:txBody>
          <a:bodyPr>
            <a:normAutofit fontScale="70000" lnSpcReduction="20000"/>
          </a:bodyPr>
          <a:lstStyle/>
          <a:p>
            <a:r>
              <a:rPr lang="en-GB" b="1" dirty="0" smtClean="0"/>
              <a:t>Introduction to Big Data &amp; Business benefits</a:t>
            </a:r>
            <a:endParaRPr lang="en-GB" dirty="0" smtClean="0"/>
          </a:p>
          <a:p>
            <a:r>
              <a:rPr lang="en-GB" b="1" dirty="0" smtClean="0"/>
              <a:t>Storing Big Data, Data stores</a:t>
            </a:r>
          </a:p>
          <a:p>
            <a:r>
              <a:rPr lang="en-GB" b="1" dirty="0" smtClean="0"/>
              <a:t>Processing Big Data with </a:t>
            </a:r>
            <a:r>
              <a:rPr lang="en-GB" b="1" dirty="0" err="1" smtClean="0"/>
              <a:t>Hadoop</a:t>
            </a:r>
            <a:endParaRPr lang="en-GB" b="1" dirty="0" smtClean="0"/>
          </a:p>
          <a:p>
            <a:r>
              <a:rPr lang="en-GB" b="1" dirty="0" smtClean="0"/>
              <a:t>HDFS, </a:t>
            </a:r>
            <a:r>
              <a:rPr lang="en-GB" b="1" dirty="0" err="1" smtClean="0"/>
              <a:t>Hbase</a:t>
            </a:r>
            <a:endParaRPr lang="en-GB" b="1" dirty="0" smtClean="0"/>
          </a:p>
          <a:p>
            <a:r>
              <a:rPr lang="en-GB" b="1" dirty="0" smtClean="0"/>
              <a:t>Data Lakes</a:t>
            </a:r>
          </a:p>
          <a:p>
            <a:r>
              <a:rPr lang="en-GB" b="1" dirty="0" err="1" smtClean="0"/>
              <a:t>MapReduce</a:t>
            </a:r>
            <a:endParaRPr lang="en-GB" b="1" dirty="0" smtClean="0"/>
          </a:p>
          <a:p>
            <a:r>
              <a:rPr lang="en-GB" b="1" dirty="0" smtClean="0"/>
              <a:t>Hive &amp; Pig</a:t>
            </a:r>
          </a:p>
          <a:p>
            <a:r>
              <a:rPr lang="en-GB" b="1" dirty="0" smtClean="0"/>
              <a:t>Moving to real time Big Data - Spark, Storm</a:t>
            </a:r>
          </a:p>
          <a:p>
            <a:r>
              <a:rPr lang="en-GB" b="1" dirty="0" smtClean="0"/>
              <a:t>Big Data Queuing - Apache Kafka</a:t>
            </a:r>
          </a:p>
          <a:p>
            <a:r>
              <a:rPr lang="en-GB" b="1" dirty="0" smtClean="0"/>
              <a:t>Big Data Architecture</a:t>
            </a:r>
          </a:p>
          <a:p>
            <a:r>
              <a:rPr lang="en-GB" b="1" dirty="0" smtClean="0"/>
              <a:t>Big Data &amp; Cloud computing</a:t>
            </a:r>
            <a:endParaRPr lang="en-GB" dirty="0" smtClean="0"/>
          </a:p>
          <a:p>
            <a:r>
              <a:rPr lang="en-GB" b="1" dirty="0" smtClean="0"/>
              <a:t>Data Governance</a:t>
            </a:r>
            <a:r>
              <a:rPr lang="en-GB" dirty="0" smtClean="0"/>
              <a:t> &amp; </a:t>
            </a:r>
            <a:r>
              <a:rPr lang="en-GB" b="1" dirty="0" smtClean="0"/>
              <a:t> Implementing a Big Data Solution</a:t>
            </a:r>
            <a:endParaRPr lang="en-GB" dirty="0" smtClean="0"/>
          </a:p>
          <a:p>
            <a:endParaRPr lang="en-GB"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Big Data – 4 “V”  </a:t>
            </a:r>
            <a:br>
              <a:rPr lang="en-GB" dirty="0" smtClean="0"/>
            </a:br>
            <a:r>
              <a:rPr lang="en-GB" dirty="0" smtClean="0"/>
              <a:t>Continued</a:t>
            </a:r>
            <a:endParaRPr lang="en-GB" dirty="0"/>
          </a:p>
        </p:txBody>
      </p:sp>
      <p:sp>
        <p:nvSpPr>
          <p:cNvPr id="3" name="Content Placeholder 2"/>
          <p:cNvSpPr>
            <a:spLocks noGrp="1"/>
          </p:cNvSpPr>
          <p:nvPr>
            <p:ph idx="1"/>
          </p:nvPr>
        </p:nvSpPr>
        <p:spPr/>
        <p:txBody>
          <a:bodyPr>
            <a:normAutofit fontScale="70000" lnSpcReduction="20000"/>
          </a:bodyPr>
          <a:lstStyle/>
          <a:p>
            <a:pPr fontAlgn="base"/>
            <a:r>
              <a:rPr lang="en-GB" b="1" u="sng" dirty="0" smtClean="0"/>
              <a:t>Variety</a:t>
            </a:r>
            <a:r>
              <a:rPr lang="en-GB" dirty="0" smtClean="0"/>
              <a:t> - Unstructured and semi-structured data types, such as text, audio, and video require additional processing to both derive meaning and the supporting metadata.  Once understood, unstructured data has many of the same requirements as structured data, such as summarization, lineage, </a:t>
            </a:r>
            <a:r>
              <a:rPr lang="en-GB" dirty="0" err="1" smtClean="0"/>
              <a:t>auditability</a:t>
            </a:r>
            <a:r>
              <a:rPr lang="en-GB" dirty="0" smtClean="0"/>
              <a:t>, and privacy.  Further complexity arises when data from a known source changes without notice. Frequent or real-time schema changes are an enormous burden for both transaction and analytical environments.        </a:t>
            </a:r>
          </a:p>
          <a:p>
            <a:pPr fontAlgn="base"/>
            <a:r>
              <a:rPr lang="en-GB" b="1" u="sng" dirty="0" smtClean="0"/>
              <a:t>Value</a:t>
            </a:r>
            <a:r>
              <a:rPr lang="en-GB" dirty="0" smtClean="0"/>
              <a:t> - Data has intrinsic value—but it must be discovered.  There are a range of quantitative and investigative techniques to derive value from data – from discovering a consumer preference or sentiment, to making a relevant offer by location, or for identifying a piece of equipment that is about to fail. </a:t>
            </a:r>
          </a:p>
          <a:p>
            <a:endParaRPr lang="en-GB"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4-Vs-of-big-data.jpg"/>
          <p:cNvPicPr>
            <a:picLocks noGrp="1" noChangeAspect="1"/>
          </p:cNvPicPr>
          <p:nvPr>
            <p:ph idx="4294967295"/>
          </p:nvPr>
        </p:nvPicPr>
        <p:blipFill>
          <a:blip r:embed="rId2" cstate="print"/>
          <a:stretch>
            <a:fillRect/>
          </a:stretch>
        </p:blipFill>
        <p:spPr>
          <a:xfrm>
            <a:off x="1" y="260648"/>
            <a:ext cx="9144000" cy="6597352"/>
          </a:xfr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Deriving value from Data</a:t>
            </a:r>
            <a:endParaRPr lang="en-GB" dirty="0"/>
          </a:p>
        </p:txBody>
      </p:sp>
      <p:sp>
        <p:nvSpPr>
          <p:cNvPr id="3" name="Content Placeholder 2"/>
          <p:cNvSpPr>
            <a:spLocks noGrp="1"/>
          </p:cNvSpPr>
          <p:nvPr>
            <p:ph idx="1"/>
          </p:nvPr>
        </p:nvSpPr>
        <p:spPr/>
        <p:txBody>
          <a:bodyPr>
            <a:normAutofit fontScale="55000" lnSpcReduction="20000"/>
          </a:bodyPr>
          <a:lstStyle/>
          <a:p>
            <a:r>
              <a:rPr lang="en-GB" dirty="0" smtClean="0"/>
              <a:t>The technological breakthrough is that the cost of data storage and compute has exponentially decreased, thus providing an abundance of data from which statistical sampling and other techniques become relevant, and meaning can be derived.  </a:t>
            </a:r>
          </a:p>
          <a:p>
            <a:r>
              <a:rPr lang="en-GB" dirty="0" smtClean="0"/>
              <a:t>Big Data is unlike conventional business intelligence, where the simple reporting of a known value reveals a fact, such as summing daily sales into year-to-date sales.  With Big Data, the goal is to be clever enough to discover patterns, model hypothesis, and test your predictions.  For example, value is discovered through an investigative, iterative querying and/or </a:t>
            </a:r>
            <a:r>
              <a:rPr lang="en-GB" dirty="0" err="1" smtClean="0"/>
              <a:t>modeling</a:t>
            </a:r>
            <a:r>
              <a:rPr lang="en-GB" dirty="0" smtClean="0"/>
              <a:t> process, such as asking a question, make a hypothesis, choose data sources, create statistical, visual, or semantic models, evaluate findings, ask more questions, make a new hypothesis – and then start the process again. </a:t>
            </a:r>
          </a:p>
          <a:p>
            <a:r>
              <a:rPr lang="en-GB" dirty="0" smtClean="0"/>
              <a:t>Developing Machine Learning: Subject matter experts interpreting visualisations or making interactive knowledge-based queries can be aided by developing ‘machine learning’ adaptive algorithms that can further discover meaning.  If your goal is to stay current with the pulse of the data that surrounds you, you will find that Big Data investigations are continuous.</a:t>
            </a:r>
            <a:endParaRPr lang="en-GB"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Much of Big Data is Unstructured</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 Studies indicate that 80% of today’s data collections are not arriving in the traditional, structured formats (like that fits in rows and columns and has been stored in RDBMS for decades) </a:t>
            </a:r>
          </a:p>
          <a:p>
            <a:r>
              <a:rPr lang="en-GB" dirty="0" smtClean="0"/>
              <a:t>This new data is composed of images, audio files, tweets, text messages, etc. </a:t>
            </a:r>
          </a:p>
          <a:p>
            <a:r>
              <a:rPr lang="en-GB" dirty="0" smtClean="0"/>
              <a:t>Until recently, most organisations have found it difficult to take full advantage of all this unstructured/semi structured data </a:t>
            </a:r>
            <a:endParaRPr lang="en-GB"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Big Data classification</a:t>
            </a:r>
            <a:endParaRPr lang="en-GB" dirty="0"/>
          </a:p>
        </p:txBody>
      </p:sp>
      <p:sp>
        <p:nvSpPr>
          <p:cNvPr id="3" name="Content Placeholder 2"/>
          <p:cNvSpPr>
            <a:spLocks noGrp="1"/>
          </p:cNvSpPr>
          <p:nvPr>
            <p:ph idx="1"/>
          </p:nvPr>
        </p:nvSpPr>
        <p:spPr/>
        <p:txBody>
          <a:bodyPr/>
          <a:lstStyle/>
          <a:p>
            <a:pPr marL="514350" indent="-514350">
              <a:buAutoNum type="arabicPeriod"/>
            </a:pPr>
            <a:r>
              <a:rPr lang="en-GB" dirty="0" smtClean="0"/>
              <a:t>Structured </a:t>
            </a:r>
            <a:r>
              <a:rPr lang="en-GB" dirty="0"/>
              <a:t>Data- RDBMS </a:t>
            </a:r>
            <a:r>
              <a:rPr lang="en-GB" dirty="0" smtClean="0"/>
              <a:t>Data</a:t>
            </a:r>
            <a:endParaRPr lang="en-GB" dirty="0"/>
          </a:p>
          <a:p>
            <a:pPr marL="514350" indent="-514350">
              <a:buAutoNum type="arabicPeriod"/>
            </a:pPr>
            <a:r>
              <a:rPr lang="en-GB" dirty="0" smtClean="0"/>
              <a:t>Semi-structured </a:t>
            </a:r>
            <a:r>
              <a:rPr lang="en-GB" dirty="0"/>
              <a:t>Data- JSON, XML </a:t>
            </a:r>
            <a:r>
              <a:rPr lang="en-GB" dirty="0" smtClean="0"/>
              <a:t>data</a:t>
            </a:r>
            <a:endParaRPr lang="en-GB" dirty="0"/>
          </a:p>
          <a:p>
            <a:pPr marL="514350" indent="-514350">
              <a:buAutoNum type="arabicPeriod"/>
            </a:pPr>
            <a:r>
              <a:rPr lang="en-GB" dirty="0" smtClean="0"/>
              <a:t>Unstructured </a:t>
            </a:r>
            <a:r>
              <a:rPr lang="en-GB" dirty="0"/>
              <a:t>data- </a:t>
            </a:r>
            <a:r>
              <a:rPr lang="en-GB" dirty="0" smtClean="0"/>
              <a:t>word </a:t>
            </a:r>
            <a:r>
              <a:rPr lang="en-GB" dirty="0"/>
              <a:t>files</a:t>
            </a:r>
            <a:r>
              <a:rPr lang="en-GB" dirty="0" smtClean="0"/>
              <a:t>, videos, photos, audio, </a:t>
            </a:r>
            <a:r>
              <a:rPr lang="en-GB" dirty="0"/>
              <a:t>t</a:t>
            </a:r>
            <a:r>
              <a:rPr lang="en-GB" dirty="0" smtClean="0"/>
              <a:t>ext</a:t>
            </a:r>
            <a:r>
              <a:rPr lang="en-GB" dirty="0"/>
              <a:t>, </a:t>
            </a:r>
            <a:r>
              <a:rPr lang="en-GB" dirty="0" smtClean="0"/>
              <a:t>etc</a:t>
            </a:r>
            <a:r>
              <a:rPr lang="en-GB" dirty="0"/>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Schema on Write and Schema on Read</a:t>
            </a:r>
            <a:endParaRPr lang="en-GB" dirty="0"/>
          </a:p>
        </p:txBody>
      </p:sp>
      <p:sp>
        <p:nvSpPr>
          <p:cNvPr id="3" name="Content Placeholder 2"/>
          <p:cNvSpPr>
            <a:spLocks noGrp="1"/>
          </p:cNvSpPr>
          <p:nvPr>
            <p:ph idx="1"/>
          </p:nvPr>
        </p:nvSpPr>
        <p:spPr/>
        <p:txBody>
          <a:bodyPr>
            <a:normAutofit fontScale="77500" lnSpcReduction="20000"/>
          </a:bodyPr>
          <a:lstStyle/>
          <a:p>
            <a:r>
              <a:rPr lang="en-GB" dirty="0" smtClean="0"/>
              <a:t>Since the inception of Relational Databases, schema on write has be the </a:t>
            </a:r>
            <a:r>
              <a:rPr lang="en-GB" dirty="0" err="1" smtClean="0"/>
              <a:t>defacto</a:t>
            </a:r>
            <a:r>
              <a:rPr lang="en-GB" dirty="0" smtClean="0"/>
              <a:t> procedure for storing data.</a:t>
            </a:r>
          </a:p>
          <a:p>
            <a:r>
              <a:rPr lang="en-GB" dirty="0" smtClean="0"/>
              <a:t> Recently there has been a shift to use a schema on read approach, which has led to the exploding popularity of Big Data platforms and </a:t>
            </a:r>
            <a:r>
              <a:rPr lang="en-GB" dirty="0" err="1" smtClean="0"/>
              <a:t>NoSQL</a:t>
            </a:r>
            <a:r>
              <a:rPr lang="en-GB" dirty="0" smtClean="0"/>
              <a:t> databases</a:t>
            </a:r>
          </a:p>
          <a:p>
            <a:r>
              <a:rPr lang="en-GB" i="1" dirty="0" smtClean="0"/>
              <a:t>Schema on write</a:t>
            </a:r>
            <a:r>
              <a:rPr lang="en-GB" dirty="0" smtClean="0"/>
              <a:t> means figure out what your data is first, then write it after.</a:t>
            </a:r>
          </a:p>
          <a:p>
            <a:r>
              <a:rPr lang="en-GB" i="1" dirty="0" smtClean="0"/>
              <a:t>Schema on read</a:t>
            </a:r>
            <a:r>
              <a:rPr lang="en-GB" dirty="0" smtClean="0"/>
              <a:t> means write your data first, figure out what it is later</a:t>
            </a:r>
          </a:p>
          <a:p>
            <a:r>
              <a:rPr lang="en-GB" i="1" dirty="0" smtClean="0"/>
              <a:t>Schema on write </a:t>
            </a:r>
            <a:r>
              <a:rPr lang="en-GB" dirty="0" smtClean="0"/>
              <a:t>is good when you know the structure of the data; it is used by SQL Databases </a:t>
            </a:r>
            <a:r>
              <a:rPr lang="en-GB" dirty="0" err="1" smtClean="0"/>
              <a:t>eg</a:t>
            </a:r>
            <a:r>
              <a:rPr lang="en-GB" dirty="0" smtClean="0"/>
              <a:t> Oracle, </a:t>
            </a:r>
            <a:r>
              <a:rPr lang="en-GB" dirty="0" err="1" smtClean="0"/>
              <a:t>MySQL</a:t>
            </a:r>
            <a:endParaRPr lang="en-GB" dirty="0" smtClean="0"/>
          </a:p>
          <a:p>
            <a:r>
              <a:rPr lang="en-GB" i="1" dirty="0" smtClean="0"/>
              <a:t>Schema on read </a:t>
            </a:r>
            <a:r>
              <a:rPr lang="en-GB" dirty="0" smtClean="0"/>
              <a:t>is flexible and good for unstructured data; it is used by </a:t>
            </a:r>
            <a:r>
              <a:rPr lang="en-GB" dirty="0" err="1" smtClean="0"/>
              <a:t>NoSQL</a:t>
            </a:r>
            <a:r>
              <a:rPr lang="en-GB" dirty="0" smtClean="0"/>
              <a:t> Databases </a:t>
            </a:r>
            <a:r>
              <a:rPr lang="en-GB" dirty="0" err="1" smtClean="0"/>
              <a:t>eg</a:t>
            </a:r>
            <a:r>
              <a:rPr lang="en-GB" dirty="0" smtClean="0"/>
              <a:t> </a:t>
            </a:r>
            <a:r>
              <a:rPr lang="en-GB" dirty="0" err="1" smtClean="0"/>
              <a:t>MongoDB</a:t>
            </a:r>
            <a:endParaRPr lang="en-GB" dirty="0" smtClean="0"/>
          </a:p>
          <a:p>
            <a:endParaRPr lang="en-GB"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0"/>
            <a:ext cx="8229600" cy="1412776"/>
          </a:xfrm>
          <a:ln>
            <a:solidFill>
              <a:schemeClr val="accent1"/>
            </a:solidFill>
          </a:ln>
        </p:spPr>
        <p:txBody>
          <a:bodyPr>
            <a:noAutofit/>
          </a:bodyPr>
          <a:lstStyle/>
          <a:p>
            <a:r>
              <a:rPr lang="en-GB" sz="3600" dirty="0" smtClean="0"/>
              <a:t>Without Big Data approach, a large proportion of this data is </a:t>
            </a:r>
            <a:r>
              <a:rPr lang="en-GB" sz="3600" dirty="0" err="1" smtClean="0"/>
              <a:t>unsued</a:t>
            </a:r>
            <a:r>
              <a:rPr lang="en-GB" sz="3600" dirty="0" smtClean="0"/>
              <a:t> and Business loses this valuable information </a:t>
            </a:r>
            <a:endParaRPr lang="en-GB" sz="3600" dirty="0"/>
          </a:p>
        </p:txBody>
      </p:sp>
      <p:pic>
        <p:nvPicPr>
          <p:cNvPr id="4" name="Content Placeholder 3"/>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539552" y="1489268"/>
            <a:ext cx="7704856" cy="4964068"/>
          </a:xfrm>
          <a:scene3d>
            <a:camera prst="orthographicFront">
              <a:rot lat="0" lon="0" rev="21534000"/>
            </a:camera>
            <a:lightRig rig="threePt" dir="t"/>
          </a:scene3d>
        </p:spPr>
      </p:pic>
    </p:spTree>
    <p:extLst>
      <p:ext uri="{BB962C8B-B14F-4D97-AF65-F5344CB8AC3E}">
        <p14:creationId xmlns="" xmlns:p14="http://schemas.microsoft.com/office/powerpoint/2010/main" val="33408080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Big Data – Examples In Financial Services Industry  </a:t>
            </a:r>
            <a:endParaRPr lang="en-GB" dirty="0"/>
          </a:p>
        </p:txBody>
      </p:sp>
      <p:sp>
        <p:nvSpPr>
          <p:cNvPr id="3" name="Content Placeholder 2"/>
          <p:cNvSpPr>
            <a:spLocks noGrp="1"/>
          </p:cNvSpPr>
          <p:nvPr>
            <p:ph idx="1"/>
          </p:nvPr>
        </p:nvSpPr>
        <p:spPr/>
        <p:txBody>
          <a:bodyPr/>
          <a:lstStyle/>
          <a:p>
            <a:pPr lvl="1"/>
            <a:r>
              <a:rPr lang="en-GB" dirty="0" smtClean="0"/>
              <a:t>Prevent fraudulent activities </a:t>
            </a:r>
          </a:p>
          <a:p>
            <a:pPr lvl="1"/>
            <a:r>
              <a:rPr lang="en-GB" dirty="0" smtClean="0"/>
              <a:t>Gain deeper knowledge about your customers</a:t>
            </a:r>
          </a:p>
          <a:p>
            <a:pPr lvl="1"/>
            <a:r>
              <a:rPr lang="en-GB" dirty="0" smtClean="0"/>
              <a:t>Offer new, innovative products and services to customers by having better understanding of them </a:t>
            </a:r>
          </a:p>
          <a:p>
            <a:pPr lvl="1"/>
            <a:r>
              <a:rPr lang="en-GB" dirty="0" smtClean="0"/>
              <a:t> Make better and faster trading decisions </a:t>
            </a:r>
            <a:endParaRPr lang="en-GB"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Big Data – Examples In Retail</a:t>
            </a:r>
            <a:endParaRPr lang="en-GB" dirty="0"/>
          </a:p>
        </p:txBody>
      </p:sp>
      <p:sp>
        <p:nvSpPr>
          <p:cNvPr id="3" name="Content Placeholder 2"/>
          <p:cNvSpPr>
            <a:spLocks noGrp="1"/>
          </p:cNvSpPr>
          <p:nvPr>
            <p:ph idx="1"/>
          </p:nvPr>
        </p:nvSpPr>
        <p:spPr/>
        <p:txBody>
          <a:bodyPr/>
          <a:lstStyle/>
          <a:p>
            <a:r>
              <a:rPr lang="en-GB" dirty="0" smtClean="0"/>
              <a:t>Offer smarter cross sell recommendations </a:t>
            </a:r>
            <a:r>
              <a:rPr lang="en-GB" dirty="0" err="1" smtClean="0"/>
              <a:t>eg</a:t>
            </a:r>
            <a:r>
              <a:rPr lang="en-GB" dirty="0" smtClean="0"/>
              <a:t> Amazon</a:t>
            </a:r>
          </a:p>
          <a:p>
            <a:r>
              <a:rPr lang="en-GB" dirty="0" smtClean="0"/>
              <a:t> Gain a better understanding of purchasing trends </a:t>
            </a:r>
          </a:p>
          <a:p>
            <a:r>
              <a:rPr lang="en-GB" dirty="0" smtClean="0"/>
              <a:t> Set optimal pricing and discounts </a:t>
            </a:r>
          </a:p>
          <a:p>
            <a:r>
              <a:rPr lang="en-GB" dirty="0" smtClean="0"/>
              <a:t>Monitor Social media to spot satisfied or dissatisfied customers </a:t>
            </a:r>
            <a:endParaRPr lang="en-GB"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Examples from Telecoms industry </a:t>
            </a:r>
            <a:endParaRPr lang="en-GB" dirty="0"/>
          </a:p>
        </p:txBody>
      </p:sp>
      <p:sp>
        <p:nvSpPr>
          <p:cNvPr id="3" name="Content Placeholder 2"/>
          <p:cNvSpPr>
            <a:spLocks noGrp="1"/>
          </p:cNvSpPr>
          <p:nvPr>
            <p:ph idx="1"/>
          </p:nvPr>
        </p:nvSpPr>
        <p:spPr/>
        <p:txBody>
          <a:bodyPr/>
          <a:lstStyle/>
          <a:p>
            <a:pPr lvl="1"/>
            <a:r>
              <a:rPr lang="en-GB" dirty="0" smtClean="0"/>
              <a:t> Deliver the highest quality of service </a:t>
            </a:r>
          </a:p>
          <a:p>
            <a:pPr lvl="1"/>
            <a:r>
              <a:rPr lang="en-GB" dirty="0" smtClean="0"/>
              <a:t> Quickly identify and correct network anomalies </a:t>
            </a:r>
          </a:p>
          <a:p>
            <a:pPr lvl="1"/>
            <a:r>
              <a:rPr lang="en-GB" dirty="0" smtClean="0"/>
              <a:t>Make informed decisions about capital investments </a:t>
            </a:r>
          </a:p>
          <a:p>
            <a:pPr lvl="1"/>
            <a:r>
              <a:rPr lang="en-GB" dirty="0" smtClean="0"/>
              <a:t> Offer highly tailored packages to retain more customers </a:t>
            </a: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Background (I)</a:t>
            </a:r>
            <a:endParaRPr lang="en-GB" dirty="0"/>
          </a:p>
        </p:txBody>
      </p:sp>
      <p:sp>
        <p:nvSpPr>
          <p:cNvPr id="3" name="Content Placeholder 2"/>
          <p:cNvSpPr>
            <a:spLocks noGrp="1"/>
          </p:cNvSpPr>
          <p:nvPr>
            <p:ph idx="1"/>
          </p:nvPr>
        </p:nvSpPr>
        <p:spPr/>
        <p:txBody>
          <a:bodyPr>
            <a:normAutofit fontScale="70000" lnSpcReduction="20000"/>
          </a:bodyPr>
          <a:lstStyle/>
          <a:p>
            <a:r>
              <a:rPr lang="en-GB" dirty="0" smtClean="0"/>
              <a:t>In the past Computers got faster every year through processor speed increases and this made our applications go faster</a:t>
            </a:r>
          </a:p>
          <a:p>
            <a:pPr lvl="1"/>
            <a:r>
              <a:rPr lang="en-GB" dirty="0" smtClean="0"/>
              <a:t> the new processors each year could run more instructions per second than last year’s; applications automatically got faster without  any change. </a:t>
            </a:r>
          </a:p>
          <a:p>
            <a:pPr lvl="1"/>
            <a:r>
              <a:rPr lang="en-GB" dirty="0" smtClean="0"/>
              <a:t>Apps were designed to run on a single processor and rode the trend of improved processor speeds to scale up for  improved performance</a:t>
            </a:r>
          </a:p>
          <a:p>
            <a:r>
              <a:rPr lang="en-GB" dirty="0" smtClean="0"/>
              <a:t>This trend in hardware stopped around 2006: due to hard limits in heat dissipation, hardware developers stopped making individual processors faster annually, and switched towards adding more parallel CPU cores all running at the same speed. </a:t>
            </a:r>
          </a:p>
          <a:p>
            <a:pPr lvl="1"/>
            <a:r>
              <a:rPr lang="en-GB" dirty="0" smtClean="0"/>
              <a:t>This meant that applications needed to be modified to add parallelism to run faster.  This set the scene for new programming models such as </a:t>
            </a:r>
            <a:r>
              <a:rPr lang="en-GB" dirty="0" err="1" smtClean="0"/>
              <a:t>Mapreduce</a:t>
            </a:r>
            <a:r>
              <a:rPr lang="en-GB" dirty="0" smtClean="0"/>
              <a:t>,  Spark </a:t>
            </a:r>
          </a:p>
          <a:p>
            <a:endParaRPr lang="en-GB"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Trends which are contributing to Big Data growth momentum</a:t>
            </a:r>
            <a:endParaRPr lang="en-GB" dirty="0"/>
          </a:p>
        </p:txBody>
      </p:sp>
      <p:sp>
        <p:nvSpPr>
          <p:cNvPr id="3" name="Content Placeholder 2"/>
          <p:cNvSpPr>
            <a:spLocks noGrp="1"/>
          </p:cNvSpPr>
          <p:nvPr>
            <p:ph idx="1"/>
          </p:nvPr>
        </p:nvSpPr>
        <p:spPr/>
        <p:txBody>
          <a:bodyPr/>
          <a:lstStyle/>
          <a:p>
            <a:r>
              <a:rPr lang="en-GB" dirty="0" smtClean="0"/>
              <a:t> New data sources </a:t>
            </a:r>
            <a:r>
              <a:rPr lang="en-GB" dirty="0" err="1" smtClean="0"/>
              <a:t>eg</a:t>
            </a:r>
            <a:r>
              <a:rPr lang="en-GB" dirty="0" smtClean="0"/>
              <a:t> </a:t>
            </a:r>
            <a:r>
              <a:rPr lang="en-GB" dirty="0" err="1" smtClean="0"/>
              <a:t>IoT</a:t>
            </a:r>
            <a:endParaRPr lang="en-GB" dirty="0" smtClean="0"/>
          </a:p>
          <a:p>
            <a:r>
              <a:rPr lang="en-GB" dirty="0" smtClean="0"/>
              <a:t>Increasing  information quantities  </a:t>
            </a:r>
          </a:p>
          <a:p>
            <a:r>
              <a:rPr lang="en-GB" dirty="0" smtClean="0"/>
              <a:t>Broader category of Data </a:t>
            </a:r>
          </a:p>
          <a:p>
            <a:r>
              <a:rPr lang="en-GB" dirty="0" smtClean="0"/>
              <a:t>Commoditised hardware and software, </a:t>
            </a:r>
          </a:p>
          <a:p>
            <a:r>
              <a:rPr lang="en-GB" dirty="0" smtClean="0"/>
              <a:t>rapid adoption and growth of Artificial Intelligence (AI)</a:t>
            </a:r>
          </a:p>
          <a:p>
            <a:r>
              <a:rPr lang="en-GB" dirty="0" smtClean="0"/>
              <a:t>Cloud computing is a great fit for Big Data </a:t>
            </a:r>
            <a:r>
              <a:rPr lang="en-GB" dirty="0" err="1" smtClean="0"/>
              <a:t>eg</a:t>
            </a:r>
            <a:r>
              <a:rPr lang="en-GB" dirty="0" smtClean="0"/>
              <a:t> Azure, AWS</a:t>
            </a:r>
          </a:p>
          <a:p>
            <a:endParaRPr lang="en-GB"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Larger Data Quantities</a:t>
            </a:r>
            <a:endParaRPr lang="en-GB" dirty="0"/>
          </a:p>
        </p:txBody>
      </p:sp>
      <p:sp>
        <p:nvSpPr>
          <p:cNvPr id="3" name="Content Placeholder 2"/>
          <p:cNvSpPr>
            <a:spLocks noGrp="1"/>
          </p:cNvSpPr>
          <p:nvPr>
            <p:ph idx="1"/>
          </p:nvPr>
        </p:nvSpPr>
        <p:spPr/>
        <p:txBody>
          <a:bodyPr>
            <a:normAutofit fontScale="85000" lnSpcReduction="10000"/>
          </a:bodyPr>
          <a:lstStyle/>
          <a:p>
            <a:r>
              <a:rPr lang="en-GB" dirty="0" smtClean="0"/>
              <a:t> Historically, SQL database servers have stored gigabytes of data and reaching that milestone took a long time</a:t>
            </a:r>
          </a:p>
          <a:p>
            <a:r>
              <a:rPr lang="en-GB" dirty="0" smtClean="0"/>
              <a:t>In the past 30 years, data warehouses expanded these volumes to terabytes </a:t>
            </a:r>
          </a:p>
          <a:p>
            <a:r>
              <a:rPr lang="en-GB" dirty="0" smtClean="0"/>
              <a:t>But in the last 10 years the distributed file systems that store Big Data now routinely house </a:t>
            </a:r>
            <a:r>
              <a:rPr lang="en-GB" dirty="0" err="1" smtClean="0"/>
              <a:t>petabytes</a:t>
            </a:r>
            <a:r>
              <a:rPr lang="en-GB" dirty="0" smtClean="0"/>
              <a:t> of data</a:t>
            </a:r>
          </a:p>
          <a:p>
            <a:r>
              <a:rPr lang="en-GB" dirty="0" smtClean="0"/>
              <a:t> International Data  Corporation (IDC)  forecasts that we will generate 175 </a:t>
            </a:r>
            <a:r>
              <a:rPr lang="en-GB" dirty="0" err="1" smtClean="0"/>
              <a:t>zettabytes</a:t>
            </a:r>
            <a:r>
              <a:rPr lang="en-GB" dirty="0" smtClean="0"/>
              <a:t> (175  billion terabytes) by 2025. For example,  a modern hybrid car can generate around 25 gigabytes of data per hour</a:t>
            </a:r>
            <a:endParaRPr lang="en-GB"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Broader Categories of Data</a:t>
            </a:r>
            <a:endParaRPr lang="en-GB" dirty="0"/>
          </a:p>
        </p:txBody>
      </p:sp>
      <p:sp>
        <p:nvSpPr>
          <p:cNvPr id="3" name="Content Placeholder 2"/>
          <p:cNvSpPr>
            <a:spLocks noGrp="1"/>
          </p:cNvSpPr>
          <p:nvPr>
            <p:ph idx="1"/>
          </p:nvPr>
        </p:nvSpPr>
        <p:spPr/>
        <p:txBody>
          <a:bodyPr>
            <a:normAutofit lnSpcReduction="10000"/>
          </a:bodyPr>
          <a:lstStyle/>
          <a:p>
            <a:r>
              <a:rPr lang="en-GB" dirty="0" smtClean="0"/>
              <a:t>Traditionally relational databases only held records of completed transactions </a:t>
            </a:r>
          </a:p>
          <a:p>
            <a:r>
              <a:rPr lang="en-GB" dirty="0" smtClean="0"/>
              <a:t>In Big Data sub-transactional data - which is information that is gathered while the transaction has not yet been completed - is also part of the overall picture. </a:t>
            </a:r>
          </a:p>
          <a:p>
            <a:r>
              <a:rPr lang="en-GB" dirty="0" smtClean="0"/>
              <a:t>Examples of sub-transactional data: </a:t>
            </a:r>
          </a:p>
          <a:p>
            <a:pPr lvl="1"/>
            <a:r>
              <a:rPr lang="en-GB" dirty="0" smtClean="0"/>
              <a:t> Click trails through a website, Shopping cart manipulation, Tweets, etc</a:t>
            </a:r>
            <a:endParaRPr lang="en-GB"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Broader Categories of Data - Continued</a:t>
            </a:r>
            <a:endParaRPr lang="en-GB" dirty="0"/>
          </a:p>
        </p:txBody>
      </p:sp>
      <p:sp>
        <p:nvSpPr>
          <p:cNvPr id="3" name="Content Placeholder 2"/>
          <p:cNvSpPr>
            <a:spLocks noGrp="1"/>
          </p:cNvSpPr>
          <p:nvPr>
            <p:ph idx="1"/>
          </p:nvPr>
        </p:nvSpPr>
        <p:spPr/>
        <p:txBody>
          <a:bodyPr>
            <a:normAutofit lnSpcReduction="10000"/>
          </a:bodyPr>
          <a:lstStyle/>
          <a:p>
            <a:r>
              <a:rPr lang="en-GB" dirty="0" smtClean="0"/>
              <a:t>Relational databases and associated analytic tools are designed to interact with structured data and schema on write approach </a:t>
            </a:r>
          </a:p>
          <a:p>
            <a:r>
              <a:rPr lang="en-GB" dirty="0" smtClean="0"/>
              <a:t>But much of the information that makes up today’s Big Data is unstructured or </a:t>
            </a:r>
            <a:r>
              <a:rPr lang="en-GB" dirty="0" err="1" smtClean="0"/>
              <a:t>semistructured</a:t>
            </a:r>
            <a:r>
              <a:rPr lang="en-GB" dirty="0" smtClean="0"/>
              <a:t>, </a:t>
            </a:r>
            <a:r>
              <a:rPr lang="en-GB" dirty="0" err="1" smtClean="0"/>
              <a:t>eg</a:t>
            </a:r>
            <a:r>
              <a:rPr lang="en-GB" dirty="0" smtClean="0"/>
              <a:t> Photos, Video,  XML and JSON documents</a:t>
            </a:r>
          </a:p>
          <a:p>
            <a:r>
              <a:rPr lang="en-GB" dirty="0" smtClean="0"/>
              <a:t>RDBMS meeting these challenges </a:t>
            </a:r>
            <a:r>
              <a:rPr lang="en-GB" dirty="0" err="1" smtClean="0"/>
              <a:t>vs</a:t>
            </a:r>
            <a:r>
              <a:rPr lang="en-GB" dirty="0" smtClean="0"/>
              <a:t> new Data models </a:t>
            </a:r>
          </a:p>
          <a:p>
            <a:endParaRPr lang="en-GB"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Artificial Intelligence (AI) </a:t>
            </a:r>
            <a:endParaRPr lang="en-GB" dirty="0"/>
          </a:p>
        </p:txBody>
      </p:sp>
      <p:sp>
        <p:nvSpPr>
          <p:cNvPr id="3" name="Content Placeholder 2"/>
          <p:cNvSpPr>
            <a:spLocks noGrp="1"/>
          </p:cNvSpPr>
          <p:nvPr>
            <p:ph idx="1"/>
          </p:nvPr>
        </p:nvSpPr>
        <p:spPr/>
        <p:txBody>
          <a:bodyPr/>
          <a:lstStyle/>
          <a:p>
            <a:r>
              <a:rPr lang="en-GB" dirty="0" smtClean="0"/>
              <a:t>Artificial intelligence (AI) apps which includes machine learning (ML) and deep learning (DL), need huge quantities of data to train the AI models to be accurate and effective. </a:t>
            </a:r>
          </a:p>
          <a:p>
            <a:r>
              <a:rPr lang="en-GB" dirty="0" smtClean="0"/>
              <a:t>This depends heavily on high quality, diverse, dynamic data inputs and massive amounts of data</a:t>
            </a:r>
            <a:endParaRPr lang="en-GB"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t>Class Question part 1</a:t>
            </a:r>
            <a:endParaRPr lang="en-GB" dirty="0"/>
          </a:p>
        </p:txBody>
      </p:sp>
      <p:sp>
        <p:nvSpPr>
          <p:cNvPr id="6" name="Content Placeholder 5"/>
          <p:cNvSpPr>
            <a:spLocks noGrp="1"/>
          </p:cNvSpPr>
          <p:nvPr>
            <p:ph idx="1"/>
          </p:nvPr>
        </p:nvSpPr>
        <p:spPr/>
        <p:txBody>
          <a:bodyPr/>
          <a:lstStyle/>
          <a:p>
            <a:pPr marL="514350" indent="-514350">
              <a:buFont typeface="+mj-lt"/>
              <a:buAutoNum type="arabicPeriod"/>
            </a:pPr>
            <a:r>
              <a:rPr lang="en-GB" dirty="0" smtClean="0"/>
              <a:t>So isn’t Big Data the same as Enterprise Data?</a:t>
            </a:r>
          </a:p>
          <a:p>
            <a:pPr marL="514350" indent="-514350">
              <a:buFont typeface="+mj-lt"/>
              <a:buAutoNum type="arabicPeriod"/>
            </a:pPr>
            <a:r>
              <a:rPr lang="en-GB" dirty="0" smtClean="0"/>
              <a:t>What are the differences?</a:t>
            </a:r>
          </a:p>
          <a:p>
            <a:pPr marL="514350" indent="-514350">
              <a:buFont typeface="+mj-lt"/>
              <a:buAutoNum type="arabicPeriod"/>
            </a:pPr>
            <a:r>
              <a:rPr lang="en-GB" dirty="0" smtClean="0"/>
              <a:t>Should Big Data applications be standalone or integrate within the enterprise?</a:t>
            </a:r>
            <a:endParaRPr lang="en-GB"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Don’t compare Big Data with traditional enterprise Data</a:t>
            </a:r>
            <a:endParaRPr lang="en-GB" dirty="0"/>
          </a:p>
        </p:txBody>
      </p:sp>
      <p:sp>
        <p:nvSpPr>
          <p:cNvPr id="3" name="Content Placeholder 2"/>
          <p:cNvSpPr>
            <a:spLocks noGrp="1"/>
          </p:cNvSpPr>
          <p:nvPr>
            <p:ph idx="1"/>
          </p:nvPr>
        </p:nvSpPr>
        <p:spPr/>
        <p:txBody>
          <a:bodyPr>
            <a:normAutofit fontScale="70000" lnSpcReduction="20000"/>
          </a:bodyPr>
          <a:lstStyle/>
          <a:p>
            <a:r>
              <a:rPr lang="en-GB" dirty="0" smtClean="0"/>
              <a:t>Big Data is notably larger — often by several orders of magnitude.</a:t>
            </a:r>
          </a:p>
          <a:p>
            <a:r>
              <a:rPr lang="en-GB" dirty="0" smtClean="0"/>
              <a:t> Big Data is commonly generated outside of traditional enterprise applications. </a:t>
            </a:r>
          </a:p>
          <a:p>
            <a:r>
              <a:rPr lang="en-GB" dirty="0" smtClean="0"/>
              <a:t>Big Data is often composed of unstructured or semi-structured information types that continually arrive in enormous amounts.</a:t>
            </a:r>
          </a:p>
          <a:p>
            <a:r>
              <a:rPr lang="en-GB" dirty="0" smtClean="0"/>
              <a:t>Organisations need to leverage Big Data to gain deeper insights, improve decision making, and provide better services. </a:t>
            </a:r>
          </a:p>
          <a:p>
            <a:pPr lvl="1"/>
            <a:r>
              <a:rPr lang="en-GB" dirty="0" smtClean="0"/>
              <a:t>Business operations need to integrate Big Data and Big Data sources into their traditional enterprise workflows and applications. </a:t>
            </a:r>
          </a:p>
          <a:p>
            <a:pPr lvl="1"/>
            <a:r>
              <a:rPr lang="en-GB" dirty="0" smtClean="0"/>
              <a:t>For example, a retailer might want to associate its website visitor behaviour logs (a Big Data application) with purchase information (traditional enterprise data commonly found in RDBMS) </a:t>
            </a:r>
            <a:endParaRPr lang="en-GB"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Challenge of Big Data</a:t>
            </a:r>
            <a:endParaRPr lang="en-GB" dirty="0"/>
          </a:p>
        </p:txBody>
      </p:sp>
      <p:sp>
        <p:nvSpPr>
          <p:cNvPr id="3" name="Content Placeholder 2"/>
          <p:cNvSpPr>
            <a:spLocks noGrp="1"/>
          </p:cNvSpPr>
          <p:nvPr>
            <p:ph idx="1"/>
          </p:nvPr>
        </p:nvSpPr>
        <p:spPr/>
        <p:txBody>
          <a:bodyPr>
            <a:normAutofit lnSpcReduction="10000"/>
          </a:bodyPr>
          <a:lstStyle/>
          <a:p>
            <a:r>
              <a:rPr lang="en-GB" dirty="0" smtClean="0"/>
              <a:t>Processing power: </a:t>
            </a:r>
          </a:p>
          <a:p>
            <a:pPr lvl="1"/>
            <a:r>
              <a:rPr lang="en-GB" dirty="0" smtClean="0"/>
              <a:t>The customary approach of using a single, expensive, powerful computer to crunch data does not scale when confronted with the huge amounts of data </a:t>
            </a:r>
          </a:p>
          <a:p>
            <a:pPr lvl="1"/>
            <a:r>
              <a:rPr lang="en-GB" dirty="0" smtClean="0"/>
              <a:t>A better approach is to create an interconnected network of servers (a Cluster) built on cheap, commoditised hardware and then distribute work tasks to each one</a:t>
            </a:r>
          </a:p>
          <a:p>
            <a:pPr lvl="1"/>
            <a:r>
              <a:rPr lang="en-GB" dirty="0" smtClean="0"/>
              <a:t>Scale out </a:t>
            </a:r>
            <a:r>
              <a:rPr lang="en-GB" dirty="0" err="1" smtClean="0"/>
              <a:t>vs</a:t>
            </a:r>
            <a:r>
              <a:rPr lang="en-GB" dirty="0" smtClean="0"/>
              <a:t> scale up </a:t>
            </a:r>
            <a:endParaRPr lang="en-GB"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Traditional Approach</a:t>
            </a:r>
            <a:endParaRPr lang="en-US" dirty="0"/>
          </a:p>
        </p:txBody>
      </p:sp>
      <p:pic>
        <p:nvPicPr>
          <p:cNvPr id="5" name="Picture 4"/>
          <p:cNvPicPr>
            <a:picLocks noChangeAspect="1"/>
          </p:cNvPicPr>
          <p:nvPr/>
        </p:nvPicPr>
        <p:blipFill>
          <a:blip r:embed="rId2" cstate="print"/>
          <a:stretch>
            <a:fillRect/>
          </a:stretch>
        </p:blipFill>
        <p:spPr>
          <a:xfrm>
            <a:off x="459137" y="2540000"/>
            <a:ext cx="7275163" cy="2041128"/>
          </a:xfrm>
          <a:prstGeom prst="rect">
            <a:avLst/>
          </a:prstGeom>
        </p:spPr>
      </p:pic>
    </p:spTree>
    <p:extLst>
      <p:ext uri="{BB962C8B-B14F-4D97-AF65-F5344CB8AC3E}">
        <p14:creationId xmlns="" xmlns:p14="http://schemas.microsoft.com/office/powerpoint/2010/main" val="21020869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stretch>
            <a:fillRect/>
          </a:stretch>
        </p:blipFill>
        <p:spPr>
          <a:xfrm>
            <a:off x="1070641" y="1196752"/>
            <a:ext cx="6957743" cy="5256584"/>
          </a:xfrm>
          <a:prstGeom prst="rect">
            <a:avLst/>
          </a:prstGeom>
        </p:spPr>
      </p:pic>
      <p:sp>
        <p:nvSpPr>
          <p:cNvPr id="2" name="Title 1"/>
          <p:cNvSpPr>
            <a:spLocks noGrp="1"/>
          </p:cNvSpPr>
          <p:nvPr>
            <p:ph type="title"/>
          </p:nvPr>
        </p:nvSpPr>
        <p:spPr>
          <a:xfrm>
            <a:off x="457200" y="44624"/>
            <a:ext cx="8229600" cy="1143000"/>
          </a:xfrm>
        </p:spPr>
        <p:txBody>
          <a:bodyPr>
            <a:normAutofit fontScale="90000"/>
          </a:bodyPr>
          <a:lstStyle/>
          <a:p>
            <a:r>
              <a:rPr lang="en-US" dirty="0" smtClean="0"/>
              <a:t>Big Data approach: </a:t>
            </a:r>
            <a:r>
              <a:rPr lang="en-US" sz="3600" dirty="0" smtClean="0"/>
              <a:t>Exploit Parallelism (using </a:t>
            </a:r>
            <a:r>
              <a:rPr lang="en-US" sz="3600" dirty="0" err="1" smtClean="0"/>
              <a:t>Hadoop</a:t>
            </a:r>
            <a:r>
              <a:rPr lang="en-US" sz="3600" dirty="0" smtClean="0"/>
              <a:t>)</a:t>
            </a:r>
            <a:endParaRPr lang="en-US" sz="3600" dirty="0"/>
          </a:p>
        </p:txBody>
      </p:sp>
    </p:spTree>
    <p:extLst>
      <p:ext uri="{BB962C8B-B14F-4D97-AF65-F5344CB8AC3E}">
        <p14:creationId xmlns="" xmlns:p14="http://schemas.microsoft.com/office/powerpoint/2010/main" val="40188694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Background (II)</a:t>
            </a:r>
            <a:endParaRPr lang="en-GB" dirty="0"/>
          </a:p>
        </p:txBody>
      </p:sp>
      <p:sp>
        <p:nvSpPr>
          <p:cNvPr id="3" name="Content Placeholder 2"/>
          <p:cNvSpPr>
            <a:spLocks noGrp="1"/>
          </p:cNvSpPr>
          <p:nvPr>
            <p:ph idx="1"/>
          </p:nvPr>
        </p:nvSpPr>
        <p:spPr/>
        <p:txBody>
          <a:bodyPr>
            <a:normAutofit fontScale="77500" lnSpcReduction="20000"/>
          </a:bodyPr>
          <a:lstStyle/>
          <a:p>
            <a:r>
              <a:rPr lang="en-GB" dirty="0" smtClean="0"/>
              <a:t>Also, Technologies for storing and collecting data did not slow down appreciably in 2006  when processor speeds did</a:t>
            </a:r>
          </a:p>
          <a:p>
            <a:r>
              <a:rPr lang="en-GB" dirty="0" smtClean="0"/>
              <a:t> The cost to store 1 TB of data continues to drop by roughly 2x every 14 months - it is inexpensive for organisations to store large amounts of data </a:t>
            </a:r>
          </a:p>
          <a:p>
            <a:r>
              <a:rPr lang="en-GB" dirty="0" smtClean="0"/>
              <a:t>Technologies for collecting data </a:t>
            </a:r>
            <a:r>
              <a:rPr lang="en-GB" dirty="0" err="1" smtClean="0"/>
              <a:t>eg</a:t>
            </a:r>
            <a:r>
              <a:rPr lang="en-GB" dirty="0" smtClean="0"/>
              <a:t> sensors, cameras etc continue to drop in cost and improve in resolution. </a:t>
            </a:r>
          </a:p>
          <a:p>
            <a:pPr lvl="1"/>
            <a:r>
              <a:rPr lang="en-GB" dirty="0" smtClean="0"/>
              <a:t>For example, camera technology continues to improve in resolution and drop in cost per pixel every year, to the point where a 12-megapixel webcam only costs 3-4 US dollars; this has made it inexpensive to collect a wide range of visual data, from people filming video or automated sensors in industry </a:t>
            </a:r>
          </a:p>
          <a:p>
            <a:endParaRPr lang="en-GB"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An Analogy</a:t>
            </a:r>
            <a:endParaRPr lang="en-GB" dirty="0"/>
          </a:p>
        </p:txBody>
      </p:sp>
      <p:sp>
        <p:nvSpPr>
          <p:cNvPr id="3" name="Content Placeholder 2"/>
          <p:cNvSpPr>
            <a:spLocks noGrp="1"/>
          </p:cNvSpPr>
          <p:nvPr>
            <p:ph idx="1"/>
          </p:nvPr>
        </p:nvSpPr>
        <p:spPr/>
        <p:txBody>
          <a:bodyPr>
            <a:normAutofit fontScale="92500" lnSpcReduction="20000"/>
          </a:bodyPr>
          <a:lstStyle/>
          <a:p>
            <a:pPr fontAlgn="base"/>
            <a:r>
              <a:rPr lang="en-GB" sz="3000" dirty="0" smtClean="0"/>
              <a:t>Suppose you have to build one house. One person is working on it and is expecting to be completed in a year</a:t>
            </a:r>
          </a:p>
          <a:p>
            <a:pPr fontAlgn="base"/>
            <a:r>
              <a:rPr lang="en-GB" sz="3000" dirty="0" smtClean="0"/>
              <a:t>If we will introduce 12 people to do that job, it will be constructed faster. Can they complete in a month or 2?</a:t>
            </a:r>
          </a:p>
          <a:p>
            <a:pPr fontAlgn="base"/>
            <a:r>
              <a:rPr lang="en-GB" sz="3000" dirty="0" smtClean="0"/>
              <a:t>They will work parallel and the task will get completed faster </a:t>
            </a:r>
          </a:p>
          <a:p>
            <a:pPr marL="342900" lvl="1" indent="-342900" fontAlgn="base">
              <a:buFont typeface="Arial" pitchFamily="34" charset="0"/>
              <a:buChar char="•"/>
            </a:pPr>
            <a:r>
              <a:rPr lang="en-GB" sz="3000" dirty="0" err="1" smtClean="0"/>
              <a:t>Hadoop</a:t>
            </a:r>
            <a:r>
              <a:rPr lang="en-GB" sz="3000" dirty="0" smtClean="0"/>
              <a:t> gives the ability to perform distributed storage and distributed processing of very large data sets on computer clusters built from commodity hardware</a:t>
            </a:r>
          </a:p>
          <a:p>
            <a:pPr fontAlgn="base"/>
            <a:endParaRPr lang="en-GB" dirty="0" smtClean="0"/>
          </a:p>
          <a:p>
            <a:endParaRPr lang="en-GB"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Challenges of Big data </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Physical storage: Capturing and managing all this information consumed enormous resources, outstripping all budgetary expectations</a:t>
            </a:r>
          </a:p>
          <a:p>
            <a:r>
              <a:rPr lang="en-GB" dirty="0" smtClean="0"/>
              <a:t>Data issues: Lack of data mobility, proprietary formats, and interoperability obstacles all made working with Big Data complicated</a:t>
            </a:r>
          </a:p>
          <a:p>
            <a:r>
              <a:rPr lang="en-GB" dirty="0" smtClean="0"/>
              <a:t> Information growth: Unstructured data makes up the vast majority of what needs to be captured today. These massive volumes will swamp most  IT organisations or use Cloud Computing! </a:t>
            </a:r>
            <a:endParaRPr lang="en-GB"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GB" dirty="0" smtClean="0"/>
              <a:t>Scalability</a:t>
            </a:r>
          </a:p>
        </p:txBody>
      </p:sp>
      <p:sp>
        <p:nvSpPr>
          <p:cNvPr id="18435" name="Content Placeholder 2"/>
          <p:cNvSpPr>
            <a:spLocks noGrp="1"/>
          </p:cNvSpPr>
          <p:nvPr>
            <p:ph idx="1"/>
          </p:nvPr>
        </p:nvSpPr>
        <p:spPr/>
        <p:txBody>
          <a:bodyPr>
            <a:normAutofit lnSpcReduction="10000"/>
          </a:bodyPr>
          <a:lstStyle/>
          <a:p>
            <a:r>
              <a:rPr lang="en-GB" sz="2400" dirty="0" smtClean="0"/>
              <a:t>Ability to expand the computer resources to handle growth of work</a:t>
            </a:r>
          </a:p>
          <a:p>
            <a:r>
              <a:rPr lang="en-GB" sz="2400" dirty="0" smtClean="0"/>
              <a:t>Enables Database to grow to a larger size to support more transactions as the volume of business and/or no of customer  grows.</a:t>
            </a:r>
            <a:br>
              <a:rPr lang="en-GB" sz="2400" dirty="0" smtClean="0"/>
            </a:br>
            <a:r>
              <a:rPr lang="en-GB" sz="2400" dirty="0" smtClean="0"/>
              <a:t>There are 2 types of database scalability :</a:t>
            </a:r>
          </a:p>
          <a:p>
            <a:pPr lvl="1"/>
            <a:r>
              <a:rPr lang="en-GB" sz="2400" dirty="0" smtClean="0"/>
              <a:t>Vertical Scaling or Scale-up - adding more physical resources </a:t>
            </a:r>
            <a:r>
              <a:rPr lang="en-GB" sz="2400" dirty="0" err="1" smtClean="0"/>
              <a:t>eg</a:t>
            </a:r>
            <a:r>
              <a:rPr lang="en-GB" sz="2400" dirty="0" smtClean="0"/>
              <a:t> memory, storage, CPU to improve performance</a:t>
            </a:r>
          </a:p>
          <a:p>
            <a:pPr lvl="1"/>
            <a:r>
              <a:rPr lang="en-GB" sz="2400" dirty="0" smtClean="0"/>
              <a:t>Horizontal Scaling or Scale-out - shared nothing architecture – cheaper to scale using commodity hardware &amp; more scalable</a:t>
            </a:r>
          </a:p>
          <a:p>
            <a:endParaRPr lang="en-GB" dirty="0" smtClean="0"/>
          </a:p>
        </p:txBody>
      </p:sp>
      <p:sp>
        <p:nvSpPr>
          <p:cNvPr id="18436" name="Footer Placeholder 3"/>
          <p:cNvSpPr>
            <a:spLocks noGrp="1"/>
          </p:cNvSpPr>
          <p:nvPr>
            <p:ph type="ftr" sz="quarter" idx="11"/>
          </p:nvPr>
        </p:nvSpPr>
        <p:spPr bwMode="auto">
          <a:noFill/>
          <a:ln>
            <a:miter lim="800000"/>
            <a:headEnd/>
            <a:tailEnd/>
          </a:ln>
        </p:spPr>
        <p:txBody>
          <a:bodyPr wrap="square" lIns="91440" tIns="45720" rIns="91440" bIns="45720" numCol="1" anchor="t" anchorCtr="0" compatLnSpc="1">
            <a:prstTxWarp prst="textNoShape">
              <a:avLst/>
            </a:prstTxWarp>
          </a:bodyPr>
          <a:lstStyle/>
          <a:p>
            <a:r>
              <a:rPr lang="en-GB" smtClean="0"/>
              <a:t>SA-DataModelling-MCN12</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GB" smtClean="0"/>
              <a:t>Data models for Big Data</a:t>
            </a:r>
          </a:p>
        </p:txBody>
      </p:sp>
      <p:sp>
        <p:nvSpPr>
          <p:cNvPr id="19459" name="Content Placeholder 2"/>
          <p:cNvSpPr>
            <a:spLocks noGrp="1"/>
          </p:cNvSpPr>
          <p:nvPr>
            <p:ph idx="1"/>
          </p:nvPr>
        </p:nvSpPr>
        <p:spPr/>
        <p:txBody>
          <a:bodyPr/>
          <a:lstStyle/>
          <a:p>
            <a:r>
              <a:rPr lang="en-GB" sz="2400" smtClean="0"/>
              <a:t>Relational databases have shared disk subsystem limiting scalability  </a:t>
            </a:r>
          </a:p>
          <a:p>
            <a:r>
              <a:rPr lang="en-GB" sz="2400" smtClean="0"/>
              <a:t>NoSQL databases  based on Document databases in certain circumstances can have better scalability. Examples of Document database are CouchDB, MongoDB  </a:t>
            </a:r>
          </a:p>
          <a:p>
            <a:r>
              <a:rPr lang="en-GB" sz="2400" smtClean="0"/>
              <a:t>There is Object-relationship mismatch (Impendence mismatch): most program developed today are in OO programming languages eg Java, C#; there is an translation required between the objects in the application code and database made up table, columns and rows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GB" smtClean="0"/>
              <a:t>Object Relationship mismatch</a:t>
            </a:r>
          </a:p>
        </p:txBody>
      </p:sp>
      <p:sp>
        <p:nvSpPr>
          <p:cNvPr id="20483" name="Content Placeholder 2"/>
          <p:cNvSpPr>
            <a:spLocks noGrp="1"/>
          </p:cNvSpPr>
          <p:nvPr>
            <p:ph idx="1"/>
          </p:nvPr>
        </p:nvSpPr>
        <p:spPr/>
        <p:txBody>
          <a:bodyPr/>
          <a:lstStyle/>
          <a:p>
            <a:r>
              <a:rPr lang="en-GB" dirty="0" smtClean="0"/>
              <a:t>In Relational Databases </a:t>
            </a:r>
            <a:r>
              <a:rPr lang="en-GB" dirty="0" err="1" smtClean="0"/>
              <a:t>eg</a:t>
            </a:r>
            <a:r>
              <a:rPr lang="en-GB" dirty="0" smtClean="0"/>
              <a:t> Oracle, </a:t>
            </a:r>
            <a:r>
              <a:rPr lang="en-GB" dirty="0" err="1" smtClean="0"/>
              <a:t>SQLServer</a:t>
            </a:r>
            <a:r>
              <a:rPr lang="en-GB" dirty="0" smtClean="0"/>
              <a:t>, you need to create the data model in 3 places – in the database, application and ORM. In </a:t>
            </a:r>
            <a:r>
              <a:rPr lang="en-GB" dirty="0" err="1" smtClean="0"/>
              <a:t>NoSQL</a:t>
            </a:r>
            <a:r>
              <a:rPr lang="en-GB" dirty="0" smtClean="0"/>
              <a:t> Database </a:t>
            </a:r>
            <a:r>
              <a:rPr lang="en-GB" dirty="0" err="1" smtClean="0"/>
              <a:t>eg</a:t>
            </a:r>
            <a:r>
              <a:rPr lang="en-GB" dirty="0" smtClean="0"/>
              <a:t> </a:t>
            </a:r>
            <a:r>
              <a:rPr lang="en-GB" dirty="0" err="1" smtClean="0"/>
              <a:t>MongoDB</a:t>
            </a:r>
            <a:r>
              <a:rPr lang="en-GB" dirty="0" smtClean="0"/>
              <a:t>, you create the data model in only on place – the application</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normAutofit fontScale="90000"/>
          </a:bodyPr>
          <a:lstStyle/>
          <a:p>
            <a:r>
              <a:rPr lang="en-GB" dirty="0" err="1" smtClean="0"/>
              <a:t>Datastores</a:t>
            </a:r>
            <a:r>
              <a:rPr lang="en-GB" dirty="0" smtClean="0"/>
              <a:t> for Big Data:</a:t>
            </a:r>
            <a:br>
              <a:rPr lang="en-GB" dirty="0" smtClean="0"/>
            </a:br>
            <a:r>
              <a:rPr lang="en-GB" dirty="0" err="1" smtClean="0"/>
              <a:t>NoSQL</a:t>
            </a:r>
            <a:r>
              <a:rPr lang="en-GB" dirty="0" smtClean="0"/>
              <a:t> – Document Database</a:t>
            </a:r>
          </a:p>
        </p:txBody>
      </p:sp>
      <p:sp>
        <p:nvSpPr>
          <p:cNvPr id="21507" name="Content Placeholder 2"/>
          <p:cNvSpPr>
            <a:spLocks noGrp="1"/>
          </p:cNvSpPr>
          <p:nvPr>
            <p:ph idx="1"/>
          </p:nvPr>
        </p:nvSpPr>
        <p:spPr>
          <a:xfrm>
            <a:off x="457200" y="1989138"/>
            <a:ext cx="8229600" cy="4584700"/>
          </a:xfrm>
        </p:spPr>
        <p:txBody>
          <a:bodyPr>
            <a:normAutofit lnSpcReduction="10000"/>
          </a:bodyPr>
          <a:lstStyle/>
          <a:p>
            <a:r>
              <a:rPr lang="en-GB" sz="2000" smtClean="0"/>
              <a:t>Documents DB consist of a key and a JSON document.</a:t>
            </a:r>
          </a:p>
          <a:p>
            <a:r>
              <a:rPr lang="en-GB" sz="2000" b="1" smtClean="0"/>
              <a:t>Keys: </a:t>
            </a:r>
            <a:r>
              <a:rPr lang="en-GB" sz="2000" smtClean="0"/>
              <a:t>Each document is identified by a unique key. The key is typically a auto generated. You  can also choose composite or compound keys. However typically keys are immutable. </a:t>
            </a:r>
          </a:p>
          <a:p>
            <a:r>
              <a:rPr lang="en-GB" sz="2000" b="1" smtClean="0"/>
              <a:t>JSON documents:</a:t>
            </a:r>
            <a:r>
              <a:rPr lang="en-GB" sz="2000" smtClean="0"/>
              <a:t> JSON provides rich representation for entities. Document databases can parse, index and query JSON values. JSON document attributes can represent both basic types such as number, string, boolean, and complex types including embedded documents and arrays.</a:t>
            </a:r>
          </a:p>
          <a:p>
            <a:r>
              <a:rPr lang="en-GB" sz="2000" smtClean="0"/>
              <a:t>Unlike relational databases or some of the TABLE-based NoSQL solutions (Cassandra,Hbase), Document databases do not have Data Definition Language eg CREATE TABLE or ALTER TABLE. The schema of the data is implicit in each document. Developers can simply evolve their applications without any additional administrative action. Schema changes don’t require scheduling downtime </a:t>
            </a:r>
          </a:p>
          <a:p>
            <a:endParaRPr lang="en-GB" sz="2000" smtClean="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GB" smtClean="0"/>
              <a:t>Document Data model advantages</a:t>
            </a:r>
          </a:p>
        </p:txBody>
      </p:sp>
      <p:sp>
        <p:nvSpPr>
          <p:cNvPr id="22531" name="Content Placeholder 2"/>
          <p:cNvSpPr>
            <a:spLocks noGrp="1"/>
          </p:cNvSpPr>
          <p:nvPr>
            <p:ph idx="1"/>
          </p:nvPr>
        </p:nvSpPr>
        <p:spPr/>
        <p:txBody>
          <a:bodyPr/>
          <a:lstStyle/>
          <a:p>
            <a:r>
              <a:rPr lang="en-GB" sz="2200" smtClean="0"/>
              <a:t>A document database is designed to store semi-structured data as documents, typically in JSON</a:t>
            </a:r>
          </a:p>
          <a:p>
            <a:pPr lvl="2"/>
            <a:r>
              <a:rPr lang="en-GB" sz="2200" smtClean="0">
                <a:solidFill>
                  <a:schemeClr val="tx1"/>
                </a:solidFill>
              </a:rPr>
              <a:t>JSON (Javascript Object Notation) is an open standard file format that uses human readable text to transmit data objects consisting of attribute/value pairs</a:t>
            </a:r>
          </a:p>
          <a:p>
            <a:r>
              <a:rPr lang="en-GB" sz="2200" smtClean="0"/>
              <a:t>Increased Schema flexibility (Schema on read rather than Schema on write)</a:t>
            </a:r>
          </a:p>
          <a:p>
            <a:r>
              <a:rPr lang="en-GB" sz="2200" smtClean="0"/>
              <a:t>Better performance due to data locality (some relational DBMS overcome by having multi table indexes eg Oracle)</a:t>
            </a:r>
          </a:p>
          <a:p>
            <a:r>
              <a:rPr lang="en-GB" sz="2200" smtClean="0"/>
              <a:t>Less data impedance mismatch</a:t>
            </a:r>
          </a:p>
          <a:p>
            <a:r>
              <a:rPr lang="en-GB" sz="2200" smtClean="0"/>
              <a:t> Examples are CouchDB, MongoDB</a:t>
            </a:r>
          </a:p>
          <a:p>
            <a:endParaRPr lang="en-GB" smtClean="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Big Data and the Cloud </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Typical scenario:</a:t>
            </a:r>
          </a:p>
          <a:p>
            <a:pPr lvl="1" fontAlgn="base"/>
            <a:r>
              <a:rPr lang="en-GB" dirty="0" smtClean="0"/>
              <a:t>Big data projects  traditionally start with data storage and application of basic analytics modules with infrastructure  in- house </a:t>
            </a:r>
          </a:p>
          <a:p>
            <a:pPr lvl="1" fontAlgn="base"/>
            <a:r>
              <a:rPr lang="en-GB" dirty="0" smtClean="0"/>
              <a:t>However, as you discover ways to extract data  and data volumes increase, you will need to find better way to process and analyse data this will  require infrastructure upgrade</a:t>
            </a:r>
          </a:p>
          <a:p>
            <a:pPr lvl="1" fontAlgn="base"/>
            <a:r>
              <a:rPr lang="en-GB" dirty="0" smtClean="0"/>
              <a:t>You add more server capacity to your in-house data warehouse/ data lake but eventually the infrastructure will not be able to keep up</a:t>
            </a:r>
          </a:p>
          <a:p>
            <a:pPr fontAlgn="base"/>
            <a:r>
              <a:rPr lang="en-GB" dirty="0" smtClean="0"/>
              <a:t>This is where the cloud can provide the ability to deal with Big Data more efficiently and effectively</a:t>
            </a:r>
          </a:p>
          <a:p>
            <a:pPr lvl="1"/>
            <a:endParaRPr lang="en-GB"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Cloud computing</a:t>
            </a:r>
            <a:endParaRPr lang="en-GB" dirty="0"/>
          </a:p>
        </p:txBody>
      </p:sp>
      <p:sp>
        <p:nvSpPr>
          <p:cNvPr id="3" name="Content Placeholder 2"/>
          <p:cNvSpPr>
            <a:spLocks noGrp="1"/>
          </p:cNvSpPr>
          <p:nvPr>
            <p:ph idx="1"/>
          </p:nvPr>
        </p:nvSpPr>
        <p:spPr/>
        <p:txBody>
          <a:bodyPr>
            <a:normAutofit fontScale="77500" lnSpcReduction="20000"/>
          </a:bodyPr>
          <a:lstStyle/>
          <a:p>
            <a:r>
              <a:rPr lang="en-GB" dirty="0"/>
              <a:t>C</a:t>
            </a:r>
            <a:r>
              <a:rPr lang="en-GB" dirty="0" smtClean="0"/>
              <a:t>loud </a:t>
            </a:r>
            <a:r>
              <a:rPr lang="en-GB" dirty="0"/>
              <a:t>computing is the delivery of computing services – servers, storage, databases, networking, software, analytics, intelligence and more – over the </a:t>
            </a:r>
            <a:r>
              <a:rPr lang="en-GB" dirty="0" smtClean="0"/>
              <a:t>Internet</a:t>
            </a:r>
          </a:p>
          <a:p>
            <a:r>
              <a:rPr lang="en-GB" dirty="0" smtClean="0"/>
              <a:t>The Cloud offers </a:t>
            </a:r>
            <a:r>
              <a:rPr lang="en-GB" dirty="0"/>
              <a:t>faster innovation, flexible resources and economies of scale. </a:t>
            </a:r>
            <a:endParaRPr lang="en-GB" dirty="0" smtClean="0"/>
          </a:p>
          <a:p>
            <a:r>
              <a:rPr lang="en-GB" dirty="0" smtClean="0"/>
              <a:t>You </a:t>
            </a:r>
            <a:r>
              <a:rPr lang="en-GB" dirty="0"/>
              <a:t>only pay for cloud services you </a:t>
            </a:r>
            <a:r>
              <a:rPr lang="en-GB" dirty="0" smtClean="0"/>
              <a:t>use thereby lowering </a:t>
            </a:r>
            <a:r>
              <a:rPr lang="en-GB" dirty="0"/>
              <a:t>your operating costs, run your infrastructure more efficiently and scale as your business needs </a:t>
            </a:r>
            <a:r>
              <a:rPr lang="en-GB" dirty="0" smtClean="0"/>
              <a:t>change</a:t>
            </a:r>
          </a:p>
          <a:p>
            <a:r>
              <a:rPr lang="en-GB" dirty="0" smtClean="0"/>
              <a:t>Organisation can benefit from the agility, scale, and pay-per-use billing that cloud services offer</a:t>
            </a:r>
          </a:p>
          <a:p>
            <a:r>
              <a:rPr lang="en-GB" dirty="0" smtClean="0"/>
              <a:t>Examples of Cloud providers: Amazon AWS &amp; Microsoft Azure (currently the top 2 Cloud providers) </a:t>
            </a:r>
            <a:endParaRPr lang="en-GB"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Benefits of Cloud Computing - Speed</a:t>
            </a:r>
            <a:endParaRPr lang="en-GB" dirty="0"/>
          </a:p>
        </p:txBody>
      </p:sp>
      <p:sp>
        <p:nvSpPr>
          <p:cNvPr id="3" name="Content Placeholder 2"/>
          <p:cNvSpPr>
            <a:spLocks noGrp="1"/>
          </p:cNvSpPr>
          <p:nvPr>
            <p:ph idx="1"/>
          </p:nvPr>
        </p:nvSpPr>
        <p:spPr/>
        <p:txBody>
          <a:bodyPr>
            <a:normAutofit fontScale="92500" lnSpcReduction="10000"/>
          </a:bodyPr>
          <a:lstStyle/>
          <a:p>
            <a:r>
              <a:rPr lang="en-GB" dirty="0"/>
              <a:t>Most cloud computing services are provided as self service and on </a:t>
            </a:r>
            <a:r>
              <a:rPr lang="en-GB" dirty="0" smtClean="0"/>
              <a:t>demand. </a:t>
            </a:r>
          </a:p>
          <a:p>
            <a:r>
              <a:rPr lang="en-GB" dirty="0" smtClean="0"/>
              <a:t>Vast </a:t>
            </a:r>
            <a:r>
              <a:rPr lang="en-GB" dirty="0"/>
              <a:t>amounts of computing resources can be provisioned in </a:t>
            </a:r>
            <a:r>
              <a:rPr lang="en-GB" dirty="0" smtClean="0"/>
              <a:t>minutes </a:t>
            </a:r>
            <a:r>
              <a:rPr lang="en-GB" dirty="0"/>
              <a:t>with just a few mouse </a:t>
            </a:r>
            <a:r>
              <a:rPr lang="en-GB" dirty="0" smtClean="0"/>
              <a:t>clicks thereby </a:t>
            </a:r>
            <a:r>
              <a:rPr lang="en-GB" dirty="0"/>
              <a:t>giving </a:t>
            </a:r>
            <a:r>
              <a:rPr lang="en-GB" dirty="0" smtClean="0"/>
              <a:t>business </a:t>
            </a:r>
            <a:r>
              <a:rPr lang="en-GB" dirty="0"/>
              <a:t>flexibility and taking the pressure off capacity </a:t>
            </a:r>
            <a:r>
              <a:rPr lang="en-GB" dirty="0" smtClean="0"/>
              <a:t>planning</a:t>
            </a:r>
          </a:p>
          <a:p>
            <a:r>
              <a:rPr lang="en-GB" dirty="0" smtClean="0"/>
              <a:t> Example - if you need 10,000 servers for an overnight big data risk analytics job but only for a few hours you can have them and then you can release them back when completed</a:t>
            </a:r>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lstStyle/>
          <a:p>
            <a:r>
              <a:rPr lang="en-US" dirty="0" smtClean="0"/>
              <a:t>Some Terminology</a:t>
            </a:r>
            <a:endParaRPr lang="en-US" dirty="0"/>
          </a:p>
        </p:txBody>
      </p:sp>
      <p:sp>
        <p:nvSpPr>
          <p:cNvPr id="3" name="Content Placeholder 2"/>
          <p:cNvSpPr>
            <a:spLocks noGrp="1"/>
          </p:cNvSpPr>
          <p:nvPr>
            <p:ph idx="1"/>
          </p:nvPr>
        </p:nvSpPr>
        <p:spPr>
          <a:xfrm>
            <a:off x="395536" y="1196752"/>
            <a:ext cx="8435280" cy="4277072"/>
          </a:xfrm>
        </p:spPr>
        <p:txBody>
          <a:bodyPr>
            <a:normAutofit/>
          </a:bodyPr>
          <a:lstStyle/>
          <a:p>
            <a:r>
              <a:rPr lang="en-US" dirty="0" smtClean="0"/>
              <a:t>Kilobyte (KB) 		1000 bytes		10</a:t>
            </a:r>
            <a:r>
              <a:rPr lang="en-US" baseline="30000" dirty="0" smtClean="0"/>
              <a:t>3</a:t>
            </a:r>
            <a:r>
              <a:rPr lang="en-US" dirty="0" smtClean="0"/>
              <a:t> bytes</a:t>
            </a:r>
          </a:p>
          <a:p>
            <a:r>
              <a:rPr lang="en-US" dirty="0" smtClean="0"/>
              <a:t>Megabyte (MB) 	1000 KB 		10</a:t>
            </a:r>
            <a:r>
              <a:rPr lang="en-US" baseline="30000" dirty="0" smtClean="0"/>
              <a:t>6</a:t>
            </a:r>
            <a:r>
              <a:rPr lang="en-US" dirty="0" smtClean="0"/>
              <a:t> bytes</a:t>
            </a:r>
          </a:p>
          <a:p>
            <a:r>
              <a:rPr lang="en-US" dirty="0" smtClean="0"/>
              <a:t>Gigabyte (GB) 		1000 MB		10</a:t>
            </a:r>
            <a:r>
              <a:rPr lang="en-US" baseline="30000" dirty="0" smtClean="0"/>
              <a:t>9</a:t>
            </a:r>
            <a:r>
              <a:rPr lang="en-US" dirty="0" smtClean="0"/>
              <a:t> bytes</a:t>
            </a:r>
          </a:p>
          <a:p>
            <a:r>
              <a:rPr lang="en-US" dirty="0" smtClean="0"/>
              <a:t>Terabyte (TB) 		1000 GB		10</a:t>
            </a:r>
            <a:r>
              <a:rPr lang="en-US" baseline="30000" dirty="0" smtClean="0"/>
              <a:t>12</a:t>
            </a:r>
            <a:r>
              <a:rPr lang="en-US" dirty="0" smtClean="0"/>
              <a:t> bytes</a:t>
            </a:r>
          </a:p>
          <a:p>
            <a:r>
              <a:rPr lang="en-US" dirty="0" smtClean="0"/>
              <a:t>Petabyte (PB) 		1000 TB		10</a:t>
            </a:r>
            <a:r>
              <a:rPr lang="en-US" baseline="30000" dirty="0" smtClean="0"/>
              <a:t>15</a:t>
            </a:r>
            <a:r>
              <a:rPr lang="en-US" dirty="0" smtClean="0"/>
              <a:t> bytes</a:t>
            </a:r>
          </a:p>
          <a:p>
            <a:r>
              <a:rPr lang="en-US" dirty="0" smtClean="0"/>
              <a:t>Exabyte (EB) 		1000 PB		10</a:t>
            </a:r>
            <a:r>
              <a:rPr lang="en-US" baseline="30000" dirty="0" smtClean="0"/>
              <a:t>18</a:t>
            </a:r>
            <a:r>
              <a:rPr lang="en-US" dirty="0" smtClean="0"/>
              <a:t> bytes</a:t>
            </a:r>
          </a:p>
          <a:p>
            <a:r>
              <a:rPr lang="en-US" dirty="0" err="1" smtClean="0"/>
              <a:t>Zettabyte</a:t>
            </a:r>
            <a:r>
              <a:rPr lang="en-US" dirty="0" smtClean="0"/>
              <a:t> (ZB)		1000 EB		10</a:t>
            </a:r>
            <a:r>
              <a:rPr lang="en-US" baseline="30000" dirty="0" smtClean="0"/>
              <a:t>21</a:t>
            </a:r>
            <a:r>
              <a:rPr lang="en-US" dirty="0" smtClean="0"/>
              <a:t> bytes</a:t>
            </a:r>
            <a:endParaRPr lang="en-US" dirty="0"/>
          </a:p>
        </p:txBody>
      </p:sp>
      <p:sp>
        <p:nvSpPr>
          <p:cNvPr id="4" name="TextBox 3"/>
          <p:cNvSpPr txBox="1"/>
          <p:nvPr/>
        </p:nvSpPr>
        <p:spPr>
          <a:xfrm>
            <a:off x="467544" y="5805264"/>
            <a:ext cx="8208912" cy="1292662"/>
          </a:xfrm>
          <a:prstGeom prst="rect">
            <a:avLst/>
          </a:prstGeom>
          <a:noFill/>
        </p:spPr>
        <p:txBody>
          <a:bodyPr wrap="square" rtlCol="0">
            <a:spAutoFit/>
          </a:bodyPr>
          <a:lstStyle/>
          <a:p>
            <a:r>
              <a:rPr lang="en-GB" sz="2000" b="1" dirty="0" smtClean="0"/>
              <a:t>According to Forbes, by the year 2020, about 1.7 megabytes of new information will be created every second for every human being on the planet.</a:t>
            </a:r>
          </a:p>
          <a:p>
            <a:endParaRPr lang="en-GB" dirty="0">
              <a:solidFill>
                <a:srgbClr val="C00000"/>
              </a:solidFill>
            </a:endParaRPr>
          </a:p>
        </p:txBody>
      </p:sp>
    </p:spTree>
    <p:extLst>
      <p:ext uri="{BB962C8B-B14F-4D97-AF65-F5344CB8AC3E}">
        <p14:creationId xmlns="" xmlns:p14="http://schemas.microsoft.com/office/powerpoint/2010/main" val="3455479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Benefits of Cloud Computing - Cost</a:t>
            </a:r>
            <a:endParaRPr lang="en-GB" dirty="0"/>
          </a:p>
        </p:txBody>
      </p:sp>
      <p:sp>
        <p:nvSpPr>
          <p:cNvPr id="3" name="Content Placeholder 2"/>
          <p:cNvSpPr>
            <a:spLocks noGrp="1"/>
          </p:cNvSpPr>
          <p:nvPr>
            <p:ph idx="1"/>
          </p:nvPr>
        </p:nvSpPr>
        <p:spPr/>
        <p:txBody>
          <a:bodyPr>
            <a:normAutofit fontScale="92500" lnSpcReduction="10000"/>
          </a:bodyPr>
          <a:lstStyle/>
          <a:p>
            <a:r>
              <a:rPr lang="en-GB" dirty="0"/>
              <a:t>Cloud computing eliminates the capital expense of buying hardware and software, and setting up and running on-site data centres </a:t>
            </a:r>
            <a:endParaRPr lang="en-GB" dirty="0" smtClean="0"/>
          </a:p>
          <a:p>
            <a:pPr lvl="1"/>
            <a:r>
              <a:rPr lang="en-GB" dirty="0" smtClean="0"/>
              <a:t> </a:t>
            </a:r>
            <a:r>
              <a:rPr lang="en-GB" dirty="0"/>
              <a:t>the racks of servers, the round-the-clock electricity for power and cooling, the IT experts for managing the </a:t>
            </a:r>
            <a:r>
              <a:rPr lang="en-GB" dirty="0" smtClean="0"/>
              <a:t>infrastructure, etc</a:t>
            </a:r>
          </a:p>
          <a:p>
            <a:r>
              <a:rPr lang="en-GB" dirty="0" smtClean="0"/>
              <a:t>Makes it easier to innovate as you don’t have that big hurdle of </a:t>
            </a:r>
            <a:r>
              <a:rPr lang="en-GB" dirty="0" err="1" smtClean="0"/>
              <a:t>CapEx</a:t>
            </a:r>
            <a:endParaRPr lang="en-GB" dirty="0" smtClean="0"/>
          </a:p>
          <a:p>
            <a:r>
              <a:rPr lang="en-GB" dirty="0" smtClean="0"/>
              <a:t>You pay for what you use and no more with no set up costs</a:t>
            </a:r>
            <a:endParaRPr lang="en-GB"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Benefits of Cloud computing - Scalability</a:t>
            </a:r>
            <a:endParaRPr lang="en-GB" dirty="0"/>
          </a:p>
        </p:txBody>
      </p:sp>
      <p:sp>
        <p:nvSpPr>
          <p:cNvPr id="3" name="Content Placeholder 2"/>
          <p:cNvSpPr>
            <a:spLocks noGrp="1"/>
          </p:cNvSpPr>
          <p:nvPr>
            <p:ph idx="1"/>
          </p:nvPr>
        </p:nvSpPr>
        <p:spPr/>
        <p:txBody>
          <a:bodyPr>
            <a:normAutofit fontScale="92500" lnSpcReduction="10000"/>
          </a:bodyPr>
          <a:lstStyle/>
          <a:p>
            <a:r>
              <a:rPr lang="en-GB" dirty="0"/>
              <a:t>The benefits of cloud computing services include the ability to scale elastically. </a:t>
            </a:r>
            <a:endParaRPr lang="en-GB" dirty="0" smtClean="0"/>
          </a:p>
          <a:p>
            <a:r>
              <a:rPr lang="en-GB" dirty="0" smtClean="0"/>
              <a:t>It delivers </a:t>
            </a:r>
            <a:r>
              <a:rPr lang="en-GB" dirty="0"/>
              <a:t>the correct amount of IT </a:t>
            </a:r>
            <a:r>
              <a:rPr lang="en-GB" dirty="0" smtClean="0"/>
              <a:t>resources </a:t>
            </a:r>
            <a:r>
              <a:rPr lang="en-GB" dirty="0" err="1" smtClean="0"/>
              <a:t>eg</a:t>
            </a:r>
            <a:r>
              <a:rPr lang="en-GB" dirty="0" smtClean="0"/>
              <a:t>  </a:t>
            </a:r>
            <a:r>
              <a:rPr lang="en-GB" dirty="0"/>
              <a:t>more or less computing power, storage, bandwidth – when </a:t>
            </a:r>
            <a:r>
              <a:rPr lang="en-GB" dirty="0" smtClean="0"/>
              <a:t>it is </a:t>
            </a:r>
            <a:r>
              <a:rPr lang="en-GB" dirty="0"/>
              <a:t>needed, and from the correct geographic </a:t>
            </a:r>
            <a:r>
              <a:rPr lang="en-GB" dirty="0" smtClean="0"/>
              <a:t>location</a:t>
            </a:r>
          </a:p>
          <a:p>
            <a:r>
              <a:rPr lang="en-GB" dirty="0" smtClean="0"/>
              <a:t> Cloud providers must build enormous data </a:t>
            </a:r>
            <a:r>
              <a:rPr lang="en-GB" dirty="0" err="1" smtClean="0"/>
              <a:t>centers</a:t>
            </a:r>
            <a:r>
              <a:rPr lang="en-GB" dirty="0" smtClean="0"/>
              <a:t> all over the world so that computing capability can be accessed from anywhere in the world with similar latency</a:t>
            </a:r>
            <a:endParaRPr lang="en-GB"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Class Questions Part II</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In which scenario will </a:t>
            </a:r>
            <a:r>
              <a:rPr lang="en-GB" i="1" dirty="0" smtClean="0"/>
              <a:t>Schema on read </a:t>
            </a:r>
            <a:r>
              <a:rPr lang="en-GB" dirty="0" smtClean="0"/>
              <a:t>be superior to </a:t>
            </a:r>
            <a:r>
              <a:rPr lang="en-GB" i="1" dirty="0" smtClean="0"/>
              <a:t>Schema on write</a:t>
            </a:r>
            <a:r>
              <a:rPr lang="en-GB" dirty="0" smtClean="0"/>
              <a:t>?</a:t>
            </a:r>
          </a:p>
          <a:p>
            <a:r>
              <a:rPr lang="en-GB" dirty="0" smtClean="0"/>
              <a:t>You are developing an application in an agile method. Would </a:t>
            </a:r>
            <a:r>
              <a:rPr lang="en-GB" i="1" dirty="0" smtClean="0"/>
              <a:t>Schema on read </a:t>
            </a:r>
            <a:r>
              <a:rPr lang="en-GB" dirty="0" smtClean="0"/>
              <a:t>or </a:t>
            </a:r>
            <a:r>
              <a:rPr lang="en-GB" i="1" dirty="0" smtClean="0"/>
              <a:t>Schema on write</a:t>
            </a:r>
            <a:r>
              <a:rPr lang="en-GB" dirty="0" smtClean="0"/>
              <a:t> be most appropriate in an agile environment? Please give detailed reasons</a:t>
            </a:r>
          </a:p>
          <a:p>
            <a:r>
              <a:rPr lang="en-GB" dirty="0" smtClean="0"/>
              <a:t>What are the disadvantages do you thing of public Cloud Computing may have for your confidential Big Data project?</a:t>
            </a:r>
          </a:p>
          <a:p>
            <a:r>
              <a:rPr lang="en-GB" dirty="0" smtClean="0"/>
              <a:t>Should Big Data applications be standalone or integrate within the enterprise?</a:t>
            </a:r>
          </a:p>
          <a:p>
            <a:endParaRPr lang="en-GB"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Big Data Video</a:t>
            </a:r>
            <a:endParaRPr lang="en-GB" dirty="0"/>
          </a:p>
        </p:txBody>
      </p:sp>
      <p:sp>
        <p:nvSpPr>
          <p:cNvPr id="3" name="Content Placeholder 2"/>
          <p:cNvSpPr>
            <a:spLocks noGrp="1"/>
          </p:cNvSpPr>
          <p:nvPr>
            <p:ph idx="1"/>
          </p:nvPr>
        </p:nvSpPr>
        <p:spPr/>
        <p:txBody>
          <a:bodyPr/>
          <a:lstStyle/>
          <a:p>
            <a:r>
              <a:rPr lang="en-GB" smtClean="0"/>
              <a:t>https://www.youtube.com/watch?v=8pHzROP1D-w</a:t>
            </a:r>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ata-Over-Years-Survey-HDFS-Tutorial.png"/>
          <p:cNvPicPr>
            <a:picLocks noGrp="1" noChangeAspect="1"/>
          </p:cNvPicPr>
          <p:nvPr>
            <p:ph idx="4294967295"/>
          </p:nvPr>
        </p:nvPicPr>
        <p:blipFill>
          <a:blip r:embed="rId2" cstate="print"/>
          <a:stretch>
            <a:fillRect/>
          </a:stretch>
        </p:blipFill>
        <p:spPr>
          <a:xfrm>
            <a:off x="755576" y="620688"/>
            <a:ext cx="7848872" cy="5904656"/>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Tsunami</a:t>
            </a:r>
            <a:endParaRPr lang="en-GB" dirty="0"/>
          </a:p>
        </p:txBody>
      </p:sp>
      <p:sp>
        <p:nvSpPr>
          <p:cNvPr id="3" name="Content Placeholder 2"/>
          <p:cNvSpPr>
            <a:spLocks noGrp="1"/>
          </p:cNvSpPr>
          <p:nvPr>
            <p:ph idx="1"/>
          </p:nvPr>
        </p:nvSpPr>
        <p:spPr/>
        <p:txBody>
          <a:bodyPr>
            <a:normAutofit fontScale="77500" lnSpcReduction="20000"/>
          </a:bodyPr>
          <a:lstStyle/>
          <a:p>
            <a:pPr fontAlgn="base"/>
            <a:r>
              <a:rPr lang="en-GB" dirty="0" smtClean="0"/>
              <a:t>How it was until relatively recently - businesses generally managed data that was entered manually into the system by human beings. They may have also had data from external sources, such as customers, clients </a:t>
            </a:r>
          </a:p>
          <a:p>
            <a:pPr lvl="1" fontAlgn="base"/>
            <a:r>
              <a:rPr lang="en-GB" dirty="0" smtClean="0"/>
              <a:t>The amount of data was relatively small and predictable and it was stored, managed, and secured in a company’s data </a:t>
            </a:r>
            <a:r>
              <a:rPr lang="en-GB" dirty="0" err="1" smtClean="0"/>
              <a:t>center</a:t>
            </a:r>
            <a:r>
              <a:rPr lang="en-GB" dirty="0" smtClean="0"/>
              <a:t> known as “on-premises”.</a:t>
            </a:r>
          </a:p>
          <a:p>
            <a:pPr fontAlgn="base"/>
            <a:r>
              <a:rPr lang="en-GB" dirty="0" smtClean="0"/>
              <a:t>Today, the world is experiencing a data tsunami with data available from a variety of sources. The volume, complexity of this data quickly overwhelm a conventional, on-premises system and probably cause data processing and analysis to hang or crash the system</a:t>
            </a:r>
          </a:p>
          <a:p>
            <a:pPr fontAlgn="base"/>
            <a:r>
              <a:rPr lang="en-GB" dirty="0" smtClean="0"/>
              <a:t>Adapting to the exponential increase of data requires a fresh perspective</a:t>
            </a:r>
          </a:p>
          <a:p>
            <a:pPr fontAlgn="base"/>
            <a:endParaRPr lang="en-GB" dirty="0" smtClean="0"/>
          </a:p>
          <a:p>
            <a:pPr fontAlgn="base"/>
            <a:endParaRPr lang="en-GB" dirty="0" smtClean="0"/>
          </a:p>
          <a:p>
            <a:pPr fontAlgn="base"/>
            <a:endParaRPr lang="en-GB" dirty="0" smtClean="0"/>
          </a:p>
          <a:p>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Where is this Big Data coming from</a:t>
            </a:r>
            <a:endParaRPr lang="en-GB" dirty="0"/>
          </a:p>
        </p:txBody>
      </p:sp>
      <p:sp>
        <p:nvSpPr>
          <p:cNvPr id="3" name="Content Placeholder 2"/>
          <p:cNvSpPr>
            <a:spLocks noGrp="1"/>
          </p:cNvSpPr>
          <p:nvPr>
            <p:ph idx="1"/>
          </p:nvPr>
        </p:nvSpPr>
        <p:spPr/>
        <p:txBody>
          <a:bodyPr>
            <a:noAutofit/>
          </a:bodyPr>
          <a:lstStyle/>
          <a:p>
            <a:r>
              <a:rPr lang="en-GB" sz="1800" dirty="0" smtClean="0"/>
              <a:t> Here is a brief list of some common sources: </a:t>
            </a:r>
          </a:p>
          <a:p>
            <a:pPr lvl="1"/>
            <a:r>
              <a:rPr lang="en-GB" sz="1800" dirty="0" smtClean="0"/>
              <a:t>Updating </a:t>
            </a:r>
            <a:r>
              <a:rPr lang="en-GB" sz="1800" dirty="0" err="1" smtClean="0"/>
              <a:t>Facebook</a:t>
            </a:r>
            <a:r>
              <a:rPr lang="en-GB" sz="1800" dirty="0" smtClean="0"/>
              <a:t>, </a:t>
            </a:r>
            <a:r>
              <a:rPr lang="en-GB" sz="1800" dirty="0" err="1" smtClean="0"/>
              <a:t>Snapchat</a:t>
            </a:r>
            <a:r>
              <a:rPr lang="en-GB" sz="1800" dirty="0" smtClean="0"/>
              <a:t>, Twitter etc </a:t>
            </a:r>
          </a:p>
          <a:p>
            <a:pPr lvl="1"/>
            <a:r>
              <a:rPr lang="en-GB" sz="1800" dirty="0" smtClean="0"/>
              <a:t>Making a phone call </a:t>
            </a:r>
          </a:p>
          <a:p>
            <a:pPr lvl="1"/>
            <a:r>
              <a:rPr lang="en-GB" sz="1800" dirty="0" smtClean="0"/>
              <a:t> Checking email </a:t>
            </a:r>
          </a:p>
          <a:p>
            <a:pPr lvl="1"/>
            <a:r>
              <a:rPr lang="en-GB" sz="1800" dirty="0" smtClean="0"/>
              <a:t>Browsing the Web </a:t>
            </a:r>
          </a:p>
          <a:p>
            <a:pPr lvl="1"/>
            <a:r>
              <a:rPr lang="en-GB" sz="1800" dirty="0" smtClean="0"/>
              <a:t>Shopping - either  online or in a brick-and-mortar store, and whether you buy or not!  </a:t>
            </a:r>
          </a:p>
          <a:p>
            <a:pPr lvl="1"/>
            <a:r>
              <a:rPr lang="en-GB" sz="1800" dirty="0" smtClean="0"/>
              <a:t>Driving a car</a:t>
            </a:r>
          </a:p>
          <a:p>
            <a:pPr lvl="1"/>
            <a:r>
              <a:rPr lang="en-GB" sz="1800" dirty="0" smtClean="0"/>
              <a:t>Adjusting a thermostat</a:t>
            </a:r>
          </a:p>
          <a:p>
            <a:pPr lvl="1"/>
            <a:r>
              <a:rPr lang="en-GB" sz="1800" dirty="0" smtClean="0"/>
              <a:t>Wearing a medical device</a:t>
            </a:r>
          </a:p>
          <a:p>
            <a:r>
              <a:rPr lang="en-GB" sz="1800" dirty="0" smtClean="0"/>
              <a:t>There are many  data creating events - a person’s data footprint can get very big in  just a single day.  If  you multiply that by the billions of </a:t>
            </a:r>
            <a:r>
              <a:rPr lang="en-GB" sz="1800" dirty="0" err="1" smtClean="0"/>
              <a:t>smartphones</a:t>
            </a:r>
            <a:r>
              <a:rPr lang="en-GB" sz="1800" dirty="0" smtClean="0"/>
              <a:t>, sensors, medical devices cameras that are working away, data gets very big </a:t>
            </a:r>
          </a:p>
          <a:p>
            <a:r>
              <a:rPr lang="en-GB" sz="1800" dirty="0" smtClean="0"/>
              <a:t>Forbes states  about 1.7 megabytes of new information will be created every second for every human being on the planet in 2020)</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Sources of Big Data</a:t>
            </a:r>
            <a:endParaRPr lang="en-GB" dirty="0"/>
          </a:p>
        </p:txBody>
      </p:sp>
      <p:sp>
        <p:nvSpPr>
          <p:cNvPr id="3" name="Content Placeholder 2"/>
          <p:cNvSpPr>
            <a:spLocks noGrp="1"/>
          </p:cNvSpPr>
          <p:nvPr>
            <p:ph idx="1"/>
          </p:nvPr>
        </p:nvSpPr>
        <p:spPr/>
        <p:txBody>
          <a:bodyPr>
            <a:normAutofit fontScale="62500" lnSpcReduction="20000"/>
          </a:bodyPr>
          <a:lstStyle/>
          <a:p>
            <a:r>
              <a:rPr lang="en-GB" dirty="0" smtClean="0"/>
              <a:t>Social Media Data: From </a:t>
            </a:r>
            <a:r>
              <a:rPr lang="en-GB" dirty="0" err="1" smtClean="0"/>
              <a:t>Facebook</a:t>
            </a:r>
            <a:r>
              <a:rPr lang="en-GB" dirty="0" smtClean="0"/>
              <a:t>, Twitter, </a:t>
            </a:r>
            <a:r>
              <a:rPr lang="en-GB" dirty="0" err="1" smtClean="0"/>
              <a:t>Snapchat</a:t>
            </a:r>
            <a:r>
              <a:rPr lang="en-GB" dirty="0" smtClean="0"/>
              <a:t>, </a:t>
            </a:r>
            <a:r>
              <a:rPr lang="en-GB" dirty="0" err="1" smtClean="0"/>
              <a:t>Instagram</a:t>
            </a:r>
            <a:r>
              <a:rPr lang="en-GB" dirty="0" smtClean="0"/>
              <a:t> </a:t>
            </a:r>
            <a:r>
              <a:rPr lang="en-GB" dirty="0" err="1" smtClean="0"/>
              <a:t>Linkedin</a:t>
            </a:r>
            <a:r>
              <a:rPr lang="en-GB" dirty="0" smtClean="0"/>
              <a:t> etc.</a:t>
            </a:r>
          </a:p>
          <a:p>
            <a:r>
              <a:rPr lang="en-GB" dirty="0" smtClean="0"/>
              <a:t>Black </a:t>
            </a:r>
            <a:r>
              <a:rPr lang="en-GB" dirty="0"/>
              <a:t>Box Data: Data from </a:t>
            </a:r>
            <a:r>
              <a:rPr lang="en-GB" dirty="0" smtClean="0"/>
              <a:t>airplanes, helicopters  </a:t>
            </a:r>
            <a:r>
              <a:rPr lang="en-GB" dirty="0"/>
              <a:t>jets etc. which capture the movement and microphones </a:t>
            </a:r>
            <a:r>
              <a:rPr lang="en-GB" dirty="0" smtClean="0"/>
              <a:t>data</a:t>
            </a:r>
          </a:p>
          <a:p>
            <a:r>
              <a:rPr lang="en-GB" dirty="0" smtClean="0"/>
              <a:t>Stock </a:t>
            </a:r>
            <a:r>
              <a:rPr lang="en-GB" dirty="0"/>
              <a:t>Exchange Data: Information about the buy and sell done by customers in stock </a:t>
            </a:r>
            <a:r>
              <a:rPr lang="en-GB" dirty="0" smtClean="0"/>
              <a:t>exchange</a:t>
            </a:r>
          </a:p>
          <a:p>
            <a:r>
              <a:rPr lang="en-GB" dirty="0" smtClean="0"/>
              <a:t>Power </a:t>
            </a:r>
            <a:r>
              <a:rPr lang="en-GB" dirty="0"/>
              <a:t>Grid Data: Power grid holds information consumed by particular </a:t>
            </a:r>
            <a:r>
              <a:rPr lang="en-GB" dirty="0" smtClean="0"/>
              <a:t>nodes</a:t>
            </a:r>
          </a:p>
          <a:p>
            <a:r>
              <a:rPr lang="en-GB" dirty="0" smtClean="0"/>
              <a:t>Transport Data</a:t>
            </a:r>
          </a:p>
          <a:p>
            <a:r>
              <a:rPr lang="en-GB" dirty="0" smtClean="0"/>
              <a:t> </a:t>
            </a:r>
            <a:r>
              <a:rPr lang="en-GB" dirty="0"/>
              <a:t>Search Engine </a:t>
            </a:r>
            <a:r>
              <a:rPr lang="en-GB" dirty="0" smtClean="0"/>
              <a:t>Data</a:t>
            </a:r>
          </a:p>
          <a:p>
            <a:r>
              <a:rPr lang="en-GB" dirty="0" smtClean="0"/>
              <a:t>Sentiment </a:t>
            </a:r>
            <a:r>
              <a:rPr lang="en-GB" dirty="0"/>
              <a:t>Data: Data received from the comments/shares done on some blog posts or </a:t>
            </a:r>
            <a:r>
              <a:rPr lang="en-GB" dirty="0" smtClean="0"/>
              <a:t>news</a:t>
            </a:r>
          </a:p>
          <a:p>
            <a:r>
              <a:rPr lang="en-GB" dirty="0" smtClean="0"/>
              <a:t> </a:t>
            </a:r>
            <a:r>
              <a:rPr lang="en-GB" dirty="0"/>
              <a:t>Sensor Data: Barcode reader </a:t>
            </a:r>
            <a:r>
              <a:rPr lang="en-GB" dirty="0" smtClean="0"/>
              <a:t>data</a:t>
            </a:r>
          </a:p>
          <a:p>
            <a:r>
              <a:rPr lang="en-GB" dirty="0" smtClean="0"/>
              <a:t>Example: a modern hybrid car can generate around 25 gigabytes of data per hour</a:t>
            </a:r>
            <a:endParaRPr lang="en-GB"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534</TotalTime>
  <Words>3500</Words>
  <Application>Microsoft Office PowerPoint</Application>
  <PresentationFormat>On-screen Show (4:3)</PresentationFormat>
  <Paragraphs>254</Paragraphs>
  <Slides>53</Slides>
  <Notes>0</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Office Theme</vt:lpstr>
      <vt:lpstr>Big Data – Introduction  </vt:lpstr>
      <vt:lpstr>What we are going to cover</vt:lpstr>
      <vt:lpstr>Background (I)</vt:lpstr>
      <vt:lpstr>Background (II)</vt:lpstr>
      <vt:lpstr>Some Terminology</vt:lpstr>
      <vt:lpstr>Slide 6</vt:lpstr>
      <vt:lpstr>Data Tsunami</vt:lpstr>
      <vt:lpstr>Where is this Big Data coming from</vt:lpstr>
      <vt:lpstr>Sources of Big Data</vt:lpstr>
      <vt:lpstr>Big Data is Big!</vt:lpstr>
      <vt:lpstr>Big Data is here!</vt:lpstr>
      <vt:lpstr>Why Does Big Data matter?</vt:lpstr>
      <vt:lpstr>Slide 13</vt:lpstr>
      <vt:lpstr>Web 2.0 (Read-Write)  </vt:lpstr>
      <vt:lpstr>Web 3.0 </vt:lpstr>
      <vt:lpstr>Our daily interaction with Web 3.0 include</vt:lpstr>
      <vt:lpstr>Business strategy drives the need for Big Data</vt:lpstr>
      <vt:lpstr>Example: Disruptive Business Models - Free Model</vt:lpstr>
      <vt:lpstr>Big Data Definition – The 4 “V”s</vt:lpstr>
      <vt:lpstr>Big Data – 4 “V”   Continued</vt:lpstr>
      <vt:lpstr>Slide 21</vt:lpstr>
      <vt:lpstr>Deriving value from Data</vt:lpstr>
      <vt:lpstr>Much of Big Data is Unstructured</vt:lpstr>
      <vt:lpstr>Big Data classification</vt:lpstr>
      <vt:lpstr>Schema on Write and Schema on Read</vt:lpstr>
      <vt:lpstr>Without Big Data approach, a large proportion of this data is unsued and Business loses this valuable information </vt:lpstr>
      <vt:lpstr>Big Data – Examples In Financial Services Industry  </vt:lpstr>
      <vt:lpstr>Big Data – Examples In Retail</vt:lpstr>
      <vt:lpstr>Examples from Telecoms industry </vt:lpstr>
      <vt:lpstr>Trends which are contributing to Big Data growth momentum</vt:lpstr>
      <vt:lpstr>Larger Data Quantities</vt:lpstr>
      <vt:lpstr>Broader Categories of Data</vt:lpstr>
      <vt:lpstr>Broader Categories of Data - Continued</vt:lpstr>
      <vt:lpstr>Artificial Intelligence (AI) </vt:lpstr>
      <vt:lpstr>Class Question part 1</vt:lpstr>
      <vt:lpstr>Don’t compare Big Data with traditional enterprise Data</vt:lpstr>
      <vt:lpstr>The Challenge of Big Data</vt:lpstr>
      <vt:lpstr>Traditional Approach</vt:lpstr>
      <vt:lpstr>Big Data approach: Exploit Parallelism (using Hadoop)</vt:lpstr>
      <vt:lpstr>An Analogy</vt:lpstr>
      <vt:lpstr>Challenges of Big data </vt:lpstr>
      <vt:lpstr>Scalability</vt:lpstr>
      <vt:lpstr>Data models for Big Data</vt:lpstr>
      <vt:lpstr>Object Relationship mismatch</vt:lpstr>
      <vt:lpstr>Datastores for Big Data: NoSQL – Document Database</vt:lpstr>
      <vt:lpstr>Document Data model advantages</vt:lpstr>
      <vt:lpstr>Big Data and the Cloud </vt:lpstr>
      <vt:lpstr>What is Cloud computing</vt:lpstr>
      <vt:lpstr>Benefits of Cloud Computing - Speed</vt:lpstr>
      <vt:lpstr>Benefits of Cloud Computing - Cost</vt:lpstr>
      <vt:lpstr>Benefits of Cloud computing - Scalability</vt:lpstr>
      <vt:lpstr>Class Questions Part II</vt:lpstr>
      <vt:lpstr>Big Data Video</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dc:title>
  <dc:creator>sanje_000</dc:creator>
  <cp:lastModifiedBy>sanje_000</cp:lastModifiedBy>
  <cp:revision>35</cp:revision>
  <dcterms:created xsi:type="dcterms:W3CDTF">2019-08-02T14:51:06Z</dcterms:created>
  <dcterms:modified xsi:type="dcterms:W3CDTF">2019-09-26T11:24:49Z</dcterms:modified>
</cp:coreProperties>
</file>