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32" r:id="rId3"/>
    <p:sldId id="257" r:id="rId4"/>
    <p:sldId id="270" r:id="rId5"/>
    <p:sldId id="294" r:id="rId6"/>
    <p:sldId id="316" r:id="rId7"/>
    <p:sldId id="317" r:id="rId8"/>
    <p:sldId id="318" r:id="rId9"/>
    <p:sldId id="319" r:id="rId10"/>
    <p:sldId id="300" r:id="rId11"/>
    <p:sldId id="301" r:id="rId12"/>
    <p:sldId id="258" r:id="rId13"/>
    <p:sldId id="302" r:id="rId14"/>
    <p:sldId id="296" r:id="rId15"/>
    <p:sldId id="297" r:id="rId16"/>
    <p:sldId id="298" r:id="rId17"/>
    <p:sldId id="299" r:id="rId18"/>
    <p:sldId id="289" r:id="rId19"/>
    <p:sldId id="276" r:id="rId20"/>
    <p:sldId id="277" r:id="rId21"/>
    <p:sldId id="278" r:id="rId22"/>
    <p:sldId id="279" r:id="rId23"/>
    <p:sldId id="263" r:id="rId24"/>
    <p:sldId id="264" r:id="rId25"/>
    <p:sldId id="265" r:id="rId26"/>
    <p:sldId id="328" r:id="rId27"/>
    <p:sldId id="326" r:id="rId28"/>
    <p:sldId id="330" r:id="rId29"/>
    <p:sldId id="334" r:id="rId30"/>
    <p:sldId id="287" r:id="rId31"/>
    <p:sldId id="303" r:id="rId32"/>
    <p:sldId id="266" r:id="rId33"/>
    <p:sldId id="310" r:id="rId34"/>
    <p:sldId id="305" r:id="rId35"/>
    <p:sldId id="306" r:id="rId36"/>
    <p:sldId id="307" r:id="rId37"/>
    <p:sldId id="308" r:id="rId38"/>
    <p:sldId id="309" r:id="rId39"/>
    <p:sldId id="267" r:id="rId40"/>
    <p:sldId id="268" r:id="rId41"/>
    <p:sldId id="269" r:id="rId42"/>
    <p:sldId id="311" r:id="rId43"/>
    <p:sldId id="272" r:id="rId44"/>
    <p:sldId id="273" r:id="rId45"/>
    <p:sldId id="274" r:id="rId46"/>
    <p:sldId id="280" r:id="rId47"/>
    <p:sldId id="286" r:id="rId48"/>
    <p:sldId id="315" r:id="rId49"/>
    <p:sldId id="321" r:id="rId50"/>
    <p:sldId id="322" r:id="rId51"/>
    <p:sldId id="323" r:id="rId52"/>
    <p:sldId id="259" r:id="rId53"/>
    <p:sldId id="260" r:id="rId54"/>
    <p:sldId id="331" r:id="rId55"/>
    <p:sldId id="290" r:id="rId56"/>
    <p:sldId id="291" r:id="rId57"/>
    <p:sldId id="312" r:id="rId58"/>
    <p:sldId id="292" r:id="rId59"/>
    <p:sldId id="313" r:id="rId60"/>
    <p:sldId id="314" r:id="rId61"/>
    <p:sldId id="324" r:id="rId62"/>
    <p:sldId id="33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je_000"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21BC2-A923-3249-BED7-5894152CC3B0}" type="doc">
      <dgm:prSet loTypeId="urn:microsoft.com/office/officeart/2005/8/layout/cycle5" loCatId="cycle" qsTypeId="urn:microsoft.com/office/officeart/2005/8/quickstyle/simple3" qsCatId="simple" csTypeId="urn:microsoft.com/office/officeart/2005/8/colors/colorful4" csCatId="colorful" phldr="1"/>
      <dgm:spPr/>
      <dgm:t>
        <a:bodyPr/>
        <a:lstStyle/>
        <a:p>
          <a:endParaRPr lang="en-US"/>
        </a:p>
      </dgm:t>
    </dgm:pt>
    <dgm:pt modelId="{A17F543D-EEB8-D74E-9FA4-2E2AFC9ACBC4}">
      <dgm:prSet phldrT="[Text]" custT="1"/>
      <dgm:spPr>
        <a:solidFill>
          <a:schemeClr val="accent1">
            <a:lumMod val="40000"/>
            <a:lumOff val="60000"/>
          </a:schemeClr>
        </a:solidFill>
      </dgm:spPr>
      <dgm:t>
        <a:bodyPr/>
        <a:lstStyle/>
        <a:p>
          <a:r>
            <a:rPr lang="en-US" sz="1200" dirty="0" smtClean="0"/>
            <a:t>Model</a:t>
          </a:r>
          <a:endParaRPr lang="en-US" sz="1200" dirty="0"/>
        </a:p>
      </dgm:t>
    </dgm:pt>
    <dgm:pt modelId="{F8C28382-6177-5342-8AF5-13E6EC2E1BBC}" type="parTrans" cxnId="{D3E0F70B-0039-E546-9EC1-19F63E854188}">
      <dgm:prSet/>
      <dgm:spPr/>
      <dgm:t>
        <a:bodyPr/>
        <a:lstStyle/>
        <a:p>
          <a:endParaRPr lang="en-US"/>
        </a:p>
      </dgm:t>
    </dgm:pt>
    <dgm:pt modelId="{B250AC29-3AE0-AB4D-A006-4175C68C9A66}" type="sibTrans" cxnId="{D3E0F70B-0039-E546-9EC1-19F63E854188}">
      <dgm:prSet/>
      <dgm:spPr/>
      <dgm:t>
        <a:bodyPr/>
        <a:lstStyle/>
        <a:p>
          <a:endParaRPr lang="en-US"/>
        </a:p>
      </dgm:t>
    </dgm:pt>
    <dgm:pt modelId="{62D95EC9-2F41-7748-A2B3-F74D1EA98FFD}">
      <dgm:prSet phldrT="[Text]" custT="1"/>
      <dgm:spPr>
        <a:solidFill>
          <a:schemeClr val="accent1">
            <a:lumMod val="40000"/>
            <a:lumOff val="60000"/>
          </a:schemeClr>
        </a:solidFill>
      </dgm:spPr>
      <dgm:t>
        <a:bodyPr/>
        <a:lstStyle/>
        <a:p>
          <a:r>
            <a:rPr lang="en-US" sz="1200" dirty="0" smtClean="0"/>
            <a:t>Measure/Evaluate</a:t>
          </a:r>
          <a:endParaRPr lang="en-US" sz="1200" dirty="0"/>
        </a:p>
      </dgm:t>
    </dgm:pt>
    <dgm:pt modelId="{76C8F6BB-814A-324B-BFFE-BECF8ED5E8A4}" type="parTrans" cxnId="{AB21893D-7293-7942-A726-C4CE740036B6}">
      <dgm:prSet/>
      <dgm:spPr/>
      <dgm:t>
        <a:bodyPr/>
        <a:lstStyle/>
        <a:p>
          <a:endParaRPr lang="en-US"/>
        </a:p>
      </dgm:t>
    </dgm:pt>
    <dgm:pt modelId="{F3A59D94-AE15-D145-9723-8A72AEC61B4C}" type="sibTrans" cxnId="{AB21893D-7293-7942-A726-C4CE740036B6}">
      <dgm:prSet/>
      <dgm:spPr/>
      <dgm:t>
        <a:bodyPr/>
        <a:lstStyle/>
        <a:p>
          <a:endParaRPr lang="en-US"/>
        </a:p>
      </dgm:t>
    </dgm:pt>
    <dgm:pt modelId="{F8DD7533-0397-054D-BB45-C297F00523B9}">
      <dgm:prSet phldrT="[Text]" custT="1"/>
      <dgm:spPr>
        <a:solidFill>
          <a:schemeClr val="accent1">
            <a:lumMod val="40000"/>
            <a:lumOff val="60000"/>
          </a:schemeClr>
        </a:solidFill>
      </dgm:spPr>
      <dgm:t>
        <a:bodyPr/>
        <a:lstStyle/>
        <a:p>
          <a:r>
            <a:rPr lang="en-US" sz="1200" dirty="0" smtClean="0"/>
            <a:t>Clean Data</a:t>
          </a:r>
          <a:endParaRPr lang="en-US" sz="1200" dirty="0"/>
        </a:p>
      </dgm:t>
    </dgm:pt>
    <dgm:pt modelId="{8C50D218-310E-9C42-ACBF-85D8B88092E1}" type="parTrans" cxnId="{167B187C-2B7A-3646-B66D-F0ADDF463FB3}">
      <dgm:prSet/>
      <dgm:spPr/>
      <dgm:t>
        <a:bodyPr/>
        <a:lstStyle/>
        <a:p>
          <a:endParaRPr lang="en-US"/>
        </a:p>
      </dgm:t>
    </dgm:pt>
    <dgm:pt modelId="{E0E5E96E-0426-1841-BB43-0B36EC82F73A}" type="sibTrans" cxnId="{167B187C-2B7A-3646-B66D-F0ADDF463FB3}">
      <dgm:prSet/>
      <dgm:spPr/>
      <dgm:t>
        <a:bodyPr/>
        <a:lstStyle/>
        <a:p>
          <a:endParaRPr lang="en-US"/>
        </a:p>
      </dgm:t>
    </dgm:pt>
    <dgm:pt modelId="{6BC3A5B7-B1BC-8643-96B3-3A174573E14D}">
      <dgm:prSet phldrT="[Text]" custT="1"/>
      <dgm:spPr>
        <a:solidFill>
          <a:schemeClr val="accent1">
            <a:lumMod val="40000"/>
            <a:lumOff val="60000"/>
          </a:schemeClr>
        </a:solidFill>
      </dgm:spPr>
      <dgm:t>
        <a:bodyPr/>
        <a:lstStyle/>
        <a:p>
          <a:r>
            <a:rPr lang="en-US" sz="1200" dirty="0" smtClean="0"/>
            <a:t>Visualize</a:t>
          </a:r>
          <a:endParaRPr lang="en-US" sz="1200" dirty="0"/>
        </a:p>
      </dgm:t>
    </dgm:pt>
    <dgm:pt modelId="{8054DE3B-9BDC-3245-9EB2-6AEE8206E132}" type="parTrans" cxnId="{238A2267-A15B-CE44-9CC6-8F5EC9AF3275}">
      <dgm:prSet/>
      <dgm:spPr/>
      <dgm:t>
        <a:bodyPr/>
        <a:lstStyle/>
        <a:p>
          <a:endParaRPr lang="en-US"/>
        </a:p>
      </dgm:t>
    </dgm:pt>
    <dgm:pt modelId="{D76AFF3A-0EBA-CB42-842A-8E926D9AA7A6}" type="sibTrans" cxnId="{238A2267-A15B-CE44-9CC6-8F5EC9AF3275}">
      <dgm:prSet/>
      <dgm:spPr/>
      <dgm:t>
        <a:bodyPr/>
        <a:lstStyle/>
        <a:p>
          <a:endParaRPr lang="en-US"/>
        </a:p>
      </dgm:t>
    </dgm:pt>
    <dgm:pt modelId="{A3C341E0-209D-BA41-BE33-854675653F01}">
      <dgm:prSet phldrT="[Text]" custT="1"/>
      <dgm:spPr>
        <a:solidFill>
          <a:schemeClr val="accent1">
            <a:lumMod val="40000"/>
            <a:lumOff val="60000"/>
          </a:schemeClr>
        </a:solidFill>
      </dgm:spPr>
      <dgm:t>
        <a:bodyPr/>
        <a:lstStyle/>
        <a:p>
          <a:r>
            <a:rPr lang="en-US" sz="1200" dirty="0" smtClean="0"/>
            <a:t>Acquire</a:t>
          </a:r>
          <a:endParaRPr lang="en-US" sz="1200" dirty="0"/>
        </a:p>
      </dgm:t>
    </dgm:pt>
    <dgm:pt modelId="{CA7D9C32-89D9-AE4B-99AB-F72E642F7934}" type="parTrans" cxnId="{C0D5BD52-9B6B-A746-B44B-6EEB7D2E26D8}">
      <dgm:prSet/>
      <dgm:spPr/>
      <dgm:t>
        <a:bodyPr/>
        <a:lstStyle/>
        <a:p>
          <a:endParaRPr lang="en-US"/>
        </a:p>
      </dgm:t>
    </dgm:pt>
    <dgm:pt modelId="{B194F557-E26D-DF44-8A63-F248802080DE}" type="sibTrans" cxnId="{C0D5BD52-9B6B-A746-B44B-6EEB7D2E26D8}">
      <dgm:prSet/>
      <dgm:spPr/>
      <dgm:t>
        <a:bodyPr/>
        <a:lstStyle/>
        <a:p>
          <a:endParaRPr lang="en-US"/>
        </a:p>
      </dgm:t>
    </dgm:pt>
    <dgm:pt modelId="{EB53E4AB-12E7-2D44-AF88-249F351E5F38}" type="pres">
      <dgm:prSet presAssocID="{7EB21BC2-A923-3249-BED7-5894152CC3B0}" presName="cycle" presStyleCnt="0">
        <dgm:presLayoutVars>
          <dgm:dir/>
          <dgm:resizeHandles val="exact"/>
        </dgm:presLayoutVars>
      </dgm:prSet>
      <dgm:spPr/>
      <dgm:t>
        <a:bodyPr/>
        <a:lstStyle/>
        <a:p>
          <a:endParaRPr lang="en-US"/>
        </a:p>
      </dgm:t>
    </dgm:pt>
    <dgm:pt modelId="{2D777693-E2A8-D14B-B216-C3B35EB42176}" type="pres">
      <dgm:prSet presAssocID="{62D95EC9-2F41-7748-A2B3-F74D1EA98FFD}" presName="node" presStyleLbl="node1" presStyleIdx="0" presStyleCnt="5" custScaleX="117720">
        <dgm:presLayoutVars>
          <dgm:bulletEnabled val="1"/>
        </dgm:presLayoutVars>
      </dgm:prSet>
      <dgm:spPr/>
      <dgm:t>
        <a:bodyPr/>
        <a:lstStyle/>
        <a:p>
          <a:endParaRPr lang="en-US"/>
        </a:p>
      </dgm:t>
    </dgm:pt>
    <dgm:pt modelId="{BE9ABEC6-CE44-A941-83CA-5F942A2DE52D}" type="pres">
      <dgm:prSet presAssocID="{62D95EC9-2F41-7748-A2B3-F74D1EA98FFD}" presName="spNode" presStyleCnt="0"/>
      <dgm:spPr/>
    </dgm:pt>
    <dgm:pt modelId="{5108509A-363F-D54C-A2C2-93069B3932E0}" type="pres">
      <dgm:prSet presAssocID="{F3A59D94-AE15-D145-9723-8A72AEC61B4C}" presName="sibTrans" presStyleLbl="sibTrans1D1" presStyleIdx="0" presStyleCnt="5"/>
      <dgm:spPr/>
      <dgm:t>
        <a:bodyPr/>
        <a:lstStyle/>
        <a:p>
          <a:endParaRPr lang="en-US"/>
        </a:p>
      </dgm:t>
    </dgm:pt>
    <dgm:pt modelId="{F563A158-52FB-7945-9F4B-E1593CA071F4}" type="pres">
      <dgm:prSet presAssocID="{A3C341E0-209D-BA41-BE33-854675653F01}" presName="node" presStyleLbl="node1" presStyleIdx="1" presStyleCnt="5">
        <dgm:presLayoutVars>
          <dgm:bulletEnabled val="1"/>
        </dgm:presLayoutVars>
      </dgm:prSet>
      <dgm:spPr/>
      <dgm:t>
        <a:bodyPr/>
        <a:lstStyle/>
        <a:p>
          <a:endParaRPr lang="en-US"/>
        </a:p>
      </dgm:t>
    </dgm:pt>
    <dgm:pt modelId="{22EB3FB0-1E82-FD4A-AC12-B1E94EE40385}" type="pres">
      <dgm:prSet presAssocID="{A3C341E0-209D-BA41-BE33-854675653F01}" presName="spNode" presStyleCnt="0"/>
      <dgm:spPr/>
    </dgm:pt>
    <dgm:pt modelId="{CA610E39-38EF-F249-A808-802202EBA9FF}" type="pres">
      <dgm:prSet presAssocID="{B194F557-E26D-DF44-8A63-F248802080DE}" presName="sibTrans" presStyleLbl="sibTrans1D1" presStyleIdx="1" presStyleCnt="5"/>
      <dgm:spPr/>
      <dgm:t>
        <a:bodyPr/>
        <a:lstStyle/>
        <a:p>
          <a:endParaRPr lang="en-US"/>
        </a:p>
      </dgm:t>
    </dgm:pt>
    <dgm:pt modelId="{F594ADA7-3C66-C84B-A73F-E752CD1F527B}" type="pres">
      <dgm:prSet presAssocID="{F8DD7533-0397-054D-BB45-C297F00523B9}" presName="node" presStyleLbl="node1" presStyleIdx="2" presStyleCnt="5">
        <dgm:presLayoutVars>
          <dgm:bulletEnabled val="1"/>
        </dgm:presLayoutVars>
      </dgm:prSet>
      <dgm:spPr/>
      <dgm:t>
        <a:bodyPr/>
        <a:lstStyle/>
        <a:p>
          <a:endParaRPr lang="en-US"/>
        </a:p>
      </dgm:t>
    </dgm:pt>
    <dgm:pt modelId="{6CAC9808-122D-0D47-93EB-69FAE3BA0A77}" type="pres">
      <dgm:prSet presAssocID="{F8DD7533-0397-054D-BB45-C297F00523B9}" presName="spNode" presStyleCnt="0"/>
      <dgm:spPr/>
    </dgm:pt>
    <dgm:pt modelId="{9C0240ED-90A9-1145-9C5A-AFA9C6D0E4BD}" type="pres">
      <dgm:prSet presAssocID="{E0E5E96E-0426-1841-BB43-0B36EC82F73A}" presName="sibTrans" presStyleLbl="sibTrans1D1" presStyleIdx="2" presStyleCnt="5"/>
      <dgm:spPr/>
      <dgm:t>
        <a:bodyPr/>
        <a:lstStyle/>
        <a:p>
          <a:endParaRPr lang="en-US"/>
        </a:p>
      </dgm:t>
    </dgm:pt>
    <dgm:pt modelId="{37143C8C-C3E9-9447-BA47-50B461B448AF}" type="pres">
      <dgm:prSet presAssocID="{6BC3A5B7-B1BC-8643-96B3-3A174573E14D}" presName="node" presStyleLbl="node1" presStyleIdx="3" presStyleCnt="5">
        <dgm:presLayoutVars>
          <dgm:bulletEnabled val="1"/>
        </dgm:presLayoutVars>
      </dgm:prSet>
      <dgm:spPr/>
      <dgm:t>
        <a:bodyPr/>
        <a:lstStyle/>
        <a:p>
          <a:endParaRPr lang="en-US"/>
        </a:p>
      </dgm:t>
    </dgm:pt>
    <dgm:pt modelId="{809E108C-4002-0344-9C66-318A57C28A1E}" type="pres">
      <dgm:prSet presAssocID="{6BC3A5B7-B1BC-8643-96B3-3A174573E14D}" presName="spNode" presStyleCnt="0"/>
      <dgm:spPr/>
    </dgm:pt>
    <dgm:pt modelId="{C38AD06B-E34C-3446-A50C-D1CD2C515CE2}" type="pres">
      <dgm:prSet presAssocID="{D76AFF3A-0EBA-CB42-842A-8E926D9AA7A6}" presName="sibTrans" presStyleLbl="sibTrans1D1" presStyleIdx="3" presStyleCnt="5"/>
      <dgm:spPr/>
      <dgm:t>
        <a:bodyPr/>
        <a:lstStyle/>
        <a:p>
          <a:endParaRPr lang="en-US"/>
        </a:p>
      </dgm:t>
    </dgm:pt>
    <dgm:pt modelId="{9913C74A-D107-0A4D-8D06-164BC14E8F41}" type="pres">
      <dgm:prSet presAssocID="{A17F543D-EEB8-D74E-9FA4-2E2AFC9ACBC4}" presName="node" presStyleLbl="node1" presStyleIdx="4" presStyleCnt="5">
        <dgm:presLayoutVars>
          <dgm:bulletEnabled val="1"/>
        </dgm:presLayoutVars>
      </dgm:prSet>
      <dgm:spPr/>
      <dgm:t>
        <a:bodyPr/>
        <a:lstStyle/>
        <a:p>
          <a:endParaRPr lang="en-US"/>
        </a:p>
      </dgm:t>
    </dgm:pt>
    <dgm:pt modelId="{834C87F1-0044-E34C-946C-C474A89A8BA3}" type="pres">
      <dgm:prSet presAssocID="{A17F543D-EEB8-D74E-9FA4-2E2AFC9ACBC4}" presName="spNode" presStyleCnt="0"/>
      <dgm:spPr/>
    </dgm:pt>
    <dgm:pt modelId="{2D1893E2-AE4B-7F4A-ADCB-1FC640866065}" type="pres">
      <dgm:prSet presAssocID="{B250AC29-3AE0-AB4D-A006-4175C68C9A66}" presName="sibTrans" presStyleLbl="sibTrans1D1" presStyleIdx="4" presStyleCnt="5"/>
      <dgm:spPr/>
      <dgm:t>
        <a:bodyPr/>
        <a:lstStyle/>
        <a:p>
          <a:endParaRPr lang="en-US"/>
        </a:p>
      </dgm:t>
    </dgm:pt>
  </dgm:ptLst>
  <dgm:cxnLst>
    <dgm:cxn modelId="{287AD6E7-BB01-48F4-83FD-3447124C12C5}" type="presOf" srcId="{6BC3A5B7-B1BC-8643-96B3-3A174573E14D}" destId="{37143C8C-C3E9-9447-BA47-50B461B448AF}" srcOrd="0" destOrd="0" presId="urn:microsoft.com/office/officeart/2005/8/layout/cycle5"/>
    <dgm:cxn modelId="{238A2267-A15B-CE44-9CC6-8F5EC9AF3275}" srcId="{7EB21BC2-A923-3249-BED7-5894152CC3B0}" destId="{6BC3A5B7-B1BC-8643-96B3-3A174573E14D}" srcOrd="3" destOrd="0" parTransId="{8054DE3B-9BDC-3245-9EB2-6AEE8206E132}" sibTransId="{D76AFF3A-0EBA-CB42-842A-8E926D9AA7A6}"/>
    <dgm:cxn modelId="{22FA53C6-C0C8-4887-92FC-A6071D7B4FF9}" type="presOf" srcId="{B194F557-E26D-DF44-8A63-F248802080DE}" destId="{CA610E39-38EF-F249-A808-802202EBA9FF}" srcOrd="0" destOrd="0" presId="urn:microsoft.com/office/officeart/2005/8/layout/cycle5"/>
    <dgm:cxn modelId="{AB21893D-7293-7942-A726-C4CE740036B6}" srcId="{7EB21BC2-A923-3249-BED7-5894152CC3B0}" destId="{62D95EC9-2F41-7748-A2B3-F74D1EA98FFD}" srcOrd="0" destOrd="0" parTransId="{76C8F6BB-814A-324B-BFFE-BECF8ED5E8A4}" sibTransId="{F3A59D94-AE15-D145-9723-8A72AEC61B4C}"/>
    <dgm:cxn modelId="{D3E0F70B-0039-E546-9EC1-19F63E854188}" srcId="{7EB21BC2-A923-3249-BED7-5894152CC3B0}" destId="{A17F543D-EEB8-D74E-9FA4-2E2AFC9ACBC4}" srcOrd="4" destOrd="0" parTransId="{F8C28382-6177-5342-8AF5-13E6EC2E1BBC}" sibTransId="{B250AC29-3AE0-AB4D-A006-4175C68C9A66}"/>
    <dgm:cxn modelId="{39256B9B-EF80-44AB-B231-463282712697}" type="presOf" srcId="{A17F543D-EEB8-D74E-9FA4-2E2AFC9ACBC4}" destId="{9913C74A-D107-0A4D-8D06-164BC14E8F41}" srcOrd="0" destOrd="0" presId="urn:microsoft.com/office/officeart/2005/8/layout/cycle5"/>
    <dgm:cxn modelId="{46C591FF-02AD-476B-94B2-3F807282F7E8}" type="presOf" srcId="{E0E5E96E-0426-1841-BB43-0B36EC82F73A}" destId="{9C0240ED-90A9-1145-9C5A-AFA9C6D0E4BD}" srcOrd="0" destOrd="0" presId="urn:microsoft.com/office/officeart/2005/8/layout/cycle5"/>
    <dgm:cxn modelId="{92540604-5943-427E-96B6-E80D449D9D6C}" type="presOf" srcId="{F3A59D94-AE15-D145-9723-8A72AEC61B4C}" destId="{5108509A-363F-D54C-A2C2-93069B3932E0}" srcOrd="0" destOrd="0" presId="urn:microsoft.com/office/officeart/2005/8/layout/cycle5"/>
    <dgm:cxn modelId="{75E5D10B-9ECE-4E4F-9BFB-C32F21823989}" type="presOf" srcId="{D76AFF3A-0EBA-CB42-842A-8E926D9AA7A6}" destId="{C38AD06B-E34C-3446-A50C-D1CD2C515CE2}" srcOrd="0" destOrd="0" presId="urn:microsoft.com/office/officeart/2005/8/layout/cycle5"/>
    <dgm:cxn modelId="{167B187C-2B7A-3646-B66D-F0ADDF463FB3}" srcId="{7EB21BC2-A923-3249-BED7-5894152CC3B0}" destId="{F8DD7533-0397-054D-BB45-C297F00523B9}" srcOrd="2" destOrd="0" parTransId="{8C50D218-310E-9C42-ACBF-85D8B88092E1}" sibTransId="{E0E5E96E-0426-1841-BB43-0B36EC82F73A}"/>
    <dgm:cxn modelId="{C0D5BD52-9B6B-A746-B44B-6EEB7D2E26D8}" srcId="{7EB21BC2-A923-3249-BED7-5894152CC3B0}" destId="{A3C341E0-209D-BA41-BE33-854675653F01}" srcOrd="1" destOrd="0" parTransId="{CA7D9C32-89D9-AE4B-99AB-F72E642F7934}" sibTransId="{B194F557-E26D-DF44-8A63-F248802080DE}"/>
    <dgm:cxn modelId="{1C4B8C96-7324-4081-A824-020F2B242832}" type="presOf" srcId="{62D95EC9-2F41-7748-A2B3-F74D1EA98FFD}" destId="{2D777693-E2A8-D14B-B216-C3B35EB42176}" srcOrd="0" destOrd="0" presId="urn:microsoft.com/office/officeart/2005/8/layout/cycle5"/>
    <dgm:cxn modelId="{D7F84467-CA4C-4280-A348-5386267131BC}" type="presOf" srcId="{F8DD7533-0397-054D-BB45-C297F00523B9}" destId="{F594ADA7-3C66-C84B-A73F-E752CD1F527B}" srcOrd="0" destOrd="0" presId="urn:microsoft.com/office/officeart/2005/8/layout/cycle5"/>
    <dgm:cxn modelId="{0C247243-F88F-44E3-A39B-370E45DEF6E1}" type="presOf" srcId="{7EB21BC2-A923-3249-BED7-5894152CC3B0}" destId="{EB53E4AB-12E7-2D44-AF88-249F351E5F38}" srcOrd="0" destOrd="0" presId="urn:microsoft.com/office/officeart/2005/8/layout/cycle5"/>
    <dgm:cxn modelId="{4FC565A4-79F3-4C64-A265-1E973E23A158}" type="presOf" srcId="{B250AC29-3AE0-AB4D-A006-4175C68C9A66}" destId="{2D1893E2-AE4B-7F4A-ADCB-1FC640866065}" srcOrd="0" destOrd="0" presId="urn:microsoft.com/office/officeart/2005/8/layout/cycle5"/>
    <dgm:cxn modelId="{FF405FD5-0C7E-4A8C-8F8F-7E49A9FC6356}" type="presOf" srcId="{A3C341E0-209D-BA41-BE33-854675653F01}" destId="{F563A158-52FB-7945-9F4B-E1593CA071F4}" srcOrd="0" destOrd="0" presId="urn:microsoft.com/office/officeart/2005/8/layout/cycle5"/>
    <dgm:cxn modelId="{595F9023-AA51-4762-86ED-EDC25D103B41}" type="presParOf" srcId="{EB53E4AB-12E7-2D44-AF88-249F351E5F38}" destId="{2D777693-E2A8-D14B-B216-C3B35EB42176}" srcOrd="0" destOrd="0" presId="urn:microsoft.com/office/officeart/2005/8/layout/cycle5"/>
    <dgm:cxn modelId="{1CA85C3E-3EC3-40E1-B37A-2B31DBC082AA}" type="presParOf" srcId="{EB53E4AB-12E7-2D44-AF88-249F351E5F38}" destId="{BE9ABEC6-CE44-A941-83CA-5F942A2DE52D}" srcOrd="1" destOrd="0" presId="urn:microsoft.com/office/officeart/2005/8/layout/cycle5"/>
    <dgm:cxn modelId="{C519FB21-E911-4A1A-8698-61FF80BA9D52}" type="presParOf" srcId="{EB53E4AB-12E7-2D44-AF88-249F351E5F38}" destId="{5108509A-363F-D54C-A2C2-93069B3932E0}" srcOrd="2" destOrd="0" presId="urn:microsoft.com/office/officeart/2005/8/layout/cycle5"/>
    <dgm:cxn modelId="{2E6E4B68-4F07-4CF3-B0F1-D6099B7BF69D}" type="presParOf" srcId="{EB53E4AB-12E7-2D44-AF88-249F351E5F38}" destId="{F563A158-52FB-7945-9F4B-E1593CA071F4}" srcOrd="3" destOrd="0" presId="urn:microsoft.com/office/officeart/2005/8/layout/cycle5"/>
    <dgm:cxn modelId="{8DEF586C-F5D4-4FD3-8E53-791B39984C16}" type="presParOf" srcId="{EB53E4AB-12E7-2D44-AF88-249F351E5F38}" destId="{22EB3FB0-1E82-FD4A-AC12-B1E94EE40385}" srcOrd="4" destOrd="0" presId="urn:microsoft.com/office/officeart/2005/8/layout/cycle5"/>
    <dgm:cxn modelId="{8CCA39E1-50FC-4785-ABB8-A64CE7A4B81B}" type="presParOf" srcId="{EB53E4AB-12E7-2D44-AF88-249F351E5F38}" destId="{CA610E39-38EF-F249-A808-802202EBA9FF}" srcOrd="5" destOrd="0" presId="urn:microsoft.com/office/officeart/2005/8/layout/cycle5"/>
    <dgm:cxn modelId="{BE0193A3-BB4D-447D-946B-6F6B894A325E}" type="presParOf" srcId="{EB53E4AB-12E7-2D44-AF88-249F351E5F38}" destId="{F594ADA7-3C66-C84B-A73F-E752CD1F527B}" srcOrd="6" destOrd="0" presId="urn:microsoft.com/office/officeart/2005/8/layout/cycle5"/>
    <dgm:cxn modelId="{55FA7E38-3E52-4C70-9A8C-34FA30A46D1C}" type="presParOf" srcId="{EB53E4AB-12E7-2D44-AF88-249F351E5F38}" destId="{6CAC9808-122D-0D47-93EB-69FAE3BA0A77}" srcOrd="7" destOrd="0" presId="urn:microsoft.com/office/officeart/2005/8/layout/cycle5"/>
    <dgm:cxn modelId="{D2228F37-0110-48C9-B33E-2F2A9DA6F4D9}" type="presParOf" srcId="{EB53E4AB-12E7-2D44-AF88-249F351E5F38}" destId="{9C0240ED-90A9-1145-9C5A-AFA9C6D0E4BD}" srcOrd="8" destOrd="0" presId="urn:microsoft.com/office/officeart/2005/8/layout/cycle5"/>
    <dgm:cxn modelId="{4AFFC6BA-F847-4471-B63F-B533476C762F}" type="presParOf" srcId="{EB53E4AB-12E7-2D44-AF88-249F351E5F38}" destId="{37143C8C-C3E9-9447-BA47-50B461B448AF}" srcOrd="9" destOrd="0" presId="urn:microsoft.com/office/officeart/2005/8/layout/cycle5"/>
    <dgm:cxn modelId="{1AB01D15-BBAA-4B92-A345-E95B9033D65F}" type="presParOf" srcId="{EB53E4AB-12E7-2D44-AF88-249F351E5F38}" destId="{809E108C-4002-0344-9C66-318A57C28A1E}" srcOrd="10" destOrd="0" presId="urn:microsoft.com/office/officeart/2005/8/layout/cycle5"/>
    <dgm:cxn modelId="{0156F2F3-D070-4AC9-927A-5A53066BE766}" type="presParOf" srcId="{EB53E4AB-12E7-2D44-AF88-249F351E5F38}" destId="{C38AD06B-E34C-3446-A50C-D1CD2C515CE2}" srcOrd="11" destOrd="0" presId="urn:microsoft.com/office/officeart/2005/8/layout/cycle5"/>
    <dgm:cxn modelId="{E1CF6C47-06E9-48DB-9F0E-5CD34CD90F29}" type="presParOf" srcId="{EB53E4AB-12E7-2D44-AF88-249F351E5F38}" destId="{9913C74A-D107-0A4D-8D06-164BC14E8F41}" srcOrd="12" destOrd="0" presId="urn:microsoft.com/office/officeart/2005/8/layout/cycle5"/>
    <dgm:cxn modelId="{FCFC9F01-89BC-4680-AA56-427A7951DA9E}" type="presParOf" srcId="{EB53E4AB-12E7-2D44-AF88-249F351E5F38}" destId="{834C87F1-0044-E34C-946C-C474A89A8BA3}" srcOrd="13" destOrd="0" presId="urn:microsoft.com/office/officeart/2005/8/layout/cycle5"/>
    <dgm:cxn modelId="{CD4B73DB-892D-44AE-93E5-A9FAC7CDB3A7}" type="presParOf" srcId="{EB53E4AB-12E7-2D44-AF88-249F351E5F38}" destId="{2D1893E2-AE4B-7F4A-ADCB-1FC640866065}" srcOrd="14" destOrd="0" presId="urn:microsoft.com/office/officeart/2005/8/layout/cycle5"/>
  </dgm:cxnLst>
  <dgm:bg/>
  <dgm:whole>
    <a:ln w="12700" cmpd="sng">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777693-E2A8-D14B-B216-C3B35EB42176}">
      <dsp:nvSpPr>
        <dsp:cNvPr id="0" name=""/>
        <dsp:cNvSpPr/>
      </dsp:nvSpPr>
      <dsp:spPr>
        <a:xfrm>
          <a:off x="2093868" y="2321"/>
          <a:ext cx="1404783" cy="775661"/>
        </a:xfrm>
        <a:prstGeom prst="round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Measure/Evaluate</a:t>
          </a:r>
          <a:endParaRPr lang="en-US" sz="1200" kern="1200" dirty="0"/>
        </a:p>
      </dsp:txBody>
      <dsp:txXfrm>
        <a:off x="2093868" y="2321"/>
        <a:ext cx="1404783" cy="775661"/>
      </dsp:txXfrm>
    </dsp:sp>
    <dsp:sp modelId="{5108509A-363F-D54C-A2C2-93069B3932E0}">
      <dsp:nvSpPr>
        <dsp:cNvPr id="0" name=""/>
        <dsp:cNvSpPr/>
      </dsp:nvSpPr>
      <dsp:spPr>
        <a:xfrm>
          <a:off x="1246880" y="390151"/>
          <a:ext cx="3098759" cy="3098759"/>
        </a:xfrm>
        <a:custGeom>
          <a:avLst/>
          <a:gdLst/>
          <a:ahLst/>
          <a:cxnLst/>
          <a:rect l="0" t="0" r="0" b="0"/>
          <a:pathLst>
            <a:path>
              <a:moveTo>
                <a:pt x="2386476" y="245597"/>
              </a:moveTo>
              <a:arcTo wR="1549379" hR="1549379" stAng="18162154" swAng="1052600"/>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563A158-52FB-7945-9F4B-E1593CA071F4}">
      <dsp:nvSpPr>
        <dsp:cNvPr id="0" name=""/>
        <dsp:cNvSpPr/>
      </dsp:nvSpPr>
      <dsp:spPr>
        <a:xfrm>
          <a:off x="3673145" y="1072916"/>
          <a:ext cx="1193325" cy="775661"/>
        </a:xfrm>
        <a:prstGeom prst="round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Acquire</a:t>
          </a:r>
          <a:endParaRPr lang="en-US" sz="1200" kern="1200" dirty="0"/>
        </a:p>
      </dsp:txBody>
      <dsp:txXfrm>
        <a:off x="3673145" y="1072916"/>
        <a:ext cx="1193325" cy="775661"/>
      </dsp:txXfrm>
    </dsp:sp>
    <dsp:sp modelId="{CA610E39-38EF-F249-A808-802202EBA9FF}">
      <dsp:nvSpPr>
        <dsp:cNvPr id="0" name=""/>
        <dsp:cNvSpPr/>
      </dsp:nvSpPr>
      <dsp:spPr>
        <a:xfrm>
          <a:off x="1246880" y="390151"/>
          <a:ext cx="3098759" cy="3098759"/>
        </a:xfrm>
        <a:custGeom>
          <a:avLst/>
          <a:gdLst/>
          <a:ahLst/>
          <a:cxnLst/>
          <a:rect l="0" t="0" r="0" b="0"/>
          <a:pathLst>
            <a:path>
              <a:moveTo>
                <a:pt x="3095042" y="1656637"/>
              </a:moveTo>
              <a:arcTo wR="1549379" hR="1549379" stAng="21838173" swAng="1359701"/>
            </a:path>
          </a:pathLst>
        </a:custGeom>
        <a:noFill/>
        <a:ln w="9525" cap="flat" cmpd="sng" algn="ctr">
          <a:solidFill>
            <a:schemeClr val="accent4">
              <a:hueOff val="-1116192"/>
              <a:satOff val="6725"/>
              <a:lumOff val="539"/>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594ADA7-3C66-C84B-A73F-E752CD1F527B}">
      <dsp:nvSpPr>
        <dsp:cNvPr id="0" name=""/>
        <dsp:cNvSpPr/>
      </dsp:nvSpPr>
      <dsp:spPr>
        <a:xfrm>
          <a:off x="3110299" y="2805175"/>
          <a:ext cx="1193325" cy="775661"/>
        </a:xfrm>
        <a:prstGeom prst="round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Clean Data</a:t>
          </a:r>
          <a:endParaRPr lang="en-US" sz="1200" kern="1200" dirty="0"/>
        </a:p>
      </dsp:txBody>
      <dsp:txXfrm>
        <a:off x="3110299" y="2805175"/>
        <a:ext cx="1193325" cy="775661"/>
      </dsp:txXfrm>
    </dsp:sp>
    <dsp:sp modelId="{9C0240ED-90A9-1145-9C5A-AFA9C6D0E4BD}">
      <dsp:nvSpPr>
        <dsp:cNvPr id="0" name=""/>
        <dsp:cNvSpPr/>
      </dsp:nvSpPr>
      <dsp:spPr>
        <a:xfrm>
          <a:off x="1246880" y="390151"/>
          <a:ext cx="3098759" cy="3098759"/>
        </a:xfrm>
        <a:custGeom>
          <a:avLst/>
          <a:gdLst/>
          <a:ahLst/>
          <a:cxnLst/>
          <a:rect l="0" t="0" r="0" b="0"/>
          <a:pathLst>
            <a:path>
              <a:moveTo>
                <a:pt x="1739514" y="3087049"/>
              </a:moveTo>
              <a:arcTo wR="1549379" hR="1549379" stAng="4977066" swAng="845868"/>
            </a:path>
          </a:pathLst>
        </a:custGeom>
        <a:noFill/>
        <a:ln w="9525" cap="flat" cmpd="sng" algn="ctr">
          <a:solidFill>
            <a:schemeClr val="accent4">
              <a:hueOff val="-2232385"/>
              <a:satOff val="13449"/>
              <a:lumOff val="1078"/>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7143C8C-C3E9-9447-BA47-50B461B448AF}">
      <dsp:nvSpPr>
        <dsp:cNvPr id="0" name=""/>
        <dsp:cNvSpPr/>
      </dsp:nvSpPr>
      <dsp:spPr>
        <a:xfrm>
          <a:off x="1288894" y="2805175"/>
          <a:ext cx="1193325" cy="775661"/>
        </a:xfrm>
        <a:prstGeom prst="round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Visualize</a:t>
          </a:r>
          <a:endParaRPr lang="en-US" sz="1200" kern="1200" dirty="0"/>
        </a:p>
      </dsp:txBody>
      <dsp:txXfrm>
        <a:off x="1288894" y="2805175"/>
        <a:ext cx="1193325" cy="775661"/>
      </dsp:txXfrm>
    </dsp:sp>
    <dsp:sp modelId="{C38AD06B-E34C-3446-A50C-D1CD2C515CE2}">
      <dsp:nvSpPr>
        <dsp:cNvPr id="0" name=""/>
        <dsp:cNvSpPr/>
      </dsp:nvSpPr>
      <dsp:spPr>
        <a:xfrm>
          <a:off x="1246880" y="390151"/>
          <a:ext cx="3098759" cy="3098759"/>
        </a:xfrm>
        <a:custGeom>
          <a:avLst/>
          <a:gdLst/>
          <a:ahLst/>
          <a:cxnLst/>
          <a:rect l="0" t="0" r="0" b="0"/>
          <a:pathLst>
            <a:path>
              <a:moveTo>
                <a:pt x="164373" y="2243884"/>
              </a:moveTo>
              <a:arcTo wR="1549379" hR="1549379" stAng="9202126" swAng="1359701"/>
            </a:path>
          </a:pathLst>
        </a:custGeom>
        <a:noFill/>
        <a:ln w="9525" cap="flat" cmpd="sng" algn="ctr">
          <a:solidFill>
            <a:schemeClr val="accent4">
              <a:hueOff val="-3348577"/>
              <a:satOff val="20174"/>
              <a:lumOff val="161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913C74A-D107-0A4D-8D06-164BC14E8F41}">
      <dsp:nvSpPr>
        <dsp:cNvPr id="0" name=""/>
        <dsp:cNvSpPr/>
      </dsp:nvSpPr>
      <dsp:spPr>
        <a:xfrm>
          <a:off x="726049" y="1072916"/>
          <a:ext cx="1193325" cy="775661"/>
        </a:xfrm>
        <a:prstGeom prst="round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Model</a:t>
          </a:r>
          <a:endParaRPr lang="en-US" sz="1200" kern="1200" dirty="0"/>
        </a:p>
      </dsp:txBody>
      <dsp:txXfrm>
        <a:off x="726049" y="1072916"/>
        <a:ext cx="1193325" cy="775661"/>
      </dsp:txXfrm>
    </dsp:sp>
    <dsp:sp modelId="{2D1893E2-AE4B-7F4A-ADCB-1FC640866065}">
      <dsp:nvSpPr>
        <dsp:cNvPr id="0" name=""/>
        <dsp:cNvSpPr/>
      </dsp:nvSpPr>
      <dsp:spPr>
        <a:xfrm>
          <a:off x="1246880" y="390151"/>
          <a:ext cx="3098759" cy="3098759"/>
        </a:xfrm>
        <a:custGeom>
          <a:avLst/>
          <a:gdLst/>
          <a:ahLst/>
          <a:cxnLst/>
          <a:rect l="0" t="0" r="0" b="0"/>
          <a:pathLst>
            <a:path>
              <a:moveTo>
                <a:pt x="358222" y="558560"/>
              </a:moveTo>
              <a:arcTo wR="1549379" hR="1549379" stAng="13185246" swAng="1052600"/>
            </a:path>
          </a:pathLst>
        </a:custGeom>
        <a:noFill/>
        <a:ln w="9525" cap="flat" cmpd="sng" algn="ctr">
          <a:solidFill>
            <a:schemeClr val="accent4">
              <a:hueOff val="-4464770"/>
              <a:satOff val="26899"/>
              <a:lumOff val="2156"/>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4331C-9D6B-479D-8E34-7A3F41794775}" type="datetimeFigureOut">
              <a:rPr lang="en-GB" smtClean="0"/>
              <a:pPr/>
              <a:t>03/10/2019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418849-B1E0-4A0D-817C-FA4031BEE7D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17</a:t>
            </a:fld>
            <a:endParaRPr lang="en-US" dirty="0"/>
          </a:p>
        </p:txBody>
      </p:sp>
    </p:spTree>
    <p:extLst>
      <p:ext uri="{BB962C8B-B14F-4D97-AF65-F5344CB8AC3E}">
        <p14:creationId xmlns="" xmlns:p14="http://schemas.microsoft.com/office/powerpoint/2010/main" val="23040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mple Slid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0"/>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457200" y="1165225"/>
            <a:ext cx="8229600" cy="4954588"/>
          </a:xfrm>
          <a:prstGeom prst="rect">
            <a:avLst/>
          </a:prstGeom>
        </p:spPr>
        <p:txBody>
          <a:bodyPr vert="horz"/>
          <a:lstStyle>
            <a:lvl1pPr marL="168275" indent="-168275">
              <a:buClr>
                <a:srgbClr val="69BE28"/>
              </a:buClr>
              <a:defRPr sz="1800" b="1" i="0">
                <a:latin typeface="Arial"/>
                <a:cs typeface="Arial"/>
              </a:defRPr>
            </a:lvl1pPr>
            <a:lvl2pPr marL="566738" indent="-168275">
              <a:buFont typeface="Lucida Grande"/>
              <a:buChar char="–"/>
              <a:defRPr sz="1600"/>
            </a:lvl2pPr>
            <a:lvl3pPr marL="1081088" indent="-166688">
              <a:spcAft>
                <a:spcPts val="1200"/>
              </a:spcAft>
              <a:buFont typeface="Lucida Grande"/>
              <a:buChar char="–"/>
              <a:defRPr sz="1400"/>
            </a:lvl3pPr>
            <a:lvl4pPr marL="1543050" indent="-171450">
              <a:defRPr sz="1400"/>
            </a:lvl4pPr>
            <a:lvl5pPr marL="2005013" indent="-176213">
              <a:buFont typeface="Lucida Grande"/>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39016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EF6ED-D655-45E7-AE57-7B4628C6326F}" type="datetimeFigureOut">
              <a:rPr lang="en-GB" smtClean="0"/>
              <a:pPr/>
              <a:t>03/10/2019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045A37-09BD-4211-8AA5-72673FD9BE1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EF6ED-D655-45E7-AE57-7B4628C6326F}" type="datetimeFigureOut">
              <a:rPr lang="en-GB" smtClean="0"/>
              <a:pPr/>
              <a:t>03/10/2019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45A37-09BD-4211-8AA5-72673FD9BE1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Big Data – Introduction to </a:t>
            </a:r>
            <a:r>
              <a:rPr lang="en-GB" dirty="0" err="1" smtClean="0"/>
              <a:t>Hadoop</a:t>
            </a:r>
            <a:endParaRPr lang="en-GB" dirty="0"/>
          </a:p>
        </p:txBody>
      </p:sp>
      <p:sp>
        <p:nvSpPr>
          <p:cNvPr id="3" name="Subtitle 2"/>
          <p:cNvSpPr>
            <a:spLocks noGrp="1"/>
          </p:cNvSpPr>
          <p:nvPr>
            <p:ph type="subTitle" idx="1"/>
          </p:nvPr>
        </p:nvSpPr>
        <p:spPr/>
        <p:txBody>
          <a:bodyPr/>
          <a:lstStyle/>
          <a:p>
            <a:r>
              <a:rPr lang="en-GB" dirty="0" smtClean="0"/>
              <a:t>Lecture 2</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50106"/>
          </a:xfrm>
        </p:spPr>
        <p:txBody>
          <a:bodyPr/>
          <a:lstStyle/>
          <a:p>
            <a:r>
              <a:rPr lang="en-US" dirty="0" err="1" smtClean="0"/>
              <a:t>Hadoop</a:t>
            </a:r>
            <a:r>
              <a:rPr lang="en-US" dirty="0" smtClean="0"/>
              <a:t> Architecture</a:t>
            </a:r>
            <a:endParaRPr lang="en-US" dirty="0"/>
          </a:p>
        </p:txBody>
      </p:sp>
      <p:sp>
        <p:nvSpPr>
          <p:cNvPr id="3" name="Content Placeholder 2"/>
          <p:cNvSpPr>
            <a:spLocks noGrp="1"/>
          </p:cNvSpPr>
          <p:nvPr>
            <p:ph idx="1"/>
          </p:nvPr>
        </p:nvSpPr>
        <p:spPr>
          <a:xfrm>
            <a:off x="457200" y="1196752"/>
            <a:ext cx="8229600" cy="5472608"/>
          </a:xfrm>
        </p:spPr>
        <p:txBody>
          <a:bodyPr>
            <a:normAutofit/>
          </a:bodyPr>
          <a:lstStyle/>
          <a:p>
            <a:pPr>
              <a:spcBef>
                <a:spcPts val="1176"/>
              </a:spcBef>
            </a:pPr>
            <a:r>
              <a:rPr lang="en-US" sz="2400" b="1" dirty="0" err="1"/>
              <a:t>Hadoop</a:t>
            </a:r>
            <a:r>
              <a:rPr lang="en-US" sz="2400" b="1" dirty="0"/>
              <a:t> Common:</a:t>
            </a:r>
            <a:r>
              <a:rPr lang="en-US" sz="2400" dirty="0"/>
              <a:t> </a:t>
            </a:r>
            <a:r>
              <a:rPr lang="en-US" sz="2400" dirty="0" smtClean="0"/>
              <a:t>Are </a:t>
            </a:r>
            <a:r>
              <a:rPr lang="en-US" sz="2400" dirty="0"/>
              <a:t>Java libraries and utilities required by other </a:t>
            </a:r>
            <a:r>
              <a:rPr lang="en-US" sz="2400" dirty="0" err="1"/>
              <a:t>Hadoop</a:t>
            </a:r>
            <a:r>
              <a:rPr lang="en-US" sz="2400" dirty="0"/>
              <a:t> modules. These libraries provides </a:t>
            </a:r>
            <a:r>
              <a:rPr lang="en-US" sz="2400" dirty="0" err="1"/>
              <a:t>filesystem</a:t>
            </a:r>
            <a:r>
              <a:rPr lang="en-US" sz="2400" dirty="0"/>
              <a:t> and OS level abstractions and contains the necessary Java files and scripts required to start </a:t>
            </a:r>
            <a:r>
              <a:rPr lang="en-US" sz="2400" dirty="0" err="1" smtClean="0"/>
              <a:t>Hadoop</a:t>
            </a:r>
            <a:endParaRPr lang="en-US" sz="2400" dirty="0" smtClean="0"/>
          </a:p>
          <a:p>
            <a:pPr>
              <a:spcBef>
                <a:spcPts val="1176"/>
              </a:spcBef>
            </a:pPr>
            <a:r>
              <a:rPr lang="en-US" sz="2400" b="1" dirty="0" err="1" smtClean="0"/>
              <a:t>Hadoop</a:t>
            </a:r>
            <a:r>
              <a:rPr lang="en-US" sz="2400" b="1" dirty="0" smtClean="0"/>
              <a:t> </a:t>
            </a:r>
            <a:r>
              <a:rPr lang="en-US" sz="2400" b="1" dirty="0"/>
              <a:t>YARN:</a:t>
            </a:r>
            <a:r>
              <a:rPr lang="en-US" sz="2400" dirty="0"/>
              <a:t> This is a framework for job scheduling and cluster resource </a:t>
            </a:r>
            <a:r>
              <a:rPr lang="en-US" sz="2400" dirty="0" smtClean="0"/>
              <a:t>management</a:t>
            </a:r>
          </a:p>
          <a:p>
            <a:pPr>
              <a:spcBef>
                <a:spcPts val="1176"/>
              </a:spcBef>
            </a:pPr>
            <a:r>
              <a:rPr lang="en-US" sz="2400" b="1" dirty="0" err="1"/>
              <a:t>Hadoop</a:t>
            </a:r>
            <a:r>
              <a:rPr lang="en-US" sz="2400" b="1" dirty="0"/>
              <a:t> Distributed File System (</a:t>
            </a:r>
            <a:r>
              <a:rPr lang="en-US" sz="2400" b="1" dirty="0" smtClean="0"/>
              <a:t>HDFS):</a:t>
            </a:r>
            <a:r>
              <a:rPr lang="en-US" sz="2400" dirty="0" smtClean="0"/>
              <a:t> </a:t>
            </a:r>
            <a:r>
              <a:rPr lang="en-US" sz="2400" dirty="0"/>
              <a:t>A distributed file system that provides </a:t>
            </a:r>
            <a:r>
              <a:rPr lang="en-US" sz="2400" dirty="0" smtClean="0"/>
              <a:t>high throughput </a:t>
            </a:r>
            <a:r>
              <a:rPr lang="en-US" sz="2400" dirty="0"/>
              <a:t>access to application </a:t>
            </a:r>
            <a:r>
              <a:rPr lang="en-US" sz="2400" dirty="0" smtClean="0"/>
              <a:t>data</a:t>
            </a:r>
          </a:p>
          <a:p>
            <a:pPr>
              <a:spcBef>
                <a:spcPts val="1176"/>
              </a:spcBef>
            </a:pPr>
            <a:r>
              <a:rPr lang="en-US" sz="2400" b="1" dirty="0" err="1"/>
              <a:t>Hadoop</a:t>
            </a:r>
            <a:r>
              <a:rPr lang="en-US" sz="2400" b="1" dirty="0"/>
              <a:t> </a:t>
            </a:r>
            <a:r>
              <a:rPr lang="en-US" sz="2400" b="1" dirty="0" err="1"/>
              <a:t>MapReduce</a:t>
            </a:r>
            <a:r>
              <a:rPr lang="en-US" sz="2400" b="1" dirty="0"/>
              <a:t>:</a:t>
            </a:r>
            <a:r>
              <a:rPr lang="en-US" sz="2400" dirty="0"/>
              <a:t> This is </a:t>
            </a:r>
            <a:r>
              <a:rPr lang="en-US" sz="2400" dirty="0" smtClean="0"/>
              <a:t>YARN based </a:t>
            </a:r>
            <a:r>
              <a:rPr lang="en-US" sz="2400" dirty="0"/>
              <a:t>system for parallel processing of large data </a:t>
            </a:r>
            <a:r>
              <a:rPr lang="en-US" sz="2400" dirty="0" smtClean="0"/>
              <a:t>sets </a:t>
            </a:r>
          </a:p>
          <a:p>
            <a:endParaRPr lang="en-US" sz="2400" dirty="0"/>
          </a:p>
        </p:txBody>
      </p:sp>
    </p:spTree>
    <p:extLst>
      <p:ext uri="{BB962C8B-B14F-4D97-AF65-F5344CB8AC3E}">
        <p14:creationId xmlns="" xmlns:p14="http://schemas.microsoft.com/office/powerpoint/2010/main" val="3351503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24"/>
            <a:ext cx="8229600" cy="796950"/>
          </a:xfrm>
        </p:spPr>
        <p:txBody>
          <a:bodyPr/>
          <a:lstStyle/>
          <a:p>
            <a:r>
              <a:rPr lang="en-US" dirty="0" err="1" smtClean="0"/>
              <a:t>Hadoop</a:t>
            </a:r>
            <a:r>
              <a:rPr lang="en-US" dirty="0" smtClean="0"/>
              <a:t> Architecture </a:t>
            </a:r>
            <a:endParaRPr lang="en-US" dirty="0"/>
          </a:p>
        </p:txBody>
      </p:sp>
      <p:pic>
        <p:nvPicPr>
          <p:cNvPr id="5" name="Picture 4"/>
          <p:cNvPicPr>
            <a:picLocks noChangeAspect="1"/>
          </p:cNvPicPr>
          <p:nvPr/>
        </p:nvPicPr>
        <p:blipFill>
          <a:blip r:embed="rId2" cstate="print"/>
          <a:stretch>
            <a:fillRect/>
          </a:stretch>
        </p:blipFill>
        <p:spPr>
          <a:xfrm>
            <a:off x="2032000" y="818976"/>
            <a:ext cx="5080000" cy="5994400"/>
          </a:xfrm>
          <a:prstGeom prst="rect">
            <a:avLst/>
          </a:prstGeom>
        </p:spPr>
      </p:pic>
    </p:spTree>
    <p:extLst>
      <p:ext uri="{BB962C8B-B14F-4D97-AF65-F5344CB8AC3E}">
        <p14:creationId xmlns="" xmlns:p14="http://schemas.microsoft.com/office/powerpoint/2010/main" val="224940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a:t>
            </a:r>
            <a:r>
              <a:rPr lang="en-US" dirty="0" smtClean="0"/>
              <a:t> </a:t>
            </a:r>
            <a:r>
              <a:rPr lang="en-US" dirty="0" smtClean="0"/>
              <a:t>a reliable shared data storage and data analysis system </a:t>
            </a:r>
            <a:br>
              <a:rPr lang="en-US" dirty="0" smtClean="0"/>
            </a:br>
            <a:endParaRPr lang="en-GB" dirty="0"/>
          </a:p>
        </p:txBody>
      </p:sp>
      <p:sp>
        <p:nvSpPr>
          <p:cNvPr id="3" name="Content Placeholder 2"/>
          <p:cNvSpPr>
            <a:spLocks noGrp="1"/>
          </p:cNvSpPr>
          <p:nvPr>
            <p:ph idx="1"/>
          </p:nvPr>
        </p:nvSpPr>
        <p:spPr/>
        <p:txBody>
          <a:bodyPr>
            <a:normAutofit fontScale="85000" lnSpcReduction="10000"/>
          </a:bodyPr>
          <a:lstStyle/>
          <a:p>
            <a:r>
              <a:rPr lang="en-GB" dirty="0" err="1" smtClean="0"/>
              <a:t>Hadoop</a:t>
            </a:r>
            <a:r>
              <a:rPr lang="en-GB" dirty="0" smtClean="0"/>
              <a:t> consists of 2 main components: </a:t>
            </a:r>
          </a:p>
          <a:p>
            <a:pPr lvl="1"/>
            <a:r>
              <a:rPr lang="en-GB" dirty="0" smtClean="0"/>
              <a:t>a distributed file </a:t>
            </a:r>
            <a:r>
              <a:rPr lang="en-GB" dirty="0" smtClean="0"/>
              <a:t>system -</a:t>
            </a:r>
            <a:r>
              <a:rPr lang="en-GB" dirty="0" smtClean="0"/>
              <a:t> the </a:t>
            </a:r>
            <a:r>
              <a:rPr lang="en-GB" dirty="0" err="1" smtClean="0"/>
              <a:t>Hadoop</a:t>
            </a:r>
            <a:r>
              <a:rPr lang="en-GB" dirty="0" smtClean="0"/>
              <a:t> distributed file system (HDFS)</a:t>
            </a:r>
          </a:p>
          <a:p>
            <a:pPr lvl="1"/>
            <a:r>
              <a:rPr lang="en-GB" dirty="0" smtClean="0"/>
              <a:t>a distributed processing framework -  </a:t>
            </a:r>
            <a:r>
              <a:rPr lang="en-GB" dirty="0" err="1" smtClean="0"/>
              <a:t>MapReduce</a:t>
            </a:r>
            <a:r>
              <a:rPr lang="en-GB" dirty="0" smtClean="0"/>
              <a:t> (supported by a component called YARN)</a:t>
            </a:r>
          </a:p>
          <a:p>
            <a:r>
              <a:rPr lang="en-GB" dirty="0" smtClean="0"/>
              <a:t>Application  running on </a:t>
            </a:r>
            <a:r>
              <a:rPr lang="en-GB" dirty="0" err="1" smtClean="0"/>
              <a:t>Hadoop</a:t>
            </a:r>
            <a:r>
              <a:rPr lang="en-GB" dirty="0" smtClean="0"/>
              <a:t> gets its work divided among the nodes (machines) in the cluster and HDFS stores the data that will be processed </a:t>
            </a:r>
          </a:p>
          <a:p>
            <a:r>
              <a:rPr lang="en-GB" dirty="0" smtClean="0"/>
              <a:t>A </a:t>
            </a:r>
            <a:r>
              <a:rPr lang="en-GB" dirty="0" err="1" smtClean="0"/>
              <a:t>Hadoop</a:t>
            </a:r>
            <a:r>
              <a:rPr lang="en-GB" dirty="0" smtClean="0"/>
              <a:t> cluster can span 1000s of machines where HDFS stores data and </a:t>
            </a:r>
            <a:r>
              <a:rPr lang="en-GB" dirty="0" err="1" smtClean="0"/>
              <a:t>MapReduce</a:t>
            </a:r>
            <a:r>
              <a:rPr lang="en-GB" dirty="0" smtClean="0"/>
              <a:t> jobs do their processing near the data which reduces I/O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0" y="2060848"/>
            <a:ext cx="30963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4572000" y="4077072"/>
            <a:ext cx="309634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MapReduce</a:t>
            </a:r>
            <a:r>
              <a:rPr lang="en-GB" dirty="0" smtClean="0"/>
              <a:t>/YARN</a:t>
            </a:r>
          </a:p>
          <a:p>
            <a:pPr algn="ctr"/>
            <a:endParaRPr lang="en-GB" dirty="0"/>
          </a:p>
        </p:txBody>
      </p:sp>
      <p:sp>
        <p:nvSpPr>
          <p:cNvPr id="6" name="TextBox 5"/>
          <p:cNvSpPr txBox="1"/>
          <p:nvPr/>
        </p:nvSpPr>
        <p:spPr>
          <a:xfrm rot="10800000" flipV="1">
            <a:off x="5301321" y="2477710"/>
            <a:ext cx="1779474" cy="369332"/>
          </a:xfrm>
          <a:prstGeom prst="rect">
            <a:avLst/>
          </a:prstGeom>
          <a:noFill/>
        </p:spPr>
        <p:txBody>
          <a:bodyPr wrap="square" rtlCol="0">
            <a:spAutoFit/>
          </a:bodyPr>
          <a:lstStyle/>
          <a:p>
            <a:r>
              <a:rPr lang="en-GB" dirty="0" smtClean="0">
                <a:solidFill>
                  <a:schemeClr val="bg2"/>
                </a:solidFill>
              </a:rPr>
              <a:t>HDFS</a:t>
            </a:r>
            <a:endParaRPr lang="en-GB" dirty="0">
              <a:solidFill>
                <a:schemeClr val="bg2"/>
              </a:solidFill>
            </a:endParaRPr>
          </a:p>
        </p:txBody>
      </p:sp>
      <p:sp>
        <p:nvSpPr>
          <p:cNvPr id="8" name="Rectangle 7"/>
          <p:cNvSpPr/>
          <p:nvPr/>
        </p:nvSpPr>
        <p:spPr>
          <a:xfrm>
            <a:off x="971600" y="2996952"/>
            <a:ext cx="1800200"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Hadoop</a:t>
            </a:r>
            <a:endParaRPr lang="en-GB" dirty="0"/>
          </a:p>
        </p:txBody>
      </p:sp>
      <p:cxnSp>
        <p:nvCxnSpPr>
          <p:cNvPr id="10" name="Elbow Connector 9"/>
          <p:cNvCxnSpPr>
            <a:stCxn id="8" idx="3"/>
            <a:endCxn id="4" idx="1"/>
          </p:cNvCxnSpPr>
          <p:nvPr/>
        </p:nvCxnSpPr>
        <p:spPr>
          <a:xfrm flipV="1">
            <a:off x="2771800" y="2672916"/>
            <a:ext cx="1800200" cy="111612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75856" y="2276872"/>
            <a:ext cx="1008112" cy="369332"/>
          </a:xfrm>
          <a:prstGeom prst="rect">
            <a:avLst/>
          </a:prstGeom>
          <a:noFill/>
        </p:spPr>
        <p:txBody>
          <a:bodyPr wrap="square" rtlCol="0">
            <a:spAutoFit/>
          </a:bodyPr>
          <a:lstStyle/>
          <a:p>
            <a:r>
              <a:rPr lang="en-GB" dirty="0" smtClean="0"/>
              <a:t>Storage</a:t>
            </a:r>
            <a:endParaRPr lang="en-GB" dirty="0"/>
          </a:p>
        </p:txBody>
      </p:sp>
      <p:cxnSp>
        <p:nvCxnSpPr>
          <p:cNvPr id="13" name="Elbow Connector 12"/>
          <p:cNvCxnSpPr/>
          <p:nvPr/>
        </p:nvCxnSpPr>
        <p:spPr>
          <a:xfrm>
            <a:off x="2771800" y="3933056"/>
            <a:ext cx="1800200" cy="9361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19872" y="5013176"/>
            <a:ext cx="1080120" cy="369332"/>
          </a:xfrm>
          <a:prstGeom prst="rect">
            <a:avLst/>
          </a:prstGeom>
          <a:noFill/>
        </p:spPr>
        <p:txBody>
          <a:bodyPr wrap="square" rtlCol="0">
            <a:spAutoFit/>
          </a:bodyPr>
          <a:lstStyle/>
          <a:p>
            <a:r>
              <a:rPr lang="en-GB" dirty="0" smtClean="0"/>
              <a:t>Compute</a:t>
            </a:r>
            <a:endParaRPr lang="en-GB" dirty="0"/>
          </a:p>
        </p:txBody>
      </p:sp>
      <p:sp>
        <p:nvSpPr>
          <p:cNvPr id="15" name="TextBox 14"/>
          <p:cNvSpPr txBox="1"/>
          <p:nvPr/>
        </p:nvSpPr>
        <p:spPr>
          <a:xfrm>
            <a:off x="5076056" y="1628800"/>
            <a:ext cx="3816424" cy="369332"/>
          </a:xfrm>
          <a:prstGeom prst="rect">
            <a:avLst/>
          </a:prstGeom>
          <a:noFill/>
        </p:spPr>
        <p:txBody>
          <a:bodyPr wrap="square" rtlCol="0">
            <a:spAutoFit/>
          </a:bodyPr>
          <a:lstStyle/>
          <a:p>
            <a:r>
              <a:rPr lang="en-GB" dirty="0" smtClean="0"/>
              <a:t>Responsible for storing Data in Blocks</a:t>
            </a:r>
            <a:endParaRPr lang="en-GB" dirty="0"/>
          </a:p>
        </p:txBody>
      </p:sp>
      <p:sp>
        <p:nvSpPr>
          <p:cNvPr id="18" name="TextBox 17"/>
          <p:cNvSpPr txBox="1"/>
          <p:nvPr/>
        </p:nvSpPr>
        <p:spPr>
          <a:xfrm>
            <a:off x="5436096" y="5445224"/>
            <a:ext cx="3528392" cy="646331"/>
          </a:xfrm>
          <a:prstGeom prst="rect">
            <a:avLst/>
          </a:prstGeom>
          <a:noFill/>
        </p:spPr>
        <p:txBody>
          <a:bodyPr wrap="square" rtlCol="0">
            <a:spAutoFit/>
          </a:bodyPr>
          <a:lstStyle/>
          <a:p>
            <a:r>
              <a:rPr lang="en-GB" dirty="0" smtClean="0"/>
              <a:t>Responsible for Massive </a:t>
            </a:r>
            <a:r>
              <a:rPr lang="en-GB" dirty="0" err="1" smtClean="0"/>
              <a:t>Parellel</a:t>
            </a:r>
            <a:r>
              <a:rPr lang="en-GB" dirty="0" smtClean="0"/>
              <a:t> Processing </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endParaRPr lang="en-GB" dirty="0"/>
          </a:p>
        </p:txBody>
      </p:sp>
      <p:sp>
        <p:nvSpPr>
          <p:cNvPr id="3" name="Content Placeholder 2"/>
          <p:cNvSpPr>
            <a:spLocks noGrp="1"/>
          </p:cNvSpPr>
          <p:nvPr>
            <p:ph idx="1"/>
          </p:nvPr>
        </p:nvSpPr>
        <p:spPr/>
        <p:txBody>
          <a:bodyPr>
            <a:normAutofit fontScale="77500" lnSpcReduction="20000"/>
          </a:bodyPr>
          <a:lstStyle/>
          <a:p>
            <a:r>
              <a:rPr lang="en-GB" dirty="0" err="1" smtClean="0"/>
              <a:t>Hadoop</a:t>
            </a:r>
            <a:r>
              <a:rPr lang="en-GB" dirty="0" smtClean="0"/>
              <a:t> cluster is a form of compute cluster used mainly for computational purposes. Consists of many computers (compute nodes) in a cluster and can share computational workloads &amp; take advantage of a very large aggregate bandwidth across the cluster </a:t>
            </a:r>
          </a:p>
          <a:p>
            <a:r>
              <a:rPr lang="en-GB" dirty="0" err="1" smtClean="0"/>
              <a:t>Hadoop</a:t>
            </a:r>
            <a:r>
              <a:rPr lang="en-GB" dirty="0" smtClean="0"/>
              <a:t> clusters typically consist of a few master nodes (</a:t>
            </a:r>
            <a:r>
              <a:rPr lang="en-GB" dirty="0" err="1" smtClean="0"/>
              <a:t>NameNode</a:t>
            </a:r>
            <a:r>
              <a:rPr lang="en-GB" dirty="0" smtClean="0"/>
              <a:t>)  which control the storage and processing systems in </a:t>
            </a:r>
            <a:r>
              <a:rPr lang="en-GB" dirty="0" err="1" smtClean="0"/>
              <a:t>Hadoop</a:t>
            </a:r>
            <a:r>
              <a:rPr lang="en-GB" dirty="0" smtClean="0"/>
              <a:t> and many slave nodes (</a:t>
            </a:r>
            <a:r>
              <a:rPr lang="en-GB" dirty="0" err="1" smtClean="0"/>
              <a:t>DataNodes</a:t>
            </a:r>
            <a:r>
              <a:rPr lang="en-GB" dirty="0" smtClean="0"/>
              <a:t>) which store all the cluster data and is also where the data gets processed</a:t>
            </a:r>
          </a:p>
          <a:p>
            <a:pPr>
              <a:buFont typeface="Arial"/>
              <a:buChar char="•"/>
            </a:pPr>
            <a:r>
              <a:rPr lang="en-US" dirty="0" err="1" smtClean="0"/>
              <a:t>Hadoop</a:t>
            </a:r>
            <a:r>
              <a:rPr lang="en-US" dirty="0" smtClean="0"/>
              <a:t> runs on a group of networked computers</a:t>
            </a:r>
          </a:p>
          <a:p>
            <a:pPr lvl="1">
              <a:buFont typeface="Arial"/>
              <a:buChar char="•"/>
            </a:pPr>
            <a:r>
              <a:rPr lang="en-US" sz="2800" dirty="0" smtClean="0"/>
              <a:t>In </a:t>
            </a:r>
            <a:r>
              <a:rPr lang="en-US" sz="2800" dirty="0" err="1" smtClean="0"/>
              <a:t>Hadoop</a:t>
            </a:r>
            <a:r>
              <a:rPr lang="en-US" sz="2800" dirty="0" smtClean="0"/>
              <a:t> terminology each computer is a node</a:t>
            </a:r>
          </a:p>
          <a:p>
            <a:pPr lvl="1">
              <a:buFont typeface="Arial"/>
              <a:buChar char="•"/>
            </a:pPr>
            <a:r>
              <a:rPr lang="en-US" dirty="0" smtClean="0"/>
              <a:t>The whole group is referred to as a </a:t>
            </a:r>
            <a:r>
              <a:rPr lang="en-US" i="1" dirty="0" smtClean="0"/>
              <a:t>cluster</a:t>
            </a:r>
          </a:p>
          <a:p>
            <a:endParaRPr lang="en-GB" dirty="0" smtClean="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Key to </a:t>
            </a:r>
            <a:r>
              <a:rPr lang="en-US" dirty="0" err="1" smtClean="0"/>
              <a:t>Hadoop’s</a:t>
            </a:r>
            <a:r>
              <a:rPr lang="en-US" dirty="0" smtClean="0"/>
              <a:t> Power</a:t>
            </a:r>
            <a:endParaRPr lang="en-US" dirty="0"/>
          </a:p>
        </p:txBody>
      </p:sp>
      <p:sp>
        <p:nvSpPr>
          <p:cNvPr id="3" name="Content Placeholder 2"/>
          <p:cNvSpPr>
            <a:spLocks noGrp="1"/>
          </p:cNvSpPr>
          <p:nvPr>
            <p:ph idx="1"/>
          </p:nvPr>
        </p:nvSpPr>
        <p:spPr>
          <a:xfrm>
            <a:off x="457200" y="1351309"/>
            <a:ext cx="8229600" cy="5030019"/>
          </a:xfrm>
        </p:spPr>
        <p:txBody>
          <a:bodyPr>
            <a:normAutofit fontScale="92500" lnSpcReduction="10000"/>
          </a:bodyPr>
          <a:lstStyle/>
          <a:p>
            <a:r>
              <a:rPr lang="en-US" dirty="0" smtClean="0"/>
              <a:t>Process data in parallel across thousands of ‘commodity’ hardware nodes</a:t>
            </a:r>
          </a:p>
          <a:p>
            <a:pPr lvl="1"/>
            <a:r>
              <a:rPr lang="en-US" dirty="0" smtClean="0"/>
              <a:t> Self- healing</a:t>
            </a:r>
          </a:p>
          <a:p>
            <a:pPr lvl="2"/>
            <a:r>
              <a:rPr lang="en-US" dirty="0" smtClean="0"/>
              <a:t>Failure handled by software</a:t>
            </a:r>
          </a:p>
          <a:p>
            <a:pPr lvl="2"/>
            <a:endParaRPr lang="en-US" dirty="0"/>
          </a:p>
          <a:p>
            <a:r>
              <a:rPr lang="en-US" dirty="0" smtClean="0"/>
              <a:t>Designed for one write, multiple reads</a:t>
            </a:r>
          </a:p>
          <a:p>
            <a:pPr lvl="1"/>
            <a:r>
              <a:rPr lang="en-US" dirty="0" err="1" smtClean="0"/>
              <a:t>Optimised</a:t>
            </a:r>
            <a:r>
              <a:rPr lang="en-US" dirty="0" smtClean="0"/>
              <a:t> for minimum seek on hard drives</a:t>
            </a:r>
          </a:p>
          <a:p>
            <a:pPr lvl="1"/>
            <a:r>
              <a:rPr lang="en-US" dirty="0" smtClean="0"/>
              <a:t>Cannot update data once written</a:t>
            </a:r>
          </a:p>
          <a:p>
            <a:pPr lvl="1"/>
            <a:endParaRPr lang="en-US" dirty="0" smtClean="0"/>
          </a:p>
          <a:p>
            <a:r>
              <a:rPr lang="en-US" dirty="0" smtClean="0"/>
              <a:t>Data and data processing tightly integrated</a:t>
            </a:r>
          </a:p>
          <a:p>
            <a:pPr lvl="1"/>
            <a:r>
              <a:rPr lang="en-US" dirty="0" smtClean="0"/>
              <a:t>Designed to work together</a:t>
            </a:r>
            <a:endParaRPr lang="en-US" dirty="0"/>
          </a:p>
        </p:txBody>
      </p:sp>
    </p:spTree>
    <p:extLst>
      <p:ext uri="{BB962C8B-B14F-4D97-AF65-F5344CB8AC3E}">
        <p14:creationId xmlns="" xmlns:p14="http://schemas.microsoft.com/office/powerpoint/2010/main" val="2718000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What can </a:t>
            </a:r>
            <a:r>
              <a:rPr lang="en-US" dirty="0" err="1" smtClean="0"/>
              <a:t>Hadoop</a:t>
            </a:r>
            <a:r>
              <a:rPr lang="en-US" dirty="0" smtClean="0"/>
              <a:t> do?</a:t>
            </a:r>
            <a:endParaRPr lang="en-US" dirty="0"/>
          </a:p>
        </p:txBody>
      </p:sp>
      <p:sp>
        <p:nvSpPr>
          <p:cNvPr id="3" name="Content Placeholder 2"/>
          <p:cNvSpPr>
            <a:spLocks noGrp="1"/>
          </p:cNvSpPr>
          <p:nvPr>
            <p:ph idx="1"/>
          </p:nvPr>
        </p:nvSpPr>
        <p:spPr>
          <a:xfrm>
            <a:off x="457200" y="1268760"/>
            <a:ext cx="8229600" cy="5472608"/>
          </a:xfrm>
        </p:spPr>
        <p:txBody>
          <a:bodyPr>
            <a:normAutofit fontScale="92500" lnSpcReduction="10000"/>
          </a:bodyPr>
          <a:lstStyle/>
          <a:p>
            <a:pPr>
              <a:spcAft>
                <a:spcPts val="600"/>
              </a:spcAft>
            </a:pPr>
            <a:r>
              <a:rPr lang="en-US" dirty="0" smtClean="0"/>
              <a:t>Explore full datasets</a:t>
            </a:r>
          </a:p>
          <a:p>
            <a:pPr>
              <a:spcAft>
                <a:spcPts val="600"/>
              </a:spcAft>
            </a:pPr>
            <a:r>
              <a:rPr lang="en-US" dirty="0" smtClean="0"/>
              <a:t>Mine larger datasets</a:t>
            </a:r>
          </a:p>
          <a:p>
            <a:pPr lvl="1">
              <a:spcAft>
                <a:spcPts val="600"/>
              </a:spcAft>
            </a:pPr>
            <a:r>
              <a:rPr lang="en-US" dirty="0" smtClean="0"/>
              <a:t>Too large for conventional memory based processing</a:t>
            </a:r>
          </a:p>
          <a:p>
            <a:pPr>
              <a:spcAft>
                <a:spcPts val="600"/>
              </a:spcAft>
            </a:pPr>
            <a:r>
              <a:rPr lang="en-US" dirty="0" smtClean="0"/>
              <a:t>Large scale data preparation</a:t>
            </a:r>
          </a:p>
          <a:p>
            <a:pPr lvl="1">
              <a:spcAft>
                <a:spcPts val="600"/>
              </a:spcAft>
            </a:pPr>
            <a:r>
              <a:rPr lang="en-US" dirty="0" smtClean="0"/>
              <a:t>Cleaning, pre processing</a:t>
            </a:r>
          </a:p>
          <a:p>
            <a:pPr>
              <a:spcAft>
                <a:spcPts val="600"/>
              </a:spcAft>
            </a:pPr>
            <a:r>
              <a:rPr lang="en-US" dirty="0" smtClean="0"/>
              <a:t>Accelerate data driven innovation</a:t>
            </a:r>
          </a:p>
          <a:p>
            <a:pPr lvl="1"/>
            <a:r>
              <a:rPr lang="en-US" dirty="0" smtClean="0"/>
              <a:t>RDBMS uses ‘schema on write’</a:t>
            </a:r>
          </a:p>
          <a:p>
            <a:pPr lvl="2"/>
            <a:r>
              <a:rPr lang="en-US" dirty="0" smtClean="0"/>
              <a:t>ER diagrams, 3rd Normal form…</a:t>
            </a:r>
          </a:p>
          <a:p>
            <a:pPr lvl="1"/>
            <a:r>
              <a:rPr lang="en-US" dirty="0" err="1" smtClean="0"/>
              <a:t>Hadoop</a:t>
            </a:r>
            <a:r>
              <a:rPr lang="en-US" dirty="0" smtClean="0"/>
              <a:t> uses ‘schema on read’</a:t>
            </a:r>
          </a:p>
          <a:p>
            <a:pPr lvl="2"/>
            <a:r>
              <a:rPr lang="en-US" dirty="0" smtClean="0"/>
              <a:t>Dump the data on the HDFS (Data Lakes but not Data Swamps!)</a:t>
            </a:r>
            <a:endParaRPr lang="en-US" dirty="0"/>
          </a:p>
        </p:txBody>
      </p:sp>
    </p:spTree>
    <p:extLst>
      <p:ext uri="{BB962C8B-B14F-4D97-AF65-F5344CB8AC3E}">
        <p14:creationId xmlns="" xmlns:p14="http://schemas.microsoft.com/office/powerpoint/2010/main" val="2187558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16000"/>
          </a:xfrm>
        </p:spPr>
        <p:txBody>
          <a:bodyPr>
            <a:noAutofit/>
          </a:bodyPr>
          <a:lstStyle/>
          <a:p>
            <a:pPr algn="l"/>
            <a:r>
              <a:rPr lang="en-US" sz="3200" dirty="0"/>
              <a:t>E</a:t>
            </a:r>
            <a:r>
              <a:rPr lang="en-US" sz="3200" dirty="0" smtClean="0"/>
              <a:t>xplore Large Datasets Directly with </a:t>
            </a:r>
            <a:r>
              <a:rPr lang="en-US" sz="3200" dirty="0" err="1" smtClean="0"/>
              <a:t>Hadoop</a:t>
            </a:r>
            <a:endParaRPr lang="en-US" sz="3200" dirty="0"/>
          </a:p>
        </p:txBody>
      </p:sp>
      <p:graphicFrame>
        <p:nvGraphicFramePr>
          <p:cNvPr id="5" name="Diagram 4"/>
          <p:cNvGraphicFramePr/>
          <p:nvPr>
            <p:extLst>
              <p:ext uri="{D42A27DB-BD31-4B8C-83A1-F6EECF244321}">
                <p14:modId xmlns="" xmlns:p14="http://schemas.microsoft.com/office/powerpoint/2010/main" val="1565381442"/>
              </p:ext>
            </p:extLst>
          </p:nvPr>
        </p:nvGraphicFramePr>
        <p:xfrm>
          <a:off x="99064" y="3106936"/>
          <a:ext cx="5592520" cy="3634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stretch>
            <a:fillRect/>
          </a:stretch>
        </p:blipFill>
        <p:spPr>
          <a:xfrm>
            <a:off x="2051720" y="1090531"/>
            <a:ext cx="2165350" cy="1889405"/>
          </a:xfrm>
          <a:prstGeom prst="rect">
            <a:avLst/>
          </a:prstGeom>
        </p:spPr>
      </p:pic>
      <p:cxnSp>
        <p:nvCxnSpPr>
          <p:cNvPr id="7" name="Straight Arrow Connector 6"/>
          <p:cNvCxnSpPr/>
          <p:nvPr/>
        </p:nvCxnSpPr>
        <p:spPr>
          <a:xfrm flipH="1">
            <a:off x="5061870" y="4350847"/>
            <a:ext cx="482600" cy="1"/>
          </a:xfrm>
          <a:prstGeom prst="straightConnector1">
            <a:avLst/>
          </a:prstGeom>
          <a:ln>
            <a:solidFill>
              <a:srgbClr val="3366FF"/>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9" cstate="print"/>
          <a:stretch>
            <a:fillRect/>
          </a:stretch>
        </p:blipFill>
        <p:spPr>
          <a:xfrm>
            <a:off x="5556250" y="3752966"/>
            <a:ext cx="3441700" cy="1485667"/>
          </a:xfrm>
          <a:prstGeom prst="rect">
            <a:avLst/>
          </a:prstGeom>
        </p:spPr>
      </p:pic>
      <p:pic>
        <p:nvPicPr>
          <p:cNvPr id="10" name="Picture 9"/>
          <p:cNvPicPr>
            <a:picLocks noChangeAspect="1"/>
          </p:cNvPicPr>
          <p:nvPr/>
        </p:nvPicPr>
        <p:blipFill>
          <a:blip r:embed="rId10" cstate="print"/>
          <a:stretch>
            <a:fillRect/>
          </a:stretch>
        </p:blipFill>
        <p:spPr>
          <a:xfrm>
            <a:off x="6553200" y="2729706"/>
            <a:ext cx="1358900" cy="1019175"/>
          </a:xfrm>
          <a:prstGeom prst="rect">
            <a:avLst/>
          </a:prstGeom>
        </p:spPr>
      </p:pic>
      <p:sp>
        <p:nvSpPr>
          <p:cNvPr id="11" name="TextBox 10"/>
          <p:cNvSpPr txBox="1"/>
          <p:nvPr/>
        </p:nvSpPr>
        <p:spPr>
          <a:xfrm>
            <a:off x="5691584" y="5238633"/>
            <a:ext cx="2652316" cy="700994"/>
          </a:xfrm>
          <a:prstGeom prst="rect">
            <a:avLst/>
          </a:prstGeom>
        </p:spPr>
        <p:txBody>
          <a:bodyPr vert="horz" wrap="square" lIns="91440" tIns="45720" rIns="91440" bIns="45720" rtlCol="0">
            <a:noAutofit/>
          </a:bodyPr>
          <a:lstStyle/>
          <a:p>
            <a:pPr marL="0" marR="0" indent="0" defTabSz="457200" rtl="0" eaLnBrk="1" fontAlgn="auto" latinLnBrk="0" hangingPunct="1">
              <a:lnSpc>
                <a:spcPct val="100000"/>
              </a:lnSpc>
              <a:spcBef>
                <a:spcPct val="20000"/>
              </a:spcBef>
              <a:spcAft>
                <a:spcPts val="0"/>
              </a:spcAft>
              <a:buClrTx/>
              <a:buSzTx/>
              <a:buFont typeface="Arial"/>
              <a:buNone/>
              <a:tabLst/>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Full dataset stored on </a:t>
            </a:r>
            <a:r>
              <a:rPr kumimoji="0" lang="en-US" sz="1400" b="0" i="0" u="none" strike="noStrike" kern="1200" cap="none" spc="0" normalizeH="0" baseline="0" noProof="0" dirty="0" err="1" smtClean="0">
                <a:ln>
                  <a:noFill/>
                </a:ln>
                <a:solidFill>
                  <a:srgbClr val="000000"/>
                </a:solidFill>
                <a:effectLst/>
                <a:uLnTx/>
                <a:uFillTx/>
                <a:latin typeface="+mn-lt"/>
                <a:ea typeface="+mn-ea"/>
                <a:cs typeface="+mn-cs"/>
              </a:rPr>
              <a:t>Hadoop</a:t>
            </a: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2" name="TextBox 11"/>
          <p:cNvSpPr txBox="1"/>
          <p:nvPr/>
        </p:nvSpPr>
        <p:spPr>
          <a:xfrm>
            <a:off x="232767" y="1579903"/>
            <a:ext cx="1960166" cy="700994"/>
          </a:xfrm>
          <a:prstGeom prst="rect">
            <a:avLst/>
          </a:prstGeom>
        </p:spPr>
        <p:txBody>
          <a:bodyPr vert="horz" wrap="square" lIns="91440" tIns="45720" rIns="91440" bIns="45720" rtlCol="0">
            <a:noAutofit/>
          </a:bodyPr>
          <a:lstStyle/>
          <a:p>
            <a:pPr marL="0" marR="0" indent="0" defTabSz="457200" rtl="0" eaLnBrk="1" fontAlgn="auto" latinLnBrk="0" hangingPunct="1">
              <a:lnSpc>
                <a:spcPct val="100000"/>
              </a:lnSpc>
              <a:spcBef>
                <a:spcPct val="20000"/>
              </a:spcBef>
              <a:spcAft>
                <a:spcPts val="0"/>
              </a:spcAft>
              <a:buClrTx/>
              <a:buSzTx/>
              <a:buFont typeface="Arial"/>
              <a:buNone/>
              <a:tabLst/>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Researcher laptop</a:t>
            </a:r>
          </a:p>
          <a:p>
            <a:pPr marL="0" marR="0" indent="0" defTabSz="457200" rtl="0" eaLnBrk="1" fontAlgn="auto" latinLnBrk="0" hangingPunct="1">
              <a:lnSpc>
                <a:spcPct val="100000"/>
              </a:lnSpc>
              <a:spcBef>
                <a:spcPct val="20000"/>
              </a:spcBef>
              <a:spcAft>
                <a:spcPts val="0"/>
              </a:spcAft>
              <a:buClrTx/>
              <a:buSzTx/>
              <a:buFont typeface="Arial"/>
              <a:buNone/>
              <a:tabLst/>
            </a:pPr>
            <a:r>
              <a:rPr lang="en-US" sz="1600" dirty="0" smtClean="0">
                <a:solidFill>
                  <a:srgbClr val="000000"/>
                </a:solidFill>
                <a:latin typeface="+mn-lt"/>
                <a:ea typeface="+mn-ea"/>
                <a:cs typeface="+mn-cs"/>
              </a:rPr>
              <a:t>R, </a:t>
            </a:r>
            <a:r>
              <a:rPr lang="en-US" sz="1600" dirty="0" err="1" smtClean="0">
                <a:solidFill>
                  <a:srgbClr val="000000"/>
                </a:solidFill>
                <a:latin typeface="+mn-lt"/>
                <a:ea typeface="+mn-ea"/>
                <a:cs typeface="+mn-cs"/>
              </a:rPr>
              <a:t>Matlab</a:t>
            </a:r>
            <a:r>
              <a:rPr lang="en-US" sz="1600" dirty="0" smtClean="0">
                <a:solidFill>
                  <a:srgbClr val="000000"/>
                </a:solidFill>
                <a:latin typeface="+mn-lt"/>
                <a:ea typeface="+mn-ea"/>
                <a:cs typeface="+mn-cs"/>
              </a:rPr>
              <a:t>, SAS, </a:t>
            </a:r>
            <a:r>
              <a:rPr lang="en-US" sz="1600" dirty="0" err="1" smtClean="0">
                <a:solidFill>
                  <a:srgbClr val="000000"/>
                </a:solidFill>
                <a:latin typeface="+mn-lt"/>
                <a:ea typeface="+mn-ea"/>
                <a:cs typeface="+mn-cs"/>
              </a:rPr>
              <a:t>etc</a:t>
            </a: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9" name="Rectangle 8"/>
          <p:cNvSpPr/>
          <p:nvPr/>
        </p:nvSpPr>
        <p:spPr>
          <a:xfrm>
            <a:off x="3779912" y="4077072"/>
            <a:ext cx="128195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Acquire</a:t>
            </a:r>
            <a:endParaRPr lang="en-GB" dirty="0"/>
          </a:p>
        </p:txBody>
      </p:sp>
      <p:sp>
        <p:nvSpPr>
          <p:cNvPr id="13" name="Rectangle 12"/>
          <p:cNvSpPr/>
          <p:nvPr/>
        </p:nvSpPr>
        <p:spPr>
          <a:xfrm>
            <a:off x="3140224" y="5768528"/>
            <a:ext cx="128195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Clean data</a:t>
            </a:r>
            <a:endParaRPr lang="en-GB" dirty="0"/>
          </a:p>
        </p:txBody>
      </p:sp>
      <p:sp>
        <p:nvSpPr>
          <p:cNvPr id="14" name="Rectangle 13"/>
          <p:cNvSpPr/>
          <p:nvPr/>
        </p:nvSpPr>
        <p:spPr>
          <a:xfrm>
            <a:off x="1331640" y="5733256"/>
            <a:ext cx="128195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Visualize</a:t>
            </a:r>
            <a:endParaRPr lang="en-GB" dirty="0"/>
          </a:p>
        </p:txBody>
      </p:sp>
      <p:sp>
        <p:nvSpPr>
          <p:cNvPr id="15" name="Rectangle 14"/>
          <p:cNvSpPr/>
          <p:nvPr/>
        </p:nvSpPr>
        <p:spPr>
          <a:xfrm>
            <a:off x="800619" y="4077072"/>
            <a:ext cx="128195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Model</a:t>
            </a:r>
            <a:endParaRPr lang="en-GB" dirty="0"/>
          </a:p>
        </p:txBody>
      </p:sp>
      <p:sp>
        <p:nvSpPr>
          <p:cNvPr id="16" name="Rectangle 15"/>
          <p:cNvSpPr/>
          <p:nvPr/>
        </p:nvSpPr>
        <p:spPr>
          <a:xfrm>
            <a:off x="2192932" y="3012951"/>
            <a:ext cx="1442963"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Measure, Evaluate</a:t>
            </a:r>
            <a:endParaRPr lang="en-GB" dirty="0"/>
          </a:p>
        </p:txBody>
      </p:sp>
    </p:spTree>
    <p:extLst>
      <p:ext uri="{BB962C8B-B14F-4D97-AF65-F5344CB8AC3E}">
        <p14:creationId xmlns="" xmlns:p14="http://schemas.microsoft.com/office/powerpoint/2010/main" val="95072036"/>
      </p:ext>
    </p:extLst>
  </p:cSld>
  <p:clrMapOvr>
    <a:masterClrMapping/>
  </p:clrMapOvr>
  <mc:AlternateContent xmlns:mc="http://schemas.openxmlformats.org/markup-compatibility/2006">
    <mc:Choice xmlns=""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xit" presetSubtype="32" fill="hold" grpId="0" nodeType="clickEffect">
                                  <p:stCondLst>
                                    <p:cond delay="0"/>
                                  </p:stCondLst>
                                  <p:childTnLst>
                                    <p:animEffect transition="out" filter="circle(out)">
                                      <p:cBhvr>
                                        <p:cTn id="33" dur="2000"/>
                                        <p:tgtEl>
                                          <p:spTgt spid="13"/>
                                        </p:tgtEl>
                                      </p:cBhvr>
                                    </p:animEffect>
                                    <p:set>
                                      <p:cBhvr>
                                        <p:cTn id="34" dur="1" fill="hold">
                                          <p:stCondLst>
                                            <p:cond delay="19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6" presetClass="exit" presetSubtype="32" fill="hold" grpId="0" nodeType="clickEffect">
                                  <p:stCondLst>
                                    <p:cond delay="0"/>
                                  </p:stCondLst>
                                  <p:childTnLst>
                                    <p:animEffect transition="out" filter="circle(out)">
                                      <p:cBhvr>
                                        <p:cTn id="38" dur="2000"/>
                                        <p:tgtEl>
                                          <p:spTgt spid="14"/>
                                        </p:tgtEl>
                                      </p:cBhvr>
                                    </p:animEffect>
                                    <p:set>
                                      <p:cBhvr>
                                        <p:cTn id="39" dur="1" fill="hold">
                                          <p:stCondLst>
                                            <p:cond delay="19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6" presetClass="exit" presetSubtype="32" fill="hold" grpId="0" nodeType="clickEffect">
                                  <p:stCondLst>
                                    <p:cond delay="0"/>
                                  </p:stCondLst>
                                  <p:childTnLst>
                                    <p:animEffect transition="out" filter="circle(out)">
                                      <p:cBhvr>
                                        <p:cTn id="43" dur="2000"/>
                                        <p:tgtEl>
                                          <p:spTgt spid="15"/>
                                        </p:tgtEl>
                                      </p:cBhvr>
                                    </p:animEffect>
                                    <p:set>
                                      <p:cBhvr>
                                        <p:cTn id="44" dur="1" fill="hold">
                                          <p:stCondLst>
                                            <p:cond delay="19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 presetClass="exit" presetSubtype="32" fill="hold" grpId="0" nodeType="clickEffect">
                                  <p:stCondLst>
                                    <p:cond delay="0"/>
                                  </p:stCondLst>
                                  <p:childTnLst>
                                    <p:animEffect transition="out" filter="circle(out)">
                                      <p:cBhvr>
                                        <p:cTn id="48" dur="2000"/>
                                        <p:tgtEl>
                                          <p:spTgt spid="16"/>
                                        </p:tgtEl>
                                      </p:cBhvr>
                                    </p:animEffect>
                                    <p:set>
                                      <p:cBhvr>
                                        <p:cTn id="49"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Hadoop</a:t>
            </a:r>
            <a:r>
              <a:rPr lang="en-GB" dirty="0" smtClean="0"/>
              <a:t> Architecture comprises three major layers</a:t>
            </a:r>
            <a:endParaRPr lang="en-GB" dirty="0"/>
          </a:p>
        </p:txBody>
      </p:sp>
      <p:sp>
        <p:nvSpPr>
          <p:cNvPr id="3" name="Content Placeholder 2"/>
          <p:cNvSpPr>
            <a:spLocks noGrp="1"/>
          </p:cNvSpPr>
          <p:nvPr>
            <p:ph idx="1"/>
          </p:nvPr>
        </p:nvSpPr>
        <p:spPr/>
        <p:txBody>
          <a:bodyPr/>
          <a:lstStyle/>
          <a:p>
            <a:pPr fontAlgn="base"/>
            <a:r>
              <a:rPr lang="en-GB" dirty="0" smtClean="0"/>
              <a:t>They are:-</a:t>
            </a:r>
          </a:p>
          <a:p>
            <a:pPr lvl="1" fontAlgn="base"/>
            <a:r>
              <a:rPr lang="en-GB" dirty="0" smtClean="0"/>
              <a:t>Data Storage: HDFS (</a:t>
            </a:r>
            <a:r>
              <a:rPr lang="en-GB" dirty="0" err="1" smtClean="0"/>
              <a:t>Hadoop</a:t>
            </a:r>
            <a:r>
              <a:rPr lang="en-GB" dirty="0" smtClean="0"/>
              <a:t> Distributed File System)</a:t>
            </a:r>
          </a:p>
          <a:p>
            <a:pPr lvl="1" fontAlgn="base"/>
            <a:r>
              <a:rPr lang="en-GB" dirty="0" smtClean="0"/>
              <a:t>Resource management: Yarn</a:t>
            </a:r>
          </a:p>
          <a:p>
            <a:pPr lvl="1" fontAlgn="base"/>
            <a:r>
              <a:rPr lang="en-GB" dirty="0" smtClean="0"/>
              <a:t>Compute: </a:t>
            </a:r>
            <a:r>
              <a:rPr lang="en-GB" dirty="0" err="1" smtClean="0"/>
              <a:t>MapReduce</a:t>
            </a:r>
            <a:endParaRPr lang="en-GB" dirty="0" smtClean="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a:t>
            </a:r>
            <a:r>
              <a:rPr lang="en-GB" dirty="0" err="1" smtClean="0"/>
              <a:t>Hadoop</a:t>
            </a:r>
            <a:r>
              <a:rPr lang="en-GB" dirty="0" smtClean="0"/>
              <a:t> popular?</a:t>
            </a:r>
            <a:endParaRPr lang="en-GB" dirty="0"/>
          </a:p>
        </p:txBody>
      </p:sp>
      <p:sp>
        <p:nvSpPr>
          <p:cNvPr id="3" name="Content Placeholder 2"/>
          <p:cNvSpPr>
            <a:spLocks noGrp="1"/>
          </p:cNvSpPr>
          <p:nvPr>
            <p:ph idx="1"/>
          </p:nvPr>
        </p:nvSpPr>
        <p:spPr/>
        <p:txBody>
          <a:bodyPr>
            <a:normAutofit fontScale="85000" lnSpcReduction="20000"/>
          </a:bodyPr>
          <a:lstStyle/>
          <a:p>
            <a:pPr fontAlgn="base"/>
            <a:r>
              <a:rPr lang="en-GB" dirty="0" smtClean="0"/>
              <a:t>Apache </a:t>
            </a:r>
            <a:r>
              <a:rPr lang="en-GB" dirty="0" err="1" smtClean="0"/>
              <a:t>Hadoop</a:t>
            </a:r>
            <a:r>
              <a:rPr lang="en-GB" dirty="0" smtClean="0"/>
              <a:t> is a platform for data storage as well as processing. It is Scalable (add more nodes on the fly), Fault-tolerant (even if nodes crashes data processed by another node).</a:t>
            </a:r>
          </a:p>
          <a:p>
            <a:pPr fontAlgn="base"/>
            <a:r>
              <a:rPr lang="en-GB" dirty="0" smtClean="0"/>
              <a:t>The following  makes it a powerful platform:</a:t>
            </a:r>
          </a:p>
          <a:p>
            <a:pPr lvl="1" fontAlgn="base"/>
            <a:r>
              <a:rPr lang="en-GB" dirty="0" smtClean="0"/>
              <a:t>Flexibility to store and mine any type of data whether it is unstructured, semi-structured or structured. It is not schema on write and not bounded by a single schema</a:t>
            </a:r>
          </a:p>
          <a:p>
            <a:pPr lvl="1" fontAlgn="base"/>
            <a:r>
              <a:rPr lang="en-GB" dirty="0" smtClean="0"/>
              <a:t>Excels at processing complex data. Its horizontally scales-out and  divides workloads across many nodes</a:t>
            </a:r>
          </a:p>
          <a:p>
            <a:pPr lvl="1" fontAlgn="base"/>
            <a:r>
              <a:rPr lang="en-GB" dirty="0" smtClean="0"/>
              <a:t>Scales economically as it can deployed on commodity hardware. Also its open source nature guards against vendor lock</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a:t>
            </a:r>
            <a:r>
              <a:rPr lang="en-GB" smtClean="0"/>
              <a:t>Data Challenges </a:t>
            </a:r>
            <a:endParaRPr lang="en-GB" dirty="0"/>
          </a:p>
        </p:txBody>
      </p:sp>
      <p:sp>
        <p:nvSpPr>
          <p:cNvPr id="3" name="Content Placeholder 2"/>
          <p:cNvSpPr>
            <a:spLocks noGrp="1"/>
          </p:cNvSpPr>
          <p:nvPr>
            <p:ph idx="1"/>
          </p:nvPr>
        </p:nvSpPr>
        <p:spPr/>
        <p:txBody>
          <a:bodyPr/>
          <a:lstStyle/>
          <a:p>
            <a:r>
              <a:rPr lang="en-GB" dirty="0" smtClean="0"/>
              <a:t>Need to store lots of data – Move from single share storage to Distributed storage</a:t>
            </a:r>
          </a:p>
          <a:p>
            <a:r>
              <a:rPr lang="en-GB" dirty="0" smtClean="0"/>
              <a:t>Need </a:t>
            </a:r>
            <a:r>
              <a:rPr lang="en-GB" dirty="0" smtClean="0"/>
              <a:t>faster </a:t>
            </a:r>
            <a:r>
              <a:rPr lang="en-GB" dirty="0" smtClean="0"/>
              <a:t>processing – Move from Serial processing to Parallel processing</a:t>
            </a:r>
          </a:p>
          <a:p>
            <a:r>
              <a:rPr lang="en-GB" dirty="0" smtClean="0"/>
              <a:t>Need to deal with unstructured Data too</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Features</a:t>
            </a:r>
            <a:endParaRPr lang="en-GB" dirty="0"/>
          </a:p>
        </p:txBody>
      </p:sp>
      <p:sp>
        <p:nvSpPr>
          <p:cNvPr id="3" name="Content Placeholder 2"/>
          <p:cNvSpPr>
            <a:spLocks noGrp="1"/>
          </p:cNvSpPr>
          <p:nvPr>
            <p:ph idx="1"/>
          </p:nvPr>
        </p:nvSpPr>
        <p:spPr/>
        <p:txBody>
          <a:bodyPr>
            <a:normAutofit fontScale="77500" lnSpcReduction="20000"/>
          </a:bodyPr>
          <a:lstStyle/>
          <a:p>
            <a:pPr fontAlgn="base"/>
            <a:r>
              <a:rPr lang="en-GB" dirty="0" smtClean="0"/>
              <a:t>1. Reliability</a:t>
            </a:r>
          </a:p>
          <a:p>
            <a:pPr lvl="1" fontAlgn="base">
              <a:buNone/>
            </a:pPr>
            <a:r>
              <a:rPr lang="en-GB" dirty="0" smtClean="0"/>
              <a:t>	If any node goes down it will not disable the whole cluster - another node will take the place of the failed node. </a:t>
            </a:r>
            <a:r>
              <a:rPr lang="en-GB" dirty="0" err="1" smtClean="0"/>
              <a:t>Hadoop</a:t>
            </a:r>
            <a:r>
              <a:rPr lang="en-GB" dirty="0" smtClean="0"/>
              <a:t> cluster will continue functioning as nothing has happened – it has built in fault tolerance feature</a:t>
            </a:r>
          </a:p>
          <a:p>
            <a:pPr fontAlgn="base"/>
            <a:r>
              <a:rPr lang="en-GB" dirty="0" smtClean="0"/>
              <a:t>2. Scalable</a:t>
            </a:r>
          </a:p>
          <a:p>
            <a:pPr lvl="1" fontAlgn="base">
              <a:buNone/>
            </a:pPr>
            <a:r>
              <a:rPr lang="en-GB" dirty="0" smtClean="0"/>
              <a:t>	Keep adding commodity servers to horizontally to scale up. If you are installing </a:t>
            </a:r>
            <a:r>
              <a:rPr lang="en-GB" dirty="0" err="1" smtClean="0"/>
              <a:t>Hadoop</a:t>
            </a:r>
            <a:r>
              <a:rPr lang="en-GB" dirty="0" smtClean="0"/>
              <a:t> on the cloud  it is even simpler as you can easily procure more hardware and expand the </a:t>
            </a:r>
            <a:r>
              <a:rPr lang="en-GB" dirty="0" err="1" smtClean="0"/>
              <a:t>Hadoop</a:t>
            </a:r>
            <a:r>
              <a:rPr lang="en-GB" dirty="0" smtClean="0"/>
              <a:t> cluster within minutes</a:t>
            </a:r>
          </a:p>
          <a:p>
            <a:pPr fontAlgn="base"/>
            <a:r>
              <a:rPr lang="en-GB" dirty="0" smtClean="0"/>
              <a:t>3. Economical</a:t>
            </a:r>
          </a:p>
          <a:p>
            <a:pPr lvl="1" fontAlgn="base">
              <a:buNone/>
            </a:pPr>
            <a:r>
              <a:rPr lang="en-GB" dirty="0" smtClean="0"/>
              <a:t>	</a:t>
            </a:r>
            <a:r>
              <a:rPr lang="en-GB" dirty="0" err="1" smtClean="0"/>
              <a:t>Hadoop</a:t>
            </a:r>
            <a:r>
              <a:rPr lang="en-GB" dirty="0" smtClean="0"/>
              <a:t> gets deployed on commodity hardware which are  cheap. Moreover </a:t>
            </a:r>
            <a:r>
              <a:rPr lang="en-GB" dirty="0" err="1" smtClean="0"/>
              <a:t>Hadoop</a:t>
            </a:r>
            <a:r>
              <a:rPr lang="en-GB" dirty="0" smtClean="0"/>
              <a:t> is an open system software there is no cost of license</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Features (Cont)</a:t>
            </a:r>
            <a:endParaRPr lang="en-GB" dirty="0"/>
          </a:p>
        </p:txBody>
      </p:sp>
      <p:sp>
        <p:nvSpPr>
          <p:cNvPr id="3" name="Content Placeholder 2"/>
          <p:cNvSpPr>
            <a:spLocks noGrp="1"/>
          </p:cNvSpPr>
          <p:nvPr>
            <p:ph idx="1"/>
          </p:nvPr>
        </p:nvSpPr>
        <p:spPr/>
        <p:txBody>
          <a:bodyPr>
            <a:normAutofit fontScale="77500" lnSpcReduction="20000"/>
          </a:bodyPr>
          <a:lstStyle/>
          <a:p>
            <a:pPr fontAlgn="base"/>
            <a:r>
              <a:rPr lang="en-GB" dirty="0" smtClean="0"/>
              <a:t>4. Distributed Processing</a:t>
            </a:r>
          </a:p>
          <a:p>
            <a:pPr lvl="1" fontAlgn="base">
              <a:buNone/>
            </a:pPr>
            <a:r>
              <a:rPr lang="en-GB" dirty="0" smtClean="0"/>
              <a:t>	Any job submitted by the client gets divided into the number of subtasks and these subtasks are independent of each other. They execute in parallel giving high throughput.</a:t>
            </a:r>
          </a:p>
          <a:p>
            <a:pPr fontAlgn="base"/>
            <a:r>
              <a:rPr lang="en-GB" dirty="0" smtClean="0"/>
              <a:t>5. Distributed Storage</a:t>
            </a:r>
          </a:p>
          <a:p>
            <a:pPr lvl="1" fontAlgn="base">
              <a:buNone/>
            </a:pPr>
            <a:r>
              <a:rPr lang="en-GB" dirty="0" smtClean="0"/>
              <a:t>	Splits each file into the number of blocks. These blocks get distributed on the cluster of machines.</a:t>
            </a:r>
          </a:p>
          <a:p>
            <a:pPr fontAlgn="base"/>
            <a:r>
              <a:rPr lang="en-GB" dirty="0" smtClean="0"/>
              <a:t>6. Fault Tolerance</a:t>
            </a:r>
          </a:p>
          <a:p>
            <a:pPr lvl="1" fontAlgn="base">
              <a:buNone/>
            </a:pPr>
            <a:r>
              <a:rPr lang="en-GB" dirty="0" smtClean="0"/>
              <a:t>	Replicates every block of file many times depending on the replication factor (3 by default). If any node goes down then the data on that node gets recovered as this copy of the data would be available on other nodes due to replication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Flavours</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b="1" dirty="0" smtClean="0"/>
              <a:t>Apache</a:t>
            </a:r>
            <a:r>
              <a:rPr lang="en-GB" dirty="0" smtClean="0"/>
              <a:t> – Vanilla flavour, as the actual code is residing in Apache repositories</a:t>
            </a:r>
          </a:p>
          <a:p>
            <a:pPr fontAlgn="base"/>
            <a:r>
              <a:rPr lang="en-GB" b="1" dirty="0" err="1" smtClean="0"/>
              <a:t>Cloudera</a:t>
            </a:r>
            <a:r>
              <a:rPr lang="en-GB" dirty="0" smtClean="0"/>
              <a:t> – It is the most popular in the industry.</a:t>
            </a:r>
          </a:p>
          <a:p>
            <a:pPr fontAlgn="base"/>
            <a:r>
              <a:rPr lang="en-GB" b="1" dirty="0" err="1" smtClean="0"/>
              <a:t>Hortonworks</a:t>
            </a:r>
            <a:r>
              <a:rPr lang="en-GB" dirty="0" smtClean="0"/>
              <a:t> – Popular distribution in the </a:t>
            </a:r>
            <a:r>
              <a:rPr lang="en-GB" dirty="0" smtClean="0"/>
              <a:t>industry (Azure used it)</a:t>
            </a:r>
            <a:endParaRPr lang="en-GB" dirty="0" smtClean="0"/>
          </a:p>
          <a:p>
            <a:pPr fontAlgn="base"/>
            <a:r>
              <a:rPr lang="en-GB" b="1" dirty="0" err="1" smtClean="0"/>
              <a:t>MapR</a:t>
            </a:r>
            <a:r>
              <a:rPr lang="en-GB" dirty="0" smtClean="0"/>
              <a:t> – It has rewritten HDFS and its HDFS is faster as compared to others.</a:t>
            </a:r>
          </a:p>
          <a:p>
            <a:pPr fontAlgn="base"/>
            <a:r>
              <a:rPr lang="en-GB" b="1" dirty="0" smtClean="0"/>
              <a:t>IBM</a:t>
            </a:r>
            <a:r>
              <a:rPr lang="en-GB" dirty="0" smtClean="0"/>
              <a:t> – Proprietary distribution is known as Big Insights.</a:t>
            </a:r>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Examples 1 </a:t>
            </a:r>
            <a:r>
              <a:rPr lang="en-GB" dirty="0" err="1" smtClean="0"/>
              <a:t>Hadoop</a:t>
            </a:r>
            <a:r>
              <a:rPr lang="en-GB" dirty="0" smtClean="0"/>
              <a:t> usage: Log Analysis</a:t>
            </a:r>
            <a:endParaRPr lang="en-GB" dirty="0"/>
          </a:p>
        </p:txBody>
      </p:sp>
      <p:sp>
        <p:nvSpPr>
          <p:cNvPr id="3" name="Content Placeholder 2"/>
          <p:cNvSpPr>
            <a:spLocks noGrp="1"/>
          </p:cNvSpPr>
          <p:nvPr>
            <p:ph idx="1"/>
          </p:nvPr>
        </p:nvSpPr>
        <p:spPr/>
        <p:txBody>
          <a:bodyPr>
            <a:normAutofit fontScale="62500" lnSpcReduction="20000"/>
          </a:bodyPr>
          <a:lstStyle/>
          <a:p>
            <a:r>
              <a:rPr lang="en-GB" sz="3500" dirty="0" smtClean="0"/>
              <a:t>Logs that record data about the web pages that people visit and in which order they visit them</a:t>
            </a:r>
          </a:p>
          <a:p>
            <a:r>
              <a:rPr lang="en-GB" sz="3500" dirty="0" smtClean="0"/>
              <a:t> Example:  a typical web based browsing and buying experience:</a:t>
            </a:r>
          </a:p>
          <a:p>
            <a:pPr lvl="1"/>
            <a:r>
              <a:rPr lang="en-GB" sz="3500" dirty="0" smtClean="0"/>
              <a:t>You surf a website looking for an item to buy</a:t>
            </a:r>
          </a:p>
          <a:p>
            <a:pPr lvl="1"/>
            <a:r>
              <a:rPr lang="en-GB" sz="3500" dirty="0" smtClean="0"/>
              <a:t>You click to read descriptions of a product that  you like </a:t>
            </a:r>
          </a:p>
          <a:p>
            <a:pPr lvl="1"/>
            <a:r>
              <a:rPr lang="en-GB" sz="3500" dirty="0" smtClean="0"/>
              <a:t>You add an item to your shopping cart and proceed to the checkout </a:t>
            </a:r>
          </a:p>
          <a:p>
            <a:pPr lvl="1"/>
            <a:r>
              <a:rPr lang="en-GB" sz="3500" dirty="0" smtClean="0"/>
              <a:t>After seeing the cost of shipping you decide that the item is not worth it and close the browser</a:t>
            </a:r>
          </a:p>
          <a:p>
            <a:pPr lvl="1"/>
            <a:r>
              <a:rPr lang="en-GB" sz="3500" dirty="0" smtClean="0"/>
              <a:t>Every click you have made and then stopped has the potential to offer valuable insight</a:t>
            </a:r>
          </a:p>
          <a:p>
            <a:r>
              <a:rPr lang="en-GB" sz="3500" dirty="0" smtClean="0"/>
              <a:t>E</a:t>
            </a:r>
            <a:r>
              <a:rPr lang="en-GB" sz="3500" dirty="0" smtClean="0"/>
              <a:t>commerce businesses need to understand </a:t>
            </a:r>
            <a:r>
              <a:rPr lang="en-GB" sz="3500" dirty="0" smtClean="0"/>
              <a:t>factors behind abandoned shopping carts. When you perform deeper analysis on the </a:t>
            </a:r>
            <a:r>
              <a:rPr lang="en-GB" sz="3500" dirty="0" err="1" smtClean="0"/>
              <a:t>clickstream</a:t>
            </a:r>
            <a:r>
              <a:rPr lang="en-GB" sz="3500" dirty="0" smtClean="0"/>
              <a:t> data patterns emerge</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 Analysis - Continued</a:t>
            </a:r>
            <a:endParaRPr lang="en-GB" dirty="0"/>
          </a:p>
        </p:txBody>
      </p:sp>
      <p:sp>
        <p:nvSpPr>
          <p:cNvPr id="3" name="Content Placeholder 2"/>
          <p:cNvSpPr>
            <a:spLocks noGrp="1"/>
          </p:cNvSpPr>
          <p:nvPr>
            <p:ph idx="1"/>
          </p:nvPr>
        </p:nvSpPr>
        <p:spPr/>
        <p:txBody>
          <a:bodyPr>
            <a:normAutofit fontScale="92500"/>
          </a:bodyPr>
          <a:lstStyle/>
          <a:p>
            <a:r>
              <a:rPr lang="en-GB" dirty="0" smtClean="0"/>
              <a:t>Questions we may ask :</a:t>
            </a:r>
          </a:p>
          <a:p>
            <a:pPr lvl="1"/>
            <a:r>
              <a:rPr lang="en-GB" dirty="0" smtClean="0"/>
              <a:t>Are certain products abandoned more than others? </a:t>
            </a:r>
          </a:p>
          <a:p>
            <a:pPr lvl="1"/>
            <a:r>
              <a:rPr lang="en-GB" dirty="0" smtClean="0"/>
              <a:t>How much revenue can be recaptured if you decrease cart abandonment by 10 percent?</a:t>
            </a:r>
          </a:p>
          <a:p>
            <a:r>
              <a:rPr lang="en-GB" dirty="0" smtClean="0"/>
              <a:t> </a:t>
            </a:r>
            <a:r>
              <a:rPr lang="en-GB" dirty="0" err="1" smtClean="0"/>
              <a:t>Hadoop</a:t>
            </a:r>
            <a:r>
              <a:rPr lang="en-GB" dirty="0" smtClean="0"/>
              <a:t> has the ability to analysing log data as the data can be v large. Tools like Pig and Hive allow  basic log analysis to be done</a:t>
            </a:r>
          </a:p>
          <a:p>
            <a:r>
              <a:rPr lang="en-GB" dirty="0" smtClean="0"/>
              <a:t>What would you do without </a:t>
            </a:r>
            <a:r>
              <a:rPr lang="en-GB" dirty="0" err="1" smtClean="0"/>
              <a:t>Hadoop</a:t>
            </a:r>
            <a:r>
              <a:rPr lang="en-GB" dirty="0" smtClean="0"/>
              <a:t>? Ignore such Log analysis probably!</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2 </a:t>
            </a:r>
            <a:r>
              <a:rPr lang="en-GB" dirty="0" err="1" smtClean="0"/>
              <a:t>Hadoop</a:t>
            </a:r>
            <a:r>
              <a:rPr lang="en-GB" dirty="0" smtClean="0"/>
              <a:t> usage: Risk </a:t>
            </a:r>
            <a:r>
              <a:rPr lang="en-GB" dirty="0" err="1" smtClean="0"/>
              <a:t>Modeling</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 More data allows  you to “connect the dots”  and produce better risk prediction models</a:t>
            </a:r>
          </a:p>
          <a:p>
            <a:r>
              <a:rPr lang="en-GB" dirty="0" smtClean="0"/>
              <a:t> </a:t>
            </a:r>
            <a:r>
              <a:rPr lang="en-GB" dirty="0" err="1" smtClean="0"/>
              <a:t>Hadoop</a:t>
            </a:r>
            <a:r>
              <a:rPr lang="en-GB" dirty="0" smtClean="0"/>
              <a:t> allows data </a:t>
            </a:r>
            <a:r>
              <a:rPr lang="en-GB" dirty="0" smtClean="0"/>
              <a:t>sets </a:t>
            </a:r>
            <a:r>
              <a:rPr lang="en-GB" dirty="0" smtClean="0"/>
              <a:t>used </a:t>
            </a:r>
            <a:r>
              <a:rPr lang="en-GB" dirty="0" smtClean="0"/>
              <a:t>in </a:t>
            </a:r>
            <a:r>
              <a:rPr lang="en-GB" dirty="0" smtClean="0"/>
              <a:t>risk models to include underutilised or sources that were previously never utilised </a:t>
            </a:r>
            <a:r>
              <a:rPr lang="en-GB" dirty="0" err="1" smtClean="0"/>
              <a:t>eg</a:t>
            </a:r>
            <a:r>
              <a:rPr lang="en-GB" dirty="0" smtClean="0"/>
              <a:t>  social media, email, instant messaging, etc,  data sources.</a:t>
            </a:r>
          </a:p>
          <a:p>
            <a:r>
              <a:rPr lang="en-GB" dirty="0" err="1" smtClean="0"/>
              <a:t>Hadoop</a:t>
            </a:r>
            <a:r>
              <a:rPr lang="en-GB" dirty="0" smtClean="0"/>
              <a:t> is ideal for Building and stress-testing risk models. These operations are often computationally intensive and impractical to run against a  traditional Data Warehouse because: </a:t>
            </a:r>
          </a:p>
          <a:p>
            <a:pPr lvl="1"/>
            <a:r>
              <a:rPr lang="en-GB" dirty="0" smtClean="0"/>
              <a:t>The warehouse probably is not optimised for such queries issued by the risk model - </a:t>
            </a:r>
            <a:r>
              <a:rPr lang="en-GB" dirty="0" err="1" smtClean="0"/>
              <a:t>Hadoop</a:t>
            </a:r>
            <a:r>
              <a:rPr lang="en-GB" dirty="0" smtClean="0"/>
              <a:t> is not bound by the Data Models used in Data warehouses</a:t>
            </a:r>
          </a:p>
          <a:p>
            <a:pPr lvl="1"/>
            <a:r>
              <a:rPr lang="en-GB" dirty="0" smtClean="0"/>
              <a:t>A large ad hoc batch job such as risk model would increase the load on the warehouse degrading its performance  - </a:t>
            </a:r>
            <a:r>
              <a:rPr lang="en-GB" dirty="0" err="1" smtClean="0"/>
              <a:t>Hadoop</a:t>
            </a:r>
            <a:r>
              <a:rPr lang="en-GB" dirty="0" smtClean="0"/>
              <a:t> can assume this workload and freeing up the warehouse for it regular reports  </a:t>
            </a:r>
          </a:p>
          <a:p>
            <a:pPr lvl="1"/>
            <a:r>
              <a:rPr lang="en-GB" dirty="0" smtClean="0"/>
              <a:t> Advanced risk models likely to need unstructured data as input and </a:t>
            </a:r>
            <a:r>
              <a:rPr lang="en-GB" dirty="0" err="1" smtClean="0"/>
              <a:t>Hadoop</a:t>
            </a:r>
            <a:r>
              <a:rPr lang="en-GB" dirty="0" smtClean="0"/>
              <a:t> can handle </a:t>
            </a:r>
            <a:r>
              <a:rPr lang="en-GB" dirty="0" smtClean="0"/>
              <a:t>that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Hadoop</a:t>
            </a:r>
            <a:r>
              <a:rPr lang="en-GB" dirty="0" smtClean="0"/>
              <a:t> is a powerful tool (but not a solution)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err="1" smtClean="0"/>
              <a:t>Hadoop</a:t>
            </a:r>
            <a:r>
              <a:rPr lang="en-GB" dirty="0" smtClean="0"/>
              <a:t>  is not the complete solution. Although risk  management leverage the strengths of </a:t>
            </a:r>
            <a:r>
              <a:rPr lang="en-GB" dirty="0" err="1" smtClean="0"/>
              <a:t>Hadoop</a:t>
            </a:r>
            <a:r>
              <a:rPr lang="en-GB" dirty="0" smtClean="0"/>
              <a:t>, </a:t>
            </a:r>
            <a:r>
              <a:rPr lang="en-GB" dirty="0" err="1" smtClean="0"/>
              <a:t>Hadoop</a:t>
            </a:r>
            <a:r>
              <a:rPr lang="en-GB" dirty="0" smtClean="0"/>
              <a:t> by itself does  not  solve these issues </a:t>
            </a:r>
          </a:p>
          <a:p>
            <a:r>
              <a:rPr lang="en-GB" dirty="0" err="1" smtClean="0"/>
              <a:t>Deveopers</a:t>
            </a:r>
            <a:r>
              <a:rPr lang="en-GB" dirty="0" smtClean="0"/>
              <a:t> need to write </a:t>
            </a:r>
            <a:r>
              <a:rPr lang="en-GB" dirty="0" smtClean="0"/>
              <a:t>code with </a:t>
            </a:r>
            <a:r>
              <a:rPr lang="en-GB" dirty="0" smtClean="0"/>
              <a:t>an   understanding of the problem so that they utilise </a:t>
            </a:r>
            <a:r>
              <a:rPr lang="en-GB" dirty="0" err="1" smtClean="0"/>
              <a:t>Hadoop</a:t>
            </a:r>
            <a:r>
              <a:rPr lang="en-GB" dirty="0" smtClean="0"/>
              <a:t> strength to solve the business problem. </a:t>
            </a:r>
          </a:p>
          <a:p>
            <a:pPr lvl="1"/>
            <a:r>
              <a:rPr lang="en-GB" dirty="0" smtClean="0"/>
              <a:t>For example, it does not help in  </a:t>
            </a:r>
            <a:r>
              <a:rPr lang="en-GB" dirty="0" smtClean="0"/>
              <a:t>picking </a:t>
            </a:r>
            <a:r>
              <a:rPr lang="en-GB" dirty="0" smtClean="0"/>
              <a:t>up unusual patterns – it just allows large data to be  processed </a:t>
            </a:r>
            <a:r>
              <a:rPr lang="en-GB" dirty="0" smtClean="0"/>
              <a:t>concurrently</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a:t>
            </a:r>
            <a:r>
              <a:rPr lang="en-GB" dirty="0" err="1" smtClean="0"/>
              <a:t>Hadoop</a:t>
            </a:r>
            <a:r>
              <a:rPr lang="en-GB" dirty="0" smtClean="0"/>
              <a:t> can do </a:t>
            </a:r>
            <a:endParaRPr lang="en-GB" dirty="0"/>
          </a:p>
        </p:txBody>
      </p:sp>
      <p:sp>
        <p:nvSpPr>
          <p:cNvPr id="3" name="Content Placeholder 2"/>
          <p:cNvSpPr>
            <a:spLocks noGrp="1"/>
          </p:cNvSpPr>
          <p:nvPr>
            <p:ph idx="1"/>
          </p:nvPr>
        </p:nvSpPr>
        <p:spPr/>
        <p:txBody>
          <a:bodyPr/>
          <a:lstStyle/>
          <a:p>
            <a:r>
              <a:rPr lang="en-GB" dirty="0" smtClean="0"/>
              <a:t>The differentiator that </a:t>
            </a:r>
            <a:r>
              <a:rPr lang="en-GB" dirty="0" err="1" smtClean="0"/>
              <a:t>Hadoop</a:t>
            </a:r>
            <a:r>
              <a:rPr lang="en-GB" dirty="0" smtClean="0"/>
              <a:t> brings is that now you can do the same things you could do with a  traditional Database but on a much larger scale and get better results. </a:t>
            </a:r>
            <a:endParaRPr lang="en-GB" dirty="0" smtClean="0"/>
          </a:p>
          <a:p>
            <a:r>
              <a:rPr lang="en-GB" dirty="0" smtClean="0"/>
              <a:t>It </a:t>
            </a:r>
            <a:r>
              <a:rPr lang="en-GB" dirty="0" smtClean="0"/>
              <a:t>allows you to manage </a:t>
            </a:r>
            <a:r>
              <a:rPr lang="en-GB" dirty="0" err="1" smtClean="0"/>
              <a:t>petabytes</a:t>
            </a:r>
            <a:r>
              <a:rPr lang="en-GB" dirty="0" smtClean="0"/>
              <a:t> of data which is unheard of in the database world previously</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95536" y="188640"/>
            <a:ext cx="8352928" cy="6336704"/>
          </a:xfrm>
          <a:prstGeom prst="rect">
            <a:avLst/>
          </a:prstGeom>
          <a:noFill/>
          <a:ln w="9525">
            <a:noFill/>
            <a:miter lim="800000"/>
            <a:headEnd/>
            <a:tailEnd/>
          </a:ln>
        </p:spPr>
      </p:pic>
      <p:sp>
        <p:nvSpPr>
          <p:cNvPr id="3" name="TextBox 2"/>
          <p:cNvSpPr txBox="1"/>
          <p:nvPr/>
        </p:nvSpPr>
        <p:spPr>
          <a:xfrm>
            <a:off x="7524328" y="6525344"/>
            <a:ext cx="1619672" cy="369332"/>
          </a:xfrm>
          <a:prstGeom prst="rect">
            <a:avLst/>
          </a:prstGeom>
          <a:noFill/>
        </p:spPr>
        <p:txBody>
          <a:bodyPr wrap="square" rtlCol="0">
            <a:spAutoFit/>
          </a:bodyPr>
          <a:lstStyle/>
          <a:p>
            <a:r>
              <a:rPr lang="en-GB" dirty="0" smtClean="0"/>
              <a:t>From Macy’s</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work 1</a:t>
            </a:r>
            <a:endParaRPr lang="en-GB" dirty="0"/>
          </a:p>
        </p:txBody>
      </p:sp>
      <p:sp>
        <p:nvSpPr>
          <p:cNvPr id="3" name="Content Placeholder 2"/>
          <p:cNvSpPr>
            <a:spLocks noGrp="1"/>
          </p:cNvSpPr>
          <p:nvPr>
            <p:ph idx="1"/>
          </p:nvPr>
        </p:nvSpPr>
        <p:spPr/>
        <p:txBody>
          <a:bodyPr/>
          <a:lstStyle/>
          <a:p>
            <a:r>
              <a:rPr lang="en-GB" dirty="0" smtClean="0"/>
              <a:t>In the analogy in the previous slide, what else would </a:t>
            </a:r>
            <a:r>
              <a:rPr lang="en-GB" dirty="0" smtClean="0"/>
              <a:t>you add/change </a:t>
            </a:r>
            <a:r>
              <a:rPr lang="en-GB" dirty="0" smtClean="0"/>
              <a:t>for RDBMS?</a:t>
            </a:r>
          </a:p>
          <a:p>
            <a:r>
              <a:rPr lang="en-GB" dirty="0" smtClean="0"/>
              <a:t>What would you change for </a:t>
            </a:r>
            <a:r>
              <a:rPr lang="en-GB" dirty="0" err="1" smtClean="0"/>
              <a:t>Hadoop</a:t>
            </a:r>
            <a:r>
              <a:rPr lang="en-GB" dirty="0" smtClean="0"/>
              <a:t>?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 </a:t>
            </a:r>
            <a:r>
              <a:rPr lang="en-GB" dirty="0" err="1" smtClean="0"/>
              <a:t>Hadoop</a:t>
            </a:r>
            <a:r>
              <a:rPr lang="en-GB" dirty="0" smtClean="0"/>
              <a:t> is a framework for storing data on large clusters of commodity  hardware  - everyday </a:t>
            </a:r>
            <a:r>
              <a:rPr lang="en-GB" dirty="0" smtClean="0"/>
              <a:t>hardware </a:t>
            </a:r>
            <a:r>
              <a:rPr lang="en-GB" dirty="0" smtClean="0"/>
              <a:t>that is affordable and easily available - and running applications against that data</a:t>
            </a:r>
          </a:p>
          <a:p>
            <a:r>
              <a:rPr lang="en-GB" dirty="0" smtClean="0"/>
              <a:t>A cluster is a group of interconnected computers, known as nodes, that work together on the same problem </a:t>
            </a:r>
          </a:p>
          <a:p>
            <a:r>
              <a:rPr lang="en-GB" dirty="0" smtClean="0"/>
              <a:t>Using networks of affordable compute resources to acquire business insight is the what </a:t>
            </a:r>
            <a:r>
              <a:rPr lang="en-GB" dirty="0" err="1" smtClean="0"/>
              <a:t>Hadoop</a:t>
            </a:r>
            <a:r>
              <a:rPr lang="en-GB" dirty="0" smtClean="0"/>
              <a:t> is about</a:t>
            </a:r>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Hadoop</a:t>
            </a:r>
            <a:r>
              <a:rPr lang="en-GB" dirty="0" smtClean="0"/>
              <a:t> Distributed </a:t>
            </a:r>
            <a:r>
              <a:rPr lang="en-GB" dirty="0" err="1" smtClean="0"/>
              <a:t>Filesystem</a:t>
            </a:r>
            <a:r>
              <a:rPr lang="en-GB" dirty="0" smtClean="0"/>
              <a:t> (HDFS) Scale out well</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Large HDFS deployments run on many tens of thousands of machines with storage capacity of many hundreds of </a:t>
            </a:r>
            <a:r>
              <a:rPr lang="en-GB" dirty="0" err="1" smtClean="0"/>
              <a:t>Petabytes</a:t>
            </a:r>
            <a:endParaRPr lang="en-GB" dirty="0" smtClean="0"/>
          </a:p>
          <a:p>
            <a:r>
              <a:rPr lang="en-GB" dirty="0" smtClean="0"/>
              <a:t> Viable because of cost of data storage and access on HDFS using commodity hardware and open source software </a:t>
            </a:r>
          </a:p>
          <a:p>
            <a:r>
              <a:rPr lang="en-GB" dirty="0" smtClean="0"/>
              <a:t>The emphasis is on high throughput of data access rather than low latency of data access</a:t>
            </a:r>
          </a:p>
          <a:p>
            <a:pPr lvl="1"/>
            <a:r>
              <a:rPr lang="en-GB" dirty="0" smtClean="0"/>
              <a:t>Latency is time require to perform an action &amp; measured in unit of time </a:t>
            </a:r>
            <a:r>
              <a:rPr lang="en-GB" dirty="0" err="1" smtClean="0"/>
              <a:t>eg</a:t>
            </a:r>
            <a:r>
              <a:rPr lang="en-GB" dirty="0" smtClean="0"/>
              <a:t> seconds</a:t>
            </a:r>
          </a:p>
          <a:p>
            <a:pPr lvl="1"/>
            <a:r>
              <a:rPr lang="en-GB" dirty="0" smtClean="0"/>
              <a:t>Throughput is no of such actions executed per unit time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Architecture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HDFS has one </a:t>
            </a:r>
            <a:r>
              <a:rPr lang="en-GB" dirty="0" err="1" smtClean="0"/>
              <a:t>NameNode</a:t>
            </a:r>
            <a:r>
              <a:rPr lang="en-GB" dirty="0" smtClean="0"/>
              <a:t> and series of </a:t>
            </a:r>
            <a:r>
              <a:rPr lang="en-GB" dirty="0" err="1" smtClean="0"/>
              <a:t>DataNodes</a:t>
            </a:r>
            <a:r>
              <a:rPr lang="en-GB" dirty="0" smtClean="0"/>
              <a:t>. Application data is stored on </a:t>
            </a:r>
            <a:r>
              <a:rPr lang="en-GB" dirty="0" err="1" smtClean="0"/>
              <a:t>DataNodes</a:t>
            </a:r>
            <a:r>
              <a:rPr lang="en-GB" dirty="0" smtClean="0"/>
              <a:t> and file system metadata is stored on </a:t>
            </a:r>
            <a:r>
              <a:rPr lang="en-GB" dirty="0" err="1" smtClean="0"/>
              <a:t>NameNode</a:t>
            </a:r>
            <a:r>
              <a:rPr lang="en-GB" dirty="0" smtClean="0"/>
              <a:t>.</a:t>
            </a:r>
          </a:p>
          <a:p>
            <a:r>
              <a:rPr lang="en-GB" dirty="0" smtClean="0"/>
              <a:t>HDFS replicates the file content on multiple Data Nodes based on the replication factor to ensure reliability of data.</a:t>
            </a:r>
          </a:p>
          <a:p>
            <a:r>
              <a:rPr lang="en-GB" dirty="0" smtClean="0"/>
              <a:t> </a:t>
            </a:r>
            <a:r>
              <a:rPr lang="en-GB" dirty="0" err="1" smtClean="0"/>
              <a:t>Hadoop</a:t>
            </a:r>
            <a:r>
              <a:rPr lang="en-GB" dirty="0" smtClean="0"/>
              <a:t> brings power of distributed data processing where data is stored. It allows massive parallel processing in a distributed </a:t>
            </a:r>
            <a:r>
              <a:rPr lang="en-GB" dirty="0" smtClean="0"/>
              <a:t>manner </a:t>
            </a:r>
            <a:endParaRPr lang="en-GB"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 Distributed file system in more detail</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HDFS provides a distributed architecture for extremely large scale storage and can easily be extended by scaling out as opposed to scale up</a:t>
            </a:r>
          </a:p>
          <a:p>
            <a:r>
              <a:rPr lang="en-GB" dirty="0" smtClean="0"/>
              <a:t>Compared to storing files on your PC, files in  </a:t>
            </a:r>
            <a:r>
              <a:rPr lang="en-GB" dirty="0" err="1" smtClean="0"/>
              <a:t>Hadoop</a:t>
            </a:r>
            <a:r>
              <a:rPr lang="en-GB" dirty="0" smtClean="0"/>
              <a:t> is designed </a:t>
            </a:r>
            <a:r>
              <a:rPr lang="en-GB" dirty="0" smtClean="0"/>
              <a:t>to work </a:t>
            </a:r>
            <a:r>
              <a:rPr lang="en-GB" dirty="0" smtClean="0"/>
              <a:t>optimally with a small  number of very large files like 500MB </a:t>
            </a:r>
          </a:p>
          <a:p>
            <a:r>
              <a:rPr lang="en-GB" dirty="0" smtClean="0"/>
              <a:t>HDFS has a Write Once, Read Often model of data access. That means the contents of individual files cannot be modified – you can append new data to the end of the </a:t>
            </a:r>
            <a:r>
              <a:rPr lang="en-GB" dirty="0" smtClean="0"/>
              <a:t>file. </a:t>
            </a:r>
            <a:endParaRPr lang="en-GB" dirty="0" smtClean="0"/>
          </a:p>
          <a:p>
            <a:r>
              <a:rPr lang="en-GB" dirty="0" smtClean="0"/>
              <a:t>HDFS uses sequential access pattern – access data in sequence thereby seek once (unlike random access)</a:t>
            </a:r>
            <a:endParaRPr lang="en-GB" dirty="0" smtClean="0"/>
          </a:p>
          <a:p>
            <a:endParaRPr lang="en-GB" dirty="0" smtClean="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–write once read often </a:t>
            </a:r>
            <a:endParaRPr lang="en-GB" dirty="0"/>
          </a:p>
        </p:txBody>
      </p:sp>
      <p:sp>
        <p:nvSpPr>
          <p:cNvPr id="3" name="Content Placeholder 2"/>
          <p:cNvSpPr>
            <a:spLocks noGrp="1"/>
          </p:cNvSpPr>
          <p:nvPr>
            <p:ph idx="1"/>
          </p:nvPr>
        </p:nvSpPr>
        <p:spPr/>
        <p:txBody>
          <a:bodyPr/>
          <a:lstStyle/>
          <a:p>
            <a:r>
              <a:rPr lang="en-GB" dirty="0" smtClean="0"/>
              <a:t>HDFS files you can do: </a:t>
            </a:r>
          </a:p>
          <a:p>
            <a:pPr lvl="1"/>
            <a:r>
              <a:rPr lang="en-GB" dirty="0" smtClean="0"/>
              <a:t> Create a new file </a:t>
            </a:r>
          </a:p>
          <a:p>
            <a:pPr lvl="1"/>
            <a:r>
              <a:rPr lang="en-GB" dirty="0" smtClean="0"/>
              <a:t> Append content to the end of a file </a:t>
            </a:r>
          </a:p>
          <a:p>
            <a:pPr lvl="1"/>
            <a:r>
              <a:rPr lang="en-GB" dirty="0" smtClean="0"/>
              <a:t>Delete a file </a:t>
            </a:r>
          </a:p>
          <a:p>
            <a:pPr lvl="1"/>
            <a:r>
              <a:rPr lang="en-GB" dirty="0" smtClean="0"/>
              <a:t>Rename a file </a:t>
            </a:r>
          </a:p>
          <a:p>
            <a:pPr lvl="1"/>
            <a:r>
              <a:rPr lang="en-GB" dirty="0" smtClean="0"/>
              <a:t>Modify file attributes like owner</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6950"/>
          </a:xfrm>
        </p:spPr>
        <p:txBody>
          <a:bodyPr>
            <a:normAutofit fontScale="90000"/>
          </a:bodyPr>
          <a:lstStyle/>
          <a:p>
            <a:r>
              <a:rPr lang="en-US" dirty="0" err="1" smtClean="0"/>
              <a:t>Hadoop</a:t>
            </a:r>
            <a:r>
              <a:rPr lang="en-US" dirty="0" smtClean="0"/>
              <a:t> Distributed File System (HFDS)</a:t>
            </a:r>
            <a:endParaRPr lang="en-US" dirty="0"/>
          </a:p>
        </p:txBody>
      </p:sp>
      <p:sp>
        <p:nvSpPr>
          <p:cNvPr id="3" name="Content Placeholder 2"/>
          <p:cNvSpPr>
            <a:spLocks noGrp="1"/>
          </p:cNvSpPr>
          <p:nvPr>
            <p:ph idx="1"/>
          </p:nvPr>
        </p:nvSpPr>
        <p:spPr>
          <a:xfrm>
            <a:off x="467544" y="1052736"/>
            <a:ext cx="8229600" cy="5544616"/>
          </a:xfrm>
        </p:spPr>
        <p:txBody>
          <a:bodyPr>
            <a:normAutofit fontScale="92500" lnSpcReduction="10000"/>
          </a:bodyPr>
          <a:lstStyle/>
          <a:p>
            <a:r>
              <a:rPr lang="en-US" dirty="0" smtClean="0"/>
              <a:t>Designed for large-scale data processing</a:t>
            </a:r>
          </a:p>
          <a:p>
            <a:pPr lvl="1"/>
            <a:r>
              <a:rPr lang="en-US" dirty="0" smtClean="0"/>
              <a:t>Allows storage of large data files &gt; 100 TB in one file</a:t>
            </a:r>
          </a:p>
          <a:p>
            <a:r>
              <a:rPr lang="en-US" dirty="0" smtClean="0"/>
              <a:t>Runs on top of native file system on each node (Linux or Windows)</a:t>
            </a:r>
          </a:p>
          <a:p>
            <a:r>
              <a:rPr lang="en-US" dirty="0" smtClean="0"/>
              <a:t>Data is stored in units known as </a:t>
            </a:r>
            <a:r>
              <a:rPr lang="en-US" i="1" dirty="0" smtClean="0"/>
              <a:t>blocks</a:t>
            </a:r>
          </a:p>
          <a:p>
            <a:pPr lvl="1"/>
            <a:r>
              <a:rPr lang="en-US" dirty="0" smtClean="0"/>
              <a:t>128MB (default) can be </a:t>
            </a:r>
            <a:r>
              <a:rPr lang="en-US" dirty="0" smtClean="0"/>
              <a:t>larger</a:t>
            </a:r>
            <a:endParaRPr lang="en-US" dirty="0" smtClean="0"/>
          </a:p>
          <a:p>
            <a:r>
              <a:rPr lang="en-US" dirty="0" smtClean="0"/>
              <a:t>Large datasets are stored in many blocks over many nodes</a:t>
            </a:r>
          </a:p>
          <a:p>
            <a:pPr lvl="1"/>
            <a:r>
              <a:rPr lang="en-US" dirty="0" smtClean="0"/>
              <a:t>Enables dataset to be bigger than individual disks in Hadoop cluster</a:t>
            </a:r>
          </a:p>
          <a:p>
            <a:r>
              <a:rPr lang="en-US" dirty="0" smtClean="0"/>
              <a:t>Blocks are replicated to multiple nodes</a:t>
            </a:r>
          </a:p>
          <a:p>
            <a:pPr lvl="1"/>
            <a:r>
              <a:rPr lang="en-US" dirty="0" smtClean="0"/>
              <a:t>Allows for node failure without loss of data</a:t>
            </a:r>
            <a:endParaRPr lang="en-US" dirty="0"/>
          </a:p>
        </p:txBody>
      </p:sp>
    </p:spTree>
    <p:extLst>
      <p:ext uri="{BB962C8B-B14F-4D97-AF65-F5344CB8AC3E}">
        <p14:creationId xmlns="" xmlns:p14="http://schemas.microsoft.com/office/powerpoint/2010/main" val="1761707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CA5435-8789-446E-B2FA-8CB26EC45C4F}" type="slidenum">
              <a:rPr lang="en-GB" smtClean="0"/>
              <a:pPr/>
              <a:t>35</a:t>
            </a:fld>
            <a:endParaRPr lang="en-GB"/>
          </a:p>
        </p:txBody>
      </p:sp>
      <p:pic>
        <p:nvPicPr>
          <p:cNvPr id="14338" name="Picture 2" descr="D:\Work\pics\Cam\New folder\25a.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96974" y="8878"/>
            <a:ext cx="6687393" cy="838429"/>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Content Placeholder 2"/>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1627131" y="1412776"/>
            <a:ext cx="5827077" cy="4525963"/>
          </a:xfrm>
        </p:spPr>
      </p:pic>
      <p:sp>
        <p:nvSpPr>
          <p:cNvPr id="2" name="TextBox 1"/>
          <p:cNvSpPr txBox="1"/>
          <p:nvPr/>
        </p:nvSpPr>
        <p:spPr>
          <a:xfrm>
            <a:off x="5724128" y="5517232"/>
            <a:ext cx="2952328" cy="830997"/>
          </a:xfrm>
          <a:prstGeom prst="rect">
            <a:avLst/>
          </a:prstGeom>
          <a:solidFill>
            <a:schemeClr val="bg1"/>
          </a:solidFill>
        </p:spPr>
        <p:txBody>
          <a:bodyPr wrap="square" rtlCol="0">
            <a:spAutoFit/>
          </a:bodyPr>
          <a:lstStyle/>
          <a:p>
            <a:r>
              <a:rPr lang="en-GB" sz="2400" dirty="0" smtClean="0"/>
              <a:t>HDFS default block size 128MB</a:t>
            </a:r>
            <a:endParaRPr lang="en-GB" sz="2400" dirty="0"/>
          </a:p>
        </p:txBody>
      </p:sp>
    </p:spTree>
    <p:extLst>
      <p:ext uri="{BB962C8B-B14F-4D97-AF65-F5344CB8AC3E}">
        <p14:creationId xmlns="" xmlns:p14="http://schemas.microsoft.com/office/powerpoint/2010/main" val="16646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583234" y="1600200"/>
            <a:ext cx="5977532" cy="4525963"/>
          </a:xfrm>
        </p:spPr>
      </p:pic>
      <p:sp>
        <p:nvSpPr>
          <p:cNvPr id="4" name="Slide Number Placeholder 3"/>
          <p:cNvSpPr>
            <a:spLocks noGrp="1"/>
          </p:cNvSpPr>
          <p:nvPr>
            <p:ph type="sldNum" sz="quarter" idx="12"/>
          </p:nvPr>
        </p:nvSpPr>
        <p:spPr/>
        <p:txBody>
          <a:bodyPr/>
          <a:lstStyle/>
          <a:p>
            <a:fld id="{A3CA5435-8789-446E-B2FA-8CB26EC45C4F}" type="slidenum">
              <a:rPr lang="en-GB" smtClean="0"/>
              <a:pPr/>
              <a:t>36</a:t>
            </a:fld>
            <a:endParaRPr lang="en-GB"/>
          </a:p>
        </p:txBody>
      </p:sp>
      <p:pic>
        <p:nvPicPr>
          <p:cNvPr id="7" name="Picture 2" descr="D:\Work\pics\Cam\New folder\25a.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96974" y="37319"/>
            <a:ext cx="6687393" cy="8384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00343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dirty="0" smtClean="0"/>
              <a:t>HDFS – has a Master/Slave Architecture </a:t>
            </a:r>
            <a:endParaRPr lang="en-US" dirty="0"/>
          </a:p>
        </p:txBody>
      </p:sp>
      <p:sp>
        <p:nvSpPr>
          <p:cNvPr id="3" name="Content Placeholder 2"/>
          <p:cNvSpPr>
            <a:spLocks noGrp="1"/>
          </p:cNvSpPr>
          <p:nvPr>
            <p:ph idx="1"/>
          </p:nvPr>
        </p:nvSpPr>
        <p:spPr>
          <a:xfrm>
            <a:off x="457200" y="1451917"/>
            <a:ext cx="8229600" cy="4497363"/>
          </a:xfrm>
        </p:spPr>
        <p:txBody>
          <a:bodyPr>
            <a:normAutofit fontScale="70000" lnSpcReduction="20000"/>
          </a:bodyPr>
          <a:lstStyle/>
          <a:p>
            <a:pPr marL="0" indent="0">
              <a:buNone/>
            </a:pPr>
            <a:r>
              <a:rPr lang="en-US" dirty="0" smtClean="0"/>
              <a:t>HDFS </a:t>
            </a:r>
            <a:r>
              <a:rPr lang="en-US" dirty="0"/>
              <a:t>uses a master/slave </a:t>
            </a:r>
            <a:r>
              <a:rPr lang="en-US" dirty="0" smtClean="0"/>
              <a:t>architecture where master </a:t>
            </a:r>
            <a:r>
              <a:rPr lang="en-US" dirty="0"/>
              <a:t>consists of a single </a:t>
            </a:r>
            <a:r>
              <a:rPr lang="en-US" b="1" dirty="0" err="1"/>
              <a:t>NameNode</a:t>
            </a:r>
            <a:r>
              <a:rPr lang="en-US" dirty="0"/>
              <a:t> that manages the file system metadata and one or more slave </a:t>
            </a:r>
            <a:r>
              <a:rPr lang="en-US" b="1" dirty="0" err="1">
                <a:solidFill>
                  <a:srgbClr val="000090"/>
                </a:solidFill>
              </a:rPr>
              <a:t>DataNodes</a:t>
            </a:r>
            <a:r>
              <a:rPr lang="en-US" dirty="0"/>
              <a:t> that store the actual data</a:t>
            </a:r>
            <a:r>
              <a:rPr lang="en-US" dirty="0" smtClean="0"/>
              <a:t>.</a:t>
            </a:r>
          </a:p>
          <a:p>
            <a:pPr marL="0" indent="0">
              <a:buNone/>
            </a:pPr>
            <a:endParaRPr lang="en-US" dirty="0"/>
          </a:p>
          <a:p>
            <a:pPr marL="0" indent="0">
              <a:buNone/>
            </a:pPr>
            <a:r>
              <a:rPr lang="en-US" dirty="0"/>
              <a:t>A file in an HDFS namespace is split into several blocks and those blocks are stored in a set of </a:t>
            </a:r>
            <a:r>
              <a:rPr lang="en-US" b="1" dirty="0" err="1">
                <a:solidFill>
                  <a:srgbClr val="000090"/>
                </a:solidFill>
              </a:rPr>
              <a:t>DataNodes</a:t>
            </a:r>
            <a:r>
              <a:rPr lang="en-US" dirty="0"/>
              <a:t>. The </a:t>
            </a:r>
            <a:r>
              <a:rPr lang="en-US" b="1" dirty="0" err="1"/>
              <a:t>NameNode</a:t>
            </a:r>
            <a:r>
              <a:rPr lang="en-US" dirty="0"/>
              <a:t> determines the mapping of blocks to the </a:t>
            </a:r>
            <a:r>
              <a:rPr lang="en-US" b="1" dirty="0" err="1">
                <a:solidFill>
                  <a:srgbClr val="000090"/>
                </a:solidFill>
              </a:rPr>
              <a:t>DataNodes</a:t>
            </a:r>
            <a:r>
              <a:rPr lang="en-US" dirty="0" smtClean="0"/>
              <a:t>.</a:t>
            </a:r>
          </a:p>
          <a:p>
            <a:pPr marL="0" indent="0">
              <a:buNone/>
            </a:pPr>
            <a:endParaRPr lang="en-US" dirty="0"/>
          </a:p>
          <a:p>
            <a:pPr marL="0" indent="0">
              <a:buNone/>
            </a:pPr>
            <a:r>
              <a:rPr lang="en-US" dirty="0" smtClean="0"/>
              <a:t>The </a:t>
            </a:r>
            <a:r>
              <a:rPr lang="en-US" b="1" dirty="0" err="1">
                <a:solidFill>
                  <a:srgbClr val="000090"/>
                </a:solidFill>
              </a:rPr>
              <a:t>DataNodes</a:t>
            </a:r>
            <a:r>
              <a:rPr lang="en-US" dirty="0"/>
              <a:t> takes care of read and write operation with the file system. </a:t>
            </a:r>
            <a:r>
              <a:rPr lang="en-GB" dirty="0" err="1" smtClean="0"/>
              <a:t>DataNodes</a:t>
            </a:r>
            <a:r>
              <a:rPr lang="en-GB" dirty="0" smtClean="0"/>
              <a:t> manage the storage that associated with the nodes on which they run, serving client read and write requests. </a:t>
            </a:r>
            <a:r>
              <a:rPr lang="en-US" dirty="0" smtClean="0"/>
              <a:t>They </a:t>
            </a:r>
            <a:r>
              <a:rPr lang="en-US" dirty="0"/>
              <a:t>also take care of block creation, deletion and replication based on instruction given by </a:t>
            </a:r>
            <a:r>
              <a:rPr lang="en-US" b="1" dirty="0" err="1"/>
              <a:t>NameNode</a:t>
            </a:r>
            <a:r>
              <a:rPr lang="en-US" dirty="0"/>
              <a:t>.</a:t>
            </a:r>
          </a:p>
        </p:txBody>
      </p:sp>
    </p:spTree>
    <p:extLst>
      <p:ext uri="{BB962C8B-B14F-4D97-AF65-F5344CB8AC3E}">
        <p14:creationId xmlns="" xmlns:p14="http://schemas.microsoft.com/office/powerpoint/2010/main" val="4232507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3471" y="658019"/>
            <a:ext cx="9147471" cy="5147245"/>
          </a:xfrm>
          <a:prstGeom prst="rect">
            <a:avLst/>
          </a:prstGeom>
        </p:spPr>
      </p:pic>
    </p:spTree>
    <p:extLst>
      <p:ext uri="{BB962C8B-B14F-4D97-AF65-F5344CB8AC3E}">
        <p14:creationId xmlns="" xmlns:p14="http://schemas.microsoft.com/office/powerpoint/2010/main" val="3660282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When you store a file in HDFS, the system breaks it down into a set of  individual blocks and stores these blocks in various </a:t>
            </a:r>
            <a:r>
              <a:rPr lang="en-GB" dirty="0" err="1" smtClean="0"/>
              <a:t>DataNodes</a:t>
            </a:r>
            <a:r>
              <a:rPr lang="en-GB" dirty="0" smtClean="0"/>
              <a:t> (slave nodes) in the </a:t>
            </a:r>
            <a:r>
              <a:rPr lang="en-GB" dirty="0" err="1" smtClean="0"/>
              <a:t>Hadoop</a:t>
            </a:r>
            <a:r>
              <a:rPr lang="en-GB" dirty="0" smtClean="0"/>
              <a:t> cluster</a:t>
            </a:r>
          </a:p>
          <a:p>
            <a:r>
              <a:rPr lang="en-GB" dirty="0" smtClean="0"/>
              <a:t>HDFS does not know what is stored inside the file, so raw files are not split in accordance with rules that we humans would understand</a:t>
            </a:r>
          </a:p>
          <a:p>
            <a:r>
              <a:rPr lang="en-GB" dirty="0" smtClean="0"/>
              <a:t>The concept of storing a file as a collection of blocks is entirely consistent with how file systems normally work but not the scale. </a:t>
            </a:r>
          </a:p>
          <a:p>
            <a:pPr lvl="1"/>
            <a:r>
              <a:rPr lang="en-GB" dirty="0" smtClean="0"/>
              <a:t>A typical block size in a file system under Linux is 4KB, whereas a typical block size in </a:t>
            </a:r>
            <a:r>
              <a:rPr lang="en-GB" dirty="0" err="1" smtClean="0"/>
              <a:t>Hadoop</a:t>
            </a:r>
            <a:r>
              <a:rPr lang="en-GB" dirty="0" smtClean="0"/>
              <a:t> is 128MB (in </a:t>
            </a:r>
            <a:r>
              <a:rPr lang="en-GB" dirty="0" err="1" smtClean="0"/>
              <a:t>Hadoop</a:t>
            </a:r>
            <a:r>
              <a:rPr lang="en-GB" dirty="0" smtClean="0"/>
              <a:t> 2.X) - value is configurable &amp; can be customised</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Hadoop</a:t>
            </a:r>
            <a:r>
              <a:rPr lang="en-GB" dirty="0" smtClean="0"/>
              <a:t> is a solution to the Big Data problem</a:t>
            </a:r>
            <a:endParaRPr lang="en-GB" dirty="0"/>
          </a:p>
        </p:txBody>
      </p:sp>
      <p:sp>
        <p:nvSpPr>
          <p:cNvPr id="3" name="Content Placeholder 2"/>
          <p:cNvSpPr>
            <a:spLocks noGrp="1"/>
          </p:cNvSpPr>
          <p:nvPr>
            <p:ph idx="1"/>
          </p:nvPr>
        </p:nvSpPr>
        <p:spPr/>
        <p:txBody>
          <a:bodyPr>
            <a:normAutofit fontScale="85000" lnSpcReduction="10000"/>
          </a:bodyPr>
          <a:lstStyle/>
          <a:p>
            <a:r>
              <a:rPr lang="en-GB" dirty="0" err="1" smtClean="0"/>
              <a:t>Hadoop</a:t>
            </a:r>
            <a:r>
              <a:rPr lang="en-GB" dirty="0" smtClean="0"/>
              <a:t> is technology to store massive datasets on a cluster of cheap commodity machines in a distributed manner</a:t>
            </a:r>
          </a:p>
          <a:p>
            <a:r>
              <a:rPr lang="en-GB" dirty="0" smtClean="0"/>
              <a:t>It provides Big Data analytics through distributed computing framework</a:t>
            </a:r>
          </a:p>
          <a:p>
            <a:r>
              <a:rPr lang="en-GB" dirty="0" err="1" smtClean="0"/>
              <a:t>Hadoop</a:t>
            </a:r>
            <a:r>
              <a:rPr lang="en-GB" dirty="0" smtClean="0"/>
              <a:t> is an open source software platform and  used for processing large volume of data processing at massive </a:t>
            </a:r>
            <a:r>
              <a:rPr lang="en-GB" dirty="0" smtClean="0"/>
              <a:t>scale. </a:t>
            </a:r>
            <a:r>
              <a:rPr lang="en-GB" dirty="0" smtClean="0"/>
              <a:t>Handles</a:t>
            </a:r>
            <a:r>
              <a:rPr lang="en-GB" dirty="0" smtClean="0"/>
              <a:t> unstructured data</a:t>
            </a:r>
            <a:endParaRPr lang="en-GB" dirty="0" smtClean="0"/>
          </a:p>
          <a:p>
            <a:r>
              <a:rPr lang="en-GB" dirty="0" err="1" smtClean="0"/>
              <a:t>Hadoop</a:t>
            </a:r>
            <a:r>
              <a:rPr lang="en-GB" dirty="0" smtClean="0"/>
              <a:t> architecture has 2 core components: Storage known as </a:t>
            </a:r>
            <a:r>
              <a:rPr lang="en-GB" dirty="0" err="1" smtClean="0"/>
              <a:t>Hadoop</a:t>
            </a:r>
            <a:r>
              <a:rPr lang="en-GB" dirty="0" smtClean="0"/>
              <a:t> Distributed File System(HDFS) and Computing stuff using </a:t>
            </a:r>
            <a:r>
              <a:rPr lang="en-GB" dirty="0" err="1" smtClean="0"/>
              <a:t>MapReduce</a:t>
            </a:r>
            <a:r>
              <a:rPr lang="en-GB" dirty="0" smtClean="0"/>
              <a:t>(MR).</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Large Block Size – why?</a:t>
            </a:r>
            <a:endParaRPr lang="en-GB" dirty="0"/>
          </a:p>
        </p:txBody>
      </p:sp>
      <p:sp>
        <p:nvSpPr>
          <p:cNvPr id="3" name="Content Placeholder 2"/>
          <p:cNvSpPr>
            <a:spLocks noGrp="1"/>
          </p:cNvSpPr>
          <p:nvPr>
            <p:ph idx="1"/>
          </p:nvPr>
        </p:nvSpPr>
        <p:spPr/>
        <p:txBody>
          <a:bodyPr>
            <a:normAutofit fontScale="77500" lnSpcReduction="20000"/>
          </a:bodyPr>
          <a:lstStyle/>
          <a:p>
            <a:r>
              <a:rPr lang="en-GB" dirty="0" err="1" smtClean="0"/>
              <a:t>Hadoop</a:t>
            </a:r>
            <a:r>
              <a:rPr lang="en-GB" dirty="0" smtClean="0"/>
              <a:t> was designed to store data at the </a:t>
            </a:r>
            <a:r>
              <a:rPr lang="en-GB" dirty="0" err="1" smtClean="0"/>
              <a:t>petabyte</a:t>
            </a:r>
            <a:r>
              <a:rPr lang="en-GB" dirty="0" smtClean="0"/>
              <a:t> scale with no scale out bottlenecks</a:t>
            </a:r>
          </a:p>
          <a:p>
            <a:r>
              <a:rPr lang="en-GB" dirty="0" smtClean="0"/>
              <a:t> The high block size helps to store big data because: </a:t>
            </a:r>
          </a:p>
          <a:p>
            <a:pPr lvl="1"/>
            <a:r>
              <a:rPr lang="en-GB" dirty="0" smtClean="0"/>
              <a:t> Each data block stored in HDFS has its own metadata and needs to be tracked by a central server so that applications needing to access a specific file can be directed to wherever all the file’s blocks are stored. If block size were in the KB range, even modest volumes of data in the terabytes would be too much for metadata server with too many blocks to track. </a:t>
            </a:r>
          </a:p>
          <a:p>
            <a:pPr lvl="1"/>
            <a:r>
              <a:rPr lang="en-GB" dirty="0" smtClean="0"/>
              <a:t>HDFS is designed to enable high throughput so that the parallel processing of these large data  happens. Having too large a block size (10s GB) may make parallel processing slow and </a:t>
            </a:r>
            <a:r>
              <a:rPr lang="en-GB" dirty="0" smtClean="0"/>
              <a:t>inefficient.  </a:t>
            </a:r>
          </a:p>
          <a:p>
            <a:pPr lvl="2"/>
            <a:r>
              <a:rPr lang="en-GB" dirty="0" smtClean="0"/>
              <a:t>With less blocks, the file will be stored on less nodes and this reduces degree of parallel processing</a:t>
            </a:r>
            <a:endParaRPr lang="en-GB" dirty="0" smtClean="0"/>
          </a:p>
          <a:p>
            <a:pPr>
              <a:buNone/>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 Replicating </a:t>
            </a:r>
            <a:r>
              <a:rPr lang="en-GB" smtClean="0"/>
              <a:t>data blocks</a:t>
            </a:r>
            <a:endParaRPr lang="en-GB"/>
          </a:p>
        </p:txBody>
      </p:sp>
      <p:sp>
        <p:nvSpPr>
          <p:cNvPr id="3" name="Content Placeholder 2"/>
          <p:cNvSpPr>
            <a:spLocks noGrp="1"/>
          </p:cNvSpPr>
          <p:nvPr>
            <p:ph idx="1"/>
          </p:nvPr>
        </p:nvSpPr>
        <p:spPr/>
        <p:txBody>
          <a:bodyPr>
            <a:normAutofit lnSpcReduction="10000"/>
          </a:bodyPr>
          <a:lstStyle/>
          <a:p>
            <a:r>
              <a:rPr lang="en-GB" dirty="0" smtClean="0"/>
              <a:t>HDFS assumes that every disk drive and every slave node is unreliable</a:t>
            </a:r>
          </a:p>
          <a:p>
            <a:r>
              <a:rPr lang="en-GB" dirty="0" smtClean="0"/>
              <a:t>Care must be taken in choosing where the three copies of the data blocks are stored</a:t>
            </a:r>
          </a:p>
          <a:p>
            <a:r>
              <a:rPr lang="en-GB" dirty="0" smtClean="0"/>
              <a:t>Data blocks are striped across the </a:t>
            </a:r>
            <a:r>
              <a:rPr lang="en-GB" dirty="0" err="1" smtClean="0"/>
              <a:t>Hadoop</a:t>
            </a:r>
            <a:r>
              <a:rPr lang="en-GB" dirty="0" smtClean="0"/>
              <a:t> cluster - they are evenly distributed between the </a:t>
            </a:r>
            <a:r>
              <a:rPr lang="en-GB" dirty="0" err="1" smtClean="0"/>
              <a:t>Datanodes</a:t>
            </a:r>
            <a:r>
              <a:rPr lang="en-GB" dirty="0" smtClean="0"/>
              <a:t> (slave node) so  a copy of the block will still be available regardless of disk, node, or rack failures</a:t>
            </a:r>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27000" y="1635720"/>
            <a:ext cx="8890000" cy="4673600"/>
          </a:xfrm>
          <a:prstGeom prst="rect">
            <a:avLst/>
          </a:prstGeom>
        </p:spPr>
      </p:pic>
      <p:sp>
        <p:nvSpPr>
          <p:cNvPr id="3" name="Title 2"/>
          <p:cNvSpPr>
            <a:spLocks noGrp="1"/>
          </p:cNvSpPr>
          <p:nvPr>
            <p:ph type="title"/>
          </p:nvPr>
        </p:nvSpPr>
        <p:spPr/>
        <p:txBody>
          <a:bodyPr/>
          <a:lstStyle/>
          <a:p>
            <a:r>
              <a:rPr lang="en-US" dirty="0" err="1" smtClean="0"/>
              <a:t>Hadoop</a:t>
            </a:r>
            <a:r>
              <a:rPr lang="en-US" dirty="0" smtClean="0"/>
              <a:t> Master-Slave Architecture</a:t>
            </a:r>
            <a:endParaRPr lang="en-US" dirty="0"/>
          </a:p>
        </p:txBody>
      </p:sp>
    </p:spTree>
    <p:extLst>
      <p:ext uri="{BB962C8B-B14F-4D97-AF65-F5344CB8AC3E}">
        <p14:creationId xmlns="" xmlns:p14="http://schemas.microsoft.com/office/powerpoint/2010/main" val="2336718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a:t>
            </a:r>
            <a:endParaRPr lang="en-GB" dirty="0"/>
          </a:p>
        </p:txBody>
      </p:sp>
      <p:sp>
        <p:nvSpPr>
          <p:cNvPr id="3" name="Content Placeholder 2"/>
          <p:cNvSpPr>
            <a:spLocks noGrp="1"/>
          </p:cNvSpPr>
          <p:nvPr>
            <p:ph idx="1"/>
          </p:nvPr>
        </p:nvSpPr>
        <p:spPr/>
        <p:txBody>
          <a:bodyPr>
            <a:normAutofit lnSpcReduction="10000"/>
          </a:bodyPr>
          <a:lstStyle/>
          <a:p>
            <a:r>
              <a:rPr lang="en-GB" dirty="0" smtClean="0"/>
              <a:t> </a:t>
            </a:r>
            <a:r>
              <a:rPr lang="en-GB" dirty="0" err="1" smtClean="0"/>
              <a:t>NameNode</a:t>
            </a:r>
            <a:r>
              <a:rPr lang="en-GB" dirty="0" smtClean="0"/>
              <a:t> (or Master)  is a high end machine where as </a:t>
            </a:r>
            <a:r>
              <a:rPr lang="en-GB" dirty="0" err="1" smtClean="0"/>
              <a:t>DataNode</a:t>
            </a:r>
            <a:r>
              <a:rPr lang="en-GB" dirty="0" smtClean="0"/>
              <a:t> (Slaves) are inexpensive computers  </a:t>
            </a:r>
          </a:p>
          <a:p>
            <a:r>
              <a:rPr lang="en-GB" dirty="0" smtClean="0"/>
              <a:t>The Big Data files get divided into the number of blocks. </a:t>
            </a:r>
            <a:r>
              <a:rPr lang="en-GB" dirty="0" err="1" smtClean="0"/>
              <a:t>Hadoop</a:t>
            </a:r>
            <a:r>
              <a:rPr lang="en-GB" dirty="0" smtClean="0"/>
              <a:t> stores these blocks in a distributed fashion on the cluster of </a:t>
            </a:r>
            <a:r>
              <a:rPr lang="en-GB" dirty="0" err="1" smtClean="0"/>
              <a:t>Datanode</a:t>
            </a:r>
            <a:r>
              <a:rPr lang="en-GB" dirty="0" smtClean="0"/>
              <a:t> (slave nodes). </a:t>
            </a:r>
          </a:p>
          <a:p>
            <a:r>
              <a:rPr lang="en-GB" dirty="0" smtClean="0"/>
              <a:t>On the </a:t>
            </a:r>
            <a:r>
              <a:rPr lang="en-GB" dirty="0" err="1" smtClean="0"/>
              <a:t>NameNode</a:t>
            </a:r>
            <a:r>
              <a:rPr lang="en-GB" dirty="0" smtClean="0"/>
              <a:t> (master), we have metadata stored.</a:t>
            </a:r>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has 2 daemon process running:</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b="1" dirty="0" err="1" smtClean="0"/>
              <a:t>NameNode</a:t>
            </a:r>
            <a:r>
              <a:rPr lang="en-GB" b="1" dirty="0" smtClean="0"/>
              <a:t> :</a:t>
            </a:r>
            <a:r>
              <a:rPr lang="en-GB" dirty="0" smtClean="0"/>
              <a:t> </a:t>
            </a:r>
            <a:r>
              <a:rPr lang="en-GB" dirty="0" err="1" smtClean="0"/>
              <a:t>NameNode</a:t>
            </a:r>
            <a:r>
              <a:rPr lang="en-GB" dirty="0" smtClean="0"/>
              <a:t> performs following functions: </a:t>
            </a:r>
          </a:p>
          <a:p>
            <a:pPr lvl="1" fontAlgn="base"/>
            <a:r>
              <a:rPr lang="en-GB" dirty="0" err="1" smtClean="0"/>
              <a:t>NameNode</a:t>
            </a:r>
            <a:r>
              <a:rPr lang="en-GB" dirty="0" smtClean="0"/>
              <a:t> Daemon runs on the master machine.</a:t>
            </a:r>
          </a:p>
          <a:p>
            <a:pPr lvl="1" fontAlgn="base"/>
            <a:r>
              <a:rPr lang="en-GB" dirty="0" smtClean="0"/>
              <a:t>It is responsible for maintaining, monitoring and managing </a:t>
            </a:r>
            <a:r>
              <a:rPr lang="en-GB" dirty="0" err="1" smtClean="0"/>
              <a:t>DataNodes</a:t>
            </a:r>
            <a:endParaRPr lang="en-GB" dirty="0" smtClean="0"/>
          </a:p>
          <a:p>
            <a:pPr lvl="1" fontAlgn="base"/>
            <a:r>
              <a:rPr lang="en-GB" dirty="0" smtClean="0"/>
              <a:t>Records the metadata of the files like the location of blocks, file size, permission, hierarchy etc. </a:t>
            </a:r>
          </a:p>
          <a:p>
            <a:pPr lvl="1" fontAlgn="base"/>
            <a:r>
              <a:rPr lang="en-GB" dirty="0" err="1" smtClean="0"/>
              <a:t>Namenode</a:t>
            </a:r>
            <a:r>
              <a:rPr lang="en-GB" dirty="0" smtClean="0"/>
              <a:t> captures all the changes to the metadata like deletion, creation and renaming of the file in edit logs.</a:t>
            </a:r>
          </a:p>
          <a:p>
            <a:pPr lvl="1" fontAlgn="base"/>
            <a:r>
              <a:rPr lang="en-GB" dirty="0" smtClean="0"/>
              <a:t>It regularly receives heartbeat and block reports from the </a:t>
            </a:r>
            <a:r>
              <a:rPr lang="en-GB" dirty="0" err="1" smtClean="0"/>
              <a:t>DataNodes</a:t>
            </a:r>
            <a:r>
              <a:rPr lang="en-GB" dirty="0" smtClean="0"/>
              <a:t>.</a:t>
            </a:r>
          </a:p>
          <a:p>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HDFS Daemon processes</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b="1" dirty="0" err="1" smtClean="0"/>
              <a:t>DataNode</a:t>
            </a:r>
            <a:r>
              <a:rPr lang="en-GB" b="1" dirty="0" smtClean="0"/>
              <a:t>:</a:t>
            </a:r>
            <a:r>
              <a:rPr lang="en-GB" dirty="0" smtClean="0"/>
              <a:t> The various functions of </a:t>
            </a:r>
            <a:r>
              <a:rPr lang="en-GB" dirty="0" err="1" smtClean="0"/>
              <a:t>DataNode</a:t>
            </a:r>
            <a:r>
              <a:rPr lang="en-GB" dirty="0" smtClean="0"/>
              <a:t> are as follows:</a:t>
            </a:r>
          </a:p>
          <a:p>
            <a:pPr lvl="1" fontAlgn="base"/>
            <a:r>
              <a:rPr lang="en-GB" dirty="0" err="1" smtClean="0"/>
              <a:t>DataNode</a:t>
            </a:r>
            <a:r>
              <a:rPr lang="en-GB" dirty="0" smtClean="0"/>
              <a:t> runs on the slave machine.</a:t>
            </a:r>
          </a:p>
          <a:p>
            <a:pPr lvl="1" fontAlgn="base"/>
            <a:r>
              <a:rPr lang="en-GB" dirty="0" smtClean="0"/>
              <a:t>It stores the actual data</a:t>
            </a:r>
          </a:p>
          <a:p>
            <a:pPr lvl="1" fontAlgn="base"/>
            <a:r>
              <a:rPr lang="en-GB" dirty="0" smtClean="0"/>
              <a:t>It serves the read/write request from the user</a:t>
            </a:r>
          </a:p>
          <a:p>
            <a:pPr lvl="1" fontAlgn="base"/>
            <a:r>
              <a:rPr lang="en-GB" dirty="0" err="1" smtClean="0"/>
              <a:t>DataNode</a:t>
            </a:r>
            <a:r>
              <a:rPr lang="en-GB" dirty="0" smtClean="0"/>
              <a:t> does the ground work of creating, replicating and deleting the blocks on the command of </a:t>
            </a:r>
            <a:r>
              <a:rPr lang="en-GB" dirty="0" err="1" smtClean="0"/>
              <a:t>NameNode</a:t>
            </a:r>
            <a:r>
              <a:rPr lang="en-GB" dirty="0" smtClean="0"/>
              <a:t>.</a:t>
            </a:r>
          </a:p>
          <a:p>
            <a:pPr lvl="1" fontAlgn="base"/>
            <a:r>
              <a:rPr lang="en-GB" dirty="0" smtClean="0"/>
              <a:t>After every 3 seconds it sends heartbeat to </a:t>
            </a:r>
            <a:r>
              <a:rPr lang="en-GB" dirty="0" err="1" smtClean="0"/>
              <a:t>NameNode</a:t>
            </a:r>
            <a:r>
              <a:rPr lang="en-GB" dirty="0" smtClean="0"/>
              <a:t> reporting the health of HDFS</a:t>
            </a:r>
          </a:p>
          <a:p>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Disk failures are inevitable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If disk fails the cluster continues functioning but </a:t>
            </a:r>
            <a:r>
              <a:rPr lang="en-GB" dirty="0" smtClean="0"/>
              <a:t>performance degrades because </a:t>
            </a:r>
            <a:r>
              <a:rPr lang="en-GB" dirty="0" smtClean="0"/>
              <a:t>processing resources is lost. The system is still online &amp; </a:t>
            </a:r>
            <a:r>
              <a:rPr lang="en-GB" u="sng" dirty="0" smtClean="0"/>
              <a:t>all</a:t>
            </a:r>
            <a:r>
              <a:rPr lang="en-GB" dirty="0" smtClean="0"/>
              <a:t> data is still available.</a:t>
            </a:r>
          </a:p>
          <a:p>
            <a:r>
              <a:rPr lang="en-GB" dirty="0" smtClean="0"/>
              <a:t>If disk fails, the </a:t>
            </a:r>
            <a:r>
              <a:rPr lang="en-GB" dirty="0" err="1" smtClean="0"/>
              <a:t>Namenode</a:t>
            </a:r>
            <a:r>
              <a:rPr lang="en-GB" dirty="0" smtClean="0"/>
              <a:t> (the central metadata server for HDFS) finds out the file blocks stored on it and thereby detects  block is under –replicated  and it creates  new copy the failed block</a:t>
            </a:r>
          </a:p>
          <a:p>
            <a:r>
              <a:rPr lang="en-GB" dirty="0" smtClean="0"/>
              <a:t>When the failed disk comes back online HDFS ensures  there are three copies of all the file blocks. But now there is 4 copies and it is over replicated -  As with under-replicated blocks  the </a:t>
            </a:r>
            <a:r>
              <a:rPr lang="en-GB" dirty="0" err="1" smtClean="0"/>
              <a:t>namenode</a:t>
            </a:r>
            <a:r>
              <a:rPr lang="en-GB" dirty="0" smtClean="0"/>
              <a:t>  will detect this and will order one copy of every file to be deleted</a:t>
            </a:r>
          </a:p>
          <a:p>
            <a:endParaRPr lang="en-GB" dirty="0" smtClean="0"/>
          </a:p>
          <a:p>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HDFS is based on share nothing principle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Unlike shared disk approach </a:t>
            </a:r>
            <a:r>
              <a:rPr lang="en-GB" dirty="0" err="1" smtClean="0"/>
              <a:t>eg</a:t>
            </a:r>
            <a:r>
              <a:rPr lang="en-GB" dirty="0" smtClean="0"/>
              <a:t> Network Attached Storage (NAS) and Storage Area Network (SAN) architectures</a:t>
            </a:r>
          </a:p>
          <a:p>
            <a:r>
              <a:rPr lang="en-GB" dirty="0" smtClean="0"/>
              <a:t>Shared Disk storage implemented by centralised storage application with custom hardware and special network infrastructure</a:t>
            </a:r>
          </a:p>
          <a:p>
            <a:r>
              <a:rPr lang="en-GB" dirty="0" smtClean="0"/>
              <a:t>Shared nothing approach does not require any special hardware (expensive) but only commodity computers connected by a conventional </a:t>
            </a:r>
            <a:r>
              <a:rPr lang="en-GB" dirty="0" err="1" smtClean="0"/>
              <a:t>datacentre</a:t>
            </a:r>
            <a:r>
              <a:rPr lang="en-GB" dirty="0" smtClean="0"/>
              <a:t> network</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basic Analogy for parallel processing</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sz="3000" dirty="0" smtClean="0"/>
              <a:t>Suppose you have to build one house. One person is working on it and is expecting to be completed in a year</a:t>
            </a:r>
          </a:p>
          <a:p>
            <a:pPr fontAlgn="base"/>
            <a:r>
              <a:rPr lang="en-GB" sz="3000" dirty="0" smtClean="0"/>
              <a:t>If we will introduce 12 people to do that job, it will be constructed faster. Can they complete in a month or 2?</a:t>
            </a:r>
          </a:p>
          <a:p>
            <a:pPr fontAlgn="base"/>
            <a:r>
              <a:rPr lang="en-GB" sz="3000" dirty="0" smtClean="0"/>
              <a:t>They will work parallel and the task will get completed faster </a:t>
            </a:r>
          </a:p>
          <a:p>
            <a:pPr marL="342900" lvl="1" indent="-342900" fontAlgn="base">
              <a:buFont typeface="Arial" pitchFamily="34" charset="0"/>
              <a:buChar char="•"/>
            </a:pPr>
            <a:r>
              <a:rPr lang="en-GB" sz="3000" dirty="0" err="1" smtClean="0"/>
              <a:t>Hadoop</a:t>
            </a:r>
            <a:r>
              <a:rPr lang="en-GB" sz="3000" dirty="0" smtClean="0"/>
              <a:t> gives the ability to perform distributed storage and distributed processing of very large data sets on computer clusters built from commodity hardware</a:t>
            </a:r>
          </a:p>
          <a:p>
            <a:pPr fontAlgn="base"/>
            <a:endParaRPr lang="en-GB" dirty="0" smtClean="0"/>
          </a:p>
          <a:p>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MapReduce</a:t>
            </a:r>
            <a:r>
              <a:rPr lang="en-GB" dirty="0" smtClean="0"/>
              <a:t>?</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Built on the concept of divide and conquer by using distributed computing and parallel processing</a:t>
            </a:r>
          </a:p>
          <a:p>
            <a:r>
              <a:rPr lang="en-GB" dirty="0" smtClean="0"/>
              <a:t> Faster to break massive tasks into smaller chunks, allocate them to multiple servers and process them in parallel </a:t>
            </a:r>
          </a:p>
          <a:p>
            <a:r>
              <a:rPr lang="en-GB" dirty="0" smtClean="0"/>
              <a:t>Programming logic is placed as close to the data as possible. This technique works with both structured and unstructured data</a:t>
            </a:r>
          </a:p>
          <a:p>
            <a:r>
              <a:rPr lang="en-GB" dirty="0" smtClean="0"/>
              <a:t>With Distributed file system  (HDFS) the files are already divided into bite sized pieces. </a:t>
            </a:r>
            <a:r>
              <a:rPr lang="en-GB" dirty="0" err="1" smtClean="0"/>
              <a:t>MapReduce</a:t>
            </a:r>
            <a:r>
              <a:rPr lang="en-GB" dirty="0" smtClean="0"/>
              <a:t> is what you use to  process all the pieces.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868958"/>
          </a:xfrm>
        </p:spPr>
        <p:txBody>
          <a:bodyPr/>
          <a:lstStyle/>
          <a:p>
            <a:r>
              <a:rPr lang="en-US" dirty="0" err="1" smtClean="0"/>
              <a:t>Hadoop</a:t>
            </a:r>
            <a:r>
              <a:rPr lang="en-US" dirty="0" smtClean="0"/>
              <a:t> Ecosystem</a:t>
            </a:r>
            <a:endParaRPr lang="en-US" dirty="0"/>
          </a:p>
        </p:txBody>
      </p:sp>
      <p:sp>
        <p:nvSpPr>
          <p:cNvPr id="4" name="Content Placeholder 3"/>
          <p:cNvSpPr>
            <a:spLocks noGrp="1"/>
          </p:cNvSpPr>
          <p:nvPr>
            <p:ph idx="1"/>
          </p:nvPr>
        </p:nvSpPr>
        <p:spPr>
          <a:xfrm>
            <a:off x="251520" y="692696"/>
            <a:ext cx="8640960" cy="1440160"/>
          </a:xfrm>
        </p:spPr>
        <p:txBody>
          <a:bodyPr>
            <a:normAutofit/>
          </a:bodyPr>
          <a:lstStyle/>
          <a:p>
            <a:pPr marL="0" indent="0">
              <a:buNone/>
            </a:pPr>
            <a:endParaRPr lang="en-US" sz="2000" dirty="0"/>
          </a:p>
        </p:txBody>
      </p:sp>
      <p:pic>
        <p:nvPicPr>
          <p:cNvPr id="5" name="Picture 4"/>
          <p:cNvPicPr>
            <a:picLocks noChangeAspect="1"/>
          </p:cNvPicPr>
          <p:nvPr/>
        </p:nvPicPr>
        <p:blipFill>
          <a:blip r:embed="rId2" cstate="print"/>
          <a:stretch>
            <a:fillRect/>
          </a:stretch>
        </p:blipFill>
        <p:spPr>
          <a:xfrm>
            <a:off x="251520" y="692696"/>
            <a:ext cx="8640960" cy="6172150"/>
          </a:xfrm>
          <a:prstGeom prst="rect">
            <a:avLst/>
          </a:prstGeom>
        </p:spPr>
      </p:pic>
    </p:spTree>
    <p:extLst>
      <p:ext uri="{BB962C8B-B14F-4D97-AF65-F5344CB8AC3E}">
        <p14:creationId xmlns:p14="http://schemas.microsoft.com/office/powerpoint/2010/main" xmlns="" val="1115796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overview</a:t>
            </a:r>
            <a:endParaRPr lang="en-GB" dirty="0"/>
          </a:p>
        </p:txBody>
      </p:sp>
      <p:sp>
        <p:nvSpPr>
          <p:cNvPr id="3" name="Content Placeholder 2"/>
          <p:cNvSpPr>
            <a:spLocks noGrp="1"/>
          </p:cNvSpPr>
          <p:nvPr>
            <p:ph idx="1"/>
          </p:nvPr>
        </p:nvSpPr>
        <p:spPr/>
        <p:txBody>
          <a:bodyPr/>
          <a:lstStyle/>
          <a:p>
            <a:r>
              <a:rPr lang="en-GB" dirty="0" smtClean="0"/>
              <a:t>In the Map phase of </a:t>
            </a:r>
            <a:r>
              <a:rPr lang="en-GB" dirty="0" err="1" smtClean="0"/>
              <a:t>MapReduce</a:t>
            </a:r>
            <a:r>
              <a:rPr lang="en-GB" dirty="0" smtClean="0"/>
              <a:t>, records from a large data source are divided up and processed across as many servers as possible in parallel to produce intermediate values </a:t>
            </a:r>
          </a:p>
          <a:p>
            <a:r>
              <a:rPr lang="en-GB" dirty="0" smtClean="0"/>
              <a:t>After Map processing is completed the intermediate results are collected and combined or reduced into final value</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r>
              <a:rPr lang="en-GB" dirty="0" smtClean="0"/>
              <a:t> advantages</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Parallel Processing:</a:t>
            </a:r>
            <a:r>
              <a:rPr lang="en-GB" dirty="0" smtClean="0"/>
              <a:t> By dividing the job among multiple nodes and each node works with a part of the job simultaneously and therefore time taken to process data gets reduced significantly</a:t>
            </a:r>
          </a:p>
          <a:p>
            <a:r>
              <a:rPr lang="en-GB" b="1" dirty="0" smtClean="0"/>
              <a:t>Data Locality:</a:t>
            </a:r>
            <a:r>
              <a:rPr lang="en-GB" dirty="0" smtClean="0"/>
              <a:t> Instead of moving data to the processing unit, we move the  processing unit to the data  </a:t>
            </a:r>
          </a:p>
          <a:p>
            <a:pPr lvl="1"/>
            <a:r>
              <a:rPr lang="en-GB" dirty="0" smtClean="0"/>
              <a:t>In the traditional system, we used to bring data to the processing unit and process it. As data grew and became very huge, bringing this huge amount of data to the processing unit gave the following issues: </a:t>
            </a:r>
          </a:p>
          <a:p>
            <a:pPr lvl="2"/>
            <a:r>
              <a:rPr lang="en-GB" dirty="0" smtClean="0"/>
              <a:t>Moving huge data to processing is costly and deteriorates the network performance. </a:t>
            </a:r>
          </a:p>
          <a:p>
            <a:pPr lvl="2"/>
            <a:r>
              <a:rPr lang="en-GB" dirty="0" smtClean="0"/>
              <a:t>Processing takes time as the data is processed by a single unit which becomes the bottleneck.  </a:t>
            </a:r>
          </a:p>
          <a:p>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 Reduce</a:t>
            </a:r>
            <a:endParaRPr lang="en-GB" dirty="0"/>
          </a:p>
        </p:txBody>
      </p:sp>
      <p:sp>
        <p:nvSpPr>
          <p:cNvPr id="3" name="Content Placeholder 2"/>
          <p:cNvSpPr>
            <a:spLocks noGrp="1"/>
          </p:cNvSpPr>
          <p:nvPr>
            <p:ph idx="1"/>
          </p:nvPr>
        </p:nvSpPr>
        <p:spPr/>
        <p:txBody>
          <a:bodyPr>
            <a:normAutofit fontScale="62500" lnSpcReduction="20000"/>
          </a:bodyPr>
          <a:lstStyle/>
          <a:p>
            <a:r>
              <a:rPr lang="en-GB" dirty="0" err="1" smtClean="0"/>
              <a:t>MapReduce</a:t>
            </a:r>
            <a:r>
              <a:rPr lang="en-GB" dirty="0" smtClean="0"/>
              <a:t> processes a sequence of operations on distributed data sets. The data consists of key-value pairs, and the computations have only two phases: a map phase and a reduce phase. User-defined </a:t>
            </a:r>
            <a:r>
              <a:rPr lang="en-GB" dirty="0" err="1" smtClean="0"/>
              <a:t>MapReduce</a:t>
            </a:r>
            <a:r>
              <a:rPr lang="en-GB" dirty="0" smtClean="0"/>
              <a:t> jobs run on the compute nodes in the cluster.</a:t>
            </a:r>
          </a:p>
          <a:p>
            <a:r>
              <a:rPr lang="en-GB" dirty="0" smtClean="0"/>
              <a:t>Map Reduce consists of:</a:t>
            </a:r>
          </a:p>
          <a:p>
            <a:pPr lvl="1"/>
            <a:r>
              <a:rPr lang="en-GB" dirty="0" smtClean="0"/>
              <a:t>1 During the Map phase, input data is split into a large number of fragments, each of which is assigned to a map task. </a:t>
            </a:r>
          </a:p>
          <a:p>
            <a:pPr lvl="1"/>
            <a:r>
              <a:rPr lang="en-GB" dirty="0" smtClean="0"/>
              <a:t>2 These map tasks are distributed across the cluster. </a:t>
            </a:r>
          </a:p>
          <a:p>
            <a:pPr lvl="1"/>
            <a:r>
              <a:rPr lang="en-GB" dirty="0" smtClean="0"/>
              <a:t>3 Each map task processes the key-value pairs from its assigned fragment and produces a set of intermediate key-value pairs. </a:t>
            </a:r>
          </a:p>
          <a:p>
            <a:pPr lvl="1"/>
            <a:r>
              <a:rPr lang="en-GB" dirty="0" smtClean="0"/>
              <a:t>4 The intermediate data set is sorted by key, and the sorted data is partitioned into a number of fragments that matches the number of reduce tasks. </a:t>
            </a:r>
          </a:p>
          <a:p>
            <a:pPr lvl="1"/>
            <a:r>
              <a:rPr lang="en-GB" dirty="0" smtClean="0"/>
              <a:t>5 During the Reduce phase, each reduce task processes the data fragment that was assigned to it and produces an output key-value pair. </a:t>
            </a:r>
          </a:p>
          <a:p>
            <a:pPr lvl="1"/>
            <a:r>
              <a:rPr lang="en-GB" dirty="0" smtClean="0"/>
              <a:t>6 These reduce tasks are also distributed across the cluster and write their output to HDFS when finished.</a:t>
            </a:r>
          </a:p>
          <a:p>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YARN (short for Yet Another Resource Manager)</a:t>
            </a:r>
            <a:endParaRPr lang="en-GB" dirty="0"/>
          </a:p>
        </p:txBody>
      </p:sp>
      <p:sp>
        <p:nvSpPr>
          <p:cNvPr id="3" name="Content Placeholder 2"/>
          <p:cNvSpPr>
            <a:spLocks noGrp="1"/>
          </p:cNvSpPr>
          <p:nvPr>
            <p:ph idx="1"/>
          </p:nvPr>
        </p:nvSpPr>
        <p:spPr/>
        <p:txBody>
          <a:bodyPr/>
          <a:lstStyle/>
          <a:p>
            <a:r>
              <a:rPr lang="en-GB" dirty="0" smtClean="0"/>
              <a:t> YARN provides generic  scheduling and resource management services so that you can run more than just Map Reduce applications on your </a:t>
            </a:r>
            <a:r>
              <a:rPr lang="en-GB" dirty="0" err="1" smtClean="0"/>
              <a:t>Hadoop</a:t>
            </a:r>
            <a:r>
              <a:rPr lang="en-GB" dirty="0" smtClean="0"/>
              <a:t> cluster. The </a:t>
            </a:r>
            <a:r>
              <a:rPr lang="en-GB" dirty="0" err="1" smtClean="0"/>
              <a:t>JobTracker</a:t>
            </a:r>
            <a:r>
              <a:rPr lang="en-GB" dirty="0" smtClean="0"/>
              <a:t>/</a:t>
            </a:r>
            <a:r>
              <a:rPr lang="en-GB" dirty="0" err="1" smtClean="0"/>
              <a:t>TaskTracker</a:t>
            </a:r>
            <a:r>
              <a:rPr lang="en-GB" dirty="0" smtClean="0"/>
              <a:t> architecture could only run </a:t>
            </a:r>
            <a:r>
              <a:rPr lang="en-GB" dirty="0" err="1" smtClean="0"/>
              <a:t>MapReduce</a:t>
            </a:r>
            <a:r>
              <a:rPr lang="en-GB" dirty="0" smtClean="0"/>
              <a:t>.</a:t>
            </a:r>
          </a:p>
          <a:p>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Class Work 2</a:t>
            </a:r>
            <a:endParaRPr lang="en-GB" dirty="0"/>
          </a:p>
        </p:txBody>
      </p:sp>
      <p:sp>
        <p:nvSpPr>
          <p:cNvPr id="3" name="Content Placeholder 2"/>
          <p:cNvSpPr>
            <a:spLocks noGrp="1"/>
          </p:cNvSpPr>
          <p:nvPr>
            <p:ph idx="1"/>
          </p:nvPr>
        </p:nvSpPr>
        <p:spPr/>
        <p:txBody>
          <a:bodyPr/>
          <a:lstStyle/>
          <a:p>
            <a:r>
              <a:rPr lang="en-GB" dirty="0" smtClean="0"/>
              <a:t>What are the advantages of </a:t>
            </a:r>
            <a:r>
              <a:rPr lang="en-GB" dirty="0" err="1" smtClean="0"/>
              <a:t>Hadoop</a:t>
            </a:r>
            <a:r>
              <a:rPr lang="en-GB" dirty="0" smtClean="0"/>
              <a:t>?</a:t>
            </a:r>
          </a:p>
          <a:p>
            <a:r>
              <a:rPr lang="en-GB" dirty="0" smtClean="0"/>
              <a:t>What are the Disadvantages of </a:t>
            </a:r>
            <a:r>
              <a:rPr lang="en-GB" dirty="0" err="1" smtClean="0"/>
              <a:t>Hadoop</a:t>
            </a:r>
            <a:r>
              <a:rPr lang="en-GB" dirty="0" smtClean="0"/>
              <a:t>?</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Hadoop</a:t>
            </a:r>
            <a:endParaRPr lang="en-GB" dirty="0"/>
          </a:p>
        </p:txBody>
      </p:sp>
      <p:sp>
        <p:nvSpPr>
          <p:cNvPr id="3" name="Content Placeholder 2"/>
          <p:cNvSpPr>
            <a:spLocks noGrp="1"/>
          </p:cNvSpPr>
          <p:nvPr>
            <p:ph idx="1"/>
          </p:nvPr>
        </p:nvSpPr>
        <p:spPr/>
        <p:txBody>
          <a:bodyPr>
            <a:noAutofit/>
          </a:bodyPr>
          <a:lstStyle/>
          <a:p>
            <a:pPr fontAlgn="base"/>
            <a:r>
              <a:rPr lang="en-GB" sz="2400" dirty="0" smtClean="0"/>
              <a:t>Varied Data Sources</a:t>
            </a:r>
          </a:p>
          <a:p>
            <a:pPr lvl="1" fontAlgn="base"/>
            <a:r>
              <a:rPr lang="en-GB" sz="2400" dirty="0" smtClean="0"/>
              <a:t>Supports variety of un/structured data </a:t>
            </a:r>
            <a:r>
              <a:rPr lang="en-GB" sz="2400" dirty="0" err="1" smtClean="0"/>
              <a:t>eg</a:t>
            </a:r>
            <a:r>
              <a:rPr lang="en-GB" sz="2400" dirty="0" smtClean="0"/>
              <a:t>  email, social media etc. It can accept data in a text file, XML file, images, CSV files etc.</a:t>
            </a:r>
          </a:p>
          <a:p>
            <a:pPr fontAlgn="base"/>
            <a:r>
              <a:rPr lang="en-GB" sz="2400" dirty="0" smtClean="0"/>
              <a:t>Cost effective</a:t>
            </a:r>
          </a:p>
          <a:p>
            <a:pPr lvl="1" fontAlgn="base"/>
            <a:r>
              <a:rPr lang="en-GB" sz="2400" dirty="0" smtClean="0"/>
              <a:t>Uses commodity hardware to store data and this is cheap   </a:t>
            </a:r>
          </a:p>
          <a:p>
            <a:pPr fontAlgn="base"/>
            <a:r>
              <a:rPr lang="en-GB" sz="2400" dirty="0" smtClean="0"/>
              <a:t> Performance</a:t>
            </a:r>
          </a:p>
          <a:p>
            <a:pPr lvl="1" fontAlgn="base"/>
            <a:r>
              <a:rPr lang="en-GB" sz="2400" dirty="0" smtClean="0"/>
              <a:t>With its distributed processing &amp; storage architecture it processes huge amounts of data with high throughput. It divides input data file into a number of blocks and stores data in these blocks over several nodes. It also divides task that user submits into various sub-tasks and executes them in parallel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Hadoop</a:t>
            </a:r>
            <a:r>
              <a:rPr lang="en-GB" dirty="0" smtClean="0"/>
              <a:t> (Cont</a:t>
            </a:r>
            <a:endParaRPr lang="en-GB" dirty="0"/>
          </a:p>
        </p:txBody>
      </p:sp>
      <p:sp>
        <p:nvSpPr>
          <p:cNvPr id="3" name="Content Placeholder 2"/>
          <p:cNvSpPr>
            <a:spLocks noGrp="1"/>
          </p:cNvSpPr>
          <p:nvPr>
            <p:ph idx="1"/>
          </p:nvPr>
        </p:nvSpPr>
        <p:spPr/>
        <p:txBody>
          <a:bodyPr>
            <a:normAutofit fontScale="70000" lnSpcReduction="20000"/>
          </a:bodyPr>
          <a:lstStyle/>
          <a:p>
            <a:pPr fontAlgn="base"/>
            <a:r>
              <a:rPr lang="en-GB" dirty="0" smtClean="0"/>
              <a:t> Highly Available</a:t>
            </a:r>
          </a:p>
          <a:p>
            <a:pPr lvl="1" fontAlgn="base"/>
            <a:r>
              <a:rPr lang="en-GB" dirty="0" smtClean="0"/>
              <a:t>In </a:t>
            </a:r>
            <a:r>
              <a:rPr lang="en-GB" dirty="0" err="1" smtClean="0"/>
              <a:t>Hadoop</a:t>
            </a:r>
            <a:r>
              <a:rPr lang="en-GB" dirty="0" smtClean="0"/>
              <a:t> 2.x, HDFS architecture has a single active </a:t>
            </a:r>
            <a:r>
              <a:rPr lang="en-GB" dirty="0" err="1" smtClean="0"/>
              <a:t>NameNode</a:t>
            </a:r>
            <a:r>
              <a:rPr lang="en-GB" dirty="0" smtClean="0"/>
              <a:t> and a single Standby </a:t>
            </a:r>
            <a:r>
              <a:rPr lang="en-GB" dirty="0" err="1" smtClean="0"/>
              <a:t>NameNode</a:t>
            </a:r>
            <a:r>
              <a:rPr lang="en-GB" dirty="0" smtClean="0"/>
              <a:t> so if a </a:t>
            </a:r>
            <a:r>
              <a:rPr lang="en-GB" dirty="0" err="1" smtClean="0"/>
              <a:t>NameNode</a:t>
            </a:r>
            <a:r>
              <a:rPr lang="en-GB" dirty="0" smtClean="0"/>
              <a:t> goes down then we have standby </a:t>
            </a:r>
            <a:r>
              <a:rPr lang="en-GB" dirty="0" err="1" smtClean="0"/>
              <a:t>NameNode</a:t>
            </a:r>
            <a:r>
              <a:rPr lang="en-GB" dirty="0" smtClean="0"/>
              <a:t> to count on. But </a:t>
            </a:r>
            <a:r>
              <a:rPr lang="en-GB" dirty="0" err="1" smtClean="0"/>
              <a:t>Hadoop</a:t>
            </a:r>
            <a:r>
              <a:rPr lang="en-GB" dirty="0" smtClean="0"/>
              <a:t> 3.0 supports multiple standby </a:t>
            </a:r>
            <a:r>
              <a:rPr lang="en-GB" dirty="0" err="1" smtClean="0"/>
              <a:t>NameNode</a:t>
            </a:r>
            <a:r>
              <a:rPr lang="en-GB" dirty="0" smtClean="0"/>
              <a:t> making the system even more highly available as it can continue working if two or more </a:t>
            </a:r>
            <a:r>
              <a:rPr lang="en-GB" dirty="0" err="1" smtClean="0"/>
              <a:t>NameNodes</a:t>
            </a:r>
            <a:r>
              <a:rPr lang="en-GB" dirty="0" smtClean="0"/>
              <a:t> crash</a:t>
            </a:r>
          </a:p>
          <a:p>
            <a:pPr fontAlgn="base"/>
            <a:r>
              <a:rPr lang="en-GB" dirty="0" smtClean="0"/>
              <a:t>Low Network Traffic</a:t>
            </a:r>
          </a:p>
          <a:p>
            <a:pPr lvl="1" fontAlgn="base"/>
            <a:r>
              <a:rPr lang="en-GB" dirty="0" smtClean="0"/>
              <a:t>Each job submitted by the user is split into a number of independent sub-tasks and these sub-tasks are assigned to the data nodes thereby moving a small amount of code to data rather than moving huge data to code which leads to low network traffic</a:t>
            </a:r>
          </a:p>
          <a:p>
            <a:pPr fontAlgn="base"/>
            <a:r>
              <a:rPr lang="en-GB" dirty="0" smtClean="0"/>
              <a:t>High Throughput</a:t>
            </a:r>
          </a:p>
          <a:p>
            <a:pPr lvl="1" fontAlgn="base"/>
            <a:r>
              <a:rPr lang="en-GB" dirty="0" smtClean="0"/>
              <a:t>Throughput means job done per unit time.  A given job gets divided into small jobs which work on chunks of data in parallel thereby giving high throughput.</a:t>
            </a:r>
          </a:p>
          <a:p>
            <a:pPr fontAlgn="base"/>
            <a:endParaRPr lang="en-GB" dirty="0" smtClean="0"/>
          </a:p>
          <a:p>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Advantages (cont)</a:t>
            </a:r>
            <a:endParaRPr lang="en-GB" dirty="0"/>
          </a:p>
        </p:txBody>
      </p:sp>
      <p:sp>
        <p:nvSpPr>
          <p:cNvPr id="3" name="Content Placeholder 2"/>
          <p:cNvSpPr>
            <a:spLocks noGrp="1"/>
          </p:cNvSpPr>
          <p:nvPr>
            <p:ph idx="1"/>
          </p:nvPr>
        </p:nvSpPr>
        <p:spPr/>
        <p:txBody>
          <a:bodyPr>
            <a:normAutofit fontScale="62500" lnSpcReduction="20000"/>
          </a:bodyPr>
          <a:lstStyle/>
          <a:p>
            <a:pPr fontAlgn="base"/>
            <a:r>
              <a:rPr lang="en-GB" dirty="0" smtClean="0"/>
              <a:t> Open Source</a:t>
            </a:r>
          </a:p>
          <a:p>
            <a:pPr lvl="1" fontAlgn="base"/>
            <a:r>
              <a:rPr lang="en-GB" sz="3200" dirty="0" err="1" smtClean="0"/>
              <a:t>Hadoop</a:t>
            </a:r>
            <a:r>
              <a:rPr lang="en-GB" sz="3200" dirty="0" smtClean="0"/>
              <a:t> is open source technology i.e. its source code is freely available. </a:t>
            </a:r>
          </a:p>
          <a:p>
            <a:pPr fontAlgn="base"/>
            <a:r>
              <a:rPr lang="en-GB" dirty="0" smtClean="0"/>
              <a:t>Scalable</a:t>
            </a:r>
          </a:p>
          <a:p>
            <a:pPr lvl="1" fontAlgn="base"/>
            <a:r>
              <a:rPr lang="en-GB" sz="3200" dirty="0" err="1" smtClean="0"/>
              <a:t>Hadoop</a:t>
            </a:r>
            <a:r>
              <a:rPr lang="en-GB" sz="3200" dirty="0" smtClean="0"/>
              <a:t> works on the principle of horizontal scalability  scale out rather than scale up </a:t>
            </a:r>
          </a:p>
          <a:p>
            <a:pPr fontAlgn="base"/>
            <a:r>
              <a:rPr lang="en-GB" dirty="0" smtClean="0"/>
              <a:t>Fault Tolerant</a:t>
            </a:r>
          </a:p>
          <a:p>
            <a:pPr lvl="1" fontAlgn="base"/>
            <a:r>
              <a:rPr lang="en-GB" sz="3200" dirty="0" smtClean="0"/>
              <a:t>In </a:t>
            </a:r>
            <a:r>
              <a:rPr lang="en-GB" sz="3200" dirty="0" err="1" smtClean="0"/>
              <a:t>Hadoop</a:t>
            </a:r>
            <a:r>
              <a:rPr lang="en-GB" sz="3200" dirty="0" smtClean="0"/>
              <a:t> 3.0 fault tolerance provided by erasure coding. For example, 6 data blocks produce 3 parity blocks by using erasure coding technique, so HDFS stores a total of these 9 blocks. In event of failure of any node the data block affected can be recovered by using these parity blocks and the remaining data blocks</a:t>
            </a:r>
          </a:p>
          <a:p>
            <a:pPr fontAlgn="base"/>
            <a:r>
              <a:rPr lang="en-GB" dirty="0" smtClean="0"/>
              <a:t>Emerging technology of Big Data are compatible with </a:t>
            </a:r>
            <a:r>
              <a:rPr lang="en-GB" dirty="0" err="1" smtClean="0"/>
              <a:t>Hadoop</a:t>
            </a:r>
            <a:r>
              <a:rPr lang="en-GB" dirty="0" smtClean="0"/>
              <a:t> like Spark, </a:t>
            </a:r>
            <a:r>
              <a:rPr lang="en-GB" dirty="0" err="1" smtClean="0"/>
              <a:t>Flink</a:t>
            </a:r>
            <a:r>
              <a:rPr lang="en-GB" dirty="0" smtClean="0"/>
              <a:t>. They have got processing engines which work over </a:t>
            </a:r>
            <a:r>
              <a:rPr lang="en-GB" dirty="0" err="1" smtClean="0"/>
              <a:t>Hadoop</a:t>
            </a:r>
            <a:r>
              <a:rPr lang="en-GB" dirty="0" smtClean="0"/>
              <a:t> as a backend - </a:t>
            </a:r>
            <a:r>
              <a:rPr lang="en-GB" dirty="0" err="1" smtClean="0"/>
              <a:t>Hadoop</a:t>
            </a:r>
            <a:r>
              <a:rPr lang="en-GB" dirty="0" smtClean="0"/>
              <a:t> is the data storage platforms for them.</a:t>
            </a:r>
          </a:p>
          <a:p>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 of </a:t>
            </a:r>
            <a:r>
              <a:rPr lang="en-GB" dirty="0" err="1" smtClean="0"/>
              <a:t>Hadoop</a:t>
            </a:r>
            <a:endParaRPr lang="en-GB" dirty="0"/>
          </a:p>
        </p:txBody>
      </p:sp>
      <p:sp>
        <p:nvSpPr>
          <p:cNvPr id="3" name="Content Placeholder 2"/>
          <p:cNvSpPr>
            <a:spLocks noGrp="1"/>
          </p:cNvSpPr>
          <p:nvPr>
            <p:ph idx="1"/>
          </p:nvPr>
        </p:nvSpPr>
        <p:spPr/>
        <p:txBody>
          <a:bodyPr>
            <a:normAutofit fontScale="85000" lnSpcReduction="10000"/>
          </a:bodyPr>
          <a:lstStyle/>
          <a:p>
            <a:pPr fontAlgn="base"/>
            <a:r>
              <a:rPr lang="en-GB" dirty="0" err="1" smtClean="0"/>
              <a:t>Hadoop</a:t>
            </a:r>
            <a:r>
              <a:rPr lang="en-GB" dirty="0" smtClean="0"/>
              <a:t> is not good with Small Files</a:t>
            </a:r>
          </a:p>
          <a:p>
            <a:pPr lvl="1" fontAlgn="base"/>
            <a:r>
              <a:rPr lang="en-GB" dirty="0" err="1" smtClean="0"/>
              <a:t>Hadoop</a:t>
            </a:r>
            <a:r>
              <a:rPr lang="en-GB" dirty="0" smtClean="0"/>
              <a:t> is suitable for a small number of large files but not with a large number of small files. A small file is nothing but a file which is significantly smaller than </a:t>
            </a:r>
            <a:r>
              <a:rPr lang="en-GB" dirty="0" err="1" smtClean="0"/>
              <a:t>Hadoop’s</a:t>
            </a:r>
            <a:r>
              <a:rPr lang="en-GB" dirty="0" smtClean="0"/>
              <a:t> block size (128MB). These large number of small files overload the </a:t>
            </a:r>
            <a:r>
              <a:rPr lang="en-GB" dirty="0" err="1" smtClean="0"/>
              <a:t>Namenode</a:t>
            </a:r>
            <a:r>
              <a:rPr lang="en-GB" dirty="0" smtClean="0"/>
              <a:t> as it stores namespace for the system and makes it difficult for </a:t>
            </a:r>
            <a:r>
              <a:rPr lang="en-GB" dirty="0" err="1" smtClean="0"/>
              <a:t>Hadoop</a:t>
            </a:r>
            <a:r>
              <a:rPr lang="en-GB" dirty="0" smtClean="0"/>
              <a:t> to function.</a:t>
            </a:r>
          </a:p>
          <a:p>
            <a:pPr fontAlgn="base"/>
            <a:r>
              <a:rPr lang="en-GB" dirty="0" smtClean="0"/>
              <a:t>Processing Overhead</a:t>
            </a:r>
          </a:p>
          <a:p>
            <a:pPr lvl="1" fontAlgn="base"/>
            <a:r>
              <a:rPr lang="en-GB" dirty="0" smtClean="0"/>
              <a:t>Data is read from the disk and written to the disk which makes read/write operations very expensive when with Big Data (</a:t>
            </a:r>
            <a:r>
              <a:rPr lang="en-GB" dirty="0" err="1" smtClean="0"/>
              <a:t>eg</a:t>
            </a:r>
            <a:r>
              <a:rPr lang="en-GB" dirty="0" smtClean="0"/>
              <a:t> </a:t>
            </a:r>
            <a:r>
              <a:rPr lang="en-GB" dirty="0" err="1" smtClean="0"/>
              <a:t>petabytes</a:t>
            </a:r>
            <a:r>
              <a:rPr lang="en-GB" dirty="0" smtClean="0"/>
              <a:t> of data). </a:t>
            </a:r>
            <a:r>
              <a:rPr lang="en-GB" dirty="0" err="1" smtClean="0"/>
              <a:t>Hadoop</a:t>
            </a:r>
            <a:r>
              <a:rPr lang="en-GB" dirty="0" smtClean="0"/>
              <a:t> cannot do in memory calculations and  incurs processing overhead</a:t>
            </a:r>
          </a:p>
          <a:p>
            <a:pPr fontAlgn="base"/>
            <a:endParaRPr lang="en-GB" dirty="0" smtClean="0"/>
          </a:p>
          <a:p>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 of </a:t>
            </a:r>
            <a:r>
              <a:rPr lang="en-GB" dirty="0" err="1" smtClean="0"/>
              <a:t>Hadoop</a:t>
            </a:r>
            <a:endParaRPr lang="en-GB" dirty="0"/>
          </a:p>
        </p:txBody>
      </p:sp>
      <p:sp>
        <p:nvSpPr>
          <p:cNvPr id="3" name="Content Placeholder 2"/>
          <p:cNvSpPr>
            <a:spLocks noGrp="1"/>
          </p:cNvSpPr>
          <p:nvPr>
            <p:ph idx="1"/>
          </p:nvPr>
        </p:nvSpPr>
        <p:spPr/>
        <p:txBody>
          <a:bodyPr>
            <a:normAutofit fontScale="85000" lnSpcReduction="20000"/>
          </a:bodyPr>
          <a:lstStyle/>
          <a:p>
            <a:pPr fontAlgn="base"/>
            <a:r>
              <a:rPr lang="en-GB" dirty="0" err="1" smtClean="0"/>
              <a:t>Hadoop</a:t>
            </a:r>
            <a:r>
              <a:rPr lang="en-GB" dirty="0" smtClean="0"/>
              <a:t> supports only Batch Processing</a:t>
            </a:r>
          </a:p>
          <a:p>
            <a:pPr lvl="1" fontAlgn="base"/>
            <a:r>
              <a:rPr lang="en-GB" dirty="0" err="1" smtClean="0"/>
              <a:t>Hadoop</a:t>
            </a:r>
            <a:r>
              <a:rPr lang="en-GB" dirty="0" smtClean="0"/>
              <a:t> is a batch processing system  which is inefficient for stream processing and </a:t>
            </a:r>
            <a:r>
              <a:rPr lang="en-GB" dirty="0" err="1" smtClean="0"/>
              <a:t>realtime</a:t>
            </a:r>
            <a:r>
              <a:rPr lang="en-GB" dirty="0" smtClean="0"/>
              <a:t> requirements with low latency. It only works on data which we collect and store in a file in advance before processing.</a:t>
            </a:r>
          </a:p>
          <a:p>
            <a:pPr fontAlgn="base"/>
            <a:r>
              <a:rPr lang="en-GB" dirty="0" smtClean="0"/>
              <a:t> Security</a:t>
            </a:r>
          </a:p>
          <a:p>
            <a:pPr lvl="1" fontAlgn="base"/>
            <a:r>
              <a:rPr lang="en-GB" dirty="0" smtClean="0"/>
              <a:t> For security , </a:t>
            </a:r>
            <a:r>
              <a:rPr lang="en-GB" dirty="0" err="1" smtClean="0"/>
              <a:t>Hadoop</a:t>
            </a:r>
            <a:r>
              <a:rPr lang="en-GB" dirty="0" smtClean="0"/>
              <a:t> uses Kerberos authentication which is hard to manage and does not have encryption at storage and network levels</a:t>
            </a:r>
          </a:p>
          <a:p>
            <a:pPr fontAlgn="base"/>
            <a:r>
              <a:rPr lang="en-GB" dirty="0" smtClean="0"/>
              <a:t>Vulnerable</a:t>
            </a:r>
          </a:p>
          <a:p>
            <a:pPr lvl="1" fontAlgn="base"/>
            <a:r>
              <a:rPr lang="en-GB" dirty="0" err="1" smtClean="0"/>
              <a:t>Hadoop</a:t>
            </a:r>
            <a:r>
              <a:rPr lang="en-GB" dirty="0" smtClean="0"/>
              <a:t> is written in Java and it can be exploited by cyber criminals which makes it vulnerable to security breaches.</a:t>
            </a:r>
          </a:p>
          <a:p>
            <a:pPr fontAlgn="base"/>
            <a:endParaRPr lang="en-GB" dirty="0"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ecosystem – Apache Hive </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dirty="0" smtClean="0"/>
              <a:t>Open source system for querying and analysing large datasets stored in </a:t>
            </a:r>
            <a:r>
              <a:rPr lang="en-GB" dirty="0" err="1" smtClean="0"/>
              <a:t>Hadoop</a:t>
            </a:r>
            <a:r>
              <a:rPr lang="en-GB" dirty="0" smtClean="0"/>
              <a:t> (HDFS) files. </a:t>
            </a:r>
          </a:p>
          <a:p>
            <a:pPr fontAlgn="base"/>
            <a:r>
              <a:rPr lang="en-GB" dirty="0" smtClean="0"/>
              <a:t>Hive has 3 main functions: Data summarisation, Query, and Analysis</a:t>
            </a:r>
          </a:p>
          <a:p>
            <a:pPr fontAlgn="base"/>
            <a:r>
              <a:rPr lang="en-GB" dirty="0" smtClean="0"/>
              <a:t>Uses an SQL type language called </a:t>
            </a:r>
            <a:r>
              <a:rPr lang="en-GB" dirty="0" err="1" smtClean="0"/>
              <a:t>HiveQL</a:t>
            </a:r>
            <a:r>
              <a:rPr lang="en-GB" dirty="0" smtClean="0"/>
              <a:t> (HQL). </a:t>
            </a:r>
            <a:r>
              <a:rPr lang="en-GB" dirty="0" err="1" smtClean="0"/>
              <a:t>HiveQL</a:t>
            </a:r>
            <a:r>
              <a:rPr lang="en-GB" dirty="0" smtClean="0"/>
              <a:t> automatically translates SQL-like queries into </a:t>
            </a:r>
            <a:r>
              <a:rPr lang="en-GB" dirty="0" err="1" smtClean="0"/>
              <a:t>MapReduce</a:t>
            </a:r>
            <a:r>
              <a:rPr lang="en-GB" dirty="0" smtClean="0"/>
              <a:t> jobs (</a:t>
            </a:r>
            <a:r>
              <a:rPr lang="en-GB" dirty="0" err="1" smtClean="0"/>
              <a:t>parrallel</a:t>
            </a:r>
            <a:r>
              <a:rPr lang="en-GB" dirty="0" smtClean="0"/>
              <a:t> </a:t>
            </a:r>
            <a:r>
              <a:rPr lang="en-GB" dirty="0" smtClean="0"/>
              <a:t>processing) which will execute on </a:t>
            </a:r>
            <a:r>
              <a:rPr lang="en-GB" dirty="0" err="1" smtClean="0"/>
              <a:t>Hadoop</a:t>
            </a:r>
            <a:endParaRPr lang="en-GB" dirty="0" smtClean="0"/>
          </a:p>
          <a:p>
            <a:pPr fontAlgn="base"/>
            <a:r>
              <a:rPr lang="en-GB" dirty="0" smtClean="0"/>
              <a:t>HQL is declarative language  operates on the server </a:t>
            </a:r>
          </a:p>
          <a:p>
            <a:pPr fontAlgn="base"/>
            <a:r>
              <a:rPr lang="en-GB" dirty="0" smtClean="0"/>
              <a:t>Developed by </a:t>
            </a:r>
            <a:r>
              <a:rPr lang="en-GB" dirty="0" err="1" smtClean="0"/>
              <a:t>Facebook</a:t>
            </a:r>
            <a:endParaRPr lang="en-GB" dirty="0" smtClean="0"/>
          </a:p>
          <a:p>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t>
            </a:r>
            <a:r>
              <a:rPr lang="en-GB" dirty="0" err="1" smtClean="0"/>
              <a:t>Hadoop</a:t>
            </a:r>
            <a:r>
              <a:rPr lang="en-GB" dirty="0" smtClean="0"/>
              <a:t> on your PC</a:t>
            </a:r>
            <a:endParaRPr lang="en-GB" dirty="0"/>
          </a:p>
        </p:txBody>
      </p:sp>
      <p:sp>
        <p:nvSpPr>
          <p:cNvPr id="3" name="Content Placeholder 2"/>
          <p:cNvSpPr>
            <a:spLocks noGrp="1"/>
          </p:cNvSpPr>
          <p:nvPr>
            <p:ph idx="1"/>
          </p:nvPr>
        </p:nvSpPr>
        <p:spPr/>
        <p:txBody>
          <a:bodyPr>
            <a:normAutofit fontScale="62500" lnSpcReduction="20000"/>
          </a:bodyPr>
          <a:lstStyle/>
          <a:p>
            <a:r>
              <a:rPr lang="en-GB" dirty="0" err="1" smtClean="0"/>
              <a:t>Hadoop</a:t>
            </a:r>
            <a:r>
              <a:rPr lang="en-GB" dirty="0" smtClean="0"/>
              <a:t> is designed to be deployed on a large cluster of networked computers with  master nodes and slave nodes. However, you can run </a:t>
            </a:r>
            <a:r>
              <a:rPr lang="en-GB" dirty="0" err="1" smtClean="0"/>
              <a:t>Hadoop</a:t>
            </a:r>
            <a:r>
              <a:rPr lang="en-GB" dirty="0" smtClean="0"/>
              <a:t> on a single computer to help to learn the basics of </a:t>
            </a:r>
            <a:r>
              <a:rPr lang="en-GB" dirty="0" err="1" smtClean="0"/>
              <a:t>Hadoop</a:t>
            </a:r>
            <a:r>
              <a:rPr lang="en-GB" dirty="0" smtClean="0"/>
              <a:t> </a:t>
            </a:r>
          </a:p>
          <a:p>
            <a:endParaRPr lang="en-GB" dirty="0" smtClean="0"/>
          </a:p>
          <a:p>
            <a:r>
              <a:rPr lang="en-GB" dirty="0" err="1" smtClean="0"/>
              <a:t>Hadoop</a:t>
            </a:r>
            <a:r>
              <a:rPr lang="en-GB" dirty="0" smtClean="0"/>
              <a:t> has two deployment modes: pseudo-distributed mode and fully distributed mode</a:t>
            </a:r>
          </a:p>
          <a:p>
            <a:endParaRPr lang="en-GB" dirty="0" smtClean="0"/>
          </a:p>
          <a:p>
            <a:r>
              <a:rPr lang="en-GB" dirty="0" smtClean="0"/>
              <a:t>To download on your PC: https://www.cloudera.com/downloads/quickstart_vms/5-13.html</a:t>
            </a:r>
          </a:p>
          <a:p>
            <a:endParaRPr lang="en-GB" dirty="0" smtClean="0"/>
          </a:p>
          <a:p>
            <a:endParaRPr lang="en-GB" dirty="0" smtClean="0"/>
          </a:p>
          <a:p>
            <a:r>
              <a:rPr lang="en-GB" dirty="0" smtClean="0"/>
              <a:t>Useful tips: https://community.cloudera.com/t5/Community-Articles/How-to-setup-Cloudera-Quickstart-Virtual-Machine/ta-p/35056</a:t>
            </a:r>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Installing </a:t>
            </a:r>
            <a:r>
              <a:rPr lang="en-GB" dirty="0" err="1" smtClean="0"/>
              <a:t>Hadoop</a:t>
            </a:r>
            <a:r>
              <a:rPr lang="en-GB" dirty="0" smtClean="0"/>
              <a:t> On Your Personal Machine </a:t>
            </a:r>
            <a:br>
              <a:rPr lang="en-GB" dirty="0" smtClean="0"/>
            </a:br>
            <a:endParaRPr lang="en-GB" dirty="0"/>
          </a:p>
        </p:txBody>
      </p:sp>
      <p:sp>
        <p:nvSpPr>
          <p:cNvPr id="3" name="Content Placeholder 2"/>
          <p:cNvSpPr>
            <a:spLocks noGrp="1"/>
          </p:cNvSpPr>
          <p:nvPr>
            <p:ph idx="1"/>
          </p:nvPr>
        </p:nvSpPr>
        <p:spPr/>
        <p:txBody>
          <a:bodyPr>
            <a:noAutofit/>
          </a:bodyPr>
          <a:lstStyle/>
          <a:p>
            <a:r>
              <a:rPr lang="en-GB" sz="1400" dirty="0" smtClean="0"/>
              <a:t>These instructions use the </a:t>
            </a:r>
            <a:r>
              <a:rPr lang="en-GB" sz="1400" dirty="0" err="1" smtClean="0"/>
              <a:t>Cloudera</a:t>
            </a:r>
            <a:r>
              <a:rPr lang="en-GB" sz="1400" dirty="0" smtClean="0"/>
              <a:t> </a:t>
            </a:r>
            <a:r>
              <a:rPr lang="en-GB" sz="1400" dirty="0" err="1" smtClean="0"/>
              <a:t>QuickStart</a:t>
            </a:r>
            <a:r>
              <a:rPr lang="en-GB" sz="1400" dirty="0" smtClean="0"/>
              <a:t> VM which runs inside the </a:t>
            </a:r>
            <a:r>
              <a:rPr lang="en-GB" sz="1400" dirty="0" err="1" smtClean="0"/>
              <a:t>VirtualBox</a:t>
            </a:r>
            <a:r>
              <a:rPr lang="en-GB" sz="1400" dirty="0" smtClean="0"/>
              <a:t> virtual environment, which needs to be installed first. </a:t>
            </a:r>
          </a:p>
          <a:p>
            <a:endParaRPr lang="en-GB" sz="1400" dirty="0" smtClean="0"/>
          </a:p>
          <a:p>
            <a:r>
              <a:rPr lang="en-GB" sz="1400" dirty="0" smtClean="0"/>
              <a:t> Download and install </a:t>
            </a:r>
            <a:r>
              <a:rPr lang="en-GB" sz="1400" dirty="0" err="1" smtClean="0"/>
              <a:t>VirtualBox</a:t>
            </a:r>
            <a:r>
              <a:rPr lang="en-GB" sz="1400" dirty="0" smtClean="0"/>
              <a:t> on your machine: https://www.virtualbox.org/wiki/Downloads </a:t>
            </a:r>
          </a:p>
          <a:p>
            <a:r>
              <a:rPr lang="en-GB" sz="1400" dirty="0" smtClean="0"/>
              <a:t> Download the </a:t>
            </a:r>
            <a:r>
              <a:rPr lang="en-GB" sz="1400" dirty="0" err="1" smtClean="0"/>
              <a:t>Cloudera</a:t>
            </a:r>
            <a:r>
              <a:rPr lang="en-GB" sz="1400" dirty="0" smtClean="0"/>
              <a:t> </a:t>
            </a:r>
            <a:r>
              <a:rPr lang="en-GB" sz="1400" dirty="0" err="1" smtClean="0"/>
              <a:t>Quickstart</a:t>
            </a:r>
            <a:r>
              <a:rPr lang="en-GB" sz="1400" dirty="0" smtClean="0"/>
              <a:t> VM (it is free but you have to register). Select </a:t>
            </a:r>
            <a:r>
              <a:rPr lang="en-GB" sz="1400" dirty="0" err="1" smtClean="0"/>
              <a:t>VirtualBox</a:t>
            </a:r>
            <a:r>
              <a:rPr lang="en-GB" sz="1400" dirty="0" smtClean="0"/>
              <a:t> as the platform https://www.cloudera.com/downloads/quickstart_vms/5-12.html </a:t>
            </a:r>
          </a:p>
          <a:p>
            <a:r>
              <a:rPr lang="en-GB" sz="1400" dirty="0" smtClean="0"/>
              <a:t> Uncompress the VM archive (7-Zip is recommended) </a:t>
            </a:r>
          </a:p>
          <a:p>
            <a:r>
              <a:rPr lang="en-GB" sz="1400" dirty="0" smtClean="0"/>
              <a:t> Start </a:t>
            </a:r>
            <a:r>
              <a:rPr lang="en-GB" sz="1400" dirty="0" err="1" smtClean="0"/>
              <a:t>VirtualBox</a:t>
            </a:r>
            <a:r>
              <a:rPr lang="en-GB" sz="1400" dirty="0" smtClean="0"/>
              <a:t> and click Import Appliance in the File dropdown menu. Click the folder icon beside the location field. Browse to the uncompressed archive folder, select the .</a:t>
            </a:r>
            <a:r>
              <a:rPr lang="en-GB" sz="1400" dirty="0" err="1" smtClean="0"/>
              <a:t>ovf</a:t>
            </a:r>
            <a:r>
              <a:rPr lang="en-GB" sz="1400" dirty="0" smtClean="0"/>
              <a:t> file, and click the Open button. Click the Continue button. Click the Import button.  </a:t>
            </a:r>
          </a:p>
          <a:p>
            <a:r>
              <a:rPr lang="en-GB" sz="1400" dirty="0" smtClean="0"/>
              <a:t> Your virtual machine should now appear in the left column. Select it and click on Start to launch it.  </a:t>
            </a:r>
          </a:p>
          <a:p>
            <a:r>
              <a:rPr lang="en-GB" sz="1400" dirty="0" smtClean="0"/>
              <a:t> To verify that the VM is running and you can access it, open a browser to the URL: http://localhost:8088. You should see the resource manager UI. The VM uses port forwarding for the common </a:t>
            </a:r>
            <a:r>
              <a:rPr lang="en-GB" sz="1400" dirty="0" err="1" smtClean="0"/>
              <a:t>Hadoop</a:t>
            </a:r>
            <a:r>
              <a:rPr lang="en-GB" sz="1400" dirty="0" smtClean="0"/>
              <a:t> ports, so when the VM is running, those ports on </a:t>
            </a:r>
            <a:r>
              <a:rPr lang="en-GB" sz="1400" dirty="0" err="1" smtClean="0"/>
              <a:t>localhost</a:t>
            </a:r>
            <a:r>
              <a:rPr lang="en-GB" sz="1400" dirty="0" smtClean="0"/>
              <a:t> will redirect to the VM.  </a:t>
            </a:r>
          </a:p>
          <a:p>
            <a:endParaRPr lang="en-GB" sz="1400" dirty="0" smtClean="0"/>
          </a:p>
          <a:p>
            <a:r>
              <a:rPr lang="en-GB" sz="1400" dirty="0" smtClean="0"/>
              <a:t>The </a:t>
            </a:r>
            <a:r>
              <a:rPr lang="en-GB" sz="1400" dirty="0" err="1" smtClean="0"/>
              <a:t>Cloudera</a:t>
            </a:r>
            <a:r>
              <a:rPr lang="en-GB" sz="1400" dirty="0" smtClean="0"/>
              <a:t> </a:t>
            </a:r>
            <a:r>
              <a:rPr lang="en-GB" sz="1400" dirty="0" err="1" smtClean="0"/>
              <a:t>QuickStart</a:t>
            </a:r>
            <a:r>
              <a:rPr lang="en-GB" sz="1400" dirty="0" smtClean="0"/>
              <a:t> VM is a single-node cluster making it easy to quickly get hands on experience with </a:t>
            </a:r>
            <a:r>
              <a:rPr lang="en-GB" sz="1400" dirty="0" err="1" smtClean="0"/>
              <a:t>Hadoop</a:t>
            </a:r>
            <a:r>
              <a:rPr lang="en-GB" sz="1400" dirty="0" smtClean="0"/>
              <a:t>, Hive and Pig. </a:t>
            </a:r>
          </a:p>
          <a:p>
            <a:pPr>
              <a:buNone/>
            </a:pPr>
            <a:r>
              <a:rPr lang="en-GB" sz="1400" dirty="0" smtClean="0"/>
              <a:t> </a:t>
            </a:r>
          </a:p>
          <a:p>
            <a:r>
              <a:rPr lang="en-GB" sz="1400" dirty="0" smtClean="0"/>
              <a:t>Note that the </a:t>
            </a:r>
            <a:r>
              <a:rPr lang="en-GB" sz="1400" dirty="0" err="1" smtClean="0"/>
              <a:t>Cloudera</a:t>
            </a:r>
            <a:r>
              <a:rPr lang="en-GB" sz="1400" dirty="0" smtClean="0"/>
              <a:t> </a:t>
            </a:r>
            <a:r>
              <a:rPr lang="en-GB" sz="1400" dirty="0" err="1" smtClean="0"/>
              <a:t>Quickstart</a:t>
            </a:r>
            <a:r>
              <a:rPr lang="en-GB" sz="1400" dirty="0" smtClean="0"/>
              <a:t> VM archive is a large file in excess of 5GB so it might make sense to download it overnight  (you might need to disable your computers sleep function). </a:t>
            </a:r>
            <a:endParaRPr lang="en-GB"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a:t>
            </a:r>
            <a:endParaRPr lang="en-GB" dirty="0"/>
          </a:p>
        </p:txBody>
      </p:sp>
      <p:sp>
        <p:nvSpPr>
          <p:cNvPr id="3" name="Content Placeholder 2"/>
          <p:cNvSpPr>
            <a:spLocks noGrp="1"/>
          </p:cNvSpPr>
          <p:nvPr>
            <p:ph idx="1"/>
          </p:nvPr>
        </p:nvSpPr>
        <p:spPr/>
        <p:txBody>
          <a:bodyPr/>
          <a:lstStyle/>
          <a:p>
            <a:r>
              <a:rPr lang="en-GB" smtClean="0"/>
              <a:t>https://www.youtube.com/watch?v=DCaiZq3aBSc&amp;t=582s</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ecosystem - Apache Pig</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Apache Pig is a high level procedural  language platform for analysing and querying huge dataset that are stored in HDFS </a:t>
            </a:r>
          </a:p>
          <a:p>
            <a:r>
              <a:rPr lang="en-GB" dirty="0" smtClean="0"/>
              <a:t>Pig uses </a:t>
            </a:r>
            <a:r>
              <a:rPr lang="en-GB" dirty="0" err="1" smtClean="0"/>
              <a:t>PigLatin</a:t>
            </a:r>
            <a:r>
              <a:rPr lang="en-GB" b="1" i="1" dirty="0" smtClean="0"/>
              <a:t> </a:t>
            </a:r>
            <a:r>
              <a:rPr lang="en-GB" dirty="0" smtClean="0"/>
              <a:t>language.</a:t>
            </a:r>
          </a:p>
          <a:p>
            <a:r>
              <a:rPr lang="en-GB" dirty="0" smtClean="0"/>
              <a:t>It operates on the client side </a:t>
            </a:r>
          </a:p>
          <a:p>
            <a:r>
              <a:rPr lang="en-GB" dirty="0" smtClean="0"/>
              <a:t>Developed by Yahoo</a:t>
            </a:r>
          </a:p>
          <a:p>
            <a:r>
              <a:rPr lang="en-GB" dirty="0" smtClean="0"/>
              <a:t>Instead of writing Java code to implement </a:t>
            </a:r>
            <a:r>
              <a:rPr lang="en-GB" dirty="0" err="1" smtClean="0"/>
              <a:t>MapReduce</a:t>
            </a:r>
            <a:r>
              <a:rPr lang="en-GB" dirty="0" smtClean="0"/>
              <a:t> you can chose either Pig Latin and Hive SQL languages to construct </a:t>
            </a:r>
            <a:r>
              <a:rPr lang="en-GB" dirty="0" err="1" smtClean="0"/>
              <a:t>MapReduce</a:t>
            </a:r>
            <a:r>
              <a:rPr lang="en-GB" dirty="0" smtClean="0"/>
              <a:t> programs. </a:t>
            </a:r>
          </a:p>
          <a:p>
            <a:pPr lvl="1"/>
            <a:r>
              <a:rPr lang="en-GB" dirty="0" smtClean="0"/>
              <a:t>Benefit of coding in Pig and Hive is that is much fewer lines of code and reduces the overall development and testing time </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Hadoop</a:t>
            </a:r>
            <a:r>
              <a:rPr lang="en-GB" dirty="0" smtClean="0"/>
              <a:t> ecosystem – Apache </a:t>
            </a:r>
            <a:r>
              <a:rPr lang="en-GB" dirty="0" err="1" smtClean="0"/>
              <a:t>HBase</a:t>
            </a:r>
            <a:endParaRPr lang="en-GB" dirty="0"/>
          </a:p>
        </p:txBody>
      </p:sp>
      <p:sp>
        <p:nvSpPr>
          <p:cNvPr id="3" name="Content Placeholder 2"/>
          <p:cNvSpPr>
            <a:spLocks noGrp="1"/>
          </p:cNvSpPr>
          <p:nvPr>
            <p:ph idx="1"/>
          </p:nvPr>
        </p:nvSpPr>
        <p:spPr/>
        <p:txBody>
          <a:bodyPr>
            <a:normAutofit fontScale="85000" lnSpcReduction="20000"/>
          </a:bodyPr>
          <a:lstStyle/>
          <a:p>
            <a:r>
              <a:rPr lang="en-GB" dirty="0" err="1" smtClean="0"/>
              <a:t>Hadoop</a:t>
            </a:r>
            <a:r>
              <a:rPr lang="en-GB" dirty="0" smtClean="0"/>
              <a:t> perform batch processing and data is  accessed sequentially. One has to search the entire dataset even for the simplest of jobs – v slow</a:t>
            </a:r>
            <a:r>
              <a:rPr lang="en-GB" dirty="0" smtClean="0"/>
              <a:t>!</a:t>
            </a:r>
          </a:p>
          <a:p>
            <a:r>
              <a:rPr lang="en-GB" dirty="0" smtClean="0"/>
              <a:t>It provides random real time read/write access to data in </a:t>
            </a:r>
            <a:r>
              <a:rPr lang="en-GB" dirty="0" smtClean="0"/>
              <a:t>HDFS</a:t>
            </a:r>
            <a:endParaRPr lang="en-GB" b="1" dirty="0" smtClean="0"/>
          </a:p>
          <a:p>
            <a:r>
              <a:rPr lang="en-GB" dirty="0" smtClean="0"/>
              <a:t>Is </a:t>
            </a:r>
            <a:r>
              <a:rPr lang="en-GB" dirty="0" smtClean="0"/>
              <a:t>a distributed database that was designed to store billions of row and millions of columns.</a:t>
            </a:r>
          </a:p>
          <a:p>
            <a:r>
              <a:rPr lang="en-GB" dirty="0" err="1" smtClean="0"/>
              <a:t>HBase</a:t>
            </a:r>
            <a:r>
              <a:rPr lang="en-GB" dirty="0" smtClean="0"/>
              <a:t> is scalable, distributed, and </a:t>
            </a:r>
            <a:r>
              <a:rPr lang="en-GB" dirty="0" err="1" smtClean="0"/>
              <a:t>NoSQL</a:t>
            </a:r>
            <a:r>
              <a:rPr lang="en-GB" dirty="0" smtClean="0"/>
              <a:t> database that is built on top of HDFS. </a:t>
            </a:r>
          </a:p>
          <a:p>
            <a:r>
              <a:rPr lang="en-GB" dirty="0" err="1" smtClean="0"/>
              <a:t>HBase</a:t>
            </a:r>
            <a:r>
              <a:rPr lang="en-GB" dirty="0" smtClean="0"/>
              <a:t> provide real-time access to read or write data in </a:t>
            </a:r>
            <a:r>
              <a:rPr lang="en-GB" dirty="0" smtClean="0"/>
              <a:t>HDFS</a:t>
            </a:r>
          </a:p>
          <a:p>
            <a:r>
              <a:rPr lang="en-GB" dirty="0" smtClean="0"/>
              <a:t>It’s origin </a:t>
            </a:r>
            <a:r>
              <a:rPr lang="en-GB" dirty="0" smtClean="0"/>
              <a:t>from Google </a:t>
            </a:r>
            <a:r>
              <a:rPr lang="en-GB" dirty="0" err="1" smtClean="0"/>
              <a:t>Bigtable</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Hadoop</a:t>
            </a:r>
            <a:r>
              <a:rPr lang="en-GB" dirty="0" smtClean="0"/>
              <a:t> Ecosystem</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Apache </a:t>
            </a:r>
            <a:r>
              <a:rPr lang="en-GB" b="1" dirty="0" err="1" smtClean="0"/>
              <a:t>Sqoop</a:t>
            </a:r>
            <a:r>
              <a:rPr lang="en-GB" dirty="0" smtClean="0"/>
              <a:t> imports data from external sources into related </a:t>
            </a:r>
            <a:r>
              <a:rPr lang="en-GB" dirty="0" err="1" smtClean="0"/>
              <a:t>Hadoop</a:t>
            </a:r>
            <a:r>
              <a:rPr lang="en-GB" dirty="0" smtClean="0"/>
              <a:t> ecosystem. It also exports data from </a:t>
            </a:r>
            <a:r>
              <a:rPr lang="en-GB" dirty="0" err="1" smtClean="0"/>
              <a:t>Hadoop</a:t>
            </a:r>
            <a:r>
              <a:rPr lang="en-GB" dirty="0" smtClean="0"/>
              <a:t> to other external sources. </a:t>
            </a:r>
            <a:r>
              <a:rPr lang="en-GB" dirty="0" err="1" smtClean="0"/>
              <a:t>Sqoop</a:t>
            </a:r>
            <a:r>
              <a:rPr lang="en-GB" dirty="0" smtClean="0"/>
              <a:t> works with RDBMS like Oracle, </a:t>
            </a:r>
            <a:r>
              <a:rPr lang="en-GB" dirty="0" err="1" smtClean="0"/>
              <a:t>MySQL</a:t>
            </a:r>
            <a:endParaRPr lang="en-GB" dirty="0" smtClean="0"/>
          </a:p>
          <a:p>
            <a:r>
              <a:rPr lang="en-GB" b="1" dirty="0" smtClean="0"/>
              <a:t>Apache Flume</a:t>
            </a:r>
            <a:r>
              <a:rPr lang="en-GB" dirty="0" smtClean="0"/>
              <a:t> efficiently collects, aggregate and moves a large amount of data from its origin and sending it back to HDFS. It is fault tolerant and reliable mechanism. Used for streaming logs and event based </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2256</TotalTime>
  <Words>3951</Words>
  <Application>Microsoft Office PowerPoint</Application>
  <PresentationFormat>On-screen Show (4:3)</PresentationFormat>
  <Paragraphs>339</Paragraphs>
  <Slides>62</Slides>
  <Notes>1</Notes>
  <HiddenSlides>1</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Big Data – Introduction to Hadoop</vt:lpstr>
      <vt:lpstr>Big Data Challenges </vt:lpstr>
      <vt:lpstr>Hadoop</vt:lpstr>
      <vt:lpstr>Hadoop is a solution to the Big Data problem</vt:lpstr>
      <vt:lpstr>Hadoop Ecosystem</vt:lpstr>
      <vt:lpstr>Hadoop ecosystem – Apache Hive </vt:lpstr>
      <vt:lpstr>Hadoop ecosystem - Apache Pig</vt:lpstr>
      <vt:lpstr>Hadoop ecosystem – Apache HBase</vt:lpstr>
      <vt:lpstr>Hadoop Ecosystem</vt:lpstr>
      <vt:lpstr>Hadoop Architecture</vt:lpstr>
      <vt:lpstr>Hadoop Architecture </vt:lpstr>
      <vt:lpstr>Hadoop - a reliable shared data storage and data analysis system  </vt:lpstr>
      <vt:lpstr>Slide 13</vt:lpstr>
      <vt:lpstr>Hadoop</vt:lpstr>
      <vt:lpstr>Key to Hadoop’s Power</vt:lpstr>
      <vt:lpstr>What can Hadoop do?</vt:lpstr>
      <vt:lpstr>Explore Large Datasets Directly with Hadoop</vt:lpstr>
      <vt:lpstr>Hadoop Architecture comprises three major layers</vt:lpstr>
      <vt:lpstr>Why is Hadoop popular?</vt:lpstr>
      <vt:lpstr>Hadoop Features</vt:lpstr>
      <vt:lpstr>Hadoop Features (Cont)</vt:lpstr>
      <vt:lpstr>Hadoop Flavours</vt:lpstr>
      <vt:lpstr>Examples 1 Hadoop usage: Log Analysis</vt:lpstr>
      <vt:lpstr>Log Analysis - Continued</vt:lpstr>
      <vt:lpstr>Example 2 Hadoop usage: Risk Modeling</vt:lpstr>
      <vt:lpstr>Hadoop is a powerful tool (but not a solution)</vt:lpstr>
      <vt:lpstr>What Hadoop can do </vt:lpstr>
      <vt:lpstr>Slide 28</vt:lpstr>
      <vt:lpstr>Class work 1</vt:lpstr>
      <vt:lpstr>Hadoop Distributed Filesystem (HDFS) Scale out well</vt:lpstr>
      <vt:lpstr>HDFS Architecture</vt:lpstr>
      <vt:lpstr>HDFS – Distributed file system in more detail</vt:lpstr>
      <vt:lpstr>HDFS –write once read often </vt:lpstr>
      <vt:lpstr>Hadoop Distributed File System (HFDS)</vt:lpstr>
      <vt:lpstr>Slide 35</vt:lpstr>
      <vt:lpstr>Slide 36</vt:lpstr>
      <vt:lpstr>HDFS – has a Master/Slave Architecture </vt:lpstr>
      <vt:lpstr>Slide 38</vt:lpstr>
      <vt:lpstr>HDFS</vt:lpstr>
      <vt:lpstr>HDFS Large Block Size – why?</vt:lpstr>
      <vt:lpstr>HDFS – Replicating data blocks</vt:lpstr>
      <vt:lpstr>Hadoop Master-Slave Architecture</vt:lpstr>
      <vt:lpstr>HDFS</vt:lpstr>
      <vt:lpstr>HDFS has 2 daemon process running:</vt:lpstr>
      <vt:lpstr>HDFS Daemon processes</vt:lpstr>
      <vt:lpstr>Disk failures are inevitable </vt:lpstr>
      <vt:lpstr>HDFS is based on share nothing principle</vt:lpstr>
      <vt:lpstr>A basic Analogy for parallel processing</vt:lpstr>
      <vt:lpstr>What is MapReduce?</vt:lpstr>
      <vt:lpstr>MapReduce overview</vt:lpstr>
      <vt:lpstr>MapReduce advantages</vt:lpstr>
      <vt:lpstr>Map Reduce</vt:lpstr>
      <vt:lpstr>YARN (short for Yet Another Resource Manager)</vt:lpstr>
      <vt:lpstr>Class Work 2</vt:lpstr>
      <vt:lpstr>Advantages of Hadoop</vt:lpstr>
      <vt:lpstr>Advantages of Hadoop (Cont</vt:lpstr>
      <vt:lpstr>Hadoop Advantages (cont)</vt:lpstr>
      <vt:lpstr>Disadvantage of Hadoop</vt:lpstr>
      <vt:lpstr>Disadvantage of Hadoop</vt:lpstr>
      <vt:lpstr>Installing Hadoop on your PC</vt:lpstr>
      <vt:lpstr>Installing Hadoop On Your Personal Machine  </vt:lpstr>
      <vt:lpstr>Video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Introduction to Hadoop</dc:title>
  <dc:creator>sanje_000</dc:creator>
  <cp:lastModifiedBy>sanje_000</cp:lastModifiedBy>
  <cp:revision>47</cp:revision>
  <dcterms:created xsi:type="dcterms:W3CDTF">2019-07-18T14:28:34Z</dcterms:created>
  <dcterms:modified xsi:type="dcterms:W3CDTF">2019-10-03T10:14:02Z</dcterms:modified>
</cp:coreProperties>
</file>