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6" r:id="rId3"/>
    <p:sldId id="307" r:id="rId4"/>
    <p:sldId id="257" r:id="rId5"/>
    <p:sldId id="258" r:id="rId6"/>
    <p:sldId id="288" r:id="rId7"/>
    <p:sldId id="283" r:id="rId8"/>
    <p:sldId id="277" r:id="rId9"/>
    <p:sldId id="259" r:id="rId10"/>
    <p:sldId id="260" r:id="rId11"/>
    <p:sldId id="284" r:id="rId12"/>
    <p:sldId id="285" r:id="rId13"/>
    <p:sldId id="262" r:id="rId14"/>
    <p:sldId id="261" r:id="rId15"/>
    <p:sldId id="309" r:id="rId16"/>
    <p:sldId id="310" r:id="rId17"/>
    <p:sldId id="286" r:id="rId18"/>
    <p:sldId id="267" r:id="rId19"/>
    <p:sldId id="287"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265" r:id="rId36"/>
    <p:sldId id="266" r:id="rId37"/>
    <p:sldId id="269" r:id="rId38"/>
    <p:sldId id="311" r:id="rId39"/>
    <p:sldId id="270" r:id="rId40"/>
    <p:sldId id="308" r:id="rId41"/>
    <p:sldId id="271" r:id="rId42"/>
    <p:sldId id="279" r:id="rId43"/>
    <p:sldId id="280" r:id="rId44"/>
    <p:sldId id="281" r:id="rId45"/>
    <p:sldId id="305" r:id="rId46"/>
    <p:sldId id="282" r:id="rId47"/>
    <p:sldId id="304" r:id="rId48"/>
    <p:sldId id="27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1164" y="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EBFDD32-6049-4CF9-A3D7-AB6E7238E8FE}" type="datetimeFigureOut">
              <a:rPr lang="en-GB" smtClean="0"/>
              <a:pPr/>
              <a:t>10/10/2019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A18642-25B9-49C9-9429-16D1ABFF46A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EBFDD32-6049-4CF9-A3D7-AB6E7238E8FE}" type="datetimeFigureOut">
              <a:rPr lang="en-GB" smtClean="0"/>
              <a:pPr/>
              <a:t>10/10/2019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A18642-25B9-49C9-9429-16D1ABFF46A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EBFDD32-6049-4CF9-A3D7-AB6E7238E8FE}" type="datetimeFigureOut">
              <a:rPr lang="en-GB" smtClean="0"/>
              <a:pPr/>
              <a:t>10/10/2019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A18642-25B9-49C9-9429-16D1ABFF46A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EBFDD32-6049-4CF9-A3D7-AB6E7238E8FE}" type="datetimeFigureOut">
              <a:rPr lang="en-GB" smtClean="0"/>
              <a:pPr/>
              <a:t>10/10/2019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A18642-25B9-49C9-9429-16D1ABFF46A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BFDD32-6049-4CF9-A3D7-AB6E7238E8FE}" type="datetimeFigureOut">
              <a:rPr lang="en-GB" smtClean="0"/>
              <a:pPr/>
              <a:t>10/10/2019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A18642-25B9-49C9-9429-16D1ABFF46A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EBFDD32-6049-4CF9-A3D7-AB6E7238E8FE}" type="datetimeFigureOut">
              <a:rPr lang="en-GB" smtClean="0"/>
              <a:pPr/>
              <a:t>10/10/2019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A18642-25B9-49C9-9429-16D1ABFF46A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EBFDD32-6049-4CF9-A3D7-AB6E7238E8FE}" type="datetimeFigureOut">
              <a:rPr lang="en-GB" smtClean="0"/>
              <a:pPr/>
              <a:t>10/10/2019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2A18642-25B9-49C9-9429-16D1ABFF46A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EBFDD32-6049-4CF9-A3D7-AB6E7238E8FE}" type="datetimeFigureOut">
              <a:rPr lang="en-GB" smtClean="0"/>
              <a:pPr/>
              <a:t>10/10/2019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2A18642-25B9-49C9-9429-16D1ABFF46A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BFDD32-6049-4CF9-A3D7-AB6E7238E8FE}" type="datetimeFigureOut">
              <a:rPr lang="en-GB" smtClean="0"/>
              <a:pPr/>
              <a:t>10/10/2019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2A18642-25B9-49C9-9429-16D1ABFF46A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BFDD32-6049-4CF9-A3D7-AB6E7238E8FE}" type="datetimeFigureOut">
              <a:rPr lang="en-GB" smtClean="0"/>
              <a:pPr/>
              <a:t>10/10/2019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A18642-25B9-49C9-9429-16D1ABFF46A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BFDD32-6049-4CF9-A3D7-AB6E7238E8FE}" type="datetimeFigureOut">
              <a:rPr lang="en-GB" smtClean="0"/>
              <a:pPr/>
              <a:t>10/10/2019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A18642-25B9-49C9-9429-16D1ABFF46A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BFDD32-6049-4CF9-A3D7-AB6E7238E8FE}" type="datetimeFigureOut">
              <a:rPr lang="en-GB" smtClean="0"/>
              <a:pPr/>
              <a:t>10/10/2019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A18642-25B9-49C9-9429-16D1ABFF46A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err="1" smtClean="0"/>
              <a:t>Hadoop</a:t>
            </a:r>
            <a:r>
              <a:rPr lang="en-GB" dirty="0" smtClean="0"/>
              <a:t> Distributed </a:t>
            </a:r>
            <a:r>
              <a:rPr lang="en-GB" dirty="0" err="1" smtClean="0"/>
              <a:t>Filesystem</a:t>
            </a:r>
            <a:r>
              <a:rPr lang="en-GB" dirty="0" smtClean="0"/>
              <a:t> (HDFS) </a:t>
            </a:r>
            <a:br>
              <a:rPr lang="en-GB" dirty="0" smtClean="0"/>
            </a:br>
            <a:endParaRPr lang="en-GB" dirty="0"/>
          </a:p>
        </p:txBody>
      </p:sp>
      <p:sp>
        <p:nvSpPr>
          <p:cNvPr id="3" name="Subtitle 2"/>
          <p:cNvSpPr>
            <a:spLocks noGrp="1"/>
          </p:cNvSpPr>
          <p:nvPr>
            <p:ph type="subTitle" idx="1"/>
          </p:nvPr>
        </p:nvSpPr>
        <p:spPr/>
        <p:txBody>
          <a:bodyPr/>
          <a:lstStyle/>
          <a:p>
            <a:r>
              <a:rPr lang="en-GB" dirty="0" smtClean="0"/>
              <a:t>Lecture 3</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NameNode</a:t>
            </a:r>
            <a:r>
              <a:rPr lang="en-GB" dirty="0" smtClean="0"/>
              <a:t> – the </a:t>
            </a:r>
            <a:r>
              <a:rPr lang="en-GB" i="1" u="sng" dirty="0" smtClean="0"/>
              <a:t>Address</a:t>
            </a:r>
            <a:r>
              <a:rPr lang="en-GB" dirty="0" smtClean="0"/>
              <a:t> book for HDFS Cluster</a:t>
            </a:r>
            <a:endParaRPr lang="en-GB" dirty="0"/>
          </a:p>
        </p:txBody>
      </p:sp>
      <p:sp>
        <p:nvSpPr>
          <p:cNvPr id="3" name="Content Placeholder 2"/>
          <p:cNvSpPr>
            <a:spLocks noGrp="1"/>
          </p:cNvSpPr>
          <p:nvPr>
            <p:ph idx="1"/>
          </p:nvPr>
        </p:nvSpPr>
        <p:spPr/>
        <p:txBody>
          <a:bodyPr>
            <a:normAutofit fontScale="70000" lnSpcReduction="20000"/>
          </a:bodyPr>
          <a:lstStyle/>
          <a:p>
            <a:r>
              <a:rPr lang="en-GB" dirty="0" err="1" smtClean="0"/>
              <a:t>NameNode</a:t>
            </a:r>
            <a:r>
              <a:rPr lang="en-GB" dirty="0" smtClean="0"/>
              <a:t> is address book for HDFS because it knows not only which blocks make up individual files but also where each of these blocks and their replicas are stored</a:t>
            </a:r>
          </a:p>
          <a:p>
            <a:r>
              <a:rPr lang="en-GB" dirty="0" smtClean="0"/>
              <a:t>When </a:t>
            </a:r>
            <a:r>
              <a:rPr lang="en-GB" dirty="0" smtClean="0"/>
              <a:t>a user stores a file in HDFS, the file is divided into data blocks.  3 copies of these data blocks are stored in slave nodes (</a:t>
            </a:r>
            <a:r>
              <a:rPr lang="en-GB" dirty="0" err="1" smtClean="0"/>
              <a:t>DataNode</a:t>
            </a:r>
            <a:r>
              <a:rPr lang="en-GB" dirty="0" smtClean="0"/>
              <a:t>) throughout the </a:t>
            </a:r>
            <a:r>
              <a:rPr lang="en-GB" dirty="0" err="1" smtClean="0"/>
              <a:t>Hadoop</a:t>
            </a:r>
            <a:r>
              <a:rPr lang="en-GB" dirty="0" smtClean="0"/>
              <a:t> cluster as dictated by </a:t>
            </a:r>
            <a:r>
              <a:rPr lang="en-GB" dirty="0" err="1" smtClean="0"/>
              <a:t>NameNode</a:t>
            </a:r>
            <a:r>
              <a:rPr lang="en-GB" dirty="0" smtClean="0"/>
              <a:t> </a:t>
            </a:r>
          </a:p>
          <a:p>
            <a:r>
              <a:rPr lang="en-GB" dirty="0" err="1" smtClean="0"/>
              <a:t>NameNode</a:t>
            </a:r>
            <a:r>
              <a:rPr lang="en-GB" dirty="0" smtClean="0"/>
              <a:t> a critically important component in a </a:t>
            </a:r>
            <a:r>
              <a:rPr lang="en-GB" dirty="0" err="1" smtClean="0"/>
              <a:t>Hadoop</a:t>
            </a:r>
            <a:r>
              <a:rPr lang="en-GB" dirty="0" smtClean="0"/>
              <a:t> cluster and if it is unavailable applications cannot access any data stored in HDFS</a:t>
            </a:r>
          </a:p>
          <a:p>
            <a:r>
              <a:rPr lang="en-GB" dirty="0" smtClean="0"/>
              <a:t>HDFS is  journaling file system;   all meta data changes are logged in an edit journal that tracks events since the last checkpoint - the last time when the </a:t>
            </a:r>
            <a:r>
              <a:rPr lang="en-GB" dirty="0" err="1" smtClean="0"/>
              <a:t>editlog</a:t>
            </a:r>
            <a:r>
              <a:rPr lang="en-GB" dirty="0" smtClean="0"/>
              <a:t> was merged with </a:t>
            </a:r>
            <a:r>
              <a:rPr lang="en-GB" dirty="0" err="1" smtClean="0"/>
              <a:t>fsimage</a:t>
            </a:r>
            <a:r>
              <a:rPr lang="en-GB" dirty="0" smtClean="0"/>
              <a:t>. </a:t>
            </a:r>
          </a:p>
          <a:p>
            <a:endParaRPr lang="en-GB" dirty="0" smtClean="0"/>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NameNode</a:t>
            </a:r>
            <a:r>
              <a:rPr lang="en-GB" dirty="0" smtClean="0"/>
              <a:t> details</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Records the metadata of all the files stored in the cluster </a:t>
            </a:r>
            <a:r>
              <a:rPr lang="en-GB" dirty="0" err="1" smtClean="0"/>
              <a:t>eg</a:t>
            </a:r>
            <a:r>
              <a:rPr lang="en-GB" dirty="0" smtClean="0"/>
              <a:t>  location of blocks stored, the size of the files, permissions, hierarchy </a:t>
            </a:r>
          </a:p>
          <a:p>
            <a:r>
              <a:rPr lang="en-GB" dirty="0" smtClean="0"/>
              <a:t>Two files associated with the metadata:</a:t>
            </a:r>
          </a:p>
          <a:p>
            <a:pPr lvl="1"/>
            <a:r>
              <a:rPr lang="en-GB" dirty="0" err="1" smtClean="0"/>
              <a:t>FsImage</a:t>
            </a:r>
            <a:r>
              <a:rPr lang="en-GB" b="1" dirty="0" smtClean="0"/>
              <a:t>:</a:t>
            </a:r>
            <a:r>
              <a:rPr lang="en-GB" dirty="0" smtClean="0"/>
              <a:t> contains the complete state of the file system namespace since the start of the </a:t>
            </a:r>
            <a:r>
              <a:rPr lang="en-GB" dirty="0" err="1" smtClean="0"/>
              <a:t>NameNode</a:t>
            </a:r>
            <a:endParaRPr lang="en-GB" dirty="0" smtClean="0"/>
          </a:p>
          <a:p>
            <a:pPr lvl="1"/>
            <a:r>
              <a:rPr lang="en-GB" dirty="0" err="1" smtClean="0"/>
              <a:t>EditLogs</a:t>
            </a:r>
            <a:r>
              <a:rPr lang="en-GB" b="1" dirty="0" smtClean="0"/>
              <a:t>:</a:t>
            </a:r>
            <a:r>
              <a:rPr lang="en-GB" dirty="0" smtClean="0"/>
              <a:t> contains all the recent modifications made to the file system with respect to the most recent </a:t>
            </a:r>
            <a:r>
              <a:rPr lang="en-GB" dirty="0" err="1" smtClean="0"/>
              <a:t>FsImage</a:t>
            </a:r>
            <a:endParaRPr lang="en-GB" dirty="0" smtClean="0"/>
          </a:p>
          <a:p>
            <a:r>
              <a:rPr lang="en-GB" dirty="0" smtClean="0"/>
              <a:t>It records each change that takes place to the file system metadata </a:t>
            </a:r>
            <a:r>
              <a:rPr lang="en-GB" dirty="0" err="1" smtClean="0"/>
              <a:t>eg</a:t>
            </a:r>
            <a:r>
              <a:rPr lang="en-GB" dirty="0" smtClean="0"/>
              <a:t> if a file is deleted in HDFS, the </a:t>
            </a:r>
            <a:r>
              <a:rPr lang="en-GB" dirty="0" err="1" smtClean="0"/>
              <a:t>NameNode</a:t>
            </a:r>
            <a:r>
              <a:rPr lang="en-GB" dirty="0" smtClean="0"/>
              <a:t> will record this in the </a:t>
            </a:r>
            <a:r>
              <a:rPr lang="en-GB" dirty="0" err="1" smtClean="0"/>
              <a:t>EditLog</a:t>
            </a:r>
            <a:r>
              <a:rPr lang="en-GB" dirty="0" smtClean="0"/>
              <a:t>.</a:t>
            </a:r>
          </a:p>
          <a:p>
            <a:r>
              <a:rPr lang="en-GB" dirty="0" smtClean="0"/>
              <a:t>It regularly receives a Heartbeat and a block report from all the </a:t>
            </a:r>
            <a:r>
              <a:rPr lang="en-GB" dirty="0" err="1" smtClean="0"/>
              <a:t>DataNodes</a:t>
            </a:r>
            <a:r>
              <a:rPr lang="en-GB" dirty="0" smtClean="0"/>
              <a:t> in the cluster to ensure that the </a:t>
            </a:r>
            <a:r>
              <a:rPr lang="en-GB" dirty="0" err="1" smtClean="0"/>
              <a:t>DataNodes</a:t>
            </a:r>
            <a:r>
              <a:rPr lang="en-GB" dirty="0" smtClean="0"/>
              <a:t> are healthy and alive</a:t>
            </a:r>
          </a:p>
          <a:p>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NameNode</a:t>
            </a:r>
            <a:r>
              <a:rPr lang="en-GB" dirty="0" smtClean="0"/>
              <a:t> Details (cont)</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Keeps a record of all the blocks in HDFS &amp; in which nodes these blocks are located</a:t>
            </a:r>
          </a:p>
          <a:p>
            <a:r>
              <a:rPr lang="en-GB" dirty="0" smtClean="0"/>
              <a:t>Responsible to take care of the replication factor of all the blocks </a:t>
            </a:r>
          </a:p>
          <a:p>
            <a:r>
              <a:rPr lang="en-GB" dirty="0" smtClean="0"/>
              <a:t>In case of the </a:t>
            </a:r>
            <a:r>
              <a:rPr lang="en-GB" dirty="0" err="1" smtClean="0"/>
              <a:t>DataNode</a:t>
            </a:r>
            <a:r>
              <a:rPr lang="en-GB" dirty="0" smtClean="0"/>
              <a:t> failure, the </a:t>
            </a:r>
            <a:r>
              <a:rPr lang="en-GB" dirty="0" err="1" smtClean="0"/>
              <a:t>NameNode</a:t>
            </a:r>
            <a:r>
              <a:rPr lang="en-GB" dirty="0" smtClean="0"/>
              <a:t> chooses new </a:t>
            </a:r>
            <a:r>
              <a:rPr lang="en-GB" dirty="0" err="1" smtClean="0"/>
              <a:t>DataNodes</a:t>
            </a:r>
            <a:r>
              <a:rPr lang="en-GB" dirty="0" smtClean="0"/>
              <a:t> for new replicas, balance disk usage and manages the communication traffic to the </a:t>
            </a:r>
            <a:r>
              <a:rPr lang="en-GB" dirty="0" err="1" smtClean="0"/>
              <a:t>DataNodes</a:t>
            </a:r>
            <a:endParaRPr lang="en-GB" dirty="0" smtClean="0"/>
          </a:p>
          <a:p>
            <a:r>
              <a:rPr lang="en-GB" dirty="0" smtClean="0"/>
              <a:t>User data never resides on the </a:t>
            </a:r>
            <a:r>
              <a:rPr lang="en-GB" dirty="0" err="1" smtClean="0"/>
              <a:t>NameNode</a:t>
            </a:r>
            <a:r>
              <a:rPr lang="en-GB" dirty="0" smtClean="0"/>
              <a:t>. The data resides on </a:t>
            </a:r>
            <a:r>
              <a:rPr lang="en-GB" dirty="0" err="1" smtClean="0"/>
              <a:t>DataNodes</a:t>
            </a:r>
            <a:r>
              <a:rPr lang="en-GB" dirty="0" smtClean="0"/>
              <a:t> only  </a:t>
            </a:r>
          </a:p>
          <a:p>
            <a:endParaRPr lang="en-GB" dirty="0" smtClean="0"/>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NameNode</a:t>
            </a:r>
            <a:r>
              <a:rPr lang="en-GB" dirty="0" smtClean="0"/>
              <a:t> details (Cont)</a:t>
            </a:r>
            <a:endParaRPr lang="en-GB" dirty="0"/>
          </a:p>
        </p:txBody>
      </p:sp>
      <p:sp>
        <p:nvSpPr>
          <p:cNvPr id="3" name="Content Placeholder 2"/>
          <p:cNvSpPr>
            <a:spLocks noGrp="1"/>
          </p:cNvSpPr>
          <p:nvPr>
            <p:ph idx="1"/>
          </p:nvPr>
        </p:nvSpPr>
        <p:spPr/>
        <p:txBody>
          <a:bodyPr>
            <a:normAutofit fontScale="85000" lnSpcReduction="20000"/>
          </a:bodyPr>
          <a:lstStyle/>
          <a:p>
            <a:r>
              <a:rPr lang="en-GB" dirty="0" err="1" smtClean="0"/>
              <a:t>NameNode</a:t>
            </a:r>
            <a:r>
              <a:rPr lang="en-GB" dirty="0" smtClean="0"/>
              <a:t> periodically receives  Heartbeat and a Block report from each of the </a:t>
            </a:r>
            <a:r>
              <a:rPr lang="en-GB" dirty="0" err="1" smtClean="0"/>
              <a:t>DataNodes</a:t>
            </a:r>
            <a:r>
              <a:rPr lang="en-GB" dirty="0" smtClean="0"/>
              <a:t> in the cluster</a:t>
            </a:r>
          </a:p>
          <a:p>
            <a:r>
              <a:rPr lang="en-GB" dirty="0" smtClean="0"/>
              <a:t>Receipt of a Heartbeat means that the </a:t>
            </a:r>
            <a:r>
              <a:rPr lang="en-GB" dirty="0" err="1" smtClean="0"/>
              <a:t>DataNode</a:t>
            </a:r>
            <a:r>
              <a:rPr lang="en-GB" dirty="0" smtClean="0"/>
              <a:t> is functioning properly</a:t>
            </a:r>
          </a:p>
          <a:p>
            <a:r>
              <a:rPr lang="en-GB" dirty="0" smtClean="0"/>
              <a:t>A </a:t>
            </a:r>
            <a:r>
              <a:rPr lang="en-GB" dirty="0" err="1" smtClean="0"/>
              <a:t>Blockreport</a:t>
            </a:r>
            <a:r>
              <a:rPr lang="en-GB" dirty="0" smtClean="0"/>
              <a:t> contains a list of all blocks on a </a:t>
            </a:r>
            <a:r>
              <a:rPr lang="en-GB" dirty="0" err="1" smtClean="0"/>
              <a:t>DataNode</a:t>
            </a:r>
            <a:r>
              <a:rPr lang="en-GB" dirty="0" smtClean="0"/>
              <a:t>.</a:t>
            </a:r>
          </a:p>
          <a:p>
            <a:r>
              <a:rPr lang="en-GB" dirty="0" err="1" smtClean="0"/>
              <a:t>DataNode</a:t>
            </a:r>
            <a:r>
              <a:rPr lang="en-GB" dirty="0" smtClean="0"/>
              <a:t> daemons send the </a:t>
            </a:r>
            <a:r>
              <a:rPr lang="en-GB" dirty="0" err="1" smtClean="0"/>
              <a:t>NameNode</a:t>
            </a:r>
            <a:r>
              <a:rPr lang="en-GB" dirty="0" smtClean="0"/>
              <a:t> heartbeats every 3 seconds indicating they are alive </a:t>
            </a:r>
          </a:p>
          <a:p>
            <a:r>
              <a:rPr lang="en-GB" dirty="0" smtClean="0"/>
              <a:t> By Default every 6 hours (configurable) the </a:t>
            </a:r>
            <a:r>
              <a:rPr lang="en-GB" dirty="0" err="1" smtClean="0"/>
              <a:t>DataNodes</a:t>
            </a:r>
            <a:r>
              <a:rPr lang="en-GB" dirty="0" smtClean="0"/>
              <a:t> send the </a:t>
            </a:r>
            <a:r>
              <a:rPr lang="en-GB" dirty="0" err="1" smtClean="0"/>
              <a:t>NameNode</a:t>
            </a:r>
            <a:r>
              <a:rPr lang="en-GB" dirty="0" smtClean="0"/>
              <a:t> a block report outlining which file blocks are on their nodes -  Ensures  </a:t>
            </a:r>
            <a:r>
              <a:rPr lang="en-GB" dirty="0" err="1" smtClean="0"/>
              <a:t>NameNode</a:t>
            </a:r>
            <a:r>
              <a:rPr lang="en-GB" dirty="0" smtClean="0"/>
              <a:t> has current view of the available resources in the cluster</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NameNode</a:t>
            </a:r>
            <a:r>
              <a:rPr lang="en-GB" dirty="0" smtClean="0"/>
              <a:t> details</a:t>
            </a:r>
            <a:endParaRPr lang="en-GB" dirty="0"/>
          </a:p>
        </p:txBody>
      </p:sp>
      <p:sp>
        <p:nvSpPr>
          <p:cNvPr id="3" name="Content Placeholder 2"/>
          <p:cNvSpPr>
            <a:spLocks noGrp="1"/>
          </p:cNvSpPr>
          <p:nvPr>
            <p:ph idx="1"/>
          </p:nvPr>
        </p:nvSpPr>
        <p:spPr/>
        <p:txBody>
          <a:bodyPr>
            <a:normAutofit fontScale="70000" lnSpcReduction="20000"/>
          </a:bodyPr>
          <a:lstStyle/>
          <a:p>
            <a:r>
              <a:rPr lang="en-GB" dirty="0" err="1" smtClean="0"/>
              <a:t>NameNode</a:t>
            </a:r>
            <a:r>
              <a:rPr lang="en-GB" dirty="0" smtClean="0"/>
              <a:t> executes file system operations like opening, closing, and renaming files and directories. </a:t>
            </a:r>
          </a:p>
          <a:p>
            <a:r>
              <a:rPr lang="en-GB" dirty="0" smtClean="0"/>
              <a:t>It determines the mapping of blocks to </a:t>
            </a:r>
            <a:r>
              <a:rPr lang="en-GB" dirty="0" err="1" smtClean="0"/>
              <a:t>DataNodes</a:t>
            </a:r>
            <a:endParaRPr lang="en-GB" dirty="0" smtClean="0"/>
          </a:p>
          <a:p>
            <a:r>
              <a:rPr lang="en-GB" dirty="0" err="1" smtClean="0"/>
              <a:t>NameNode</a:t>
            </a:r>
            <a:r>
              <a:rPr lang="en-GB" dirty="0" smtClean="0"/>
              <a:t> needs to know how many data blocks they need to process and to keep track of the exact location where they are stored it needs all the block locations and block-to-file mappings </a:t>
            </a:r>
          </a:p>
          <a:p>
            <a:r>
              <a:rPr lang="en-GB" dirty="0" smtClean="0"/>
              <a:t>To load all the information that the </a:t>
            </a:r>
            <a:r>
              <a:rPr lang="en-GB" dirty="0" err="1" smtClean="0"/>
              <a:t>NameNode</a:t>
            </a:r>
            <a:r>
              <a:rPr lang="en-GB" dirty="0" smtClean="0"/>
              <a:t> needs after it starts up, the following happens:</a:t>
            </a:r>
          </a:p>
          <a:p>
            <a:pPr lvl="1"/>
            <a:r>
              <a:rPr lang="en-GB" dirty="0" err="1" smtClean="0"/>
              <a:t>NameNode</a:t>
            </a:r>
            <a:r>
              <a:rPr lang="en-GB" dirty="0" smtClean="0"/>
              <a:t> loads the </a:t>
            </a:r>
            <a:r>
              <a:rPr lang="en-GB" dirty="0" err="1" smtClean="0"/>
              <a:t>fsimage</a:t>
            </a:r>
            <a:r>
              <a:rPr lang="en-GB" dirty="0" smtClean="0"/>
              <a:t> file into memory. </a:t>
            </a:r>
          </a:p>
          <a:p>
            <a:pPr lvl="1"/>
            <a:r>
              <a:rPr lang="en-GB" dirty="0" err="1" smtClean="0"/>
              <a:t>NameNode</a:t>
            </a:r>
            <a:r>
              <a:rPr lang="en-GB" dirty="0" smtClean="0"/>
              <a:t> loads the edits file and re-plays the </a:t>
            </a:r>
            <a:r>
              <a:rPr lang="en-GB" dirty="0" err="1" smtClean="0"/>
              <a:t>journaled</a:t>
            </a:r>
            <a:r>
              <a:rPr lang="en-GB" dirty="0" smtClean="0"/>
              <a:t> changes to update the block metadata that is already in memory.</a:t>
            </a:r>
          </a:p>
          <a:p>
            <a:pPr lvl="1"/>
            <a:r>
              <a:rPr lang="en-GB" dirty="0" smtClean="0"/>
              <a:t>The </a:t>
            </a:r>
            <a:r>
              <a:rPr lang="en-GB" dirty="0" err="1" smtClean="0"/>
              <a:t>DataNode</a:t>
            </a:r>
            <a:r>
              <a:rPr lang="en-GB" dirty="0" smtClean="0"/>
              <a:t> background process send the </a:t>
            </a:r>
            <a:r>
              <a:rPr lang="en-GB" dirty="0" err="1" smtClean="0"/>
              <a:t>NameNode</a:t>
            </a:r>
            <a:r>
              <a:rPr lang="en-GB" dirty="0" smtClean="0"/>
              <a:t> block reports  </a:t>
            </a: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NameNode</a:t>
            </a:r>
            <a:r>
              <a:rPr lang="en-GB" dirty="0" smtClean="0"/>
              <a:t> persistence</a:t>
            </a:r>
            <a:endParaRPr lang="en-GB" dirty="0"/>
          </a:p>
        </p:txBody>
      </p:sp>
      <p:sp>
        <p:nvSpPr>
          <p:cNvPr id="3" name="Content Placeholder 2"/>
          <p:cNvSpPr>
            <a:spLocks noGrp="1"/>
          </p:cNvSpPr>
          <p:nvPr>
            <p:ph idx="1"/>
          </p:nvPr>
        </p:nvSpPr>
        <p:spPr/>
        <p:txBody>
          <a:bodyPr>
            <a:normAutofit fontScale="85000" lnSpcReduction="20000"/>
          </a:bodyPr>
          <a:lstStyle/>
          <a:p>
            <a:r>
              <a:rPr lang="en-GB" sz="3300" dirty="0" err="1" smtClean="0"/>
              <a:t>NameNode</a:t>
            </a:r>
            <a:r>
              <a:rPr lang="en-GB" sz="3300" dirty="0" smtClean="0"/>
              <a:t> uses  transaction log called the </a:t>
            </a:r>
            <a:r>
              <a:rPr lang="en-GB" sz="3300" dirty="0" err="1" smtClean="0"/>
              <a:t>EditLog</a:t>
            </a:r>
            <a:r>
              <a:rPr lang="en-GB" sz="3300" dirty="0" smtClean="0"/>
              <a:t> to persistently record every change that occurs to file system metadata </a:t>
            </a:r>
            <a:r>
              <a:rPr lang="en-GB" sz="3300" dirty="0" err="1" smtClean="0"/>
              <a:t>Eg</a:t>
            </a:r>
            <a:r>
              <a:rPr lang="en-GB" sz="3300" dirty="0" smtClean="0"/>
              <a:t>  creating a new file in HDFS causes the </a:t>
            </a:r>
            <a:r>
              <a:rPr lang="en-GB" sz="3300" dirty="0" err="1" smtClean="0"/>
              <a:t>NameNode</a:t>
            </a:r>
            <a:r>
              <a:rPr lang="en-GB" sz="3300" dirty="0" smtClean="0"/>
              <a:t> to insert a record into the </a:t>
            </a:r>
            <a:r>
              <a:rPr lang="en-GB" sz="3300" dirty="0" err="1" smtClean="0"/>
              <a:t>EditLog</a:t>
            </a:r>
            <a:r>
              <a:rPr lang="en-GB" sz="3300" dirty="0" smtClean="0"/>
              <a:t> or  changing the replication factor of a file causes a new record to be added into the </a:t>
            </a:r>
            <a:r>
              <a:rPr lang="en-GB" sz="3300" dirty="0" err="1" smtClean="0"/>
              <a:t>EditLog</a:t>
            </a:r>
            <a:r>
              <a:rPr lang="en-GB" sz="3300" dirty="0" smtClean="0"/>
              <a:t>. </a:t>
            </a:r>
          </a:p>
          <a:p>
            <a:r>
              <a:rPr lang="en-GB" sz="3300" dirty="0" smtClean="0"/>
              <a:t>The entire file system namespace including the mapping of blocks to files and file system properties is stored in a file called the </a:t>
            </a:r>
            <a:r>
              <a:rPr lang="en-GB" sz="3300" dirty="0" err="1" smtClean="0"/>
              <a:t>FsImage</a:t>
            </a:r>
            <a:r>
              <a:rPr lang="en-GB" sz="3300" dirty="0" smtClean="0"/>
              <a:t>. </a:t>
            </a:r>
          </a:p>
          <a:p>
            <a:r>
              <a:rPr lang="en-GB" sz="3300" dirty="0" smtClean="0"/>
              <a:t>The </a:t>
            </a:r>
            <a:r>
              <a:rPr lang="en-GB" sz="3300" dirty="0" err="1" smtClean="0"/>
              <a:t>EditLog</a:t>
            </a:r>
            <a:r>
              <a:rPr lang="en-GB" sz="3300" dirty="0" smtClean="0"/>
              <a:t> and </a:t>
            </a:r>
            <a:r>
              <a:rPr lang="en-GB" sz="3300" dirty="0" err="1" smtClean="0"/>
              <a:t>FsImage</a:t>
            </a:r>
            <a:r>
              <a:rPr lang="en-GB" sz="3300" dirty="0" smtClean="0"/>
              <a:t> is stored as a file in the </a:t>
            </a:r>
            <a:r>
              <a:rPr lang="en-GB" sz="3300" dirty="0" err="1" smtClean="0"/>
              <a:t>NameNode</a:t>
            </a:r>
            <a:r>
              <a:rPr lang="en-GB" sz="3300" dirty="0" smtClean="0"/>
              <a:t> local file system</a:t>
            </a:r>
          </a:p>
          <a:p>
            <a:pPr marL="342900" lvl="1" indent="-342900">
              <a:buFont typeface="Arial" pitchFamily="34" charset="0"/>
              <a:buChar char="•"/>
            </a:pPr>
            <a:r>
              <a:rPr lang="en-GB" sz="3300" dirty="0" smtClean="0"/>
              <a:t>Write-ahead logging  as used in DBMS</a:t>
            </a:r>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NameNode</a:t>
            </a:r>
            <a:r>
              <a:rPr lang="en-GB" dirty="0" smtClean="0"/>
              <a:t> Persistence</a:t>
            </a:r>
            <a:endParaRPr lang="en-GB" dirty="0"/>
          </a:p>
        </p:txBody>
      </p:sp>
      <p:sp>
        <p:nvSpPr>
          <p:cNvPr id="3" name="Content Placeholder 2"/>
          <p:cNvSpPr>
            <a:spLocks noGrp="1"/>
          </p:cNvSpPr>
          <p:nvPr>
            <p:ph idx="1"/>
          </p:nvPr>
        </p:nvSpPr>
        <p:spPr/>
        <p:txBody>
          <a:bodyPr>
            <a:normAutofit fontScale="62500" lnSpcReduction="20000"/>
          </a:bodyPr>
          <a:lstStyle/>
          <a:p>
            <a:r>
              <a:rPr lang="en-GB" dirty="0" err="1" smtClean="0"/>
              <a:t>NameNode</a:t>
            </a:r>
            <a:r>
              <a:rPr lang="en-GB" dirty="0" smtClean="0"/>
              <a:t> keeps an image of the entire file system namespace and file </a:t>
            </a:r>
            <a:r>
              <a:rPr lang="en-GB" dirty="0" err="1" smtClean="0"/>
              <a:t>Blockmap</a:t>
            </a:r>
            <a:r>
              <a:rPr lang="en-GB" dirty="0" smtClean="0"/>
              <a:t> in memory </a:t>
            </a:r>
          </a:p>
          <a:p>
            <a:r>
              <a:rPr lang="en-GB" dirty="0" smtClean="0"/>
              <a:t>When the </a:t>
            </a:r>
            <a:r>
              <a:rPr lang="en-GB" dirty="0" err="1" smtClean="0"/>
              <a:t>NameNode</a:t>
            </a:r>
            <a:r>
              <a:rPr lang="en-GB" dirty="0" smtClean="0"/>
              <a:t> starts up (or  at checkpoint)  it reads the </a:t>
            </a:r>
            <a:r>
              <a:rPr lang="en-GB" dirty="0" err="1" smtClean="0"/>
              <a:t>FsImage</a:t>
            </a:r>
            <a:r>
              <a:rPr lang="en-GB" dirty="0" smtClean="0"/>
              <a:t> and </a:t>
            </a:r>
            <a:r>
              <a:rPr lang="en-GB" dirty="0" err="1" smtClean="0"/>
              <a:t>EditLog</a:t>
            </a:r>
            <a:r>
              <a:rPr lang="en-GB" dirty="0" smtClean="0"/>
              <a:t> from disk, applies all the transactions from the </a:t>
            </a:r>
            <a:r>
              <a:rPr lang="en-GB" dirty="0" err="1" smtClean="0"/>
              <a:t>EditLog</a:t>
            </a:r>
            <a:r>
              <a:rPr lang="en-GB" dirty="0" smtClean="0"/>
              <a:t> to the in-memory representation of the </a:t>
            </a:r>
            <a:r>
              <a:rPr lang="en-GB" dirty="0" err="1" smtClean="0"/>
              <a:t>FsImage</a:t>
            </a:r>
            <a:r>
              <a:rPr lang="en-GB" dirty="0" smtClean="0"/>
              <a:t> and flushes out this new version into a new </a:t>
            </a:r>
            <a:r>
              <a:rPr lang="en-GB" dirty="0" err="1" smtClean="0"/>
              <a:t>FsImage</a:t>
            </a:r>
            <a:r>
              <a:rPr lang="en-GB" dirty="0" smtClean="0"/>
              <a:t> on disk. </a:t>
            </a:r>
          </a:p>
          <a:p>
            <a:r>
              <a:rPr lang="en-GB" dirty="0" smtClean="0"/>
              <a:t>It then truncate the old </a:t>
            </a:r>
            <a:r>
              <a:rPr lang="en-GB" dirty="0" err="1" smtClean="0"/>
              <a:t>EditLog</a:t>
            </a:r>
            <a:r>
              <a:rPr lang="en-GB" dirty="0" smtClean="0"/>
              <a:t> because its transactions have been applied to the persistent </a:t>
            </a:r>
            <a:r>
              <a:rPr lang="en-GB" dirty="0" err="1" smtClean="0"/>
              <a:t>FsImage</a:t>
            </a:r>
            <a:r>
              <a:rPr lang="en-GB" dirty="0" smtClean="0"/>
              <a:t>. This process is called a Checkpoint. </a:t>
            </a:r>
          </a:p>
          <a:p>
            <a:r>
              <a:rPr lang="en-GB" dirty="0" smtClean="0"/>
              <a:t>The purpose of a checkpoint is to make sure that HDFS has a consistent view of the file system metadata by taking a snapshot of the file system metadata and saving it to </a:t>
            </a:r>
            <a:r>
              <a:rPr lang="en-GB" dirty="0" err="1" smtClean="0"/>
              <a:t>FsImage</a:t>
            </a:r>
            <a:r>
              <a:rPr lang="en-GB" dirty="0" smtClean="0"/>
              <a:t>. </a:t>
            </a:r>
          </a:p>
          <a:p>
            <a:r>
              <a:rPr lang="en-GB" dirty="0" smtClean="0"/>
              <a:t>Inefficient to make incremental edits directly to a </a:t>
            </a:r>
            <a:r>
              <a:rPr lang="en-GB" dirty="0" err="1" smtClean="0"/>
              <a:t>FsImage</a:t>
            </a:r>
            <a:r>
              <a:rPr lang="en-GB" dirty="0" smtClean="0"/>
              <a:t> - we persist the incremental changes in the </a:t>
            </a:r>
            <a:r>
              <a:rPr lang="en-GB" dirty="0" err="1" smtClean="0"/>
              <a:t>Editlog</a:t>
            </a:r>
            <a:r>
              <a:rPr lang="en-GB" dirty="0" smtClean="0"/>
              <a:t>. </a:t>
            </a:r>
          </a:p>
          <a:p>
            <a:r>
              <a:rPr lang="en-GB" dirty="0" smtClean="0"/>
              <a:t> A checkpoint can be triggered at given time interval expressed in seconds, or after certain no of </a:t>
            </a:r>
            <a:r>
              <a:rPr lang="en-GB" dirty="0" err="1" smtClean="0"/>
              <a:t>filesystem</a:t>
            </a:r>
            <a:r>
              <a:rPr lang="en-GB" dirty="0" smtClean="0"/>
              <a:t> transactions have occurred in </a:t>
            </a:r>
            <a:r>
              <a:rPr lang="en-GB" dirty="0" err="1" smtClean="0"/>
              <a:t>editlog</a:t>
            </a:r>
            <a:r>
              <a:rPr lang="en-GB" dirty="0" smtClean="0"/>
              <a:t>. </a:t>
            </a:r>
          </a:p>
          <a:p>
            <a:pPr lvl="1"/>
            <a:r>
              <a:rPr lang="en-GB" dirty="0" smtClean="0"/>
              <a:t> the first threshold to be reached triggers a checkpoint.</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Secondary </a:t>
            </a:r>
            <a:r>
              <a:rPr lang="en-GB" dirty="0" err="1" smtClean="0"/>
              <a:t>NameNode</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Secondary </a:t>
            </a:r>
            <a:r>
              <a:rPr lang="en-GB" dirty="0" err="1" smtClean="0"/>
              <a:t>NameNode</a:t>
            </a:r>
            <a:r>
              <a:rPr lang="en-GB" dirty="0" smtClean="0"/>
              <a:t> works concurrently with the primary </a:t>
            </a:r>
            <a:r>
              <a:rPr lang="en-GB" dirty="0" err="1" smtClean="0"/>
              <a:t>NameNode</a:t>
            </a:r>
            <a:r>
              <a:rPr lang="en-GB" dirty="0" smtClean="0"/>
              <a:t> as a helper daemon</a:t>
            </a:r>
          </a:p>
          <a:p>
            <a:r>
              <a:rPr lang="en-GB" dirty="0" smtClean="0"/>
              <a:t>It constantly reads all the file systems and metadata from memory of the </a:t>
            </a:r>
            <a:r>
              <a:rPr lang="en-GB" dirty="0" err="1" smtClean="0"/>
              <a:t>NameNode</a:t>
            </a:r>
            <a:r>
              <a:rPr lang="en-GB" dirty="0" smtClean="0"/>
              <a:t> and writes it into  disk </a:t>
            </a:r>
          </a:p>
          <a:p>
            <a:r>
              <a:rPr lang="en-GB" dirty="0" smtClean="0"/>
              <a:t>Combines the </a:t>
            </a:r>
            <a:r>
              <a:rPr lang="en-GB" dirty="0" err="1" smtClean="0"/>
              <a:t>EditLogs</a:t>
            </a:r>
            <a:r>
              <a:rPr lang="en-GB" i="1" dirty="0" smtClean="0"/>
              <a:t> </a:t>
            </a:r>
            <a:r>
              <a:rPr lang="en-GB" dirty="0" smtClean="0"/>
              <a:t>with </a:t>
            </a:r>
            <a:r>
              <a:rPr lang="en-GB" dirty="0" err="1" smtClean="0"/>
              <a:t>FsImage</a:t>
            </a:r>
            <a:r>
              <a:rPr lang="en-GB" dirty="0" smtClean="0"/>
              <a:t> from the </a:t>
            </a:r>
            <a:r>
              <a:rPr lang="en-GB" dirty="0" err="1" smtClean="0"/>
              <a:t>NameNode</a:t>
            </a:r>
            <a:endParaRPr lang="en-GB" dirty="0" smtClean="0"/>
          </a:p>
          <a:p>
            <a:r>
              <a:rPr lang="en-GB" dirty="0" smtClean="0"/>
              <a:t>Downloads the </a:t>
            </a:r>
            <a:r>
              <a:rPr lang="en-GB" dirty="0" err="1" smtClean="0"/>
              <a:t>EditLogs</a:t>
            </a:r>
            <a:r>
              <a:rPr lang="en-GB" dirty="0" smtClean="0"/>
              <a:t> from the </a:t>
            </a:r>
            <a:r>
              <a:rPr lang="en-GB" dirty="0" err="1" smtClean="0"/>
              <a:t>NameNode</a:t>
            </a:r>
            <a:r>
              <a:rPr lang="en-GB" dirty="0" smtClean="0"/>
              <a:t> at regular intervals and applies to </a:t>
            </a:r>
            <a:r>
              <a:rPr lang="en-GB" dirty="0" err="1" smtClean="0"/>
              <a:t>FsImage</a:t>
            </a:r>
            <a:r>
              <a:rPr lang="en-GB" dirty="0" smtClean="0"/>
              <a:t>. The new </a:t>
            </a:r>
            <a:r>
              <a:rPr lang="en-GB" dirty="0" err="1" smtClean="0"/>
              <a:t>FsImage</a:t>
            </a:r>
            <a:r>
              <a:rPr lang="en-GB" dirty="0" smtClean="0"/>
              <a:t> is copied back to the </a:t>
            </a:r>
            <a:r>
              <a:rPr lang="en-GB" dirty="0" err="1" smtClean="0"/>
              <a:t>NameNode</a:t>
            </a:r>
            <a:r>
              <a:rPr lang="en-GB" dirty="0" smtClean="0"/>
              <a:t> </a:t>
            </a:r>
          </a:p>
          <a:p>
            <a:r>
              <a:rPr lang="en-GB" dirty="0" smtClean="0"/>
              <a:t>Secondary </a:t>
            </a:r>
            <a:r>
              <a:rPr lang="en-GB" dirty="0" err="1" smtClean="0"/>
              <a:t>NameNode</a:t>
            </a:r>
            <a:r>
              <a:rPr lang="en-GB" dirty="0" smtClean="0"/>
              <a:t> performs regular checkpoints in HDFS - it is also called </a:t>
            </a:r>
            <a:r>
              <a:rPr lang="en-GB" dirty="0" err="1" smtClean="0"/>
              <a:t>CheckpointNode</a:t>
            </a:r>
            <a:r>
              <a:rPr lang="en-GB" dirty="0" smtClean="0"/>
              <a:t>.</a:t>
            </a:r>
          </a:p>
          <a:p>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Checkpointing</a:t>
            </a:r>
            <a:r>
              <a:rPr lang="en-GB" dirty="0" smtClean="0"/>
              <a:t> updates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The </a:t>
            </a:r>
            <a:r>
              <a:rPr lang="en-GB" dirty="0" err="1" smtClean="0"/>
              <a:t>NameNode</a:t>
            </a:r>
            <a:r>
              <a:rPr lang="en-GB" dirty="0" smtClean="0"/>
              <a:t> does not do </a:t>
            </a:r>
            <a:r>
              <a:rPr lang="en-GB" dirty="0" smtClean="0"/>
              <a:t>the Checkpoint process  </a:t>
            </a:r>
            <a:r>
              <a:rPr lang="en-GB" dirty="0" smtClean="0"/>
              <a:t>because it is designed to answer application requests as quickly as possible.</a:t>
            </a:r>
          </a:p>
          <a:p>
            <a:r>
              <a:rPr lang="en-GB" dirty="0" smtClean="0"/>
              <a:t>There is  considerable risk involved in having this metadata update operation managed by a single master </a:t>
            </a:r>
            <a:r>
              <a:rPr lang="en-GB" dirty="0" smtClean="0"/>
              <a:t>server</a:t>
            </a:r>
            <a:endParaRPr lang="en-GB" dirty="0" smtClean="0"/>
          </a:p>
          <a:p>
            <a:r>
              <a:rPr lang="en-GB" dirty="0" smtClean="0"/>
              <a:t>HDFS </a:t>
            </a:r>
            <a:r>
              <a:rPr lang="en-GB" dirty="0" smtClean="0"/>
              <a:t>is a </a:t>
            </a:r>
            <a:r>
              <a:rPr lang="en-GB" dirty="0" err="1" smtClean="0"/>
              <a:t>journaled</a:t>
            </a:r>
            <a:r>
              <a:rPr lang="en-GB" dirty="0" smtClean="0"/>
              <a:t> file system where new changes to files in HDFS are recorded in an edit log that is stored on the </a:t>
            </a:r>
            <a:r>
              <a:rPr lang="en-GB" dirty="0" err="1" smtClean="0"/>
              <a:t>NameNode</a:t>
            </a:r>
            <a:r>
              <a:rPr lang="en-GB" dirty="0" smtClean="0"/>
              <a:t> in a file named edits </a:t>
            </a:r>
          </a:p>
          <a:p>
            <a:r>
              <a:rPr lang="en-GB" dirty="0" smtClean="0"/>
              <a:t>Periodically when the edits file reaches a certain threshold or after a certain time the </a:t>
            </a:r>
            <a:r>
              <a:rPr lang="en-GB" dirty="0" err="1" smtClean="0"/>
              <a:t>journaled</a:t>
            </a:r>
            <a:r>
              <a:rPr lang="en-GB" dirty="0" smtClean="0"/>
              <a:t> entries need to be committed to the master </a:t>
            </a:r>
            <a:r>
              <a:rPr lang="en-GB" dirty="0" err="1" smtClean="0"/>
              <a:t>fsimage</a:t>
            </a:r>
            <a:r>
              <a:rPr lang="en-GB" dirty="0" smtClean="0"/>
              <a:t> file</a:t>
            </a:r>
          </a:p>
          <a:p>
            <a:endParaRPr lang="en-GB" dirty="0" smtClean="0"/>
          </a:p>
          <a:p>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condary-NameNode-Function-Apache-Hadoop-HDFS-Architecture-Edureka-768x270.png"/>
          <p:cNvPicPr>
            <a:picLocks noGrp="1" noChangeAspect="1"/>
          </p:cNvPicPr>
          <p:nvPr>
            <p:ph idx="4294967295"/>
          </p:nvPr>
        </p:nvPicPr>
        <p:blipFill>
          <a:blip r:embed="rId2" cstate="print"/>
          <a:stretch>
            <a:fillRect/>
          </a:stretch>
        </p:blipFill>
        <p:spPr>
          <a:xfrm>
            <a:off x="395536" y="476672"/>
            <a:ext cx="8424936" cy="5976664"/>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HDFS Goals (1)</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Dealing with hardware failure: An HDFS instance may consist of thousands of server machines each storing part of the file </a:t>
            </a:r>
            <a:r>
              <a:rPr lang="en-GB" dirty="0" smtClean="0"/>
              <a:t>system </a:t>
            </a:r>
            <a:r>
              <a:rPr lang="en-GB" dirty="0" smtClean="0"/>
              <a:t>data. Thus detection of faults and quick, automatic recovery from them is an architectural goal</a:t>
            </a:r>
          </a:p>
          <a:p>
            <a:r>
              <a:rPr lang="en-GB" dirty="0" smtClean="0"/>
              <a:t>Support Large Data </a:t>
            </a:r>
            <a:r>
              <a:rPr lang="en-GB" dirty="0" smtClean="0"/>
              <a:t>Set: </a:t>
            </a:r>
            <a:r>
              <a:rPr lang="en-GB" dirty="0" smtClean="0"/>
              <a:t>HDFS is </a:t>
            </a:r>
            <a:r>
              <a:rPr lang="en-GB" dirty="0" smtClean="0"/>
              <a:t>designed</a:t>
            </a:r>
            <a:r>
              <a:rPr lang="en-GB" dirty="0" smtClean="0"/>
              <a:t> </a:t>
            </a:r>
            <a:r>
              <a:rPr lang="en-GB" dirty="0" smtClean="0"/>
              <a:t>to support large files. It should support tens of millions of files in a single </a:t>
            </a:r>
            <a:r>
              <a:rPr lang="en-GB" dirty="0" smtClean="0"/>
              <a:t>instance</a:t>
            </a:r>
            <a:endParaRPr lang="en-GB" dirty="0" smtClean="0"/>
          </a:p>
          <a:p>
            <a:r>
              <a:rPr lang="en-GB" dirty="0" smtClean="0"/>
              <a:t>High throughput: HDFS is designed more for batch processing rather than interactive use. High throughput of data access rather than low latency of data access is the </a:t>
            </a:r>
            <a:r>
              <a:rPr lang="en-GB" dirty="0" smtClean="0"/>
              <a:t>goal</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HDFS uses Replication to store Big Data in a reliable manner </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Blocks are replicated to provide fault tolerance. </a:t>
            </a:r>
          </a:p>
          <a:p>
            <a:r>
              <a:rPr lang="en-GB" dirty="0" smtClean="0"/>
              <a:t>Default replication factor is 3 which is configurable (each block is replicated 3 times and stored on different </a:t>
            </a:r>
            <a:r>
              <a:rPr lang="en-GB" dirty="0" err="1" smtClean="0"/>
              <a:t>DataNodes</a:t>
            </a:r>
            <a:r>
              <a:rPr lang="en-GB" dirty="0" smtClean="0"/>
              <a:t>) </a:t>
            </a:r>
          </a:p>
          <a:p>
            <a:r>
              <a:rPr lang="en-GB" dirty="0" smtClean="0"/>
              <a:t>A file of 128 MB in HDFS using the default </a:t>
            </a:r>
            <a:r>
              <a:rPr lang="en-GB" dirty="0" err="1" smtClean="0"/>
              <a:t>config</a:t>
            </a:r>
            <a:r>
              <a:rPr lang="en-GB" dirty="0" smtClean="0"/>
              <a:t> will end up occupying a space of 384 MB (3*128 MB) as the blocks will be replicated 3 times and each replica will be residing on a different </a:t>
            </a:r>
            <a:r>
              <a:rPr lang="en-GB" dirty="0" err="1" smtClean="0"/>
              <a:t>DataNode</a:t>
            </a:r>
            <a:r>
              <a:rPr lang="en-GB" dirty="0" smtClean="0"/>
              <a:t>. </a:t>
            </a:r>
          </a:p>
          <a:p>
            <a:r>
              <a:rPr lang="en-GB" dirty="0" smtClean="0"/>
              <a:t>The </a:t>
            </a:r>
            <a:r>
              <a:rPr lang="en-GB" dirty="0" err="1" smtClean="0"/>
              <a:t>NameNode</a:t>
            </a:r>
            <a:r>
              <a:rPr lang="en-GB" dirty="0" smtClean="0"/>
              <a:t> collects block report from </a:t>
            </a:r>
            <a:r>
              <a:rPr lang="en-GB" dirty="0" err="1" smtClean="0"/>
              <a:t>DataNode</a:t>
            </a:r>
            <a:r>
              <a:rPr lang="en-GB" dirty="0" smtClean="0"/>
              <a:t> periodically to maintain the replication factor </a:t>
            </a:r>
          </a:p>
          <a:p>
            <a:r>
              <a:rPr lang="en-GB" dirty="0" smtClean="0"/>
              <a:t>If a block is over replicated or under replicated the </a:t>
            </a:r>
            <a:r>
              <a:rPr lang="en-GB" dirty="0" err="1" smtClean="0"/>
              <a:t>NameNode</a:t>
            </a:r>
            <a:r>
              <a:rPr lang="en-GB" dirty="0" smtClean="0"/>
              <a:t> deletes or add replicas as required </a:t>
            </a:r>
          </a:p>
          <a:p>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plication-Management-Apache-Hadoop-HDFS-Architecture-Edureka-Blog-768x489.png"/>
          <p:cNvPicPr>
            <a:picLocks noGrp="1" noChangeAspect="1"/>
          </p:cNvPicPr>
          <p:nvPr>
            <p:ph idx="4294967295"/>
          </p:nvPr>
        </p:nvPicPr>
        <p:blipFill>
          <a:blip r:embed="rId2" cstate="print"/>
          <a:stretch>
            <a:fillRect/>
          </a:stretch>
        </p:blipFill>
        <p:spPr>
          <a:xfrm>
            <a:off x="611560" y="476672"/>
            <a:ext cx="7560840" cy="5606083"/>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Rack Awareness</a:t>
            </a:r>
            <a:endParaRPr lang="en-GB" dirty="0"/>
          </a:p>
        </p:txBody>
      </p:sp>
      <p:sp>
        <p:nvSpPr>
          <p:cNvPr id="3" name="Content Placeholder 2"/>
          <p:cNvSpPr>
            <a:spLocks noGrp="1"/>
          </p:cNvSpPr>
          <p:nvPr>
            <p:ph idx="1"/>
          </p:nvPr>
        </p:nvSpPr>
        <p:spPr/>
        <p:txBody>
          <a:bodyPr>
            <a:normAutofit fontScale="62500" lnSpcReduction="20000"/>
          </a:bodyPr>
          <a:lstStyle/>
          <a:p>
            <a:r>
              <a:rPr lang="en-GB" sz="3400" dirty="0" err="1" smtClean="0"/>
              <a:t>NameNode</a:t>
            </a:r>
            <a:r>
              <a:rPr lang="en-GB" sz="3400" dirty="0" smtClean="0"/>
              <a:t> ensures all replicas are not stored on the same rack </a:t>
            </a:r>
          </a:p>
          <a:p>
            <a:r>
              <a:rPr lang="en-GB" sz="3400" dirty="0" smtClean="0"/>
              <a:t>Aim to reduce to reduce latency and provide fault tolerance</a:t>
            </a:r>
          </a:p>
          <a:p>
            <a:r>
              <a:rPr lang="en-GB" sz="3400" dirty="0" smtClean="0"/>
              <a:t>With replication factor of 3, the Rack Awareness Algorithm says that the first replica of a block will be stored on a local rack and the next two replicas will be stored on a different remote rack but, on a different </a:t>
            </a:r>
            <a:r>
              <a:rPr lang="en-GB" sz="3400" dirty="0" err="1" smtClean="0"/>
              <a:t>DataNode</a:t>
            </a:r>
            <a:r>
              <a:rPr lang="en-GB" sz="3400" dirty="0" smtClean="0"/>
              <a:t> within that (remote) rack </a:t>
            </a:r>
          </a:p>
          <a:p>
            <a:pPr lvl="1"/>
            <a:r>
              <a:rPr lang="en-GB" sz="3400" dirty="0" smtClean="0"/>
              <a:t>If a new Block is created, the 1</a:t>
            </a:r>
            <a:r>
              <a:rPr lang="en-GB" sz="3400" baseline="30000" dirty="0" smtClean="0"/>
              <a:t>st</a:t>
            </a:r>
            <a:r>
              <a:rPr lang="en-GB" sz="3400" dirty="0" smtClean="0"/>
              <a:t> copy is stored on the local node, the 2</a:t>
            </a:r>
            <a:r>
              <a:rPr lang="en-GB" sz="3400" baseline="30000" dirty="0" smtClean="0"/>
              <a:t>nd</a:t>
            </a:r>
            <a:r>
              <a:rPr lang="en-GB" sz="3400" dirty="0" smtClean="0"/>
              <a:t> on a different rack and 3</a:t>
            </a:r>
            <a:r>
              <a:rPr lang="en-GB" sz="3400" baseline="30000" dirty="0" smtClean="0"/>
              <a:t>rd</a:t>
            </a:r>
            <a:r>
              <a:rPr lang="en-GB" sz="3400" dirty="0" smtClean="0"/>
              <a:t>  is on a different node at the same rack</a:t>
            </a:r>
          </a:p>
          <a:p>
            <a:r>
              <a:rPr lang="en-GB" sz="3400" dirty="0" smtClean="0"/>
              <a:t>This approach improves write performance as it cuts the inter rack write traffic. </a:t>
            </a:r>
          </a:p>
          <a:p>
            <a:r>
              <a:rPr lang="en-GB" sz="3400" dirty="0" smtClean="0"/>
              <a:t>The chance of rack failure is far less than of node failure</a:t>
            </a:r>
          </a:p>
          <a:p>
            <a:pPr>
              <a:buNone/>
            </a:pP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ack-Awareness-Apache-Hadoop-HDFS-Architecture-Edureka.png"/>
          <p:cNvPicPr>
            <a:picLocks noGrp="1" noChangeAspect="1"/>
          </p:cNvPicPr>
          <p:nvPr>
            <p:ph idx="4294967295"/>
          </p:nvPr>
        </p:nvPicPr>
        <p:blipFill>
          <a:blip r:embed="rId2" cstate="print"/>
          <a:stretch>
            <a:fillRect/>
          </a:stretch>
        </p:blipFill>
        <p:spPr>
          <a:xfrm>
            <a:off x="611560" y="692696"/>
            <a:ext cx="7772400" cy="5328592"/>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Rack awareness</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The servers in a single rack share power and a network </a:t>
            </a:r>
            <a:r>
              <a:rPr lang="en-GB" dirty="0" smtClean="0"/>
              <a:t>switch</a:t>
            </a:r>
            <a:endParaRPr lang="en-GB" dirty="0" smtClean="0"/>
          </a:p>
          <a:p>
            <a:r>
              <a:rPr lang="en-GB" dirty="0" smtClean="0"/>
              <a:t>Certain </a:t>
            </a:r>
            <a:r>
              <a:rPr lang="en-GB" dirty="0" smtClean="0"/>
              <a:t>types of system failures are more likely to occur together across several nodes at once </a:t>
            </a:r>
            <a:r>
              <a:rPr lang="en-GB" dirty="0" err="1" smtClean="0"/>
              <a:t>eg</a:t>
            </a:r>
            <a:r>
              <a:rPr lang="en-GB" dirty="0" smtClean="0"/>
              <a:t> loss of a network switch or loss of power to a group of </a:t>
            </a:r>
            <a:r>
              <a:rPr lang="en-GB" dirty="0" smtClean="0"/>
              <a:t>servers</a:t>
            </a:r>
            <a:endParaRPr lang="en-GB" dirty="0" smtClean="0"/>
          </a:p>
          <a:p>
            <a:r>
              <a:rPr lang="en-GB" dirty="0" smtClean="0"/>
              <a:t>Without Rack Awareness we can have all 3 copies of HDFS files are located on nodes in the same rack and a single power failure would make all copies </a:t>
            </a:r>
            <a:r>
              <a:rPr lang="en-GB" dirty="0" smtClean="0"/>
              <a:t>unavailable</a:t>
            </a:r>
            <a:endParaRPr lang="en-GB" dirty="0" smtClean="0"/>
          </a:p>
          <a:p>
            <a:r>
              <a:rPr lang="en-GB" dirty="0" smtClean="0"/>
              <a:t>Can specify one copy of data to live in an entirely separate data </a:t>
            </a:r>
            <a:r>
              <a:rPr lang="en-GB" dirty="0" err="1" smtClean="0"/>
              <a:t>center</a:t>
            </a:r>
            <a:r>
              <a:rPr lang="en-GB" dirty="0" smtClean="0"/>
              <a:t> to ensure availability in case of data centre outage. This ensures availability even during a complete data </a:t>
            </a:r>
            <a:r>
              <a:rPr lang="en-GB" dirty="0" err="1" smtClean="0"/>
              <a:t>center</a:t>
            </a:r>
            <a:r>
              <a:rPr lang="en-GB" dirty="0" smtClean="0"/>
              <a:t> outage</a:t>
            </a:r>
          </a:p>
          <a:p>
            <a:r>
              <a:rPr lang="en-GB" dirty="0" smtClean="0"/>
              <a:t>Can use Rack Awareness to cluster nodes together instead of spreading them out to minimise latency between nodes in high performance applications</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HDFS Read Write Architecture</a:t>
            </a:r>
            <a:endParaRPr lang="en-GB" sz="3600" dirty="0"/>
          </a:p>
        </p:txBody>
      </p:sp>
      <p:sp>
        <p:nvSpPr>
          <p:cNvPr id="3" name="Content Placeholder 2"/>
          <p:cNvSpPr>
            <a:spLocks noGrp="1"/>
          </p:cNvSpPr>
          <p:nvPr>
            <p:ph idx="1"/>
          </p:nvPr>
        </p:nvSpPr>
        <p:spPr/>
        <p:txBody>
          <a:bodyPr>
            <a:normAutofit fontScale="92500" lnSpcReduction="20000"/>
          </a:bodyPr>
          <a:lstStyle/>
          <a:p>
            <a:r>
              <a:rPr lang="en-GB" dirty="0" smtClean="0"/>
              <a:t>Follows Write Once – Read Many approach</a:t>
            </a:r>
          </a:p>
          <a:p>
            <a:r>
              <a:rPr lang="en-GB" dirty="0" smtClean="0"/>
              <a:t>You cannot edit files already stored in HDFS but can append new data by re-opening it </a:t>
            </a:r>
          </a:p>
          <a:p>
            <a:pPr lvl="1"/>
            <a:r>
              <a:rPr lang="en-GB" dirty="0" smtClean="0"/>
              <a:t>Why?</a:t>
            </a:r>
          </a:p>
          <a:p>
            <a:r>
              <a:rPr lang="en-GB" dirty="0" smtClean="0"/>
              <a:t>To minimise network bandwidth consumption and read latency, HDFS tries to satisfy a read request from a replica that is nearest to the reader </a:t>
            </a:r>
          </a:p>
          <a:p>
            <a:pPr lvl="1"/>
            <a:r>
              <a:rPr lang="en-GB" dirty="0" smtClean="0"/>
              <a:t>If there exists a replica on the same rack as the reader node, then that replica is preferred </a:t>
            </a:r>
            <a:r>
              <a:rPr lang="en-GB" dirty="0" smtClean="0"/>
              <a:t>for </a:t>
            </a:r>
            <a:r>
              <a:rPr lang="en-GB" dirty="0" smtClean="0"/>
              <a:t>the </a:t>
            </a:r>
            <a:r>
              <a:rPr lang="en-GB" dirty="0" smtClean="0"/>
              <a:t>read request </a:t>
            </a:r>
          </a:p>
          <a:p>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Write Architecture – suppose you want to write a file cool.txt of size 240MB</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HDFS client will contact </a:t>
            </a:r>
            <a:r>
              <a:rPr lang="en-GB" dirty="0" err="1" smtClean="0"/>
              <a:t>NameNode</a:t>
            </a:r>
            <a:r>
              <a:rPr lang="en-GB" dirty="0" smtClean="0"/>
              <a:t> for a Write Request against the two blocks, say Block A  (128MB) &amp; Block B (112MB)</a:t>
            </a:r>
          </a:p>
          <a:p>
            <a:r>
              <a:rPr lang="en-GB" dirty="0" err="1" smtClean="0"/>
              <a:t>NameNode</a:t>
            </a:r>
            <a:r>
              <a:rPr lang="en-GB" dirty="0" smtClean="0"/>
              <a:t> will then grant the client write permission and will provide the IP addresses of the </a:t>
            </a:r>
            <a:r>
              <a:rPr lang="en-GB" dirty="0" err="1" smtClean="0"/>
              <a:t>DataNodes</a:t>
            </a:r>
            <a:r>
              <a:rPr lang="en-GB" dirty="0" smtClean="0"/>
              <a:t> where the file blocks will be copied </a:t>
            </a:r>
          </a:p>
          <a:p>
            <a:r>
              <a:rPr lang="en-GB" dirty="0" smtClean="0"/>
              <a:t>The client has a time limit to complete the creation task and this time limit ensures that storage space is not taken up by failed client application</a:t>
            </a:r>
          </a:p>
          <a:p>
            <a:r>
              <a:rPr lang="en-GB" dirty="0" smtClean="0"/>
              <a:t>The selection of IP addresses of </a:t>
            </a:r>
            <a:r>
              <a:rPr lang="en-GB" dirty="0" err="1" smtClean="0"/>
              <a:t>DataNodes</a:t>
            </a:r>
            <a:r>
              <a:rPr lang="en-GB" dirty="0" smtClean="0"/>
              <a:t> is purely randomised based on availability, replication factor and rack awareness </a:t>
            </a:r>
          </a:p>
          <a:p>
            <a:r>
              <a:rPr lang="en-GB" dirty="0" smtClean="0"/>
              <a:t>With replication factor set to default 3  for each block the </a:t>
            </a:r>
            <a:r>
              <a:rPr lang="en-GB" dirty="0" err="1" smtClean="0"/>
              <a:t>NameNode</a:t>
            </a:r>
            <a:r>
              <a:rPr lang="en-GB" dirty="0" smtClean="0"/>
              <a:t> will provide the client  list of 3 IP addresses of </a:t>
            </a:r>
            <a:r>
              <a:rPr lang="en-GB" dirty="0" err="1" smtClean="0"/>
              <a:t>DataNodes</a:t>
            </a:r>
            <a:r>
              <a:rPr lang="en-GB" dirty="0" smtClean="0"/>
              <a:t>. The list will be unique for each block.</a:t>
            </a:r>
          </a:p>
          <a:p>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Write Architecture (Continued)</a:t>
            </a:r>
            <a:endParaRPr lang="en-GB" dirty="0"/>
          </a:p>
        </p:txBody>
      </p:sp>
      <p:sp>
        <p:nvSpPr>
          <p:cNvPr id="3" name="Content Placeholder 2"/>
          <p:cNvSpPr>
            <a:spLocks noGrp="1"/>
          </p:cNvSpPr>
          <p:nvPr>
            <p:ph idx="1"/>
          </p:nvPr>
        </p:nvSpPr>
        <p:spPr/>
        <p:txBody>
          <a:bodyPr/>
          <a:lstStyle/>
          <a:p>
            <a:r>
              <a:rPr lang="en-GB" dirty="0" smtClean="0"/>
              <a:t>Each block will be copied in three different </a:t>
            </a:r>
            <a:r>
              <a:rPr lang="en-GB" dirty="0" err="1" smtClean="0"/>
              <a:t>DataNodes</a:t>
            </a:r>
            <a:r>
              <a:rPr lang="en-GB" dirty="0" smtClean="0"/>
              <a:t> to maintain the replication factor</a:t>
            </a:r>
          </a:p>
          <a:p>
            <a:r>
              <a:rPr lang="en-GB" dirty="0" smtClean="0"/>
              <a:t>The whole data copy process will happen in three stages:</a:t>
            </a:r>
          </a:p>
          <a:p>
            <a:pPr lvl="1"/>
            <a:r>
              <a:rPr lang="en-GB" dirty="0" smtClean="0"/>
              <a:t>Set up of Pipeline</a:t>
            </a:r>
          </a:p>
          <a:p>
            <a:pPr lvl="1"/>
            <a:r>
              <a:rPr lang="en-GB" dirty="0" smtClean="0"/>
              <a:t>Data streaming and replication</a:t>
            </a:r>
          </a:p>
          <a:p>
            <a:pPr lvl="1"/>
            <a:r>
              <a:rPr lang="en-GB" dirty="0" smtClean="0"/>
              <a:t>Acknowledgement </a:t>
            </a:r>
          </a:p>
          <a:p>
            <a:endParaRPr lang="en-GB" dirty="0" smtClean="0"/>
          </a:p>
          <a:p>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 Setting up pipeline</a:t>
            </a:r>
            <a:endParaRPr lang="en-GB" dirty="0"/>
          </a:p>
        </p:txBody>
      </p:sp>
      <p:sp>
        <p:nvSpPr>
          <p:cNvPr id="3" name="Content Placeholder 2"/>
          <p:cNvSpPr>
            <a:spLocks noGrp="1"/>
          </p:cNvSpPr>
          <p:nvPr>
            <p:ph idx="1"/>
          </p:nvPr>
        </p:nvSpPr>
        <p:spPr>
          <a:xfrm>
            <a:off x="457200" y="1600200"/>
            <a:ext cx="8229600" cy="5069160"/>
          </a:xfrm>
        </p:spPr>
        <p:txBody>
          <a:bodyPr>
            <a:noAutofit/>
          </a:bodyPr>
          <a:lstStyle/>
          <a:p>
            <a:r>
              <a:rPr lang="en-GB" sz="1900" dirty="0" smtClean="0"/>
              <a:t>Client creates a pipeline for each of the blocks by connecting the individual </a:t>
            </a:r>
            <a:r>
              <a:rPr lang="en-GB" sz="1900" dirty="0" err="1" smtClean="0"/>
              <a:t>DataNodes</a:t>
            </a:r>
            <a:endParaRPr lang="en-GB" sz="1900" dirty="0" smtClean="0"/>
          </a:p>
          <a:p>
            <a:r>
              <a:rPr lang="en-GB" sz="1900" dirty="0" smtClean="0"/>
              <a:t>For block A, the client perform the following to create a pipeline:</a:t>
            </a:r>
          </a:p>
          <a:p>
            <a:pPr lvl="1"/>
            <a:r>
              <a:rPr lang="en-GB" sz="1900" dirty="0" smtClean="0"/>
              <a:t>Client will choose the first </a:t>
            </a:r>
            <a:r>
              <a:rPr lang="en-GB" sz="1900" dirty="0" err="1" smtClean="0"/>
              <a:t>DataNode</a:t>
            </a:r>
            <a:r>
              <a:rPr lang="en-GB" sz="1900" dirty="0" smtClean="0"/>
              <a:t> in the list (</a:t>
            </a:r>
            <a:r>
              <a:rPr lang="en-GB" sz="1900" dirty="0" err="1" smtClean="0"/>
              <a:t>DataNode</a:t>
            </a:r>
            <a:r>
              <a:rPr lang="en-GB" sz="1900" dirty="0" smtClean="0"/>
              <a:t> IPs for Block A) which is  say </a:t>
            </a:r>
            <a:r>
              <a:rPr lang="en-GB" sz="1900" dirty="0" err="1" smtClean="0"/>
              <a:t>DataNode</a:t>
            </a:r>
            <a:r>
              <a:rPr lang="en-GB" sz="1900" dirty="0" smtClean="0"/>
              <a:t> 1 and establish a TCP/IP connection</a:t>
            </a:r>
          </a:p>
          <a:p>
            <a:pPr lvl="1"/>
            <a:r>
              <a:rPr lang="en-GB" sz="1900" dirty="0" smtClean="0"/>
              <a:t>The client will inform </a:t>
            </a:r>
            <a:r>
              <a:rPr lang="en-GB" sz="1900" dirty="0" err="1" smtClean="0"/>
              <a:t>DataNode</a:t>
            </a:r>
            <a:r>
              <a:rPr lang="en-GB" sz="1900" dirty="0" smtClean="0"/>
              <a:t> 1 to be ready to receive the block and will also provide the IPs of next two </a:t>
            </a:r>
            <a:r>
              <a:rPr lang="en-GB" sz="1900" dirty="0" err="1" smtClean="0"/>
              <a:t>DataNodes</a:t>
            </a:r>
            <a:r>
              <a:rPr lang="en-GB" sz="1900" dirty="0" smtClean="0"/>
              <a:t> (say 4 and 6) to the </a:t>
            </a:r>
            <a:r>
              <a:rPr lang="en-GB" sz="1900" dirty="0" err="1" smtClean="0"/>
              <a:t>DataNode</a:t>
            </a:r>
            <a:r>
              <a:rPr lang="en-GB" sz="1900" dirty="0" smtClean="0"/>
              <a:t> 1 where the block is supposed to be replicated.</a:t>
            </a:r>
          </a:p>
          <a:p>
            <a:pPr lvl="1"/>
            <a:r>
              <a:rPr lang="en-GB" sz="1900" dirty="0" err="1" smtClean="0"/>
              <a:t>DataNode</a:t>
            </a:r>
            <a:r>
              <a:rPr lang="en-GB" sz="1900" dirty="0" smtClean="0"/>
              <a:t> 1 will connect to </a:t>
            </a:r>
            <a:r>
              <a:rPr lang="en-GB" sz="1900" dirty="0" err="1" smtClean="0"/>
              <a:t>DataNode</a:t>
            </a:r>
            <a:r>
              <a:rPr lang="en-GB" sz="1900" dirty="0" smtClean="0"/>
              <a:t> 4. The </a:t>
            </a:r>
            <a:r>
              <a:rPr lang="en-GB" sz="1900" dirty="0" err="1" smtClean="0"/>
              <a:t>DataNode</a:t>
            </a:r>
            <a:r>
              <a:rPr lang="en-GB" sz="1900" dirty="0" smtClean="0"/>
              <a:t> 1 will inform </a:t>
            </a:r>
            <a:r>
              <a:rPr lang="en-GB" sz="1900" dirty="0" err="1" smtClean="0"/>
              <a:t>DataNode</a:t>
            </a:r>
            <a:r>
              <a:rPr lang="en-GB" sz="1900" dirty="0" smtClean="0"/>
              <a:t> 4 to be ready to receive the block and will give it the IP of </a:t>
            </a:r>
            <a:r>
              <a:rPr lang="en-GB" sz="1900" dirty="0" err="1" smtClean="0"/>
              <a:t>DataNode</a:t>
            </a:r>
            <a:r>
              <a:rPr lang="en-GB" sz="1900" dirty="0" smtClean="0"/>
              <a:t> 6. Then </a:t>
            </a:r>
            <a:r>
              <a:rPr lang="en-GB" sz="1900" dirty="0" err="1" smtClean="0"/>
              <a:t>DataNode</a:t>
            </a:r>
            <a:r>
              <a:rPr lang="en-GB" sz="1900" dirty="0" smtClean="0"/>
              <a:t> 4 will tell </a:t>
            </a:r>
            <a:r>
              <a:rPr lang="en-GB" sz="1900" dirty="0" err="1" smtClean="0"/>
              <a:t>DataNode</a:t>
            </a:r>
            <a:r>
              <a:rPr lang="en-GB" sz="1900" dirty="0" smtClean="0"/>
              <a:t> 6 to be ready for receiving the data.</a:t>
            </a:r>
          </a:p>
          <a:p>
            <a:pPr lvl="1"/>
            <a:r>
              <a:rPr lang="en-GB" sz="1900" dirty="0" smtClean="0"/>
              <a:t>Acknowledgement of readiness will follow the reverse sequence -  From the </a:t>
            </a:r>
            <a:r>
              <a:rPr lang="en-GB" sz="1900" dirty="0" err="1" smtClean="0"/>
              <a:t>DataNode</a:t>
            </a:r>
            <a:r>
              <a:rPr lang="en-GB" sz="1900" dirty="0" smtClean="0"/>
              <a:t> 6 to 4 and then to 1.</a:t>
            </a:r>
          </a:p>
          <a:p>
            <a:pPr lvl="1"/>
            <a:r>
              <a:rPr lang="en-GB" sz="1900" dirty="0" smtClean="0"/>
              <a:t>Then </a:t>
            </a:r>
            <a:r>
              <a:rPr lang="en-GB" sz="1900" dirty="0" err="1" smtClean="0"/>
              <a:t>DataNode</a:t>
            </a:r>
            <a:r>
              <a:rPr lang="en-GB" sz="1900" dirty="0" smtClean="0"/>
              <a:t> 1 will inform the client that all the </a:t>
            </a:r>
            <a:r>
              <a:rPr lang="en-GB" sz="1900" dirty="0" err="1" smtClean="0"/>
              <a:t>DataNodes</a:t>
            </a:r>
            <a:r>
              <a:rPr lang="en-GB" sz="1900" dirty="0" smtClean="0"/>
              <a:t> are ready and a pipeline will be formed between the client, </a:t>
            </a:r>
            <a:r>
              <a:rPr lang="en-GB" sz="1900" dirty="0" err="1" smtClean="0"/>
              <a:t>DataNode</a:t>
            </a:r>
            <a:r>
              <a:rPr lang="en-GB" sz="1900" dirty="0" smtClean="0"/>
              <a:t> 1, 4 and 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DFS-Pipeline-Set-up-Apache-Hadoop-HDFS-Architecture-Edureka-1-768x560.png"/>
          <p:cNvPicPr>
            <a:picLocks noGrp="1" noChangeAspect="1"/>
          </p:cNvPicPr>
          <p:nvPr>
            <p:ph idx="4294967295"/>
          </p:nvPr>
        </p:nvPicPr>
        <p:blipFill>
          <a:blip r:embed="rId2" cstate="print"/>
          <a:stretch>
            <a:fillRect/>
          </a:stretch>
        </p:blipFill>
        <p:spPr>
          <a:xfrm>
            <a:off x="467544" y="548680"/>
            <a:ext cx="8064896" cy="557748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HDFS Goal (2)</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Don’t Move Data but Computation: it is more efficient if computation is executed near the data it operates on, particularly when the size of the data set is huge. This minimises network congestion and increases the overall throughput of the </a:t>
            </a:r>
            <a:r>
              <a:rPr lang="en-GB" dirty="0" smtClean="0"/>
              <a:t>system</a:t>
            </a:r>
            <a:endParaRPr lang="en-GB" dirty="0" smtClean="0"/>
          </a:p>
          <a:p>
            <a:r>
              <a:rPr lang="en-GB" dirty="0" smtClean="0"/>
              <a:t>Have Simple Coherence model: have </a:t>
            </a:r>
            <a:r>
              <a:rPr lang="en-GB" i="1" dirty="0" smtClean="0"/>
              <a:t>write once read many </a:t>
            </a:r>
            <a:r>
              <a:rPr lang="en-GB" dirty="0" smtClean="0"/>
              <a:t>access model for files. A file once created, written and closed need not be changed except for appends and truncates. Appending the content to the end of the files is supported but </a:t>
            </a:r>
            <a:r>
              <a:rPr lang="en-GB" dirty="0" smtClean="0"/>
              <a:t>cannot </a:t>
            </a:r>
            <a:r>
              <a:rPr lang="en-GB" dirty="0" smtClean="0"/>
              <a:t>be updated at arbitrary point or random access. This assumption simplifies data coherency issues and enables high throughput</a:t>
            </a:r>
          </a:p>
          <a:p>
            <a:r>
              <a:rPr lang="en-GB" dirty="0" smtClean="0"/>
              <a:t>Portable: designed to be easily portable from one platform to another – built using the Java language</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2. Data Streaming - Client will push the data into the pipeline</a:t>
            </a:r>
            <a:endParaRPr lang="en-GB" dirty="0"/>
          </a:p>
        </p:txBody>
      </p:sp>
      <p:sp>
        <p:nvSpPr>
          <p:cNvPr id="3" name="Content Placeholder 2"/>
          <p:cNvSpPr>
            <a:spLocks noGrp="1"/>
          </p:cNvSpPr>
          <p:nvPr>
            <p:ph idx="1"/>
          </p:nvPr>
        </p:nvSpPr>
        <p:spPr/>
        <p:txBody>
          <a:bodyPr>
            <a:normAutofit/>
          </a:bodyPr>
          <a:lstStyle/>
          <a:p>
            <a:r>
              <a:rPr lang="en-GB" dirty="0" smtClean="0"/>
              <a:t>Following  will take place during replication</a:t>
            </a:r>
          </a:p>
          <a:p>
            <a:pPr lvl="1"/>
            <a:r>
              <a:rPr lang="en-GB" dirty="0" smtClean="0"/>
              <a:t>Block is written to </a:t>
            </a:r>
            <a:r>
              <a:rPr lang="en-GB" dirty="0" err="1" smtClean="0"/>
              <a:t>DataNode</a:t>
            </a:r>
            <a:r>
              <a:rPr lang="en-GB" dirty="0" smtClean="0"/>
              <a:t> 1 by  Client and </a:t>
            </a:r>
            <a:r>
              <a:rPr lang="en-GB" dirty="0" err="1" smtClean="0"/>
              <a:t>DataNode</a:t>
            </a:r>
            <a:r>
              <a:rPr lang="en-GB" dirty="0" smtClean="0"/>
              <a:t> 1 will connect to </a:t>
            </a:r>
            <a:r>
              <a:rPr lang="en-GB" dirty="0" err="1" smtClean="0"/>
              <a:t>DataNode</a:t>
            </a:r>
            <a:r>
              <a:rPr lang="en-GB" dirty="0" smtClean="0"/>
              <a:t> 4.</a:t>
            </a:r>
          </a:p>
          <a:p>
            <a:pPr lvl="1"/>
            <a:r>
              <a:rPr lang="en-GB" dirty="0" err="1" smtClean="0"/>
              <a:t>DataNode</a:t>
            </a:r>
            <a:r>
              <a:rPr lang="en-GB" dirty="0" smtClean="0"/>
              <a:t> 1 will push the block in the pipeline and data will be copied to </a:t>
            </a:r>
            <a:r>
              <a:rPr lang="en-GB" dirty="0" err="1" smtClean="0"/>
              <a:t>DataNode</a:t>
            </a:r>
            <a:r>
              <a:rPr lang="en-GB" dirty="0" smtClean="0"/>
              <a:t> 4</a:t>
            </a:r>
          </a:p>
          <a:p>
            <a:pPr lvl="1"/>
            <a:r>
              <a:rPr lang="en-GB" dirty="0" err="1" smtClean="0"/>
              <a:t>DataNode</a:t>
            </a:r>
            <a:r>
              <a:rPr lang="en-GB" dirty="0" smtClean="0"/>
              <a:t> 4 will connect to </a:t>
            </a:r>
            <a:r>
              <a:rPr lang="en-GB" dirty="0" err="1" smtClean="0"/>
              <a:t>DataNode</a:t>
            </a:r>
            <a:r>
              <a:rPr lang="en-GB" dirty="0" smtClean="0"/>
              <a:t> 6 and will copy the last replica of the block</a:t>
            </a:r>
          </a:p>
          <a:p>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Acknowledgement </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When the block has been copied into 3 </a:t>
            </a:r>
            <a:r>
              <a:rPr lang="en-GB" dirty="0" err="1" smtClean="0"/>
              <a:t>DataNodes</a:t>
            </a:r>
            <a:r>
              <a:rPr lang="en-GB" dirty="0" smtClean="0"/>
              <a:t>, acknowledgements  take place to tell the client and </a:t>
            </a:r>
            <a:r>
              <a:rPr lang="en-GB" dirty="0" err="1" smtClean="0"/>
              <a:t>NameNode</a:t>
            </a:r>
            <a:r>
              <a:rPr lang="en-GB" dirty="0" smtClean="0"/>
              <a:t> that the data has been written successfully </a:t>
            </a:r>
          </a:p>
          <a:p>
            <a:r>
              <a:rPr lang="en-GB" dirty="0" smtClean="0"/>
              <a:t>The Client will then close the pipeline to end the TCP session.</a:t>
            </a:r>
          </a:p>
          <a:p>
            <a:r>
              <a:rPr lang="en-GB" dirty="0" smtClean="0"/>
              <a:t>Acknowledgement happens in the reverse sequence </a:t>
            </a:r>
            <a:r>
              <a:rPr lang="en-GB" dirty="0" err="1" smtClean="0"/>
              <a:t>ie</a:t>
            </a:r>
            <a:r>
              <a:rPr lang="en-GB" dirty="0" smtClean="0"/>
              <a:t> from </a:t>
            </a:r>
            <a:r>
              <a:rPr lang="en-GB" dirty="0" err="1" smtClean="0"/>
              <a:t>DataNode</a:t>
            </a:r>
            <a:r>
              <a:rPr lang="en-GB" dirty="0" smtClean="0"/>
              <a:t> 6 to 4 and then to 1.  </a:t>
            </a:r>
            <a:r>
              <a:rPr lang="en-GB" dirty="0" err="1" smtClean="0"/>
              <a:t>DataNode</a:t>
            </a:r>
            <a:r>
              <a:rPr lang="en-GB" dirty="0" smtClean="0"/>
              <a:t> 1 will push three acknowledgements (including its own) into the pipeline and send it to the Client </a:t>
            </a:r>
          </a:p>
          <a:p>
            <a:r>
              <a:rPr lang="en-GB" dirty="0" smtClean="0"/>
              <a:t>The client will inform </a:t>
            </a:r>
            <a:r>
              <a:rPr lang="en-GB" dirty="0" err="1" smtClean="0"/>
              <a:t>NameNode</a:t>
            </a:r>
            <a:r>
              <a:rPr lang="en-GB" dirty="0" smtClean="0"/>
              <a:t> that data has been written successfully</a:t>
            </a:r>
          </a:p>
          <a:p>
            <a:r>
              <a:rPr lang="en-GB" dirty="0" smtClean="0"/>
              <a:t>The </a:t>
            </a:r>
            <a:r>
              <a:rPr lang="en-GB" dirty="0" err="1" smtClean="0"/>
              <a:t>NameNode</a:t>
            </a:r>
            <a:r>
              <a:rPr lang="en-GB" dirty="0" smtClean="0"/>
              <a:t> will update its metadata and the client will shut down the pipeline</a:t>
            </a:r>
          </a:p>
          <a:p>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DFS-Write-Acknowledgement-Apache-Hadoop-HDFS-Architecture-Edureka-1-768x560.png"/>
          <p:cNvPicPr>
            <a:picLocks noGrp="1" noChangeAspect="1"/>
          </p:cNvPicPr>
          <p:nvPr>
            <p:ph idx="4294967295"/>
          </p:nvPr>
        </p:nvPicPr>
        <p:blipFill>
          <a:blip r:embed="rId2" cstate="print"/>
          <a:stretch>
            <a:fillRect/>
          </a:stretch>
        </p:blipFill>
        <p:spPr>
          <a:xfrm>
            <a:off x="539552" y="692696"/>
            <a:ext cx="7777163" cy="5360988"/>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HDFS Write occur in </a:t>
            </a:r>
            <a:r>
              <a:rPr lang="en-GB" dirty="0" err="1" smtClean="0"/>
              <a:t>parrallel</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Continuing our example, Block B (size 112MB) will also be copied into the </a:t>
            </a:r>
            <a:r>
              <a:rPr lang="en-GB" dirty="0" err="1" smtClean="0"/>
              <a:t>DataNodes</a:t>
            </a:r>
            <a:r>
              <a:rPr lang="en-GB" dirty="0" smtClean="0"/>
              <a:t> in parallel with Block A (128MB). Therefore:</a:t>
            </a:r>
          </a:p>
          <a:p>
            <a:pPr lvl="1"/>
            <a:r>
              <a:rPr lang="en-GB" dirty="0" smtClean="0"/>
              <a:t>The client will copy Block A and Block B to the first </a:t>
            </a:r>
            <a:r>
              <a:rPr lang="en-GB" dirty="0" err="1" smtClean="0"/>
              <a:t>DataNode</a:t>
            </a:r>
            <a:r>
              <a:rPr lang="en-GB" dirty="0" smtClean="0"/>
              <a:t> simultaneously</a:t>
            </a:r>
          </a:p>
          <a:p>
            <a:pPr lvl="1"/>
            <a:r>
              <a:rPr lang="en-GB" dirty="0" smtClean="0"/>
              <a:t>2 pipelines will be formed for each of the block &amp; all the process discussed will happen in parallel in these 2 pipelines.</a:t>
            </a:r>
          </a:p>
          <a:p>
            <a:pPr lvl="1"/>
            <a:r>
              <a:rPr lang="en-GB" dirty="0" smtClean="0"/>
              <a:t>The client writes the block into the first </a:t>
            </a:r>
            <a:r>
              <a:rPr lang="en-GB" dirty="0" err="1" smtClean="0"/>
              <a:t>DataNode</a:t>
            </a:r>
            <a:r>
              <a:rPr lang="en-GB" dirty="0" smtClean="0"/>
              <a:t> &amp; then the </a:t>
            </a:r>
            <a:r>
              <a:rPr lang="en-GB" dirty="0" err="1" smtClean="0"/>
              <a:t>DataNode</a:t>
            </a:r>
            <a:r>
              <a:rPr lang="en-GB" dirty="0" smtClean="0"/>
              <a:t> will be replicating the block in a  sequential manner</a:t>
            </a:r>
          </a:p>
          <a:p>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HDFS Read – Suppose you now want to read file cool.txt</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Client asks the  </a:t>
            </a:r>
            <a:r>
              <a:rPr lang="en-GB" dirty="0" err="1" smtClean="0"/>
              <a:t>NameNode</a:t>
            </a:r>
            <a:r>
              <a:rPr lang="en-GB" dirty="0" smtClean="0"/>
              <a:t> for the block metadata for file “cool.txt”.</a:t>
            </a:r>
          </a:p>
          <a:p>
            <a:r>
              <a:rPr lang="en-GB" dirty="0" smtClean="0"/>
              <a:t>The </a:t>
            </a:r>
            <a:r>
              <a:rPr lang="en-GB" dirty="0" err="1" smtClean="0"/>
              <a:t>NameNode</a:t>
            </a:r>
            <a:r>
              <a:rPr lang="en-GB" dirty="0" smtClean="0"/>
              <a:t> will return the list of </a:t>
            </a:r>
            <a:r>
              <a:rPr lang="en-GB" dirty="0" err="1" smtClean="0"/>
              <a:t>DataNodes</a:t>
            </a:r>
            <a:r>
              <a:rPr lang="en-GB" dirty="0" smtClean="0"/>
              <a:t> IP address where each block (Block A, B) are stored. It selects the replica which is closest to the client in order to reduce read latency and the network bandwidth usage.</a:t>
            </a:r>
          </a:p>
          <a:p>
            <a:r>
              <a:rPr lang="en-GB" dirty="0" smtClean="0"/>
              <a:t>The  client will connect to the </a:t>
            </a:r>
            <a:r>
              <a:rPr lang="en-GB" dirty="0" err="1" smtClean="0"/>
              <a:t>DataNodes</a:t>
            </a:r>
            <a:r>
              <a:rPr lang="en-GB" dirty="0" smtClean="0"/>
              <a:t> where the blocks are stored</a:t>
            </a:r>
          </a:p>
          <a:p>
            <a:r>
              <a:rPr lang="en-GB" dirty="0" smtClean="0"/>
              <a:t>The client starts reading data parallel from the </a:t>
            </a:r>
            <a:r>
              <a:rPr lang="en-GB" dirty="0" err="1" smtClean="0"/>
              <a:t>DataNodes</a:t>
            </a:r>
            <a:r>
              <a:rPr lang="en-GB" dirty="0" smtClean="0"/>
              <a:t> (Block A from </a:t>
            </a:r>
            <a:r>
              <a:rPr lang="en-GB" dirty="0" err="1" smtClean="0"/>
              <a:t>DataNode</a:t>
            </a:r>
            <a:r>
              <a:rPr lang="en-GB" dirty="0" smtClean="0"/>
              <a:t> 1 and Block B from </a:t>
            </a:r>
            <a:r>
              <a:rPr lang="en-GB" dirty="0" err="1" smtClean="0"/>
              <a:t>DataNode</a:t>
            </a:r>
            <a:r>
              <a:rPr lang="en-GB" dirty="0" smtClean="0"/>
              <a:t> 3)</a:t>
            </a:r>
          </a:p>
          <a:p>
            <a:r>
              <a:rPr lang="en-GB" dirty="0" smtClean="0"/>
              <a:t>Client will combine these blocks to form a file once it gets it all</a:t>
            </a:r>
          </a:p>
          <a:p>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Balancing data in the </a:t>
            </a:r>
            <a:r>
              <a:rPr lang="en-GB" dirty="0" err="1" smtClean="0"/>
              <a:t>Hadoop</a:t>
            </a:r>
            <a:r>
              <a:rPr lang="en-GB" dirty="0" smtClean="0"/>
              <a:t> cluster </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Over time data can become unevenly distributed across the racks and </a:t>
            </a:r>
            <a:r>
              <a:rPr lang="en-GB" dirty="0" err="1" smtClean="0"/>
              <a:t>DataNode</a:t>
            </a:r>
            <a:r>
              <a:rPr lang="en-GB" dirty="0" smtClean="0"/>
              <a:t> due to uneven data ingestion patterns where some </a:t>
            </a:r>
            <a:r>
              <a:rPr lang="en-GB" dirty="0" err="1" smtClean="0"/>
              <a:t>Datanodes</a:t>
            </a:r>
            <a:r>
              <a:rPr lang="en-GB" dirty="0" smtClean="0"/>
              <a:t> might have more data written to them or node failures</a:t>
            </a:r>
          </a:p>
          <a:p>
            <a:r>
              <a:rPr lang="en-GB" dirty="0" smtClean="0"/>
              <a:t>Uneven distribution will have a negative effect on performance because the demand on individual </a:t>
            </a:r>
            <a:r>
              <a:rPr lang="en-GB" dirty="0" err="1" smtClean="0"/>
              <a:t>Datanodes</a:t>
            </a:r>
            <a:r>
              <a:rPr lang="en-GB" dirty="0" smtClean="0"/>
              <a:t>  will be uneven:</a:t>
            </a:r>
          </a:p>
          <a:p>
            <a:pPr lvl="1"/>
            <a:r>
              <a:rPr lang="en-GB" dirty="0" smtClean="0"/>
              <a:t> </a:t>
            </a:r>
            <a:r>
              <a:rPr lang="en-GB" dirty="0" err="1" smtClean="0"/>
              <a:t>DataNodes</a:t>
            </a:r>
            <a:r>
              <a:rPr lang="en-GB" dirty="0" smtClean="0"/>
              <a:t> with little data will not be fully utilised and ones with many blocks will be over utilised </a:t>
            </a:r>
            <a:r>
              <a:rPr lang="en-GB" dirty="0" err="1" smtClean="0"/>
              <a:t>ie</a:t>
            </a:r>
            <a:r>
              <a:rPr lang="en-GB" dirty="0" smtClean="0"/>
              <a:t> overuse and underuse are based on disk activity </a:t>
            </a:r>
          </a:p>
          <a:p>
            <a:r>
              <a:rPr lang="en-GB" dirty="0" smtClean="0"/>
              <a:t>HDFS has a </a:t>
            </a:r>
            <a:r>
              <a:rPr lang="en-GB" i="1" dirty="0" smtClean="0"/>
              <a:t>balancer</a:t>
            </a:r>
            <a:r>
              <a:rPr lang="en-GB" dirty="0" smtClean="0"/>
              <a:t> utility to  redistribute blocks from overused </a:t>
            </a:r>
            <a:r>
              <a:rPr lang="en-GB" dirty="0" err="1" smtClean="0"/>
              <a:t>datanodes</a:t>
            </a:r>
            <a:r>
              <a:rPr lang="en-GB" dirty="0" smtClean="0"/>
              <a:t> to underused ones while maintaining the policy of putting blocks on different </a:t>
            </a:r>
            <a:r>
              <a:rPr lang="en-GB" dirty="0" err="1" smtClean="0"/>
              <a:t>datanodes</a:t>
            </a:r>
            <a:r>
              <a:rPr lang="en-GB" dirty="0" smtClean="0"/>
              <a:t> and racks.  It should be run regularly</a:t>
            </a:r>
          </a:p>
          <a:p>
            <a:endParaRPr lang="en-GB" dirty="0" smtClean="0"/>
          </a:p>
          <a:p>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Namenode</a:t>
            </a:r>
            <a:r>
              <a:rPr lang="en-GB" dirty="0" smtClean="0"/>
              <a:t> server design</a:t>
            </a:r>
            <a:endParaRPr lang="en-GB" dirty="0"/>
          </a:p>
        </p:txBody>
      </p:sp>
      <p:sp>
        <p:nvSpPr>
          <p:cNvPr id="3" name="Content Placeholder 2"/>
          <p:cNvSpPr>
            <a:spLocks noGrp="1"/>
          </p:cNvSpPr>
          <p:nvPr>
            <p:ph idx="1"/>
          </p:nvPr>
        </p:nvSpPr>
        <p:spPr/>
        <p:txBody>
          <a:bodyPr>
            <a:normAutofit fontScale="92500" lnSpcReduction="20000"/>
          </a:bodyPr>
          <a:lstStyle/>
          <a:p>
            <a:r>
              <a:rPr lang="en-GB" dirty="0" err="1" smtClean="0"/>
              <a:t>NameNode</a:t>
            </a:r>
            <a:r>
              <a:rPr lang="en-GB" dirty="0" smtClean="0"/>
              <a:t> is mission critical and needs markedly different hardware requirements than the ones for a </a:t>
            </a:r>
            <a:r>
              <a:rPr lang="en-GB" dirty="0" err="1" smtClean="0"/>
              <a:t>DataNode</a:t>
            </a:r>
            <a:endParaRPr lang="en-GB" dirty="0" smtClean="0"/>
          </a:p>
          <a:p>
            <a:r>
              <a:rPr lang="en-GB" dirty="0" smtClean="0"/>
              <a:t>Enterprise level components need to be used to minimise the probability of an outage - low failure rates to maximise server uptime </a:t>
            </a:r>
          </a:p>
          <a:p>
            <a:r>
              <a:rPr lang="en-GB" dirty="0" smtClean="0"/>
              <a:t>You need enough RAM to load into memory all the metadata and location data about all the data blocks stored in HDFS</a:t>
            </a:r>
          </a:p>
          <a:p>
            <a:r>
              <a:rPr lang="en-GB" dirty="0" smtClean="0"/>
              <a:t>To ensure High availability, should have an active </a:t>
            </a:r>
            <a:r>
              <a:rPr lang="en-GB" dirty="0" err="1" smtClean="0"/>
              <a:t>NameNode</a:t>
            </a:r>
            <a:r>
              <a:rPr lang="en-GB" dirty="0" smtClean="0"/>
              <a:t> and a standby </a:t>
            </a:r>
            <a:r>
              <a:rPr lang="en-GB" dirty="0" err="1" smtClean="0"/>
              <a:t>NameNode</a:t>
            </a:r>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HDFS Fault Tolerance – Standby </a:t>
            </a:r>
            <a:r>
              <a:rPr lang="en-GB" dirty="0" err="1" smtClean="0"/>
              <a:t>NameNode</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To ensure there is no single point of failure in </a:t>
            </a:r>
            <a:r>
              <a:rPr lang="en-GB" dirty="0" err="1" smtClean="0"/>
              <a:t>NameNode</a:t>
            </a:r>
            <a:r>
              <a:rPr lang="en-GB" dirty="0" smtClean="0"/>
              <a:t> there should be Standby </a:t>
            </a:r>
            <a:r>
              <a:rPr lang="en-GB" dirty="0" err="1" smtClean="0"/>
              <a:t>NameNode</a:t>
            </a:r>
            <a:endParaRPr lang="en-GB" dirty="0" smtClean="0"/>
          </a:p>
          <a:p>
            <a:r>
              <a:rPr lang="en-GB" dirty="0" smtClean="0"/>
              <a:t>Standby </a:t>
            </a:r>
            <a:r>
              <a:rPr lang="en-GB" dirty="0" err="1" smtClean="0"/>
              <a:t>NameNode</a:t>
            </a:r>
            <a:r>
              <a:rPr lang="en-GB" dirty="0" smtClean="0"/>
              <a:t>  should</a:t>
            </a:r>
            <a:r>
              <a:rPr lang="en-GB" dirty="0" smtClean="0"/>
              <a:t> </a:t>
            </a:r>
            <a:r>
              <a:rPr lang="en-GB" dirty="0" smtClean="0"/>
              <a:t>configured identically to the master node used by the Active </a:t>
            </a:r>
            <a:r>
              <a:rPr lang="en-GB" dirty="0" err="1" smtClean="0"/>
              <a:t>NameNode</a:t>
            </a:r>
            <a:endParaRPr lang="en-GB" dirty="0" smtClean="0"/>
          </a:p>
          <a:p>
            <a:r>
              <a:rPr lang="en-GB" dirty="0" smtClean="0"/>
              <a:t>Standby </a:t>
            </a:r>
            <a:r>
              <a:rPr lang="en-GB" dirty="0" err="1" smtClean="0"/>
              <a:t>NameNode</a:t>
            </a:r>
            <a:r>
              <a:rPr lang="en-GB" dirty="0" smtClean="0"/>
              <a:t> is not sitting idly by while the </a:t>
            </a:r>
            <a:r>
              <a:rPr lang="en-GB" dirty="0" err="1" smtClean="0"/>
              <a:t>NameNode</a:t>
            </a:r>
            <a:r>
              <a:rPr lang="en-GB" dirty="0" smtClean="0"/>
              <a:t> handles all the block address requests. The Standby </a:t>
            </a:r>
            <a:r>
              <a:rPr lang="en-GB" dirty="0" err="1" smtClean="0"/>
              <a:t>NameNode</a:t>
            </a:r>
            <a:r>
              <a:rPr lang="en-GB" dirty="0" smtClean="0"/>
              <a:t> has the task of keeping the state of the block locations and block metadata in memory, handles the HDFS </a:t>
            </a:r>
            <a:r>
              <a:rPr lang="en-GB" dirty="0" err="1" smtClean="0"/>
              <a:t>checkpointing</a:t>
            </a:r>
            <a:r>
              <a:rPr lang="en-GB" dirty="0" smtClean="0"/>
              <a:t> responsibilities. </a:t>
            </a:r>
          </a:p>
          <a:p>
            <a:r>
              <a:rPr lang="en-GB" dirty="0" smtClean="0"/>
              <a:t>In case of failure, the Standby Node first reads all completed journal entries to ensure that the new Active </a:t>
            </a:r>
            <a:r>
              <a:rPr lang="en-GB" dirty="0" err="1" smtClean="0"/>
              <a:t>NameNode</a:t>
            </a:r>
            <a:r>
              <a:rPr lang="en-GB" dirty="0" smtClean="0"/>
              <a:t> is fully consistent with the state of the cluster</a:t>
            </a:r>
          </a:p>
          <a:p>
            <a:r>
              <a:rPr lang="en-GB" dirty="0" smtClean="0"/>
              <a:t>Apache Zookeeper monitors the Active </a:t>
            </a:r>
            <a:r>
              <a:rPr lang="en-GB" dirty="0" err="1" smtClean="0"/>
              <a:t>NameNode</a:t>
            </a:r>
            <a:r>
              <a:rPr lang="en-GB" dirty="0" smtClean="0"/>
              <a:t> and  handles failover process if the Active </a:t>
            </a:r>
            <a:r>
              <a:rPr lang="en-GB" dirty="0" err="1" smtClean="0"/>
              <a:t>NameNode</a:t>
            </a:r>
            <a:r>
              <a:rPr lang="en-GB" dirty="0" smtClean="0"/>
              <a:t> becomes unavailable. Both the Active and Standby </a:t>
            </a:r>
            <a:r>
              <a:rPr lang="en-GB" dirty="0" err="1" smtClean="0"/>
              <a:t>NameNodes</a:t>
            </a:r>
            <a:r>
              <a:rPr lang="en-GB" dirty="0" smtClean="0"/>
              <a:t> have dedicated Zookeeper Failover Controllers that perform the monitoring and failover tasks</a:t>
            </a:r>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integrity </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A block of data fetched from  </a:t>
            </a:r>
            <a:r>
              <a:rPr lang="en-GB" dirty="0" err="1" smtClean="0"/>
              <a:t>DataNode</a:t>
            </a:r>
            <a:r>
              <a:rPr lang="en-GB" dirty="0" smtClean="0"/>
              <a:t>  can arrive corrupted because of faults in storage device, network faults, defective software</a:t>
            </a:r>
          </a:p>
          <a:p>
            <a:r>
              <a:rPr lang="en-GB" dirty="0" smtClean="0"/>
              <a:t>Client software implements checksum checking on the contents of HDFS files.</a:t>
            </a:r>
          </a:p>
          <a:p>
            <a:pPr lvl="1"/>
            <a:r>
              <a:rPr lang="en-GB" dirty="0" smtClean="0"/>
              <a:t> When a client creates a file it computes a checksum of each block of the file and stores these checksums in a separate file in the same HDFS namespace</a:t>
            </a:r>
          </a:p>
          <a:p>
            <a:pPr lvl="1"/>
            <a:r>
              <a:rPr lang="en-GB" dirty="0" smtClean="0"/>
              <a:t> When a client retrieves file contents it checks that the data it received from each </a:t>
            </a:r>
            <a:r>
              <a:rPr lang="en-GB" dirty="0" err="1" smtClean="0"/>
              <a:t>DataNode</a:t>
            </a:r>
            <a:r>
              <a:rPr lang="en-GB" dirty="0" smtClean="0"/>
              <a:t> matches the checksum stored in the associated checksum file</a:t>
            </a:r>
          </a:p>
          <a:p>
            <a:pPr lvl="1"/>
            <a:r>
              <a:rPr lang="en-GB" dirty="0" smtClean="0"/>
              <a:t> If it does not, the client can retrieve that block from another </a:t>
            </a:r>
            <a:r>
              <a:rPr lang="en-GB" dirty="0" err="1" smtClean="0"/>
              <a:t>DataNode</a:t>
            </a:r>
            <a:r>
              <a:rPr lang="en-GB" dirty="0" smtClean="0"/>
              <a:t> that has a replica of that block</a:t>
            </a:r>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HDFS Compression</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Compression is required due to the huge data volumes that exist in in a typical </a:t>
            </a:r>
            <a:r>
              <a:rPr lang="en-GB" dirty="0" err="1" smtClean="0"/>
              <a:t>Hadoop</a:t>
            </a:r>
            <a:r>
              <a:rPr lang="en-GB" dirty="0" smtClean="0"/>
              <a:t> deployment </a:t>
            </a:r>
          </a:p>
          <a:p>
            <a:r>
              <a:rPr lang="en-GB" dirty="0" smtClean="0"/>
              <a:t>Data compression saves on storage space and speeds up movement of that data throughout cluster</a:t>
            </a:r>
          </a:p>
          <a:p>
            <a:r>
              <a:rPr lang="en-GB" dirty="0" smtClean="0"/>
              <a:t>A codec, which is a shortened form of compressor/ </a:t>
            </a:r>
            <a:r>
              <a:rPr lang="en-GB" dirty="0" err="1" smtClean="0"/>
              <a:t>decompressor</a:t>
            </a:r>
            <a:r>
              <a:rPr lang="en-GB" dirty="0" smtClean="0"/>
              <a:t>, is technology for compressing and decompressing data</a:t>
            </a:r>
          </a:p>
          <a:p>
            <a:r>
              <a:rPr lang="en-GB" dirty="0" smtClean="0"/>
              <a:t>When compressing data  you are exchanging CPU cycles for disk space. There is a cost (in terms of processing resources and time) associated with compressing the data that is being written</a:t>
            </a:r>
          </a:p>
          <a:p>
            <a:r>
              <a:rPr lang="en-GB" dirty="0" smtClean="0"/>
              <a:t>Filename extension will tell </a:t>
            </a:r>
            <a:r>
              <a:rPr lang="en-GB" dirty="0" err="1" smtClean="0"/>
              <a:t>Hadoop</a:t>
            </a:r>
            <a:r>
              <a:rPr lang="en-GB" dirty="0" smtClean="0"/>
              <a:t> which compress/</a:t>
            </a:r>
            <a:r>
              <a:rPr lang="en-GB" dirty="0" err="1" smtClean="0"/>
              <a:t>decompressor</a:t>
            </a:r>
            <a:r>
              <a:rPr lang="en-GB" dirty="0" smtClean="0"/>
              <a:t> to use </a:t>
            </a:r>
            <a:r>
              <a:rPr lang="en-GB" dirty="0" err="1" smtClean="0"/>
              <a:t>eg</a:t>
            </a:r>
            <a:r>
              <a:rPr lang="en-GB" dirty="0" smtClean="0"/>
              <a:t> </a:t>
            </a:r>
            <a:r>
              <a:rPr lang="en-GB" dirty="0" err="1" smtClean="0"/>
              <a:t>gzip</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Hadoop</a:t>
            </a:r>
            <a:r>
              <a:rPr lang="en-GB" dirty="0" smtClean="0"/>
              <a:t> Distributed </a:t>
            </a:r>
            <a:r>
              <a:rPr lang="en-GB" dirty="0" err="1" smtClean="0"/>
              <a:t>Filesystem</a:t>
            </a:r>
            <a:r>
              <a:rPr lang="en-GB" dirty="0" smtClean="0"/>
              <a:t> (HDFS) Architecture</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HDFS can be made up of thousands of individual computers where the systems files are stored in directly attached disk drives</a:t>
            </a:r>
          </a:p>
          <a:p>
            <a:r>
              <a:rPr lang="en-GB" dirty="0" smtClean="0"/>
              <a:t>Each of these individual computers is a self-contained server with own memory, CPU, disk and installed  OS  (typically Linux, but Windows is supported too)</a:t>
            </a:r>
          </a:p>
          <a:p>
            <a:r>
              <a:rPr lang="en-GB" dirty="0" err="1" smtClean="0"/>
              <a:t>Hadoop</a:t>
            </a:r>
            <a:r>
              <a:rPr lang="en-GB" dirty="0" smtClean="0"/>
              <a:t> cluster is made up of two classes of servers:</a:t>
            </a:r>
          </a:p>
          <a:p>
            <a:pPr lvl="1"/>
            <a:r>
              <a:rPr lang="en-GB" dirty="0" smtClean="0"/>
              <a:t> </a:t>
            </a:r>
            <a:r>
              <a:rPr lang="en-GB" dirty="0" err="1" smtClean="0"/>
              <a:t>DataNode</a:t>
            </a:r>
            <a:r>
              <a:rPr lang="en-GB" dirty="0" smtClean="0"/>
              <a:t> (or slave nodes) where data is stored &amp; processed</a:t>
            </a:r>
          </a:p>
          <a:p>
            <a:pPr lvl="1"/>
            <a:r>
              <a:rPr lang="en-GB" dirty="0" err="1" smtClean="0"/>
              <a:t>NameNode</a:t>
            </a:r>
            <a:r>
              <a:rPr lang="en-GB" dirty="0" smtClean="0"/>
              <a:t> (or master nodes) which manages the </a:t>
            </a:r>
            <a:r>
              <a:rPr lang="en-GB" dirty="0" err="1" smtClean="0"/>
              <a:t>Hadoop</a:t>
            </a:r>
            <a:r>
              <a:rPr lang="en-GB" dirty="0" smtClean="0"/>
              <a:t> cluster </a:t>
            </a:r>
          </a:p>
          <a:p>
            <a:r>
              <a:rPr lang="en-GB" dirty="0" smtClean="0"/>
              <a:t> The </a:t>
            </a:r>
            <a:r>
              <a:rPr lang="en-GB" dirty="0" err="1" smtClean="0"/>
              <a:t>DataNode</a:t>
            </a:r>
            <a:r>
              <a:rPr lang="en-GB" dirty="0" smtClean="0"/>
              <a:t> (slave node)  raw data consists of the blocks stored on the node</a:t>
            </a:r>
          </a:p>
          <a:p>
            <a:r>
              <a:rPr lang="en-GB" dirty="0" smtClean="0"/>
              <a:t>The </a:t>
            </a:r>
            <a:r>
              <a:rPr lang="en-GB" dirty="0" err="1" smtClean="0"/>
              <a:t>NameNode</a:t>
            </a:r>
            <a:r>
              <a:rPr lang="en-GB" dirty="0" smtClean="0"/>
              <a:t> (master nodes) the raw data consists of metadata that maps data blocks to the files stored in HDFS</a:t>
            </a:r>
          </a:p>
          <a:p>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HDFS - traditional hierarchical file organisation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HDFS supports a traditional hierarchical file organisation </a:t>
            </a:r>
            <a:r>
              <a:rPr lang="en-GB" dirty="0" err="1" smtClean="0"/>
              <a:t>eg</a:t>
            </a:r>
            <a:r>
              <a:rPr lang="en-GB" dirty="0" smtClean="0"/>
              <a:t> like in </a:t>
            </a:r>
            <a:r>
              <a:rPr lang="en-GB" dirty="0" err="1" smtClean="0"/>
              <a:t>Linux.Windows</a:t>
            </a:r>
            <a:endParaRPr lang="en-GB" dirty="0" smtClean="0"/>
          </a:p>
          <a:p>
            <a:r>
              <a:rPr lang="en-GB" dirty="0" smtClean="0"/>
              <a:t>User or an application can create directories and store files inside these directories. </a:t>
            </a:r>
          </a:p>
          <a:p>
            <a:r>
              <a:rPr lang="en-GB" dirty="0" smtClean="0"/>
              <a:t>Can create and remove files, move a file from one directory to another, or rename a file. HDFS supports user quotas and access permissions</a:t>
            </a:r>
          </a:p>
          <a:p>
            <a:r>
              <a:rPr lang="en-GB" dirty="0" err="1" smtClean="0"/>
              <a:t>NameNode</a:t>
            </a:r>
            <a:r>
              <a:rPr lang="en-GB" dirty="0" smtClean="0"/>
              <a:t> maintains the file system namespace and  records any change to the file system namespace or its properties</a:t>
            </a:r>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Managing files with </a:t>
            </a:r>
            <a:r>
              <a:rPr lang="en-GB" dirty="0" err="1" smtClean="0"/>
              <a:t>hadoop</a:t>
            </a:r>
            <a:r>
              <a:rPr lang="en-GB" dirty="0" smtClean="0"/>
              <a:t> file system commands</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A distributed file system is a file system that manages storage across a networked cluster of machines.</a:t>
            </a:r>
          </a:p>
          <a:p>
            <a:r>
              <a:rPr lang="en-GB" dirty="0" smtClean="0"/>
              <a:t> HDFS stores data in blocks, units whose default size is 128MB. Files that you want stored in HDFS need to be broken into block-size chunks that are then stored independently throughout the cluster</a:t>
            </a:r>
          </a:p>
          <a:p>
            <a:r>
              <a:rPr lang="en-GB" dirty="0" smtClean="0"/>
              <a:t>The </a:t>
            </a:r>
            <a:r>
              <a:rPr lang="en-GB" dirty="0" err="1" smtClean="0"/>
              <a:t>Hadoop</a:t>
            </a:r>
            <a:r>
              <a:rPr lang="en-GB" dirty="0" smtClean="0"/>
              <a:t> file system shell commands, which are similar to Unix/Linux file commands, have the following general syntax: </a:t>
            </a:r>
          </a:p>
          <a:p>
            <a:pPr lvl="1">
              <a:buNone/>
            </a:pPr>
            <a:r>
              <a:rPr lang="en-GB" i="1" dirty="0" smtClean="0"/>
              <a:t>    </a:t>
            </a:r>
            <a:r>
              <a:rPr lang="en-GB" i="1" dirty="0" err="1" smtClean="0"/>
              <a:t>hdfs</a:t>
            </a:r>
            <a:r>
              <a:rPr lang="en-GB" i="1" dirty="0" smtClean="0"/>
              <a:t> </a:t>
            </a:r>
            <a:r>
              <a:rPr lang="en-GB" i="1" dirty="0" err="1" smtClean="0"/>
              <a:t>dfs</a:t>
            </a:r>
            <a:r>
              <a:rPr lang="en-GB" i="1" dirty="0" smtClean="0"/>
              <a:t> -</a:t>
            </a:r>
            <a:r>
              <a:rPr lang="en-GB" i="1" dirty="0" err="1" smtClean="0"/>
              <a:t>cmd</a:t>
            </a:r>
            <a:endParaRPr lang="en-GB" i="1" dirty="0" smtClean="0"/>
          </a:p>
          <a:p>
            <a:pPr>
              <a:buNone/>
            </a:pPr>
            <a:r>
              <a:rPr lang="en-GB" dirty="0" smtClean="0"/>
              <a:t> </a:t>
            </a:r>
          </a:p>
          <a:p>
            <a:endParaRPr lang="en-GB" dirty="0" smtClean="0"/>
          </a:p>
          <a:p>
            <a:r>
              <a:rPr lang="en-GB" dirty="0" smtClean="0"/>
              <a:t>Please see https://hadoop.apache.org/docs/r2.7.1/hadoop-project-dist/hadoop-hdfs/HDFSCommands.html</a:t>
            </a:r>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HDFS</a:t>
            </a:r>
            <a:endParaRPr lang="en-GB" dirty="0"/>
          </a:p>
        </p:txBody>
      </p:sp>
      <p:sp>
        <p:nvSpPr>
          <p:cNvPr id="3" name="Content Placeholder 2"/>
          <p:cNvSpPr>
            <a:spLocks noGrp="1"/>
          </p:cNvSpPr>
          <p:nvPr>
            <p:ph idx="1"/>
          </p:nvPr>
        </p:nvSpPr>
        <p:spPr>
          <a:xfrm>
            <a:off x="457200" y="1268760"/>
            <a:ext cx="8229600" cy="5256584"/>
          </a:xfrm>
        </p:spPr>
        <p:txBody>
          <a:bodyPr>
            <a:normAutofit/>
          </a:bodyPr>
          <a:lstStyle/>
          <a:p>
            <a:r>
              <a:rPr lang="en-GB" dirty="0" smtClean="0"/>
              <a:t>HDFS provides a set of commands that can be used at the console</a:t>
            </a:r>
          </a:p>
          <a:p>
            <a:r>
              <a:rPr lang="en-GB" dirty="0" smtClean="0"/>
              <a:t>General form of the commands:</a:t>
            </a:r>
          </a:p>
          <a:p>
            <a:pPr marL="400050" lvl="1" indent="0">
              <a:spcBef>
                <a:spcPts val="1200"/>
              </a:spcBef>
              <a:buNone/>
            </a:pPr>
            <a:r>
              <a:rPr lang="en-GB" dirty="0" smtClean="0">
                <a:solidFill>
                  <a:schemeClr val="tx2"/>
                </a:solidFill>
              </a:rPr>
              <a:t>  </a:t>
            </a:r>
            <a:r>
              <a:rPr lang="en-GB" dirty="0" err="1" smtClean="0">
                <a:solidFill>
                  <a:schemeClr val="tx2"/>
                </a:solidFill>
              </a:rPr>
              <a:t>hdfs</a:t>
            </a:r>
            <a:r>
              <a:rPr lang="en-GB" dirty="0" smtClean="0">
                <a:solidFill>
                  <a:schemeClr val="tx2"/>
                </a:solidFill>
              </a:rPr>
              <a:t> </a:t>
            </a:r>
            <a:r>
              <a:rPr lang="en-GB" dirty="0" err="1" smtClean="0">
                <a:solidFill>
                  <a:schemeClr val="tx2"/>
                </a:solidFill>
              </a:rPr>
              <a:t>dfs</a:t>
            </a:r>
            <a:r>
              <a:rPr lang="en-GB" dirty="0" smtClean="0">
                <a:solidFill>
                  <a:schemeClr val="tx2"/>
                </a:solidFill>
              </a:rPr>
              <a:t>  –</a:t>
            </a:r>
            <a:r>
              <a:rPr lang="en-GB" dirty="0" err="1" smtClean="0">
                <a:solidFill>
                  <a:schemeClr val="tx2"/>
                </a:solidFill>
              </a:rPr>
              <a:t>cmd</a:t>
            </a:r>
            <a:r>
              <a:rPr lang="en-GB" dirty="0" smtClean="0">
                <a:solidFill>
                  <a:schemeClr val="tx2"/>
                </a:solidFill>
              </a:rPr>
              <a:t>  &lt;</a:t>
            </a:r>
            <a:r>
              <a:rPr lang="en-GB" dirty="0" err="1" smtClean="0">
                <a:solidFill>
                  <a:schemeClr val="tx2"/>
                </a:solidFill>
              </a:rPr>
              <a:t>args</a:t>
            </a:r>
            <a:r>
              <a:rPr lang="en-GB" dirty="0" smtClean="0">
                <a:solidFill>
                  <a:schemeClr val="tx2"/>
                </a:solidFill>
              </a:rPr>
              <a:t>&gt;</a:t>
            </a:r>
          </a:p>
          <a:p>
            <a:r>
              <a:rPr lang="en-GB" dirty="0" smtClean="0"/>
              <a:t>Commands very similar to Linux commands e.g. to list files on the HDFS</a:t>
            </a:r>
          </a:p>
          <a:p>
            <a:pPr marL="400050" lvl="1" indent="0">
              <a:spcBef>
                <a:spcPts val="1200"/>
              </a:spcBef>
              <a:buNone/>
            </a:pPr>
            <a:r>
              <a:rPr lang="en-GB" dirty="0" smtClean="0">
                <a:solidFill>
                  <a:schemeClr val="tx2"/>
                </a:solidFill>
              </a:rPr>
              <a:t>  </a:t>
            </a:r>
            <a:r>
              <a:rPr lang="en-GB" dirty="0" err="1" smtClean="0">
                <a:solidFill>
                  <a:schemeClr val="tx2"/>
                </a:solidFill>
              </a:rPr>
              <a:t>hdfs</a:t>
            </a:r>
            <a:r>
              <a:rPr lang="en-GB" dirty="0" smtClean="0">
                <a:solidFill>
                  <a:schemeClr val="tx2"/>
                </a:solidFill>
              </a:rPr>
              <a:t> </a:t>
            </a:r>
            <a:r>
              <a:rPr lang="en-GB" dirty="0" err="1" smtClean="0">
                <a:solidFill>
                  <a:schemeClr val="tx2"/>
                </a:solidFill>
              </a:rPr>
              <a:t>dfs</a:t>
            </a:r>
            <a:r>
              <a:rPr lang="en-GB" dirty="0" smtClean="0">
                <a:solidFill>
                  <a:schemeClr val="tx2"/>
                </a:solidFill>
              </a:rPr>
              <a:t>  –ls</a:t>
            </a:r>
            <a:endParaRPr lang="en-GB" dirty="0" smtClean="0"/>
          </a:p>
          <a:p>
            <a:pPr marL="457200" indent="-457200"/>
            <a:r>
              <a:rPr lang="en-GB" dirty="0" smtClean="0"/>
              <a:t>Host operating system (Linux) can not manipulate HDFS files directly</a:t>
            </a:r>
          </a:p>
        </p:txBody>
      </p:sp>
      <p:sp>
        <p:nvSpPr>
          <p:cNvPr id="4" name="Slide Number Placeholder 3"/>
          <p:cNvSpPr>
            <a:spLocks noGrp="1"/>
          </p:cNvSpPr>
          <p:nvPr>
            <p:ph type="sldNum" sz="quarter" idx="12"/>
          </p:nvPr>
        </p:nvSpPr>
        <p:spPr/>
        <p:txBody>
          <a:bodyPr/>
          <a:lstStyle/>
          <a:p>
            <a:fld id="{A3CA5435-8789-446E-B2FA-8CB26EC45C4F}" type="slidenum">
              <a:rPr lang="en-GB" smtClean="0"/>
              <a:pPr/>
              <a:t>42</a:t>
            </a:fld>
            <a:endParaRPr lang="en-GB"/>
          </a:p>
        </p:txBody>
      </p:sp>
    </p:spTree>
    <p:extLst>
      <p:ext uri="{BB962C8B-B14F-4D97-AF65-F5344CB8AC3E}">
        <p14:creationId xmlns:p14="http://schemas.microsoft.com/office/powerpoint/2010/main" xmlns="" val="13284637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dirty="0" smtClean="0"/>
              <a:t>HDFS Basic File Commands</a:t>
            </a:r>
            <a:endParaRPr lang="en-US" dirty="0"/>
          </a:p>
        </p:txBody>
      </p:sp>
      <p:sp>
        <p:nvSpPr>
          <p:cNvPr id="3" name="Content Placeholder 2"/>
          <p:cNvSpPr>
            <a:spLocks noGrp="1"/>
          </p:cNvSpPr>
          <p:nvPr>
            <p:ph idx="1"/>
          </p:nvPr>
        </p:nvSpPr>
        <p:spPr>
          <a:xfrm>
            <a:off x="457200" y="1196752"/>
            <a:ext cx="8229600" cy="4929411"/>
          </a:xfrm>
        </p:spPr>
        <p:txBody>
          <a:bodyPr/>
          <a:lstStyle/>
          <a:p>
            <a:pPr marL="0" indent="0">
              <a:buNone/>
            </a:pPr>
            <a:r>
              <a:rPr lang="en-US" sz="2400" dirty="0" smtClean="0"/>
              <a:t>Data to be processed by </a:t>
            </a:r>
            <a:r>
              <a:rPr lang="en-US" sz="2400" dirty="0" err="1" smtClean="0"/>
              <a:t>Hadoop</a:t>
            </a:r>
            <a:r>
              <a:rPr lang="en-US" sz="2400" dirty="0" smtClean="0"/>
              <a:t> must be loaded on to the HDFS first</a:t>
            </a:r>
          </a:p>
          <a:p>
            <a:pPr marL="0" indent="0">
              <a:buNone/>
            </a:pPr>
            <a:endParaRPr lang="en-US" sz="2400" dirty="0" smtClean="0">
              <a:latin typeface="Consolas"/>
              <a:cs typeface="Consolas"/>
            </a:endParaRPr>
          </a:p>
          <a:p>
            <a:pPr marL="0" indent="0">
              <a:buNone/>
            </a:pPr>
            <a:r>
              <a:rPr lang="en-US" sz="2400" dirty="0" smtClean="0">
                <a:solidFill>
                  <a:schemeClr val="tx2"/>
                </a:solidFill>
                <a:latin typeface="Consolas"/>
                <a:cs typeface="Consolas"/>
              </a:rPr>
              <a:t>  hdfs </a:t>
            </a:r>
            <a:r>
              <a:rPr lang="en-US" sz="2400" dirty="0" err="1" smtClean="0">
                <a:solidFill>
                  <a:schemeClr val="tx2"/>
                </a:solidFill>
                <a:latin typeface="Consolas"/>
                <a:cs typeface="Consolas"/>
              </a:rPr>
              <a:t>dfs</a:t>
            </a:r>
            <a:r>
              <a:rPr lang="en-US" sz="2400" dirty="0" smtClean="0">
                <a:solidFill>
                  <a:schemeClr val="tx2"/>
                </a:solidFill>
                <a:latin typeface="Consolas"/>
                <a:cs typeface="Consolas"/>
              </a:rPr>
              <a:t> –put </a:t>
            </a:r>
            <a:r>
              <a:rPr lang="en-US" sz="2400" dirty="0" err="1" smtClean="0">
                <a:solidFill>
                  <a:schemeClr val="tx2"/>
                </a:solidFill>
                <a:latin typeface="Consolas"/>
                <a:cs typeface="Consolas"/>
              </a:rPr>
              <a:t>sample.txt</a:t>
            </a:r>
            <a:endParaRPr lang="en-US" sz="2400" dirty="0" smtClean="0">
              <a:solidFill>
                <a:schemeClr val="tx2"/>
              </a:solidFill>
              <a:latin typeface="Consolas"/>
              <a:cs typeface="Consolas"/>
            </a:endParaRPr>
          </a:p>
          <a:p>
            <a:pPr marL="0" indent="0">
              <a:buNone/>
            </a:pPr>
            <a:endParaRPr lang="en-US" sz="2400" dirty="0">
              <a:latin typeface="Consolas"/>
              <a:cs typeface="Consolas"/>
            </a:endParaRPr>
          </a:p>
          <a:p>
            <a:pPr marL="0" indent="0">
              <a:buNone/>
            </a:pPr>
            <a:r>
              <a:rPr lang="en-US" sz="2400" dirty="0" smtClean="0"/>
              <a:t>Data can be retrieved from the HDFS using </a:t>
            </a:r>
          </a:p>
          <a:p>
            <a:pPr marL="0" indent="0">
              <a:buNone/>
            </a:pPr>
            <a:endParaRPr lang="en-US" sz="2400" dirty="0"/>
          </a:p>
          <a:p>
            <a:pPr marL="0" indent="0">
              <a:buNone/>
            </a:pPr>
            <a:r>
              <a:rPr lang="en-US" sz="2400" dirty="0" smtClean="0">
                <a:solidFill>
                  <a:srgbClr val="1F497D"/>
                </a:solidFill>
                <a:latin typeface="Consolas"/>
                <a:cs typeface="Consolas"/>
              </a:rPr>
              <a:t>  hdfs </a:t>
            </a:r>
            <a:r>
              <a:rPr lang="en-US" sz="2400" dirty="0" err="1">
                <a:solidFill>
                  <a:srgbClr val="1F497D"/>
                </a:solidFill>
                <a:latin typeface="Consolas"/>
                <a:cs typeface="Consolas"/>
              </a:rPr>
              <a:t>dfs</a:t>
            </a:r>
            <a:r>
              <a:rPr lang="en-US" sz="2400" dirty="0">
                <a:solidFill>
                  <a:srgbClr val="1F497D"/>
                </a:solidFill>
                <a:latin typeface="Consolas"/>
                <a:cs typeface="Consolas"/>
              </a:rPr>
              <a:t> </a:t>
            </a:r>
            <a:r>
              <a:rPr lang="en-US" sz="2400" dirty="0" smtClean="0">
                <a:solidFill>
                  <a:srgbClr val="1F497D"/>
                </a:solidFill>
                <a:latin typeface="Consolas"/>
                <a:cs typeface="Consolas"/>
              </a:rPr>
              <a:t>–get </a:t>
            </a:r>
            <a:r>
              <a:rPr lang="en-US" sz="2400" dirty="0" err="1" smtClean="0">
                <a:solidFill>
                  <a:srgbClr val="1F497D"/>
                </a:solidFill>
                <a:latin typeface="Consolas"/>
                <a:cs typeface="Consolas"/>
              </a:rPr>
              <a:t>sample.txt</a:t>
            </a:r>
            <a:endParaRPr lang="en-US" sz="2400" dirty="0">
              <a:solidFill>
                <a:srgbClr val="1F497D"/>
              </a:solidFill>
              <a:latin typeface="Consolas"/>
              <a:cs typeface="Consolas"/>
            </a:endParaRPr>
          </a:p>
        </p:txBody>
      </p:sp>
      <p:sp>
        <p:nvSpPr>
          <p:cNvPr id="4" name="Slide Number Placeholder 3"/>
          <p:cNvSpPr>
            <a:spLocks noGrp="1"/>
          </p:cNvSpPr>
          <p:nvPr>
            <p:ph type="sldNum" sz="quarter" idx="12"/>
          </p:nvPr>
        </p:nvSpPr>
        <p:spPr/>
        <p:txBody>
          <a:bodyPr/>
          <a:lstStyle/>
          <a:p>
            <a:fld id="{A3CA5435-8789-446E-B2FA-8CB26EC45C4F}" type="slidenum">
              <a:rPr lang="en-GB" smtClean="0"/>
              <a:pPr/>
              <a:t>43</a:t>
            </a:fld>
            <a:endParaRPr lang="en-GB"/>
          </a:p>
        </p:txBody>
      </p:sp>
      <p:grpSp>
        <p:nvGrpSpPr>
          <p:cNvPr id="5" name="Group 7"/>
          <p:cNvGrpSpPr/>
          <p:nvPr/>
        </p:nvGrpSpPr>
        <p:grpSpPr>
          <a:xfrm>
            <a:off x="6463220" y="4437112"/>
            <a:ext cx="2429260" cy="1368152"/>
            <a:chOff x="6228184" y="4005064"/>
            <a:chExt cx="2429260" cy="1368152"/>
          </a:xfrm>
        </p:grpSpPr>
        <p:sp>
          <p:nvSpPr>
            <p:cNvPr id="6" name="Rectangular Callout 5"/>
            <p:cNvSpPr/>
            <p:nvPr/>
          </p:nvSpPr>
          <p:spPr>
            <a:xfrm>
              <a:off x="6228184" y="4005064"/>
              <a:ext cx="2429260" cy="1368152"/>
            </a:xfrm>
            <a:prstGeom prst="wedgeRectCallout">
              <a:avLst>
                <a:gd name="adj1" fmla="val -104675"/>
                <a:gd name="adj2" fmla="val -46975"/>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6266776" y="4149080"/>
              <a:ext cx="2365877" cy="1015663"/>
            </a:xfrm>
            <a:prstGeom prst="rect">
              <a:avLst/>
            </a:prstGeom>
            <a:noFill/>
          </p:spPr>
          <p:txBody>
            <a:bodyPr wrap="none" rtlCol="0">
              <a:spAutoFit/>
            </a:bodyPr>
            <a:lstStyle/>
            <a:p>
              <a:r>
                <a:rPr lang="en-US" sz="2000" dirty="0" smtClean="0"/>
                <a:t>Copies file to current </a:t>
              </a:r>
            </a:p>
            <a:p>
              <a:r>
                <a:rPr lang="en-US" sz="2000" dirty="0"/>
                <a:t>d</a:t>
              </a:r>
              <a:r>
                <a:rPr lang="en-US" sz="2000" dirty="0" smtClean="0"/>
                <a:t>irectory of local </a:t>
              </a:r>
            </a:p>
            <a:p>
              <a:r>
                <a:rPr lang="en-US" sz="2000" dirty="0"/>
                <a:t>f</a:t>
              </a:r>
              <a:r>
                <a:rPr lang="en-US" sz="2000" dirty="0" smtClean="0"/>
                <a:t>ile system</a:t>
              </a:r>
              <a:endParaRPr lang="en-US" sz="2000" dirty="0"/>
            </a:p>
          </p:txBody>
        </p:sp>
      </p:grpSp>
      <p:grpSp>
        <p:nvGrpSpPr>
          <p:cNvPr id="8" name="Group 8"/>
          <p:cNvGrpSpPr/>
          <p:nvPr/>
        </p:nvGrpSpPr>
        <p:grpSpPr>
          <a:xfrm>
            <a:off x="6517491" y="2132856"/>
            <a:ext cx="2429260" cy="1368152"/>
            <a:chOff x="6228184" y="4005064"/>
            <a:chExt cx="2429260" cy="1368152"/>
          </a:xfrm>
        </p:grpSpPr>
        <p:sp>
          <p:nvSpPr>
            <p:cNvPr id="10" name="Rectangular Callout 9"/>
            <p:cNvSpPr/>
            <p:nvPr/>
          </p:nvSpPr>
          <p:spPr>
            <a:xfrm>
              <a:off x="6228184" y="4005064"/>
              <a:ext cx="2429260" cy="1368152"/>
            </a:xfrm>
            <a:prstGeom prst="wedgeRectCallout">
              <a:avLst>
                <a:gd name="adj1" fmla="val -103014"/>
                <a:gd name="adj2" fmla="val -8643"/>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266776" y="4305290"/>
              <a:ext cx="2204706" cy="707886"/>
            </a:xfrm>
            <a:prstGeom prst="rect">
              <a:avLst/>
            </a:prstGeom>
            <a:noFill/>
          </p:spPr>
          <p:txBody>
            <a:bodyPr wrap="none" rtlCol="0">
              <a:spAutoFit/>
            </a:bodyPr>
            <a:lstStyle/>
            <a:p>
              <a:r>
                <a:rPr lang="en-US" sz="2000" dirty="0" smtClean="0"/>
                <a:t>Copies file to HDFS </a:t>
              </a:r>
            </a:p>
            <a:p>
              <a:r>
                <a:rPr lang="en-US" sz="2000" dirty="0"/>
                <a:t>h</a:t>
              </a:r>
              <a:r>
                <a:rPr lang="en-US" sz="2000" dirty="0" smtClean="0"/>
                <a:t>ome directory</a:t>
              </a:r>
            </a:p>
          </p:txBody>
        </p:sp>
      </p:grpSp>
    </p:spTree>
    <p:extLst>
      <p:ext uri="{BB962C8B-B14F-4D97-AF65-F5344CB8AC3E}">
        <p14:creationId xmlns:p14="http://schemas.microsoft.com/office/powerpoint/2010/main" xmlns="" val="12438088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Basic File Commands</a:t>
            </a:r>
            <a:endParaRPr lang="en-US" dirty="0"/>
          </a:p>
        </p:txBody>
      </p:sp>
      <p:sp>
        <p:nvSpPr>
          <p:cNvPr id="3" name="Content Placeholder 2"/>
          <p:cNvSpPr>
            <a:spLocks noGrp="1"/>
          </p:cNvSpPr>
          <p:nvPr>
            <p:ph idx="1"/>
          </p:nvPr>
        </p:nvSpPr>
        <p:spPr/>
        <p:txBody>
          <a:bodyPr>
            <a:normAutofit fontScale="85000" lnSpcReduction="20000"/>
          </a:bodyPr>
          <a:lstStyle/>
          <a:p>
            <a:pPr marL="0" indent="0">
              <a:spcAft>
                <a:spcPts val="600"/>
              </a:spcAft>
              <a:buNone/>
            </a:pPr>
            <a:r>
              <a:rPr lang="en-US" dirty="0" smtClean="0"/>
              <a:t>To list files on HDFS</a:t>
            </a:r>
          </a:p>
          <a:p>
            <a:pPr marL="0" indent="0">
              <a:buNone/>
            </a:pPr>
            <a:r>
              <a:rPr lang="en-US" dirty="0" smtClean="0"/>
              <a:t>	</a:t>
            </a:r>
            <a:r>
              <a:rPr lang="en-US" dirty="0" smtClean="0">
                <a:solidFill>
                  <a:schemeClr val="tx2"/>
                </a:solidFill>
                <a:latin typeface="Consolas"/>
                <a:cs typeface="Consolas"/>
              </a:rPr>
              <a:t>hdfs </a:t>
            </a:r>
            <a:r>
              <a:rPr lang="en-US" dirty="0" err="1" smtClean="0">
                <a:solidFill>
                  <a:schemeClr val="tx2"/>
                </a:solidFill>
                <a:latin typeface="Consolas"/>
                <a:cs typeface="Consolas"/>
              </a:rPr>
              <a:t>dfs</a:t>
            </a:r>
            <a:r>
              <a:rPr lang="en-US" dirty="0" smtClean="0">
                <a:solidFill>
                  <a:schemeClr val="tx2"/>
                </a:solidFill>
                <a:latin typeface="Consolas"/>
                <a:cs typeface="Consolas"/>
              </a:rPr>
              <a:t> –</a:t>
            </a:r>
            <a:r>
              <a:rPr lang="en-US" dirty="0" err="1" smtClean="0">
                <a:solidFill>
                  <a:schemeClr val="tx2"/>
                </a:solidFill>
                <a:latin typeface="Consolas"/>
                <a:cs typeface="Consolas"/>
              </a:rPr>
              <a:t>ls</a:t>
            </a:r>
            <a:endParaRPr lang="en-US" dirty="0" smtClean="0">
              <a:solidFill>
                <a:schemeClr val="tx2"/>
              </a:solidFill>
              <a:latin typeface="Consolas"/>
              <a:cs typeface="Consolas"/>
            </a:endParaRPr>
          </a:p>
          <a:p>
            <a:pPr marL="0" indent="0">
              <a:buNone/>
            </a:pPr>
            <a:endParaRPr lang="en-US" dirty="0">
              <a:latin typeface="Consolas"/>
              <a:cs typeface="Consolas"/>
            </a:endParaRPr>
          </a:p>
          <a:p>
            <a:pPr marL="0" indent="0">
              <a:spcAft>
                <a:spcPts val="600"/>
              </a:spcAft>
              <a:buNone/>
            </a:pPr>
            <a:r>
              <a:rPr lang="en-US" dirty="0" smtClean="0">
                <a:cs typeface="Consolas"/>
              </a:rPr>
              <a:t>To delete files from HDFS</a:t>
            </a:r>
          </a:p>
          <a:p>
            <a:pPr marL="0" indent="0">
              <a:buNone/>
            </a:pPr>
            <a:r>
              <a:rPr lang="en-US" dirty="0">
                <a:latin typeface="Consolas"/>
                <a:cs typeface="Consolas"/>
              </a:rPr>
              <a:t>	</a:t>
            </a:r>
            <a:r>
              <a:rPr lang="en-US" dirty="0" smtClean="0">
                <a:solidFill>
                  <a:schemeClr val="tx2"/>
                </a:solidFill>
                <a:latin typeface="Consolas"/>
                <a:cs typeface="Consolas"/>
              </a:rPr>
              <a:t>hdfs </a:t>
            </a:r>
            <a:r>
              <a:rPr lang="en-US" dirty="0" err="1" smtClean="0">
                <a:solidFill>
                  <a:schemeClr val="tx2"/>
                </a:solidFill>
                <a:latin typeface="Consolas"/>
                <a:cs typeface="Consolas"/>
              </a:rPr>
              <a:t>dfs</a:t>
            </a:r>
            <a:r>
              <a:rPr lang="en-US" dirty="0" smtClean="0">
                <a:solidFill>
                  <a:schemeClr val="tx2"/>
                </a:solidFill>
                <a:latin typeface="Consolas"/>
                <a:cs typeface="Consolas"/>
              </a:rPr>
              <a:t> –</a:t>
            </a:r>
            <a:r>
              <a:rPr lang="en-US" dirty="0" err="1" smtClean="0">
                <a:solidFill>
                  <a:schemeClr val="tx2"/>
                </a:solidFill>
                <a:latin typeface="Consolas"/>
                <a:cs typeface="Consolas"/>
              </a:rPr>
              <a:t>rm</a:t>
            </a:r>
            <a:endParaRPr lang="en-US" dirty="0" smtClean="0">
              <a:solidFill>
                <a:schemeClr val="tx2"/>
              </a:solidFill>
              <a:latin typeface="Consolas"/>
              <a:cs typeface="Consolas"/>
            </a:endParaRPr>
          </a:p>
          <a:p>
            <a:pPr marL="0" indent="0">
              <a:buNone/>
            </a:pPr>
            <a:endParaRPr lang="en-US" dirty="0" smtClean="0">
              <a:latin typeface="Consolas"/>
              <a:cs typeface="Consolas"/>
            </a:endParaRPr>
          </a:p>
          <a:p>
            <a:pPr marL="0" indent="0">
              <a:spcAft>
                <a:spcPts val="600"/>
              </a:spcAft>
              <a:buNone/>
            </a:pPr>
            <a:r>
              <a:rPr lang="en-US" dirty="0" smtClean="0">
                <a:latin typeface="+mj-lt"/>
                <a:cs typeface="Consolas"/>
              </a:rPr>
              <a:t>To remove a directory containing files from HDFS</a:t>
            </a:r>
          </a:p>
          <a:p>
            <a:pPr marL="0" indent="0">
              <a:buNone/>
            </a:pPr>
            <a:r>
              <a:rPr lang="en-US" dirty="0">
                <a:latin typeface="Consolas"/>
                <a:cs typeface="Consolas"/>
              </a:rPr>
              <a:t>	</a:t>
            </a:r>
            <a:r>
              <a:rPr lang="en-US" dirty="0">
                <a:solidFill>
                  <a:schemeClr val="tx2"/>
                </a:solidFill>
                <a:latin typeface="Consolas"/>
                <a:cs typeface="Consolas"/>
              </a:rPr>
              <a:t>hdfs </a:t>
            </a:r>
            <a:r>
              <a:rPr lang="en-US" dirty="0" err="1">
                <a:solidFill>
                  <a:schemeClr val="tx2"/>
                </a:solidFill>
                <a:latin typeface="Consolas"/>
                <a:cs typeface="Consolas"/>
              </a:rPr>
              <a:t>dfs</a:t>
            </a:r>
            <a:r>
              <a:rPr lang="en-US" dirty="0">
                <a:solidFill>
                  <a:schemeClr val="tx2"/>
                </a:solidFill>
                <a:latin typeface="Consolas"/>
                <a:cs typeface="Consolas"/>
              </a:rPr>
              <a:t> –</a:t>
            </a:r>
            <a:r>
              <a:rPr lang="en-US" dirty="0" err="1" smtClean="0">
                <a:solidFill>
                  <a:schemeClr val="tx2"/>
                </a:solidFill>
                <a:latin typeface="Consolas"/>
                <a:cs typeface="Consolas"/>
              </a:rPr>
              <a:t>rm</a:t>
            </a:r>
            <a:r>
              <a:rPr lang="en-US" dirty="0" smtClean="0">
                <a:solidFill>
                  <a:schemeClr val="tx2"/>
                </a:solidFill>
                <a:latin typeface="Consolas"/>
                <a:cs typeface="Consolas"/>
              </a:rPr>
              <a:t> -r</a:t>
            </a:r>
            <a:endParaRPr lang="en-US" dirty="0">
              <a:solidFill>
                <a:schemeClr val="tx2"/>
              </a:solidFill>
              <a:latin typeface="Consolas"/>
              <a:cs typeface="Consolas"/>
            </a:endParaRPr>
          </a:p>
          <a:p>
            <a:pPr marL="0" indent="0">
              <a:buNone/>
            </a:pPr>
            <a:endParaRPr lang="en-US" dirty="0" smtClean="0">
              <a:latin typeface="Consolas"/>
              <a:cs typeface="Consolas"/>
            </a:endParaRPr>
          </a:p>
          <a:p>
            <a:pPr marL="0" indent="0">
              <a:buNone/>
            </a:pPr>
            <a:r>
              <a:rPr lang="en-US" dirty="0">
                <a:latin typeface="Consolas"/>
                <a:cs typeface="Consolas"/>
              </a:rPr>
              <a:t>	</a:t>
            </a:r>
          </a:p>
        </p:txBody>
      </p:sp>
      <p:sp>
        <p:nvSpPr>
          <p:cNvPr id="4" name="Slide Number Placeholder 3"/>
          <p:cNvSpPr>
            <a:spLocks noGrp="1"/>
          </p:cNvSpPr>
          <p:nvPr>
            <p:ph type="sldNum" sz="quarter" idx="12"/>
          </p:nvPr>
        </p:nvSpPr>
        <p:spPr/>
        <p:txBody>
          <a:bodyPr/>
          <a:lstStyle/>
          <a:p>
            <a:fld id="{A3CA5435-8789-446E-B2FA-8CB26EC45C4F}" type="slidenum">
              <a:rPr lang="en-GB" smtClean="0"/>
              <a:pPr/>
              <a:t>44</a:t>
            </a:fld>
            <a:endParaRPr lang="en-GB"/>
          </a:p>
        </p:txBody>
      </p:sp>
      <p:grpSp>
        <p:nvGrpSpPr>
          <p:cNvPr id="5" name="Group 4"/>
          <p:cNvGrpSpPr/>
          <p:nvPr/>
        </p:nvGrpSpPr>
        <p:grpSpPr>
          <a:xfrm>
            <a:off x="5796136" y="4976732"/>
            <a:ext cx="2429260" cy="820541"/>
            <a:chOff x="6228184" y="4005064"/>
            <a:chExt cx="2429260" cy="1368152"/>
          </a:xfrm>
        </p:grpSpPr>
        <p:sp>
          <p:nvSpPr>
            <p:cNvPr id="6" name="Rectangular Callout 5"/>
            <p:cNvSpPr/>
            <p:nvPr/>
          </p:nvSpPr>
          <p:spPr>
            <a:xfrm>
              <a:off x="6228184" y="4005064"/>
              <a:ext cx="2429260" cy="1368152"/>
            </a:xfrm>
            <a:prstGeom prst="wedgeRectCallout">
              <a:avLst>
                <a:gd name="adj1" fmla="val -104675"/>
                <a:gd name="adj2" fmla="val -46975"/>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6266776" y="4149080"/>
              <a:ext cx="2205284" cy="400110"/>
            </a:xfrm>
            <a:prstGeom prst="rect">
              <a:avLst/>
            </a:prstGeom>
            <a:noFill/>
          </p:spPr>
          <p:txBody>
            <a:bodyPr wrap="none" rtlCol="0">
              <a:spAutoFit/>
            </a:bodyPr>
            <a:lstStyle/>
            <a:p>
              <a:r>
                <a:rPr lang="en-US" sz="2000" dirty="0" smtClean="0"/>
                <a:t>Remove recursively</a:t>
              </a:r>
            </a:p>
          </p:txBody>
        </p:sp>
      </p:grpSp>
    </p:spTree>
    <p:extLst>
      <p:ext uri="{BB962C8B-B14F-4D97-AF65-F5344CB8AC3E}">
        <p14:creationId xmlns:p14="http://schemas.microsoft.com/office/powerpoint/2010/main" xmlns="" val="24024835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Local </a:t>
            </a:r>
            <a:r>
              <a:rPr lang="en-GB" dirty="0" err="1" smtClean="0"/>
              <a:t>vs</a:t>
            </a:r>
            <a:r>
              <a:rPr lang="en-GB" dirty="0" smtClean="0"/>
              <a:t> Distributed </a:t>
            </a:r>
            <a:r>
              <a:rPr lang="en-GB" dirty="0" err="1" smtClean="0"/>
              <a:t>filesystem</a:t>
            </a:r>
            <a:r>
              <a:rPr lang="en-GB" dirty="0" smtClean="0"/>
              <a:t/>
            </a:r>
            <a:br>
              <a:rPr lang="en-GB" dirty="0" smtClean="0"/>
            </a:br>
            <a:endParaRPr lang="en-GB" dirty="0"/>
          </a:p>
        </p:txBody>
      </p:sp>
      <p:pic>
        <p:nvPicPr>
          <p:cNvPr id="5" name="Content Placeholder 4" descr="Capture.JPG"/>
          <p:cNvPicPr>
            <a:picLocks noGrp="1" noChangeAspect="1"/>
          </p:cNvPicPr>
          <p:nvPr>
            <p:ph idx="4294967295"/>
          </p:nvPr>
        </p:nvPicPr>
        <p:blipFill>
          <a:blip r:embed="rId2" cstate="print"/>
          <a:stretch>
            <a:fillRect/>
          </a:stretch>
        </p:blipFill>
        <p:spPr>
          <a:xfrm>
            <a:off x="0" y="1052736"/>
            <a:ext cx="9144000" cy="6048152"/>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3"/>
            <a:ext cx="8229600" cy="792088"/>
          </a:xfrm>
        </p:spPr>
        <p:txBody>
          <a:bodyPr/>
          <a:lstStyle/>
          <a:p>
            <a:r>
              <a:rPr lang="en-GB" dirty="0" smtClean="0"/>
              <a:t>Hadoop Modes</a:t>
            </a:r>
            <a:endParaRPr lang="en-GB" dirty="0"/>
          </a:p>
        </p:txBody>
      </p:sp>
      <p:sp>
        <p:nvSpPr>
          <p:cNvPr id="3" name="Content Placeholder 2"/>
          <p:cNvSpPr>
            <a:spLocks noGrp="1"/>
          </p:cNvSpPr>
          <p:nvPr>
            <p:ph idx="1"/>
          </p:nvPr>
        </p:nvSpPr>
        <p:spPr>
          <a:xfrm>
            <a:off x="457200" y="908720"/>
            <a:ext cx="8229600" cy="5328592"/>
          </a:xfrm>
        </p:spPr>
        <p:txBody>
          <a:bodyPr>
            <a:normAutofit/>
          </a:bodyPr>
          <a:lstStyle/>
          <a:p>
            <a:r>
              <a:rPr lang="en-GB" dirty="0" smtClean="0"/>
              <a:t>Pseudo-Distributed </a:t>
            </a:r>
            <a:r>
              <a:rPr lang="en-GB" dirty="0" smtClean="0"/>
              <a:t>Mode</a:t>
            </a:r>
          </a:p>
          <a:p>
            <a:pPr lvl="1"/>
            <a:r>
              <a:rPr lang="en-GB" sz="2000" dirty="0" smtClean="0"/>
              <a:t>Uses HDFS</a:t>
            </a:r>
          </a:p>
          <a:p>
            <a:pPr lvl="1"/>
            <a:r>
              <a:rPr lang="en-GB" sz="2000" dirty="0" smtClean="0"/>
              <a:t>One </a:t>
            </a:r>
            <a:r>
              <a:rPr lang="en-GB" sz="2000" dirty="0"/>
              <a:t>node </a:t>
            </a:r>
            <a:r>
              <a:rPr lang="en-GB" sz="2000" dirty="0" smtClean="0"/>
              <a:t>(machine) will </a:t>
            </a:r>
            <a:r>
              <a:rPr lang="en-GB" sz="2000" dirty="0"/>
              <a:t>be used as </a:t>
            </a:r>
            <a:r>
              <a:rPr lang="en-GB" sz="2000" dirty="0" smtClean="0"/>
              <a:t>Name </a:t>
            </a:r>
            <a:r>
              <a:rPr lang="en-GB" sz="2000" dirty="0"/>
              <a:t>Node / Data Node / Job Tracker / Task </a:t>
            </a:r>
            <a:r>
              <a:rPr lang="en-GB" sz="2000" dirty="0" smtClean="0"/>
              <a:t>Tracker</a:t>
            </a:r>
          </a:p>
          <a:p>
            <a:pPr lvl="1"/>
            <a:r>
              <a:rPr lang="en-GB" sz="2000" dirty="0" smtClean="0"/>
              <a:t>Cluster nodes simulated by daemons (separate processes) that all run on one </a:t>
            </a:r>
            <a:r>
              <a:rPr lang="en-GB" sz="2000" dirty="0" smtClean="0"/>
              <a:t>machine</a:t>
            </a:r>
            <a:endParaRPr lang="en-GB" sz="2000" dirty="0" smtClean="0"/>
          </a:p>
          <a:p>
            <a:r>
              <a:rPr lang="en-GB" dirty="0" smtClean="0"/>
              <a:t>Fully Distributed Mode</a:t>
            </a:r>
          </a:p>
          <a:p>
            <a:pPr lvl="1"/>
            <a:r>
              <a:rPr lang="en-GB" sz="2400" dirty="0"/>
              <a:t>R</a:t>
            </a:r>
            <a:r>
              <a:rPr lang="en-GB" sz="2400" dirty="0" smtClean="0"/>
              <a:t>equires real cluster of machines</a:t>
            </a:r>
            <a:endParaRPr lang="en-GB" sz="2400" dirty="0"/>
          </a:p>
          <a:p>
            <a:pPr lvl="1"/>
            <a:r>
              <a:rPr lang="en-GB" sz="2400" dirty="0"/>
              <a:t>Data </a:t>
            </a:r>
            <a:r>
              <a:rPr lang="en-GB" sz="2400" dirty="0" smtClean="0"/>
              <a:t>distributed </a:t>
            </a:r>
            <a:r>
              <a:rPr lang="en-GB" sz="2400" dirty="0"/>
              <a:t>across many nodes.</a:t>
            </a:r>
          </a:p>
          <a:p>
            <a:pPr lvl="1"/>
            <a:r>
              <a:rPr lang="en-GB" sz="2400" dirty="0"/>
              <a:t>Different Nodes will be used as </a:t>
            </a:r>
            <a:r>
              <a:rPr lang="en-GB" sz="2400" dirty="0" smtClean="0"/>
              <a:t>Name </a:t>
            </a:r>
            <a:r>
              <a:rPr lang="en-GB" sz="2400" dirty="0"/>
              <a:t>Node / Data Node </a:t>
            </a:r>
            <a:r>
              <a:rPr lang="en-GB" sz="2400" dirty="0" smtClean="0"/>
              <a:t>etc</a:t>
            </a:r>
            <a:r>
              <a:rPr lang="en-GB" sz="2400" dirty="0"/>
              <a:t/>
            </a:r>
            <a:br>
              <a:rPr lang="en-GB" sz="2400" dirty="0"/>
            </a:br>
            <a:endParaRPr lang="en-GB" sz="2400" dirty="0"/>
          </a:p>
          <a:p>
            <a:pPr lvl="1"/>
            <a:endParaRPr lang="en-GB" dirty="0"/>
          </a:p>
          <a:p>
            <a:pPr lvl="1"/>
            <a:endParaRPr lang="en-GB" dirty="0"/>
          </a:p>
        </p:txBody>
      </p:sp>
      <p:sp>
        <p:nvSpPr>
          <p:cNvPr id="4" name="Slide Number Placeholder 3"/>
          <p:cNvSpPr>
            <a:spLocks noGrp="1"/>
          </p:cNvSpPr>
          <p:nvPr>
            <p:ph type="sldNum" sz="quarter" idx="12"/>
          </p:nvPr>
        </p:nvSpPr>
        <p:spPr/>
        <p:txBody>
          <a:bodyPr/>
          <a:lstStyle/>
          <a:p>
            <a:fld id="{A3CA5435-8789-446E-B2FA-8CB26EC45C4F}" type="slidenum">
              <a:rPr lang="en-GB" smtClean="0"/>
              <a:pPr/>
              <a:t>46</a:t>
            </a:fld>
            <a:endParaRPr lang="en-GB"/>
          </a:p>
        </p:txBody>
      </p:sp>
    </p:spTree>
    <p:extLst>
      <p:ext uri="{BB962C8B-B14F-4D97-AF65-F5344CB8AC3E}">
        <p14:creationId xmlns:p14="http://schemas.microsoft.com/office/powerpoint/2010/main" xmlns="" val="13731607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Installing </a:t>
            </a:r>
            <a:r>
              <a:rPr lang="en-GB" dirty="0" err="1" smtClean="0"/>
              <a:t>Hadoop</a:t>
            </a:r>
            <a:r>
              <a:rPr lang="en-GB" dirty="0" smtClean="0"/>
              <a:t> on your PC</a:t>
            </a:r>
            <a:endParaRPr lang="en-GB" dirty="0"/>
          </a:p>
        </p:txBody>
      </p:sp>
      <p:sp>
        <p:nvSpPr>
          <p:cNvPr id="3" name="Content Placeholder 2"/>
          <p:cNvSpPr>
            <a:spLocks noGrp="1"/>
          </p:cNvSpPr>
          <p:nvPr>
            <p:ph idx="1"/>
          </p:nvPr>
        </p:nvSpPr>
        <p:spPr/>
        <p:txBody>
          <a:bodyPr>
            <a:normAutofit fontScale="62500" lnSpcReduction="20000"/>
          </a:bodyPr>
          <a:lstStyle/>
          <a:p>
            <a:r>
              <a:rPr lang="en-GB" dirty="0" err="1" smtClean="0"/>
              <a:t>Hadoop</a:t>
            </a:r>
            <a:r>
              <a:rPr lang="en-GB" dirty="0" smtClean="0"/>
              <a:t> is designed to be deployed on a large cluster of networked computers with  master nodes and slave nodes. However, you can run </a:t>
            </a:r>
            <a:r>
              <a:rPr lang="en-GB" dirty="0" err="1" smtClean="0"/>
              <a:t>Hadoop</a:t>
            </a:r>
            <a:r>
              <a:rPr lang="en-GB" dirty="0" smtClean="0"/>
              <a:t> on a single computer to help to learn the basics of </a:t>
            </a:r>
            <a:r>
              <a:rPr lang="en-GB" dirty="0" err="1" smtClean="0"/>
              <a:t>Hadoop</a:t>
            </a:r>
            <a:r>
              <a:rPr lang="en-GB" dirty="0" smtClean="0"/>
              <a:t> </a:t>
            </a:r>
          </a:p>
          <a:p>
            <a:endParaRPr lang="en-GB" dirty="0" smtClean="0"/>
          </a:p>
          <a:p>
            <a:r>
              <a:rPr lang="en-GB" dirty="0" err="1" smtClean="0"/>
              <a:t>Hadoop</a:t>
            </a:r>
            <a:r>
              <a:rPr lang="en-GB" dirty="0" smtClean="0"/>
              <a:t> has two deployment modes: pseudo-distributed mode and fully distributed mode</a:t>
            </a:r>
          </a:p>
          <a:p>
            <a:endParaRPr lang="en-GB" dirty="0" smtClean="0"/>
          </a:p>
          <a:p>
            <a:r>
              <a:rPr lang="en-GB" dirty="0" smtClean="0"/>
              <a:t>To download on your PC: https://www.cloudera.com/downloads/quickstart_vms/5-13.html</a:t>
            </a:r>
          </a:p>
          <a:p>
            <a:endParaRPr lang="en-GB" dirty="0" smtClean="0"/>
          </a:p>
          <a:p>
            <a:endParaRPr lang="en-GB" dirty="0" smtClean="0"/>
          </a:p>
          <a:p>
            <a:r>
              <a:rPr lang="en-GB" dirty="0" smtClean="0"/>
              <a:t>Useful tips: https://community.cloudera.com/t5/Community-Articles/How-to-setup-Cloudera-Quickstart-Virtual-Machine/ta-p/35056</a:t>
            </a:r>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Ingestion</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Is a process by which data is moved from one or more sources to a destination where it can be stored and further analysed. </a:t>
            </a:r>
          </a:p>
          <a:p>
            <a:r>
              <a:rPr lang="en-GB" dirty="0" smtClean="0"/>
              <a:t>Data can be in different formats and come from various sources, including RDBMS,  CSVs, from streams etc.</a:t>
            </a:r>
          </a:p>
          <a:p>
            <a:r>
              <a:rPr lang="en-GB" dirty="0" smtClean="0"/>
              <a:t>Some of the data that ends up in HDFS might land there via database load operations or other types of batch processes</a:t>
            </a:r>
          </a:p>
          <a:p>
            <a:r>
              <a:rPr lang="en-GB" dirty="0" smtClean="0"/>
              <a:t>Apache Flume (a project from the Apache Software Foundation) is a distributed system for aggregating and moving large amounts of streaming data from different sources to a centralised data store.  Flume is designed for the continuous ingestion of data into HDFS. The data can be any kind of data, but Flume is particularly well suited to handling log data, such as the log data from web servers</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DataNode</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Each data node (slave node) runs a background process named </a:t>
            </a:r>
            <a:r>
              <a:rPr lang="en-GB" dirty="0" err="1" smtClean="0"/>
              <a:t>DataNode</a:t>
            </a:r>
            <a:endParaRPr lang="en-GB" dirty="0" smtClean="0"/>
          </a:p>
          <a:p>
            <a:r>
              <a:rPr lang="en-GB" dirty="0" smtClean="0"/>
              <a:t>This background process keeps track of the slices of data that the system stores on its computer</a:t>
            </a:r>
          </a:p>
          <a:p>
            <a:r>
              <a:rPr lang="en-GB" dirty="0" smtClean="0"/>
              <a:t>It regularly talks to the </a:t>
            </a:r>
            <a:r>
              <a:rPr lang="en-GB" dirty="0" err="1" smtClean="0"/>
              <a:t>NameNode</a:t>
            </a:r>
            <a:r>
              <a:rPr lang="en-GB" dirty="0" smtClean="0"/>
              <a:t> (master server for HDFS) to report on health and status of the locally stored data</a:t>
            </a:r>
          </a:p>
          <a:p>
            <a:r>
              <a:rPr lang="en-GB" dirty="0" smtClean="0"/>
              <a:t>Data blocks are stored as raw files in the local file system.</a:t>
            </a:r>
          </a:p>
          <a:p>
            <a:r>
              <a:rPr lang="en-GB" dirty="0" smtClean="0"/>
              <a:t>From users perspective you do not know which of the slave nodes has the pieces of the file you need to process. </a:t>
            </a:r>
          </a:p>
          <a:p>
            <a:r>
              <a:rPr lang="en-GB" dirty="0" smtClean="0"/>
              <a:t>From within </a:t>
            </a:r>
            <a:r>
              <a:rPr lang="en-GB" dirty="0" err="1" smtClean="0"/>
              <a:t>Hadoop</a:t>
            </a:r>
            <a:r>
              <a:rPr lang="en-GB" dirty="0" smtClean="0"/>
              <a:t>  you do not see data blocks or how they are distributed across the cluster -  you just see the listing of files in HDFS</a:t>
            </a:r>
          </a:p>
          <a:p>
            <a:pPr>
              <a:buNone/>
            </a:pP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Blocks</a:t>
            </a:r>
            <a:endParaRPr lang="en-GB" dirty="0"/>
          </a:p>
        </p:txBody>
      </p:sp>
      <p:sp>
        <p:nvSpPr>
          <p:cNvPr id="3" name="Content Placeholder 2"/>
          <p:cNvSpPr>
            <a:spLocks noGrp="1"/>
          </p:cNvSpPr>
          <p:nvPr>
            <p:ph idx="1"/>
          </p:nvPr>
        </p:nvSpPr>
        <p:spPr/>
        <p:txBody>
          <a:bodyPr>
            <a:normAutofit/>
          </a:bodyPr>
          <a:lstStyle/>
          <a:p>
            <a:r>
              <a:rPr lang="en-GB" sz="2800" dirty="0" smtClean="0"/>
              <a:t>Blocks are the smallest continuous location on your hard drive where data is stored </a:t>
            </a:r>
          </a:p>
          <a:p>
            <a:r>
              <a:rPr lang="en-GB" sz="2800" dirty="0" smtClean="0"/>
              <a:t>As in OS, you store the data as a collection of blocks. HDFS stores each file as blocks which are scattered throughout the </a:t>
            </a:r>
            <a:r>
              <a:rPr lang="en-GB" sz="2800" dirty="0" err="1" smtClean="0"/>
              <a:t>Hadoop</a:t>
            </a:r>
            <a:r>
              <a:rPr lang="en-GB" sz="2800" dirty="0" smtClean="0"/>
              <a:t> cluster</a:t>
            </a:r>
          </a:p>
          <a:p>
            <a:r>
              <a:rPr lang="en-GB" sz="2800" dirty="0" smtClean="0"/>
              <a:t>Each file is not stored in exact multiple of the configured block size (128 MB</a:t>
            </a:r>
            <a:r>
              <a:rPr lang="en-GB" dirty="0" smtClean="0"/>
              <a:t>). </a:t>
            </a:r>
            <a:r>
              <a:rPr lang="en-GB" dirty="0" err="1" smtClean="0"/>
              <a:t>eg</a:t>
            </a:r>
            <a:endParaRPr lang="en-GB" dirty="0" smtClean="0"/>
          </a:p>
          <a:p>
            <a:endParaRPr lang="en-GB" dirty="0"/>
          </a:p>
        </p:txBody>
      </p:sp>
      <p:pic>
        <p:nvPicPr>
          <p:cNvPr id="4" name="Picture 3" descr="HDFS-File-Block-Apache-Hadoop-HDFS-Architecture-Edureka-768x132.png"/>
          <p:cNvPicPr>
            <a:picLocks noChangeAspect="1"/>
          </p:cNvPicPr>
          <p:nvPr/>
        </p:nvPicPr>
        <p:blipFill>
          <a:blip r:embed="rId2" cstate="print"/>
          <a:stretch>
            <a:fillRect/>
          </a:stretch>
        </p:blipFill>
        <p:spPr>
          <a:xfrm>
            <a:off x="539552" y="4869160"/>
            <a:ext cx="8604448" cy="19888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decisions of HDFS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 Files stored in larger blocks: Many file systems store their information in blocks of 4 kilobytes (KB). HDFS blocks size default is 128 megabytes (MB) (previous version 64MB). </a:t>
            </a:r>
          </a:p>
          <a:p>
            <a:r>
              <a:rPr lang="en-GB" dirty="0" smtClean="0"/>
              <a:t>Large blocks reduce the overall number of blocks that must be maintained and also minimises overhead. </a:t>
            </a:r>
          </a:p>
          <a:p>
            <a:r>
              <a:rPr lang="en-GB" dirty="0" smtClean="0"/>
              <a:t>Reliability is achieved through replication-  </a:t>
            </a:r>
            <a:r>
              <a:rPr lang="en-GB" dirty="0" err="1" smtClean="0"/>
              <a:t>DataNodes</a:t>
            </a:r>
            <a:r>
              <a:rPr lang="en-GB" dirty="0" smtClean="0"/>
              <a:t> to a default number of three. </a:t>
            </a:r>
          </a:p>
          <a:p>
            <a:r>
              <a:rPr lang="en-GB" dirty="0" smtClean="0"/>
              <a:t> A single master </a:t>
            </a:r>
            <a:r>
              <a:rPr lang="en-GB" dirty="0" err="1" smtClean="0"/>
              <a:t>NameNode</a:t>
            </a:r>
            <a:r>
              <a:rPr lang="en-GB" dirty="0" smtClean="0"/>
              <a:t> coordinates access and metadata and  this simplifies and centralises management </a:t>
            </a:r>
          </a:p>
          <a:p>
            <a:r>
              <a:rPr lang="en-GB" dirty="0" smtClean="0"/>
              <a:t> No data caching as the data set is too large </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Why are Data blocks (</a:t>
            </a:r>
            <a:r>
              <a:rPr lang="en-GB" dirty="0" err="1" smtClean="0"/>
              <a:t>eg</a:t>
            </a:r>
            <a:r>
              <a:rPr lang="en-GB" dirty="0" smtClean="0"/>
              <a:t> 128MB) so huge in HDFS?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 HDFS deal with huge data sets </a:t>
            </a:r>
            <a:r>
              <a:rPr lang="en-GB" dirty="0" err="1" smtClean="0"/>
              <a:t>eg</a:t>
            </a:r>
            <a:r>
              <a:rPr lang="en-GB" dirty="0" smtClean="0"/>
              <a:t> Terabytes and </a:t>
            </a:r>
            <a:r>
              <a:rPr lang="en-GB" dirty="0" err="1" smtClean="0"/>
              <a:t>Petabytes</a:t>
            </a:r>
            <a:r>
              <a:rPr lang="en-GB" dirty="0" smtClean="0"/>
              <a:t> of data. </a:t>
            </a:r>
          </a:p>
          <a:p>
            <a:r>
              <a:rPr lang="en-GB" dirty="0" smtClean="0"/>
              <a:t>If  we had a block size of 4 KB (as in Linux file system) we would be having too many blocks and therefore too much of the metadata </a:t>
            </a:r>
          </a:p>
          <a:p>
            <a:r>
              <a:rPr lang="en-GB" dirty="0" smtClean="0"/>
              <a:t>Managing these no of blocks and metadata will create huge overhead for the </a:t>
            </a:r>
            <a:r>
              <a:rPr lang="en-GB" dirty="0" err="1" smtClean="0"/>
              <a:t>NameNode</a:t>
            </a:r>
            <a:endParaRPr lang="en-GB" dirty="0" smtClean="0"/>
          </a:p>
          <a:p>
            <a:r>
              <a:rPr lang="en-GB" dirty="0" smtClean="0"/>
              <a:t>HDFS </a:t>
            </a:r>
            <a:r>
              <a:rPr lang="en-GB" dirty="0" smtClean="0"/>
              <a:t>is designed to enable high throughput so that the parallel processing of these large data  happens</a:t>
            </a:r>
            <a:r>
              <a:rPr lang="en-GB" dirty="0" smtClean="0"/>
              <a:t>. However, having </a:t>
            </a:r>
            <a:r>
              <a:rPr lang="en-GB" dirty="0" smtClean="0"/>
              <a:t>too large a block size (10s GB) may make parallel processing slow and inefficient.  </a:t>
            </a:r>
          </a:p>
          <a:p>
            <a:pPr lvl="2"/>
            <a:r>
              <a:rPr lang="en-GB" dirty="0" smtClean="0"/>
              <a:t>With less blocks, the file will be stored on less nodes and this reduces degree of parallel processing</a:t>
            </a:r>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Commodity Hardware for </a:t>
            </a:r>
            <a:r>
              <a:rPr lang="en-GB" dirty="0" err="1" smtClean="0"/>
              <a:t>DataNode</a:t>
            </a:r>
            <a:r>
              <a:rPr lang="en-GB" dirty="0" smtClean="0"/>
              <a:t> (Slave node)</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Minimising the cost of the individual slave nodes by using commodity hardware </a:t>
            </a:r>
            <a:r>
              <a:rPr lang="en-GB" dirty="0" err="1" smtClean="0"/>
              <a:t>eg</a:t>
            </a:r>
            <a:r>
              <a:rPr lang="en-GB" dirty="0" smtClean="0"/>
              <a:t> £1000 </a:t>
            </a:r>
            <a:r>
              <a:rPr lang="en-GB" dirty="0" err="1" smtClean="0"/>
              <a:t>vs</a:t>
            </a:r>
            <a:r>
              <a:rPr lang="en-GB" dirty="0" smtClean="0"/>
              <a:t> £10000 (Commodity </a:t>
            </a:r>
            <a:r>
              <a:rPr lang="en-GB" dirty="0" err="1" smtClean="0"/>
              <a:t>vs</a:t>
            </a:r>
            <a:r>
              <a:rPr lang="en-GB" dirty="0" smtClean="0"/>
              <a:t> Enterprise server)</a:t>
            </a:r>
          </a:p>
          <a:p>
            <a:r>
              <a:rPr lang="en-GB" dirty="0" smtClean="0"/>
              <a:t>Important for massively scalable systems as you can have 1000’s of slave nodes </a:t>
            </a:r>
          </a:p>
          <a:p>
            <a:r>
              <a:rPr lang="en-GB" dirty="0" smtClean="0"/>
              <a:t>Slave nodes failures is a common occurrence in larger clusters with hundreds or more nodes </a:t>
            </a:r>
            <a:endParaRPr lang="en-GB" dirty="0"/>
          </a:p>
          <a:p>
            <a:r>
              <a:rPr lang="en-GB" dirty="0" smtClean="0"/>
              <a:t>HDFS engineered on the assumption that all hardware components are unreliable </a:t>
            </a:r>
          </a:p>
          <a:p>
            <a:r>
              <a:rPr lang="en-GB" dirty="0" smtClean="0"/>
              <a:t>HDFS overcomes unreliability of individual hardware components by redundancy; each file block stored in HDFS has 3 replicas </a:t>
            </a:r>
          </a:p>
          <a:p>
            <a:pPr lvl="1"/>
            <a:r>
              <a:rPr lang="en-GB" dirty="0" smtClean="0"/>
              <a:t>If one system crashes with a specific file block you need there are the other two.</a:t>
            </a:r>
          </a:p>
          <a:p>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2709</TotalTime>
  <Words>3623</Words>
  <Application>Microsoft Office PowerPoint</Application>
  <PresentationFormat>On-screen Show (4:3)</PresentationFormat>
  <Paragraphs>271</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Hadoop Distributed Filesystem (HDFS)  </vt:lpstr>
      <vt:lpstr>HDFS Goals (1)</vt:lpstr>
      <vt:lpstr>HDFS Goal (2)</vt:lpstr>
      <vt:lpstr>Hadoop Distributed Filesystem (HDFS) Architecture</vt:lpstr>
      <vt:lpstr>DataNode</vt:lpstr>
      <vt:lpstr>Blocks</vt:lpstr>
      <vt:lpstr>Design decisions of HDFS</vt:lpstr>
      <vt:lpstr>Why are Data blocks (eg 128MB) so huge in HDFS?</vt:lpstr>
      <vt:lpstr>Commodity Hardware for DataNode (Slave node)</vt:lpstr>
      <vt:lpstr>NameNode – the Address book for HDFS Cluster</vt:lpstr>
      <vt:lpstr>NameNode details</vt:lpstr>
      <vt:lpstr>NameNode Details (cont)</vt:lpstr>
      <vt:lpstr>NameNode details (Cont)</vt:lpstr>
      <vt:lpstr>NameNode details</vt:lpstr>
      <vt:lpstr>NameNode persistence</vt:lpstr>
      <vt:lpstr>NameNode Persistence</vt:lpstr>
      <vt:lpstr>Secondary NameNode</vt:lpstr>
      <vt:lpstr>Checkpointing updates</vt:lpstr>
      <vt:lpstr>Slide 19</vt:lpstr>
      <vt:lpstr>HDFS uses Replication to store Big Data in a reliable manner </vt:lpstr>
      <vt:lpstr>Slide 21</vt:lpstr>
      <vt:lpstr>Rack Awareness</vt:lpstr>
      <vt:lpstr>Slide 23</vt:lpstr>
      <vt:lpstr>Rack awareness</vt:lpstr>
      <vt:lpstr>HDFS Read Write Architecture</vt:lpstr>
      <vt:lpstr>Write Architecture – suppose you want to write a file cool.txt of size 240MB</vt:lpstr>
      <vt:lpstr>Write Architecture (Continued)</vt:lpstr>
      <vt:lpstr>1 - Setting up pipeline</vt:lpstr>
      <vt:lpstr>Slide 29</vt:lpstr>
      <vt:lpstr>2. Data Streaming - Client will push the data into the pipeline</vt:lpstr>
      <vt:lpstr>3. Acknowledgement </vt:lpstr>
      <vt:lpstr>Slide 32</vt:lpstr>
      <vt:lpstr>HDFS Write occur in parrallel</vt:lpstr>
      <vt:lpstr>HDFS Read – Suppose you now want to read file cool.txt</vt:lpstr>
      <vt:lpstr>Balancing data in the Hadoop cluster </vt:lpstr>
      <vt:lpstr>Namenode server design</vt:lpstr>
      <vt:lpstr>HDFS Fault Tolerance – Standby NameNode</vt:lpstr>
      <vt:lpstr>Data integrity </vt:lpstr>
      <vt:lpstr>HDFS Compression</vt:lpstr>
      <vt:lpstr>HDFS - traditional hierarchical file organisation</vt:lpstr>
      <vt:lpstr>Managing files with hadoop file system commands</vt:lpstr>
      <vt:lpstr>Working With HDFS</vt:lpstr>
      <vt:lpstr>HDFS Basic File Commands</vt:lpstr>
      <vt:lpstr>HDFS Basic File Commands</vt:lpstr>
      <vt:lpstr>Local vs Distributed filesystem </vt:lpstr>
      <vt:lpstr>Hadoop Modes</vt:lpstr>
      <vt:lpstr>Installing Hadoop on your PC</vt:lpstr>
      <vt:lpstr>Data Ingestion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Architecture</dc:title>
  <dc:creator>sanje_000</dc:creator>
  <cp:lastModifiedBy>sanje_000</cp:lastModifiedBy>
  <cp:revision>38</cp:revision>
  <dcterms:created xsi:type="dcterms:W3CDTF">2019-07-31T14:03:59Z</dcterms:created>
  <dcterms:modified xsi:type="dcterms:W3CDTF">2019-10-10T10:35:50Z</dcterms:modified>
</cp:coreProperties>
</file>