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3" r:id="rId3"/>
    <p:sldId id="304" r:id="rId4"/>
    <p:sldId id="302" r:id="rId5"/>
    <p:sldId id="268" r:id="rId6"/>
    <p:sldId id="306" r:id="rId7"/>
    <p:sldId id="307" r:id="rId8"/>
    <p:sldId id="311" r:id="rId9"/>
    <p:sldId id="292" r:id="rId10"/>
    <p:sldId id="257" r:id="rId11"/>
    <p:sldId id="269" r:id="rId12"/>
    <p:sldId id="296" r:id="rId13"/>
    <p:sldId id="305" r:id="rId14"/>
    <p:sldId id="259" r:id="rId15"/>
    <p:sldId id="260" r:id="rId16"/>
    <p:sldId id="293" r:id="rId17"/>
    <p:sldId id="261" r:id="rId18"/>
    <p:sldId id="294" r:id="rId19"/>
    <p:sldId id="295" r:id="rId20"/>
    <p:sldId id="278" r:id="rId21"/>
    <p:sldId id="312" r:id="rId22"/>
    <p:sldId id="262" r:id="rId23"/>
    <p:sldId id="263" r:id="rId24"/>
    <p:sldId id="264" r:id="rId25"/>
    <p:sldId id="273" r:id="rId26"/>
    <p:sldId id="275" r:id="rId27"/>
    <p:sldId id="277" r:id="rId28"/>
    <p:sldId id="279" r:id="rId29"/>
    <p:sldId id="313" r:id="rId30"/>
    <p:sldId id="290" r:id="rId31"/>
    <p:sldId id="310" r:id="rId32"/>
    <p:sldId id="314" r:id="rId33"/>
    <p:sldId id="265" r:id="rId34"/>
    <p:sldId id="270" r:id="rId35"/>
    <p:sldId id="309" r:id="rId36"/>
    <p:sldId id="299" r:id="rId37"/>
    <p:sldId id="300" r:id="rId38"/>
    <p:sldId id="298" r:id="rId39"/>
    <p:sldId id="267" r:id="rId40"/>
    <p:sldId id="266" r:id="rId41"/>
    <p:sldId id="281" r:id="rId42"/>
    <p:sldId id="282" r:id="rId43"/>
    <p:sldId id="315" r:id="rId44"/>
    <p:sldId id="284" r:id="rId45"/>
    <p:sldId id="285" r:id="rId46"/>
    <p:sldId id="286" r:id="rId47"/>
    <p:sldId id="289" r:id="rId48"/>
    <p:sldId id="31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8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B01B1-73CA-459D-B608-FCBDADF6FCCB}" type="datetimeFigureOut">
              <a:rPr lang="en-GB" smtClean="0"/>
              <a:pPr/>
              <a:t>24/10/2019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840B5-9B61-4883-86A4-3477A90E7B3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737B0E-A690-4409-81FB-56DC8D638DA2}" type="slidenum">
              <a:rPr lang="en-GB" smtClean="0"/>
              <a:pPr/>
              <a:t>17</a:t>
            </a:fld>
            <a:endParaRPr lang="en-GB"/>
          </a:p>
        </p:txBody>
      </p:sp>
    </p:spTree>
    <p:extLst>
      <p:ext uri="{BB962C8B-B14F-4D97-AF65-F5344CB8AC3E}">
        <p14:creationId xmlns="" xmlns:p14="http://schemas.microsoft.com/office/powerpoint/2010/main" val="88285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737B0E-A690-4409-81FB-56DC8D638DA2}" type="slidenum">
              <a:rPr lang="en-GB" smtClean="0"/>
              <a:pPr/>
              <a:t>31</a:t>
            </a:fld>
            <a:endParaRPr lang="en-GB"/>
          </a:p>
        </p:txBody>
      </p:sp>
    </p:spTree>
    <p:extLst>
      <p:ext uri="{BB962C8B-B14F-4D97-AF65-F5344CB8AC3E}">
        <p14:creationId xmlns="" xmlns:p14="http://schemas.microsoft.com/office/powerpoint/2010/main" val="117032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248A4-76CD-4E9D-ABBE-65BD84AAD07B}" type="datetimeFigureOut">
              <a:rPr lang="en-GB" smtClean="0"/>
              <a:pPr/>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D67B3F-C6A1-4A9D-B209-9DB05DF37C6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248A4-76CD-4E9D-ABBE-65BD84AAD07B}" type="datetimeFigureOut">
              <a:rPr lang="en-GB" smtClean="0"/>
              <a:pPr/>
              <a:t>24/10/2019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67B3F-C6A1-4A9D-B209-9DB05DF37C6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Big Data – </a:t>
            </a:r>
            <a:r>
              <a:rPr lang="en-GB" dirty="0" err="1" smtClean="0"/>
              <a:t>Hadoop</a:t>
            </a:r>
            <a:r>
              <a:rPr lang="en-GB" dirty="0" smtClean="0"/>
              <a:t> </a:t>
            </a:r>
            <a:r>
              <a:rPr lang="en-GB" dirty="0" err="1" smtClean="0"/>
              <a:t>MapReduce</a:t>
            </a:r>
            <a:r>
              <a:rPr lang="en-GB" dirty="0" smtClean="0"/>
              <a:t> </a:t>
            </a:r>
            <a:endParaRPr lang="en-GB" dirty="0"/>
          </a:p>
        </p:txBody>
      </p:sp>
      <p:sp>
        <p:nvSpPr>
          <p:cNvPr id="3" name="Subtitle 2"/>
          <p:cNvSpPr>
            <a:spLocks noGrp="1"/>
          </p:cNvSpPr>
          <p:nvPr>
            <p:ph type="subTitle" idx="1"/>
          </p:nvPr>
        </p:nvSpPr>
        <p:spPr/>
        <p:txBody>
          <a:bodyPr/>
          <a:lstStyle/>
          <a:p>
            <a:r>
              <a:rPr lang="en-GB" dirty="0" smtClean="0"/>
              <a:t>Lecture 5</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MapReduce</a:t>
            </a:r>
            <a:r>
              <a:rPr lang="en-GB" dirty="0" smtClean="0"/>
              <a:t> </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Programming </a:t>
            </a:r>
            <a:r>
              <a:rPr lang="en-GB" dirty="0"/>
              <a:t>model that </a:t>
            </a:r>
            <a:r>
              <a:rPr lang="en-GB" dirty="0" smtClean="0"/>
              <a:t>perform </a:t>
            </a:r>
            <a:r>
              <a:rPr lang="en-GB" dirty="0"/>
              <a:t>parallel and distributed processing on huge data </a:t>
            </a:r>
            <a:r>
              <a:rPr lang="en-GB" dirty="0" smtClean="0"/>
              <a:t>sets</a:t>
            </a:r>
          </a:p>
          <a:p>
            <a:r>
              <a:rPr lang="en-GB" dirty="0"/>
              <a:t>C</a:t>
            </a:r>
            <a:r>
              <a:rPr lang="en-GB" dirty="0" smtClean="0"/>
              <a:t>omputes </a:t>
            </a:r>
            <a:r>
              <a:rPr lang="en-GB" dirty="0"/>
              <a:t>huge amounts of data </a:t>
            </a:r>
            <a:r>
              <a:rPr lang="en-GB" dirty="0" smtClean="0"/>
              <a:t>by </a:t>
            </a:r>
            <a:r>
              <a:rPr lang="en-GB" dirty="0" smtClean="0"/>
              <a:t>applications, </a:t>
            </a:r>
            <a:r>
              <a:rPr lang="en-GB" dirty="0"/>
              <a:t>mapping and reducing steps </a:t>
            </a:r>
            <a:r>
              <a:rPr lang="en-GB" dirty="0" smtClean="0"/>
              <a:t>to come up with </a:t>
            </a:r>
            <a:r>
              <a:rPr lang="en-GB" dirty="0" smtClean="0"/>
              <a:t>solution</a:t>
            </a:r>
            <a:endParaRPr lang="en-GB" dirty="0" smtClean="0"/>
          </a:p>
          <a:p>
            <a:r>
              <a:rPr lang="en-GB" dirty="0" smtClean="0"/>
              <a:t>Runs on  a distributed </a:t>
            </a:r>
            <a:r>
              <a:rPr lang="en-GB" dirty="0" err="1" smtClean="0"/>
              <a:t>filesystem</a:t>
            </a:r>
            <a:r>
              <a:rPr lang="en-GB" dirty="0" smtClean="0"/>
              <a:t> - HDFS</a:t>
            </a:r>
          </a:p>
          <a:p>
            <a:r>
              <a:rPr lang="en-GB" dirty="0" err="1" smtClean="0"/>
              <a:t>Hadoop</a:t>
            </a:r>
            <a:r>
              <a:rPr lang="en-GB" dirty="0" smtClean="0"/>
              <a:t> and </a:t>
            </a:r>
            <a:r>
              <a:rPr lang="en-GB" dirty="0" err="1" smtClean="0"/>
              <a:t>MapReduce</a:t>
            </a:r>
            <a:r>
              <a:rPr lang="en-GB" dirty="0" smtClean="0"/>
              <a:t> are all about  scaling out as opposed to scaling up </a:t>
            </a:r>
          </a:p>
          <a:p>
            <a:pPr lvl="1"/>
            <a:r>
              <a:rPr lang="en-GB" dirty="0" smtClean="0"/>
              <a:t> why?</a:t>
            </a:r>
          </a:p>
          <a:p>
            <a:r>
              <a:rPr lang="en-GB" dirty="0" smtClean="0"/>
              <a:t>Key concept is divide and conquer - break up a large data set into many smaller pieces and process them in parallel with the same algorithm</a:t>
            </a:r>
          </a:p>
          <a:p>
            <a:r>
              <a:rPr lang="en-GB" dirty="0" smtClean="0"/>
              <a:t>With Distributed file system  (HDFS) the files are already divided into bite sized pieces (Blocks – default size 128MB). </a:t>
            </a:r>
            <a:r>
              <a:rPr lang="en-GB" dirty="0" err="1" smtClean="0"/>
              <a:t>MapReduce</a:t>
            </a:r>
            <a:r>
              <a:rPr lang="en-GB" dirty="0" smtClean="0"/>
              <a:t> is what you use to  process all the pieces</a:t>
            </a:r>
          </a:p>
          <a:p>
            <a:r>
              <a:rPr lang="en-GB" dirty="0" err="1" smtClean="0"/>
              <a:t>MapReduce</a:t>
            </a:r>
            <a:r>
              <a:rPr lang="en-GB" dirty="0" smtClean="0"/>
              <a:t> persists back to the disk after a map or reduce action </a:t>
            </a:r>
          </a:p>
          <a:p>
            <a:endParaRPr lang="en-GB"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MapReduce</a:t>
            </a:r>
            <a:r>
              <a:rPr lang="en-GB" dirty="0" smtClean="0"/>
              <a:t> high level overview</a:t>
            </a:r>
            <a:endParaRPr lang="en-GB" dirty="0"/>
          </a:p>
        </p:txBody>
      </p:sp>
      <p:sp>
        <p:nvSpPr>
          <p:cNvPr id="3" name="Content Placeholder 2"/>
          <p:cNvSpPr>
            <a:spLocks noGrp="1"/>
          </p:cNvSpPr>
          <p:nvPr>
            <p:ph idx="1"/>
          </p:nvPr>
        </p:nvSpPr>
        <p:spPr/>
        <p:txBody>
          <a:bodyPr/>
          <a:lstStyle/>
          <a:p>
            <a:r>
              <a:rPr lang="en-GB" dirty="0" smtClean="0"/>
              <a:t>In the Map phase of </a:t>
            </a:r>
            <a:r>
              <a:rPr lang="en-GB" dirty="0" err="1" smtClean="0"/>
              <a:t>MapReduce</a:t>
            </a:r>
            <a:r>
              <a:rPr lang="en-GB" dirty="0" smtClean="0"/>
              <a:t>, records from a large data source are divided up and processed across as many servers as possible in parallel to produce intermediate values </a:t>
            </a:r>
          </a:p>
          <a:p>
            <a:r>
              <a:rPr lang="en-GB" dirty="0" smtClean="0"/>
              <a:t>After Map processing is completed the intermediate results are collected and combined or reduced into final value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advantages</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Parallel Processing:</a:t>
            </a:r>
            <a:r>
              <a:rPr lang="en-GB" dirty="0" smtClean="0"/>
              <a:t> By dividing the job among multiple nodes and each node works </a:t>
            </a:r>
            <a:r>
              <a:rPr lang="en-GB" dirty="0" smtClean="0"/>
              <a:t>with </a:t>
            </a:r>
            <a:r>
              <a:rPr lang="en-GB" dirty="0" smtClean="0"/>
              <a:t>part of the job simultaneously - time taken to process data gets reduced significantly</a:t>
            </a:r>
          </a:p>
          <a:p>
            <a:r>
              <a:rPr lang="en-GB" b="1" dirty="0" smtClean="0"/>
              <a:t>Data Locality:</a:t>
            </a:r>
            <a:r>
              <a:rPr lang="en-GB" dirty="0" smtClean="0"/>
              <a:t> Instead of moving data to the processing unit, we move the  processing unit to the data  </a:t>
            </a:r>
          </a:p>
          <a:p>
            <a:pPr lvl="1"/>
            <a:r>
              <a:rPr lang="en-GB" dirty="0" smtClean="0"/>
              <a:t>In </a:t>
            </a:r>
            <a:r>
              <a:rPr lang="en-GB" dirty="0" smtClean="0"/>
              <a:t>traditional </a:t>
            </a:r>
            <a:r>
              <a:rPr lang="en-GB" dirty="0" smtClean="0"/>
              <a:t>system, </a:t>
            </a:r>
            <a:r>
              <a:rPr lang="en-GB" dirty="0" smtClean="0"/>
              <a:t>we </a:t>
            </a:r>
            <a:r>
              <a:rPr lang="en-GB" dirty="0" smtClean="0"/>
              <a:t>bring data </a:t>
            </a:r>
            <a:r>
              <a:rPr lang="en-GB" dirty="0" smtClean="0"/>
              <a:t>to </a:t>
            </a:r>
            <a:r>
              <a:rPr lang="en-GB" dirty="0" smtClean="0"/>
              <a:t>processing unit and process it. As </a:t>
            </a:r>
            <a:r>
              <a:rPr lang="en-GB" dirty="0" smtClean="0"/>
              <a:t>data </a:t>
            </a:r>
            <a:r>
              <a:rPr lang="en-GB" dirty="0" smtClean="0"/>
              <a:t>grew and became very huge, bringing  huge amount of data to the processing unit posed following issues: </a:t>
            </a:r>
          </a:p>
          <a:p>
            <a:pPr lvl="2"/>
            <a:r>
              <a:rPr lang="en-GB" dirty="0" smtClean="0"/>
              <a:t>Moving huge data to processing is costly and deteriorates the network </a:t>
            </a:r>
            <a:r>
              <a:rPr lang="en-GB" dirty="0" smtClean="0"/>
              <a:t>performance</a:t>
            </a:r>
            <a:r>
              <a:rPr lang="en-GB" dirty="0" smtClean="0"/>
              <a:t> </a:t>
            </a:r>
          </a:p>
          <a:p>
            <a:pPr lvl="2"/>
            <a:r>
              <a:rPr lang="en-GB" dirty="0" smtClean="0"/>
              <a:t>Processing takes time as the data is processed by a single unit which becomes the bottleneck </a:t>
            </a:r>
            <a:r>
              <a:rPr lang="en-GB" dirty="0" err="1" smtClean="0"/>
              <a:t>eg</a:t>
            </a:r>
            <a:r>
              <a:rPr lang="en-GB" dirty="0" smtClean="0"/>
              <a:t> moving 10 TB is impractical!  </a:t>
            </a:r>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22114"/>
          </a:xfrm>
        </p:spPr>
        <p:txBody>
          <a:bodyPr>
            <a:normAutofit fontScale="90000"/>
          </a:bodyPr>
          <a:lstStyle/>
          <a:p>
            <a:r>
              <a:rPr lang="en-US" dirty="0" smtClean="0"/>
              <a:t>Understanding </a:t>
            </a:r>
            <a:r>
              <a:rPr lang="en-US" dirty="0" err="1" smtClean="0"/>
              <a:t>Hadoop</a:t>
            </a:r>
            <a:r>
              <a:rPr lang="en-US" dirty="0" smtClean="0"/>
              <a:t> </a:t>
            </a:r>
            <a:r>
              <a:rPr lang="en-US" dirty="0" err="1" smtClean="0"/>
              <a:t>MapReduce</a:t>
            </a:r>
            <a:r>
              <a:rPr lang="en-US" dirty="0" smtClean="0"/>
              <a:t> By Example</a:t>
            </a:r>
            <a:endParaRPr lang="en-US" dirty="0"/>
          </a:p>
        </p:txBody>
      </p:sp>
      <p:sp>
        <p:nvSpPr>
          <p:cNvPr id="3" name="Content Placeholder 2"/>
          <p:cNvSpPr>
            <a:spLocks noGrp="1"/>
          </p:cNvSpPr>
          <p:nvPr>
            <p:ph idx="1"/>
          </p:nvPr>
        </p:nvSpPr>
        <p:spPr>
          <a:xfrm>
            <a:off x="457200" y="1124744"/>
            <a:ext cx="8229600" cy="5544616"/>
          </a:xfrm>
        </p:spPr>
        <p:txBody>
          <a:bodyPr>
            <a:normAutofit fontScale="85000" lnSpcReduction="20000"/>
          </a:bodyPr>
          <a:lstStyle/>
          <a:p>
            <a:r>
              <a:rPr lang="en-US" dirty="0" smtClean="0"/>
              <a:t>Hadoop is fundamentally a batch data processing system</a:t>
            </a:r>
          </a:p>
          <a:p>
            <a:pPr lvl="1"/>
            <a:r>
              <a:rPr lang="en-US" dirty="0" smtClean="0"/>
              <a:t>Big advantage is easy scaling of data processing</a:t>
            </a:r>
          </a:p>
          <a:p>
            <a:pPr lvl="1"/>
            <a:r>
              <a:rPr lang="en-US" dirty="0" smtClean="0"/>
              <a:t>Using multiple computer nodes</a:t>
            </a:r>
          </a:p>
          <a:p>
            <a:pPr lvl="1"/>
            <a:endParaRPr lang="en-US" dirty="0" smtClean="0"/>
          </a:p>
          <a:p>
            <a:r>
              <a:rPr lang="en-US" dirty="0" smtClean="0"/>
              <a:t>Consider the classic </a:t>
            </a:r>
            <a:r>
              <a:rPr lang="en-US" dirty="0" err="1" smtClean="0"/>
              <a:t>Hadoop</a:t>
            </a:r>
            <a:r>
              <a:rPr lang="en-US" dirty="0" smtClean="0"/>
              <a:t> example</a:t>
            </a:r>
          </a:p>
          <a:p>
            <a:pPr lvl="1"/>
            <a:r>
              <a:rPr lang="en-US" dirty="0" smtClean="0"/>
              <a:t>To count the occurrences of each word in a series of text files</a:t>
            </a:r>
          </a:p>
          <a:p>
            <a:pPr lvl="1"/>
            <a:endParaRPr lang="en-US" dirty="0" smtClean="0"/>
          </a:p>
          <a:p>
            <a:r>
              <a:rPr lang="en-US" dirty="0" smtClean="0"/>
              <a:t>The steps to achieve this are:</a:t>
            </a:r>
          </a:p>
          <a:p>
            <a:pPr marL="971550" lvl="1" indent="-514350">
              <a:buFont typeface="+mj-lt"/>
              <a:buAutoNum type="arabicPeriod"/>
            </a:pPr>
            <a:r>
              <a:rPr lang="en-US" dirty="0" smtClean="0"/>
              <a:t>Create a counter for each word and set it to zero</a:t>
            </a:r>
          </a:p>
          <a:p>
            <a:pPr marL="971550" lvl="1" indent="-514350">
              <a:buFont typeface="+mj-lt"/>
              <a:buAutoNum type="arabicPeriod"/>
            </a:pPr>
            <a:r>
              <a:rPr lang="en-US" dirty="0" smtClean="0"/>
              <a:t>For each document one by one:</a:t>
            </a:r>
          </a:p>
          <a:p>
            <a:pPr marL="1371600" lvl="2" indent="-457200">
              <a:buFont typeface="+mj-lt"/>
              <a:buAutoNum type="alphaLcPeriod"/>
            </a:pPr>
            <a:r>
              <a:rPr lang="en-US" dirty="0" smtClean="0"/>
              <a:t>Break up the document into individual words</a:t>
            </a:r>
          </a:p>
          <a:p>
            <a:pPr marL="1371600" lvl="2" indent="-457200">
              <a:buFont typeface="+mj-lt"/>
              <a:buAutoNum type="alphaLcPeriod"/>
            </a:pPr>
            <a:r>
              <a:rPr lang="en-US" dirty="0" smtClean="0"/>
              <a:t>For each occurrence of a word, add one to its counter</a:t>
            </a:r>
          </a:p>
          <a:p>
            <a:pPr marL="971550" lvl="1" indent="-514350">
              <a:buFont typeface="+mj-lt"/>
              <a:buAutoNum type="arabicPeriod"/>
            </a:pPr>
            <a:r>
              <a:rPr lang="en-US" dirty="0" smtClean="0"/>
              <a:t>Display each word with its total count</a:t>
            </a:r>
          </a:p>
          <a:p>
            <a:pPr marL="971550" lvl="1"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A3CA5435-8789-446E-B2FA-8CB26EC45C4F}" type="slidenum">
              <a:rPr lang="en-GB" smtClean="0"/>
              <a:pPr/>
              <a:t>13</a:t>
            </a:fld>
            <a:endParaRPr lang="en-GB"/>
          </a:p>
        </p:txBody>
      </p:sp>
    </p:spTree>
    <p:extLst>
      <p:ext uri="{BB962C8B-B14F-4D97-AF65-F5344CB8AC3E}">
        <p14:creationId xmlns="" xmlns:p14="http://schemas.microsoft.com/office/powerpoint/2010/main" val="3277692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4000" dirty="0" smtClean="0"/>
              <a:t>Applying Hadoop to Word Count</a:t>
            </a:r>
            <a:endParaRPr lang="en-GB" sz="4000" dirty="0"/>
          </a:p>
        </p:txBody>
      </p:sp>
      <p:sp>
        <p:nvSpPr>
          <p:cNvPr id="4" name="Slide Number Placeholder 3"/>
          <p:cNvSpPr>
            <a:spLocks noGrp="1"/>
          </p:cNvSpPr>
          <p:nvPr>
            <p:ph type="sldNum" sz="quarter" idx="12"/>
          </p:nvPr>
        </p:nvSpPr>
        <p:spPr/>
        <p:txBody>
          <a:bodyPr/>
          <a:lstStyle/>
          <a:p>
            <a:fld id="{A3CA5435-8789-446E-B2FA-8CB26EC45C4F}" type="slidenum">
              <a:rPr lang="en-GB" smtClean="0"/>
              <a:pPr/>
              <a:t>14</a:t>
            </a:fld>
            <a:endParaRPr lang="en-GB"/>
          </a:p>
        </p:txBody>
      </p:sp>
      <p:pic>
        <p:nvPicPr>
          <p:cNvPr id="1026" name="Picture 2" descr="http://blog.trifork.com/wp-content/uploads/2009/08/MapReduceWordCountOverview.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271" y="1124744"/>
            <a:ext cx="9097729" cy="57332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5751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6632"/>
            <a:ext cx="8229600" cy="850106"/>
          </a:xfrm>
        </p:spPr>
        <p:txBody>
          <a:bodyPr>
            <a:normAutofit/>
          </a:bodyPr>
          <a:lstStyle/>
          <a:p>
            <a:r>
              <a:rPr lang="en-US" sz="3600" dirty="0" smtClean="0"/>
              <a:t>Map Reduce Stages</a:t>
            </a:r>
            <a:endParaRPr lang="en-US" sz="3600" dirty="0"/>
          </a:p>
        </p:txBody>
      </p:sp>
      <p:sp>
        <p:nvSpPr>
          <p:cNvPr id="5" name="Content Placeholder 4"/>
          <p:cNvSpPr>
            <a:spLocks noGrp="1"/>
          </p:cNvSpPr>
          <p:nvPr>
            <p:ph idx="1"/>
          </p:nvPr>
        </p:nvSpPr>
        <p:spPr>
          <a:xfrm>
            <a:off x="179512" y="836712"/>
            <a:ext cx="8784976" cy="5688632"/>
          </a:xfrm>
        </p:spPr>
        <p:txBody>
          <a:bodyPr>
            <a:normAutofit/>
          </a:bodyPr>
          <a:lstStyle/>
          <a:p>
            <a:pPr marL="0" indent="0">
              <a:buNone/>
            </a:pPr>
            <a:r>
              <a:rPr lang="en-US" dirty="0" smtClean="0"/>
              <a:t>Step 1: Splitting</a:t>
            </a:r>
          </a:p>
          <a:p>
            <a:r>
              <a:rPr lang="en-US" sz="2400" dirty="0" smtClean="0"/>
              <a:t>Breaks input data into segments for processing by individual machines </a:t>
            </a:r>
            <a:r>
              <a:rPr lang="en-US" sz="2400" dirty="0" smtClean="0"/>
              <a:t>/</a:t>
            </a:r>
            <a:r>
              <a:rPr lang="en-US" sz="2400" dirty="0" smtClean="0"/>
              <a:t>nodes</a:t>
            </a:r>
            <a:endParaRPr lang="en-US" sz="2400" dirty="0" smtClean="0"/>
          </a:p>
          <a:p>
            <a:r>
              <a:rPr lang="en-US" sz="2400" dirty="0" smtClean="0"/>
              <a:t>Word Count example breaks a file into lines of text</a:t>
            </a:r>
          </a:p>
          <a:p>
            <a:r>
              <a:rPr lang="en-US" sz="2400" dirty="0" smtClean="0"/>
              <a:t>This forms the input to the Map stage</a:t>
            </a:r>
          </a:p>
          <a:p>
            <a:endParaRPr lang="en-US" sz="2400" dirty="0" smtClean="0"/>
          </a:p>
          <a:p>
            <a:pPr marL="0" indent="0">
              <a:buNone/>
            </a:pPr>
            <a:r>
              <a:rPr lang="en-US" dirty="0" smtClean="0"/>
              <a:t>Step 2: Mapping</a:t>
            </a:r>
          </a:p>
          <a:p>
            <a:r>
              <a:rPr lang="en-US" sz="2400" dirty="0" smtClean="0"/>
              <a:t>Formulates data as a set of &lt;key, value&gt; pairs for processing</a:t>
            </a:r>
          </a:p>
          <a:p>
            <a:pPr lvl="1"/>
            <a:r>
              <a:rPr lang="en-US" sz="2000" dirty="0" smtClean="0"/>
              <a:t>Word Count example breaks input into &lt;word, count&gt; pairs</a:t>
            </a:r>
          </a:p>
          <a:p>
            <a:pPr lvl="2"/>
            <a:r>
              <a:rPr lang="en-US" sz="1800" dirty="0" smtClean="0"/>
              <a:t>One entry for each word</a:t>
            </a:r>
            <a:endParaRPr lang="en-US" sz="2400" dirty="0" smtClean="0"/>
          </a:p>
          <a:p>
            <a:pPr lvl="1">
              <a:buNone/>
            </a:pPr>
            <a:endParaRPr lang="en-US" sz="2000" dirty="0"/>
          </a:p>
        </p:txBody>
      </p:sp>
      <p:sp>
        <p:nvSpPr>
          <p:cNvPr id="3" name="Slide Number Placeholder 2"/>
          <p:cNvSpPr>
            <a:spLocks noGrp="1"/>
          </p:cNvSpPr>
          <p:nvPr>
            <p:ph type="sldNum" sz="quarter" idx="12"/>
          </p:nvPr>
        </p:nvSpPr>
        <p:spPr/>
        <p:txBody>
          <a:bodyPr/>
          <a:lstStyle/>
          <a:p>
            <a:fld id="{A3CA5435-8789-446E-B2FA-8CB26EC45C4F}" type="slidenum">
              <a:rPr lang="en-GB" smtClean="0"/>
              <a:pPr/>
              <a:t>15</a:t>
            </a:fld>
            <a:endParaRPr lang="en-GB"/>
          </a:p>
        </p:txBody>
      </p:sp>
    </p:spTree>
    <p:extLst>
      <p:ext uri="{BB962C8B-B14F-4D97-AF65-F5344CB8AC3E}">
        <p14:creationId xmlns="" xmlns:p14="http://schemas.microsoft.com/office/powerpoint/2010/main" val="303487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Mapping</a:t>
            </a:r>
            <a:endParaRPr lang="en-GB" dirty="0"/>
          </a:p>
        </p:txBody>
      </p:sp>
      <p:pic>
        <p:nvPicPr>
          <p:cNvPr id="4" name="Content Placeholder 3" descr="Map-Phase-Key-Value-Pairs-2.png"/>
          <p:cNvPicPr>
            <a:picLocks noGrp="1" noChangeAspect="1"/>
          </p:cNvPicPr>
          <p:nvPr>
            <p:ph idx="1"/>
          </p:nvPr>
        </p:nvPicPr>
        <p:blipFill>
          <a:blip r:embed="rId2" cstate="print"/>
          <a:stretch>
            <a:fillRect/>
          </a:stretch>
        </p:blipFill>
        <p:spPr>
          <a:xfrm>
            <a:off x="611560" y="1340768"/>
            <a:ext cx="7560840" cy="482453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normAutofit/>
          </a:bodyPr>
          <a:lstStyle/>
          <a:p>
            <a:r>
              <a:rPr lang="en-US" sz="3600" dirty="0" smtClean="0"/>
              <a:t>Map Reduce Stages (ii)</a:t>
            </a:r>
            <a:endParaRPr lang="en-US" sz="3600" dirty="0"/>
          </a:p>
        </p:txBody>
      </p:sp>
      <p:sp>
        <p:nvSpPr>
          <p:cNvPr id="3" name="Content Placeholder 2"/>
          <p:cNvSpPr>
            <a:spLocks noGrp="1"/>
          </p:cNvSpPr>
          <p:nvPr>
            <p:ph idx="1"/>
          </p:nvPr>
        </p:nvSpPr>
        <p:spPr>
          <a:xfrm>
            <a:off x="457200" y="908720"/>
            <a:ext cx="8229600" cy="5949280"/>
          </a:xfrm>
        </p:spPr>
        <p:txBody>
          <a:bodyPr>
            <a:normAutofit/>
          </a:bodyPr>
          <a:lstStyle/>
          <a:p>
            <a:pPr marL="0" indent="0">
              <a:buNone/>
            </a:pPr>
            <a:r>
              <a:rPr lang="en-US" sz="2800" dirty="0" smtClean="0"/>
              <a:t>Step 3 : Shuffling</a:t>
            </a:r>
          </a:p>
          <a:p>
            <a:pPr lvl="1"/>
            <a:r>
              <a:rPr lang="en-US" sz="2400" dirty="0" smtClean="0"/>
              <a:t>Moves mapped data with the same key to the same reducer machine </a:t>
            </a:r>
          </a:p>
          <a:p>
            <a:pPr lvl="2"/>
            <a:r>
              <a:rPr lang="en-US" sz="2000" dirty="0" smtClean="0"/>
              <a:t>Word Count example moves each &lt;key, value&gt; pair with the same key to the same machine</a:t>
            </a:r>
          </a:p>
          <a:p>
            <a:pPr lvl="2"/>
            <a:r>
              <a:rPr lang="en-US" sz="2000" dirty="0" smtClean="0"/>
              <a:t>This results in all the &lt;word, count&gt; pairs for the same words being on the same reducer machine</a:t>
            </a:r>
          </a:p>
          <a:p>
            <a:pPr lvl="1"/>
            <a:r>
              <a:rPr lang="en-US" sz="2400" dirty="0" smtClean="0"/>
              <a:t>Shuffling places data on correct machines for the reducing stage</a:t>
            </a:r>
          </a:p>
          <a:p>
            <a:pPr lvl="2"/>
            <a:r>
              <a:rPr lang="en-US" sz="2000" dirty="0" smtClean="0"/>
              <a:t>Data is again &lt;key, value pairs&gt;</a:t>
            </a:r>
          </a:p>
          <a:p>
            <a:pPr lvl="3"/>
            <a:r>
              <a:rPr lang="en-US" sz="1800" dirty="0" smtClean="0"/>
              <a:t>Value is now the count of the occurrences of the word</a:t>
            </a:r>
          </a:p>
          <a:p>
            <a:pPr marL="0" indent="0">
              <a:buNone/>
            </a:pPr>
            <a:r>
              <a:rPr lang="en-US" sz="2800" dirty="0" smtClean="0"/>
              <a:t>Step 4: Reducing</a:t>
            </a:r>
          </a:p>
          <a:p>
            <a:r>
              <a:rPr lang="en-US" sz="2400" dirty="0" smtClean="0"/>
              <a:t>Takes user-supplied program reduces &lt;key, value&gt; pairs</a:t>
            </a:r>
          </a:p>
          <a:p>
            <a:pPr lvl="1"/>
            <a:r>
              <a:rPr lang="en-US" sz="2000" dirty="0" smtClean="0"/>
              <a:t>Word Count example simply sums the occurrences of each word</a:t>
            </a:r>
          </a:p>
          <a:p>
            <a:pPr lvl="1"/>
            <a:endParaRPr lang="en-US" sz="2000" dirty="0"/>
          </a:p>
        </p:txBody>
      </p:sp>
      <p:sp>
        <p:nvSpPr>
          <p:cNvPr id="4" name="Slide Number Placeholder 3"/>
          <p:cNvSpPr>
            <a:spLocks noGrp="1"/>
          </p:cNvSpPr>
          <p:nvPr>
            <p:ph type="sldNum" sz="quarter" idx="12"/>
          </p:nvPr>
        </p:nvSpPr>
        <p:spPr/>
        <p:txBody>
          <a:bodyPr/>
          <a:lstStyle/>
          <a:p>
            <a:fld id="{A3CA5435-8789-446E-B2FA-8CB26EC45C4F}" type="slidenum">
              <a:rPr lang="en-GB" smtClean="0"/>
              <a:pPr/>
              <a:t>17</a:t>
            </a:fld>
            <a:endParaRPr lang="en-GB"/>
          </a:p>
        </p:txBody>
      </p:sp>
    </p:spTree>
    <p:extLst>
      <p:ext uri="{BB962C8B-B14F-4D97-AF65-F5344CB8AC3E}">
        <p14:creationId xmlns="" xmlns:p14="http://schemas.microsoft.com/office/powerpoint/2010/main" val="916400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4 - Reduce</a:t>
            </a:r>
            <a:endParaRPr lang="en-GB" dirty="0"/>
          </a:p>
        </p:txBody>
      </p:sp>
      <p:sp>
        <p:nvSpPr>
          <p:cNvPr id="3" name="Content Placeholder 2"/>
          <p:cNvSpPr>
            <a:spLocks noGrp="1"/>
          </p:cNvSpPr>
          <p:nvPr>
            <p:ph idx="1"/>
          </p:nvPr>
        </p:nvSpPr>
        <p:spPr/>
        <p:txBody>
          <a:bodyPr/>
          <a:lstStyle/>
          <a:p>
            <a:r>
              <a:rPr lang="en-GB" dirty="0" smtClean="0"/>
              <a:t>Aggregates values together. The reducer function access an iterates of input values from an input list and it then combines together to returning a single output value</a:t>
            </a:r>
          </a:p>
          <a:p>
            <a:pPr>
              <a:buNone/>
            </a:pPr>
            <a:endParaRPr lang="en-GB" dirty="0" smtClean="0"/>
          </a:p>
          <a:p>
            <a:endParaRPr lang="en-GB" dirty="0"/>
          </a:p>
        </p:txBody>
      </p:sp>
      <p:pic>
        <p:nvPicPr>
          <p:cNvPr id="4" name="Content Placeholder 3" descr="Reduce-Phase.png"/>
          <p:cNvPicPr>
            <a:picLocks noChangeAspect="1"/>
          </p:cNvPicPr>
          <p:nvPr/>
        </p:nvPicPr>
        <p:blipFill>
          <a:blip r:embed="rId2" cstate="print"/>
          <a:stretch>
            <a:fillRect/>
          </a:stretch>
        </p:blipFill>
        <p:spPr>
          <a:xfrm>
            <a:off x="683568" y="3645024"/>
            <a:ext cx="7776863" cy="266429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4 - Reduce</a:t>
            </a:r>
            <a:endParaRPr lang="en-GB" dirty="0"/>
          </a:p>
        </p:txBody>
      </p:sp>
      <p:pic>
        <p:nvPicPr>
          <p:cNvPr id="6" name="Content Placeholder 5" descr="Reduce-Phase-Word-Count.png"/>
          <p:cNvPicPr>
            <a:picLocks noGrp="1" noChangeAspect="1"/>
          </p:cNvPicPr>
          <p:nvPr>
            <p:ph idx="1"/>
          </p:nvPr>
        </p:nvPicPr>
        <p:blipFill>
          <a:blip r:embed="rId2" cstate="print"/>
          <a:stretch>
            <a:fillRect/>
          </a:stretch>
        </p:blipFill>
        <p:spPr>
          <a:xfrm>
            <a:off x="1547664" y="1484784"/>
            <a:ext cx="6336704" cy="396043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Needs Big processing power</a:t>
            </a:r>
            <a:endParaRPr lang="en-GB" dirty="0"/>
          </a:p>
        </p:txBody>
      </p:sp>
      <p:sp>
        <p:nvSpPr>
          <p:cNvPr id="3" name="Content Placeholder 2"/>
          <p:cNvSpPr>
            <a:spLocks noGrp="1"/>
          </p:cNvSpPr>
          <p:nvPr>
            <p:ph idx="1"/>
          </p:nvPr>
        </p:nvSpPr>
        <p:spPr/>
        <p:txBody>
          <a:bodyPr>
            <a:normAutofit lnSpcReduction="10000"/>
          </a:bodyPr>
          <a:lstStyle/>
          <a:p>
            <a:r>
              <a:rPr lang="en-GB" dirty="0" smtClean="0"/>
              <a:t>We have addressed </a:t>
            </a:r>
            <a:r>
              <a:rPr lang="en-GB" dirty="0" smtClean="0"/>
              <a:t>storage requirements of Big Data through </a:t>
            </a:r>
            <a:r>
              <a:rPr lang="en-GB" dirty="0" err="1" smtClean="0"/>
              <a:t>Hadoop</a:t>
            </a:r>
            <a:r>
              <a:rPr lang="en-GB" dirty="0" smtClean="0"/>
              <a:t> HDFS, </a:t>
            </a:r>
            <a:r>
              <a:rPr lang="en-GB" dirty="0" smtClean="0"/>
              <a:t>We also need </a:t>
            </a:r>
            <a:r>
              <a:rPr lang="en-GB" dirty="0" smtClean="0"/>
              <a:t>scalable processing power to handle the 4 V’s of Big Data</a:t>
            </a:r>
          </a:p>
          <a:p>
            <a:r>
              <a:rPr lang="en-GB" dirty="0" smtClean="0"/>
              <a:t>Move from serial processing to parallel processing is essential</a:t>
            </a:r>
          </a:p>
          <a:p>
            <a:r>
              <a:rPr lang="en-GB" dirty="0" smtClean="0"/>
              <a:t>Need to move away from centralised to distributed processing to scale</a:t>
            </a:r>
          </a:p>
          <a:p>
            <a:r>
              <a:rPr lang="en-GB" dirty="0" smtClean="0"/>
              <a:t>Processing needs to be executed close to Data</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Data flow</a:t>
            </a:r>
            <a:endParaRPr lang="en-GB" dirty="0"/>
          </a:p>
        </p:txBody>
      </p:sp>
      <p:pic>
        <p:nvPicPr>
          <p:cNvPr id="4" name="Content Placeholder 3" descr="Mr-dataflow-eng.png"/>
          <p:cNvPicPr>
            <a:picLocks noGrp="1" noChangeAspect="1"/>
          </p:cNvPicPr>
          <p:nvPr>
            <p:ph idx="1"/>
          </p:nvPr>
        </p:nvPicPr>
        <p:blipFill>
          <a:blip r:embed="rId2" cstate="print"/>
          <a:stretch>
            <a:fillRect/>
          </a:stretch>
        </p:blipFill>
        <p:spPr>
          <a:xfrm>
            <a:off x="539552" y="1412776"/>
            <a:ext cx="8136903" cy="4968552"/>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Job consists of </a:t>
            </a:r>
            <a:endParaRPr lang="en-GB" dirty="0"/>
          </a:p>
        </p:txBody>
      </p:sp>
      <p:sp>
        <p:nvSpPr>
          <p:cNvPr id="3" name="Content Placeholder 2"/>
          <p:cNvSpPr>
            <a:spLocks noGrp="1"/>
          </p:cNvSpPr>
          <p:nvPr>
            <p:ph idx="1"/>
          </p:nvPr>
        </p:nvSpPr>
        <p:spPr/>
        <p:txBody>
          <a:bodyPr>
            <a:normAutofit lnSpcReduction="10000"/>
          </a:bodyPr>
          <a:lstStyle/>
          <a:p>
            <a:r>
              <a:rPr lang="en-GB" dirty="0" smtClean="0"/>
              <a:t>A dataset stored on the underlying distributed </a:t>
            </a:r>
            <a:r>
              <a:rPr lang="en-GB" dirty="0" err="1" smtClean="0"/>
              <a:t>ﬁlesystem</a:t>
            </a:r>
            <a:r>
              <a:rPr lang="en-GB" dirty="0" smtClean="0"/>
              <a:t>, which is split in a number of </a:t>
            </a:r>
            <a:r>
              <a:rPr lang="en-GB" dirty="0" err="1" smtClean="0"/>
              <a:t>ﬁles</a:t>
            </a:r>
            <a:r>
              <a:rPr lang="en-GB" dirty="0" smtClean="0"/>
              <a:t> across machines </a:t>
            </a:r>
          </a:p>
          <a:p>
            <a:r>
              <a:rPr lang="en-GB" dirty="0" smtClean="0"/>
              <a:t>The </a:t>
            </a:r>
            <a:r>
              <a:rPr lang="en-GB" dirty="0" err="1" smtClean="0"/>
              <a:t>mapper</a:t>
            </a:r>
            <a:r>
              <a:rPr lang="en-GB" dirty="0" smtClean="0"/>
              <a:t> is applied to every input key-value pair to generate intermediate key-value pairs </a:t>
            </a:r>
          </a:p>
          <a:p>
            <a:r>
              <a:rPr lang="en-GB" dirty="0" smtClean="0"/>
              <a:t> The reducer is applied to all values associated with the same intermediate key to generate output key-value pairs</a:t>
            </a:r>
          </a:p>
          <a:p>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Architecture</a:t>
            </a:r>
            <a:endParaRPr lang="en-GB" dirty="0"/>
          </a:p>
        </p:txBody>
      </p:sp>
      <p:pic>
        <p:nvPicPr>
          <p:cNvPr id="4" name="Content Placeholder 3" descr="mapreduce.png"/>
          <p:cNvPicPr>
            <a:picLocks noGrp="1" noChangeAspect="1"/>
          </p:cNvPicPr>
          <p:nvPr>
            <p:ph idx="1"/>
          </p:nvPr>
        </p:nvPicPr>
        <p:blipFill>
          <a:blip r:embed="rId2" cstate="print"/>
          <a:stretch>
            <a:fillRect/>
          </a:stretch>
        </p:blipFill>
        <p:spPr>
          <a:xfrm>
            <a:off x="0" y="1672430"/>
            <a:ext cx="9144000" cy="518557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Architecture explained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More efficient to have multiple </a:t>
            </a:r>
            <a:r>
              <a:rPr lang="en-GB" dirty="0"/>
              <a:t>splits </a:t>
            </a:r>
            <a:r>
              <a:rPr lang="en-GB" dirty="0" smtClean="0"/>
              <a:t>as time </a:t>
            </a:r>
            <a:r>
              <a:rPr lang="en-GB" dirty="0"/>
              <a:t>taken to process a split is small </a:t>
            </a:r>
            <a:r>
              <a:rPr lang="en-GB" dirty="0" smtClean="0"/>
              <a:t> </a:t>
            </a:r>
            <a:r>
              <a:rPr lang="en-GB" dirty="0"/>
              <a:t>compared to the time taken for processing of the whole </a:t>
            </a:r>
            <a:r>
              <a:rPr lang="en-GB" dirty="0" smtClean="0"/>
              <a:t>input </a:t>
            </a:r>
          </a:p>
          <a:p>
            <a:r>
              <a:rPr lang="en-GB" dirty="0" smtClean="0"/>
              <a:t>Smaller splits is better as processing can be processed in parallel</a:t>
            </a:r>
            <a:endParaRPr lang="en-GB" dirty="0"/>
          </a:p>
          <a:p>
            <a:r>
              <a:rPr lang="en-GB" dirty="0" smtClean="0"/>
              <a:t>Splits </a:t>
            </a:r>
            <a:r>
              <a:rPr lang="en-GB" dirty="0"/>
              <a:t>too small in </a:t>
            </a:r>
            <a:r>
              <a:rPr lang="en-GB" dirty="0" smtClean="0"/>
              <a:t>size can have large overhead as </a:t>
            </a:r>
            <a:r>
              <a:rPr lang="en-GB" dirty="0"/>
              <a:t>managing the splits and map task creation </a:t>
            </a:r>
            <a:r>
              <a:rPr lang="en-GB" dirty="0" smtClean="0"/>
              <a:t>thereby increasing the </a:t>
            </a:r>
            <a:r>
              <a:rPr lang="en-GB" dirty="0"/>
              <a:t>total job execution </a:t>
            </a:r>
            <a:r>
              <a:rPr lang="en-GB" dirty="0" smtClean="0"/>
              <a:t>time</a:t>
            </a:r>
            <a:endParaRPr lang="en-GB" dirty="0"/>
          </a:p>
          <a:p>
            <a:r>
              <a:rPr lang="en-GB" dirty="0" smtClean="0"/>
              <a:t>Normally</a:t>
            </a:r>
            <a:r>
              <a:rPr lang="en-GB" dirty="0" smtClean="0"/>
              <a:t> </a:t>
            </a:r>
            <a:r>
              <a:rPr lang="en-GB" dirty="0" smtClean="0"/>
              <a:t>best for split </a:t>
            </a:r>
            <a:r>
              <a:rPr lang="en-GB" dirty="0"/>
              <a:t>size equal to the size </a:t>
            </a:r>
            <a:r>
              <a:rPr lang="en-GB" dirty="0" smtClean="0"/>
              <a:t>of HDFS </a:t>
            </a:r>
            <a:r>
              <a:rPr lang="en-GB" dirty="0"/>
              <a:t>block </a:t>
            </a:r>
            <a:r>
              <a:rPr lang="en-GB" dirty="0" smtClean="0"/>
              <a:t>(128 MB)</a:t>
            </a:r>
            <a:endParaRPr lang="en-GB" dirty="0"/>
          </a:p>
          <a:p>
            <a:r>
              <a:rPr lang="en-GB" dirty="0"/>
              <a:t>Execution of map tasks results </a:t>
            </a:r>
            <a:r>
              <a:rPr lang="en-GB" dirty="0" smtClean="0"/>
              <a:t>in writing </a:t>
            </a:r>
            <a:r>
              <a:rPr lang="en-GB" dirty="0"/>
              <a:t>output to a </a:t>
            </a:r>
            <a:r>
              <a:rPr lang="en-GB" dirty="0" smtClean="0"/>
              <a:t>local  </a:t>
            </a:r>
            <a:r>
              <a:rPr lang="en-GB" dirty="0"/>
              <a:t>disk on the </a:t>
            </a:r>
            <a:r>
              <a:rPr lang="en-GB" dirty="0" err="1" smtClean="0"/>
              <a:t>Datanode</a:t>
            </a:r>
            <a:r>
              <a:rPr lang="en-GB" dirty="0" smtClean="0"/>
              <a:t> </a:t>
            </a:r>
            <a:r>
              <a:rPr lang="en-GB" dirty="0"/>
              <a:t>and not to </a:t>
            </a:r>
            <a:r>
              <a:rPr lang="en-GB" dirty="0" smtClean="0"/>
              <a:t>HDFS</a:t>
            </a:r>
          </a:p>
          <a:p>
            <a:pPr lvl="1"/>
            <a:r>
              <a:rPr lang="en-GB" dirty="0" smtClean="0"/>
              <a:t>Why?</a:t>
            </a:r>
            <a:endParaRPr lang="en-GB" dirty="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r>
              <a:rPr lang="en-GB" dirty="0" smtClean="0"/>
              <a:t> Architecture explained (Continued)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Writing Map output to local disk rather than HDFS avoids replication which takes place in HDFS. Map </a:t>
            </a:r>
            <a:r>
              <a:rPr lang="en-GB" dirty="0"/>
              <a:t>output can be </a:t>
            </a:r>
            <a:r>
              <a:rPr lang="en-GB" dirty="0" smtClean="0"/>
              <a:t> discarded and storing </a:t>
            </a:r>
            <a:r>
              <a:rPr lang="en-GB" dirty="0"/>
              <a:t>it in HDFS with replication </a:t>
            </a:r>
            <a:r>
              <a:rPr lang="en-GB" dirty="0" smtClean="0"/>
              <a:t>is over the top! </a:t>
            </a:r>
            <a:endParaRPr lang="en-GB" dirty="0"/>
          </a:p>
          <a:p>
            <a:r>
              <a:rPr lang="en-GB" dirty="0" smtClean="0"/>
              <a:t>In case of node failure </a:t>
            </a:r>
            <a:r>
              <a:rPr lang="en-GB" dirty="0"/>
              <a:t>before the map output is consumed by the reduce task, </a:t>
            </a:r>
            <a:r>
              <a:rPr lang="en-GB" dirty="0" err="1"/>
              <a:t>Hadoop</a:t>
            </a:r>
            <a:r>
              <a:rPr lang="en-GB" dirty="0"/>
              <a:t> reruns the map task on another node and re-creates the map </a:t>
            </a:r>
            <a:r>
              <a:rPr lang="en-GB" dirty="0" smtClean="0"/>
              <a:t>output</a:t>
            </a:r>
            <a:endParaRPr lang="en-GB" dirty="0"/>
          </a:p>
          <a:p>
            <a:r>
              <a:rPr lang="en-GB" dirty="0" smtClean="0"/>
              <a:t>Data Locality concept is not used by reduce task </a:t>
            </a:r>
          </a:p>
          <a:p>
            <a:pPr lvl="1"/>
            <a:r>
              <a:rPr lang="en-GB" dirty="0" smtClean="0"/>
              <a:t>Output </a:t>
            </a:r>
            <a:r>
              <a:rPr lang="en-GB" dirty="0"/>
              <a:t>of every map task is fed to the reduce </a:t>
            </a:r>
            <a:r>
              <a:rPr lang="en-GB" dirty="0" smtClean="0"/>
              <a:t>task &amp;  </a:t>
            </a:r>
            <a:r>
              <a:rPr lang="en-GB" dirty="0"/>
              <a:t>m</a:t>
            </a:r>
            <a:r>
              <a:rPr lang="en-GB" dirty="0" smtClean="0"/>
              <a:t>ap output </a:t>
            </a:r>
            <a:r>
              <a:rPr lang="en-GB" dirty="0"/>
              <a:t>transferred </a:t>
            </a:r>
            <a:r>
              <a:rPr lang="en-GB" dirty="0" smtClean="0"/>
              <a:t>to </a:t>
            </a:r>
            <a:r>
              <a:rPr lang="en-GB" dirty="0"/>
              <a:t>machine where reduce task is </a:t>
            </a:r>
            <a:r>
              <a:rPr lang="en-GB" dirty="0" smtClean="0"/>
              <a:t>executing</a:t>
            </a:r>
            <a:endParaRPr lang="en-GB" dirty="0"/>
          </a:p>
          <a:p>
            <a:r>
              <a:rPr lang="en-GB" dirty="0" smtClean="0"/>
              <a:t>Reduce </a:t>
            </a:r>
            <a:r>
              <a:rPr lang="en-GB" dirty="0"/>
              <a:t>output is stored in </a:t>
            </a:r>
            <a:r>
              <a:rPr lang="en-GB" dirty="0" smtClean="0"/>
              <a:t>HDFS - first </a:t>
            </a:r>
            <a:r>
              <a:rPr lang="en-GB" dirty="0"/>
              <a:t>replica is stored on the local </a:t>
            </a:r>
            <a:r>
              <a:rPr lang="en-GB" dirty="0" err="1" smtClean="0"/>
              <a:t>datanode</a:t>
            </a:r>
            <a:r>
              <a:rPr lang="en-GB" dirty="0" smtClean="0"/>
              <a:t> </a:t>
            </a:r>
            <a:r>
              <a:rPr lang="en-GB" dirty="0"/>
              <a:t>and other replicas </a:t>
            </a:r>
            <a:r>
              <a:rPr lang="en-GB" dirty="0" smtClean="0"/>
              <a:t>stored in a rack aware manner</a:t>
            </a:r>
          </a:p>
          <a:p>
            <a:endParaRPr lang="en-GB" dirty="0"/>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a:t>
            </a:r>
            <a:r>
              <a:rPr lang="en-GB" dirty="0" err="1" smtClean="0"/>
              <a:t>MapReduce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HDFS breaks down very large files into large blocks (</a:t>
            </a:r>
            <a:r>
              <a:rPr lang="en-GB" dirty="0" err="1" smtClean="0"/>
              <a:t>eg</a:t>
            </a:r>
            <a:r>
              <a:rPr lang="en-GB" dirty="0" smtClean="0"/>
              <a:t> 128MB), and stores three copies of these blocks on different </a:t>
            </a:r>
            <a:r>
              <a:rPr lang="en-GB" dirty="0" err="1" smtClean="0"/>
              <a:t>datanodes</a:t>
            </a:r>
            <a:r>
              <a:rPr lang="en-GB" dirty="0" smtClean="0"/>
              <a:t> in the cluster</a:t>
            </a:r>
          </a:p>
          <a:p>
            <a:r>
              <a:rPr lang="en-GB" dirty="0" smtClean="0"/>
              <a:t>In YARN (resource management &amp; scheduler)  when a </a:t>
            </a:r>
            <a:r>
              <a:rPr lang="en-GB" dirty="0" err="1" smtClean="0"/>
              <a:t>MapReduce</a:t>
            </a:r>
            <a:r>
              <a:rPr lang="en-GB" dirty="0" smtClean="0"/>
              <a:t> job is started the Resource Manager (the cluster resource management and job scheduling facility) creates an Application Master process to manage lifecycle of the job</a:t>
            </a:r>
          </a:p>
          <a:p>
            <a:r>
              <a:rPr lang="en-GB" dirty="0" smtClean="0"/>
              <a:t> Application Master determines which file blocks are needed for processing and requests details from the </a:t>
            </a:r>
            <a:r>
              <a:rPr lang="en-GB" dirty="0" err="1" smtClean="0"/>
              <a:t>NameNode</a:t>
            </a:r>
            <a:r>
              <a:rPr lang="en-GB" dirty="0" smtClean="0"/>
              <a:t> on where the replicas data blocks are stored </a:t>
            </a:r>
          </a:p>
          <a:p>
            <a:r>
              <a:rPr lang="en-GB" dirty="0" smtClean="0"/>
              <a:t>Application Master makes requests to the Resource Manager to have map tasks process specific blocks on the </a:t>
            </a:r>
            <a:r>
              <a:rPr lang="en-GB" dirty="0" err="1" smtClean="0"/>
              <a:t>DataNode</a:t>
            </a:r>
            <a:r>
              <a:rPr lang="en-GB" dirty="0" smtClean="0"/>
              <a:t> where  stored.</a:t>
            </a:r>
          </a:p>
          <a:p>
            <a:r>
              <a:rPr lang="en-GB" dirty="0" smtClean="0"/>
              <a:t>Key to efficient </a:t>
            </a:r>
            <a:r>
              <a:rPr lang="en-GB" dirty="0" err="1" smtClean="0"/>
              <a:t>MapReduce</a:t>
            </a:r>
            <a:r>
              <a:rPr lang="en-GB" dirty="0" smtClean="0"/>
              <a:t> processing is data is processed locally - on the </a:t>
            </a:r>
            <a:r>
              <a:rPr lang="en-GB" dirty="0" err="1" smtClean="0"/>
              <a:t>Datanode</a:t>
            </a:r>
            <a:r>
              <a:rPr lang="en-GB" dirty="0" smtClean="0"/>
              <a:t> where it is stored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Value Pair and </a:t>
            </a:r>
            <a:r>
              <a:rPr lang="en-GB" dirty="0" err="1" smtClean="0"/>
              <a:t>MapReduce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Key-Values pair is an open ended data structure with key identifier and </a:t>
            </a:r>
            <a:r>
              <a:rPr lang="en-GB" dirty="0" smtClean="0"/>
              <a:t>associated </a:t>
            </a:r>
            <a:r>
              <a:rPr lang="en-GB" dirty="0" smtClean="0"/>
              <a:t>value.  </a:t>
            </a:r>
            <a:r>
              <a:rPr lang="en-GB" dirty="0" err="1" smtClean="0"/>
              <a:t>Eg</a:t>
            </a:r>
            <a:r>
              <a:rPr lang="en-GB" dirty="0" smtClean="0"/>
              <a:t> “</a:t>
            </a:r>
            <a:r>
              <a:rPr lang="en-GB" dirty="0" err="1" smtClean="0"/>
              <a:t>Firstname</a:t>
            </a:r>
            <a:r>
              <a:rPr lang="en-GB" dirty="0" smtClean="0"/>
              <a:t>”: “</a:t>
            </a:r>
            <a:r>
              <a:rPr lang="en-GB" dirty="0" err="1" smtClean="0"/>
              <a:t>Sanjeev</a:t>
            </a:r>
            <a:r>
              <a:rPr lang="en-GB" dirty="0" smtClean="0"/>
              <a:t>”</a:t>
            </a:r>
          </a:p>
          <a:p>
            <a:r>
              <a:rPr lang="en-GB" dirty="0" err="1" smtClean="0"/>
              <a:t>MapReduce</a:t>
            </a:r>
            <a:r>
              <a:rPr lang="en-GB" dirty="0" smtClean="0"/>
              <a:t> application processes the data in input splits on a record-by-record basis and that each record is understood by </a:t>
            </a:r>
            <a:r>
              <a:rPr lang="en-GB" dirty="0" err="1" smtClean="0"/>
              <a:t>MapReduce</a:t>
            </a:r>
            <a:r>
              <a:rPr lang="en-GB" dirty="0" smtClean="0"/>
              <a:t> to be a key/value pair </a:t>
            </a:r>
          </a:p>
          <a:p>
            <a:r>
              <a:rPr lang="en-GB" dirty="0" smtClean="0"/>
              <a:t>Byte </a:t>
            </a:r>
            <a:r>
              <a:rPr lang="en-GB" dirty="0" smtClean="0"/>
              <a:t>offset </a:t>
            </a:r>
            <a:r>
              <a:rPr lang="en-GB" dirty="0" smtClean="0"/>
              <a:t>is used as key rather then row number as byte offset is more precise  because every block has a fixed number of bytes</a:t>
            </a:r>
          </a:p>
          <a:p>
            <a:r>
              <a:rPr lang="en-GB" dirty="0" smtClean="0"/>
              <a:t> Map Phase - After the input splits have been calculated, the </a:t>
            </a:r>
            <a:r>
              <a:rPr lang="en-GB" dirty="0" err="1" smtClean="0"/>
              <a:t>mapper</a:t>
            </a:r>
            <a:r>
              <a:rPr lang="en-GB" dirty="0" smtClean="0"/>
              <a:t> tasks can start  processing them - right after the Resource Manager scheduling facility assigns them their processing resources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After the Map phase there is a Shuffle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Data from the </a:t>
            </a:r>
            <a:r>
              <a:rPr lang="en-GB" dirty="0" err="1" smtClean="0"/>
              <a:t>mapper</a:t>
            </a:r>
            <a:r>
              <a:rPr lang="en-GB" dirty="0" smtClean="0"/>
              <a:t> tasks is moved to the nodes where the reducer tasks will be run </a:t>
            </a:r>
          </a:p>
          <a:p>
            <a:r>
              <a:rPr lang="en-GB" dirty="0" smtClean="0"/>
              <a:t>When the </a:t>
            </a:r>
            <a:r>
              <a:rPr lang="en-GB" dirty="0" err="1" smtClean="0"/>
              <a:t>mapper</a:t>
            </a:r>
            <a:r>
              <a:rPr lang="en-GB" dirty="0" smtClean="0"/>
              <a:t> task is complete, the results are sorted by key and written to disk </a:t>
            </a:r>
          </a:p>
          <a:p>
            <a:r>
              <a:rPr lang="en-GB" dirty="0" smtClean="0"/>
              <a:t> To optimise performance, </a:t>
            </a:r>
            <a:r>
              <a:rPr lang="en-GB" dirty="0" err="1" smtClean="0"/>
              <a:t>MapReduce</a:t>
            </a:r>
            <a:r>
              <a:rPr lang="en-GB" dirty="0" smtClean="0"/>
              <a:t> process data is immediately moved to the reducer tasks nodes to avoid a flood of network activity when the final </a:t>
            </a:r>
            <a:r>
              <a:rPr lang="en-GB" dirty="0" err="1" smtClean="0"/>
              <a:t>mapper</a:t>
            </a:r>
            <a:r>
              <a:rPr lang="en-GB" dirty="0" smtClean="0"/>
              <a:t> task  completes its task </a:t>
            </a:r>
          </a:p>
          <a:p>
            <a:r>
              <a:rPr lang="en-GB" dirty="0" smtClean="0"/>
              <a:t>This transfer happens while the </a:t>
            </a:r>
            <a:r>
              <a:rPr lang="en-GB" dirty="0" err="1" smtClean="0"/>
              <a:t>mapper</a:t>
            </a:r>
            <a:r>
              <a:rPr lang="en-GB" dirty="0" smtClean="0"/>
              <a:t> task is running, as the outputs for each record are stored in the memory of a waiting reducer task</a:t>
            </a:r>
          </a:p>
          <a:p>
            <a:pPr>
              <a:buNone/>
            </a:pPr>
            <a:endParaRPr lang="en-GB"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Shuffle and Reduce phase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 Despite the reducer task having most of the </a:t>
            </a:r>
            <a:r>
              <a:rPr lang="en-GB" dirty="0" err="1" smtClean="0"/>
              <a:t>mapper</a:t>
            </a:r>
            <a:r>
              <a:rPr lang="en-GB" dirty="0" smtClean="0"/>
              <a:t> task output, the reduce task processing does not begin until all </a:t>
            </a:r>
            <a:r>
              <a:rPr lang="en-GB" dirty="0" err="1" smtClean="0"/>
              <a:t>mapper</a:t>
            </a:r>
            <a:r>
              <a:rPr lang="en-GB" dirty="0" smtClean="0"/>
              <a:t> tasks have completed</a:t>
            </a:r>
          </a:p>
          <a:p>
            <a:r>
              <a:rPr lang="en-GB" dirty="0" smtClean="0"/>
              <a:t> If there is a poorly performing </a:t>
            </a:r>
            <a:r>
              <a:rPr lang="en-GB" dirty="0" err="1" smtClean="0"/>
              <a:t>mapper</a:t>
            </a:r>
            <a:r>
              <a:rPr lang="en-GB" dirty="0" smtClean="0"/>
              <a:t> task on a  </a:t>
            </a:r>
            <a:r>
              <a:rPr lang="en-GB" dirty="0" err="1" smtClean="0"/>
              <a:t>Datanode</a:t>
            </a:r>
            <a:r>
              <a:rPr lang="en-GB" dirty="0" smtClean="0"/>
              <a:t>, the </a:t>
            </a:r>
            <a:r>
              <a:rPr lang="en-GB" dirty="0" err="1" smtClean="0"/>
              <a:t>MapReduce</a:t>
            </a:r>
            <a:r>
              <a:rPr lang="en-GB" dirty="0" smtClean="0"/>
              <a:t> framework uses a concept called speculative execution - If some </a:t>
            </a:r>
            <a:r>
              <a:rPr lang="en-GB" dirty="0" err="1" smtClean="0"/>
              <a:t>mapper</a:t>
            </a:r>
            <a:r>
              <a:rPr lang="en-GB" dirty="0" smtClean="0"/>
              <a:t> tasks are running slower than what is considered  reasonable, the Application Master will start a duplicate tasks. Whichever task finishes first (duplicate or original) their results are stored to disk and the other task is </a:t>
            </a:r>
            <a:r>
              <a:rPr lang="en-GB" dirty="0" smtClean="0"/>
              <a:t>terminated. </a:t>
            </a:r>
          </a:p>
          <a:p>
            <a:r>
              <a:rPr lang="en-GB" dirty="0" smtClean="0"/>
              <a:t>Speculative execution is enabled by default for both map and reduce tasks</a:t>
            </a:r>
            <a:r>
              <a:rPr lang="en-GB" dirty="0" smtClean="0"/>
              <a:t> </a:t>
            </a:r>
            <a:endParaRPr lang="en-GB" dirty="0" smtClean="0"/>
          </a:p>
          <a:p>
            <a:r>
              <a:rPr lang="en-GB" dirty="0" smtClean="0"/>
              <a:t>Output from </a:t>
            </a:r>
            <a:r>
              <a:rPr lang="en-GB" dirty="0" err="1" smtClean="0"/>
              <a:t>mapper</a:t>
            </a:r>
            <a:r>
              <a:rPr lang="en-GB" dirty="0" smtClean="0"/>
              <a:t> tasks is not written to HDFS but rather to local disk where the </a:t>
            </a:r>
            <a:r>
              <a:rPr lang="en-GB" dirty="0" err="1" smtClean="0"/>
              <a:t>mapper</a:t>
            </a:r>
            <a:r>
              <a:rPr lang="en-GB" dirty="0" smtClean="0"/>
              <a:t> task was run</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Disk IO explained</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When  </a:t>
            </a:r>
            <a:r>
              <a:rPr lang="en-GB" dirty="0" err="1" smtClean="0"/>
              <a:t>MapReduce</a:t>
            </a:r>
            <a:r>
              <a:rPr lang="en-GB" dirty="0" smtClean="0"/>
              <a:t> job starts, the first step is to read data from disk and run </a:t>
            </a:r>
            <a:r>
              <a:rPr lang="en-GB" dirty="0" err="1" smtClean="0"/>
              <a:t>mappers</a:t>
            </a:r>
            <a:r>
              <a:rPr lang="en-GB" dirty="0" smtClean="0"/>
              <a:t>. The output of </a:t>
            </a:r>
            <a:r>
              <a:rPr lang="en-GB" dirty="0" err="1" smtClean="0"/>
              <a:t>mappers</a:t>
            </a:r>
            <a:r>
              <a:rPr lang="en-GB" dirty="0" smtClean="0"/>
              <a:t> is stored back on disk. </a:t>
            </a:r>
          </a:p>
          <a:p>
            <a:r>
              <a:rPr lang="en-GB" dirty="0" smtClean="0"/>
              <a:t>Next Shuffle and sort step starts and reads the </a:t>
            </a:r>
            <a:r>
              <a:rPr lang="en-GB" dirty="0" err="1" smtClean="0"/>
              <a:t>mapper</a:t>
            </a:r>
            <a:r>
              <a:rPr lang="en-GB" dirty="0" smtClean="0"/>
              <a:t> output from disk and after shuffle and sort completes, it stores the result back on disk</a:t>
            </a:r>
          </a:p>
          <a:p>
            <a:r>
              <a:rPr lang="en-GB" dirty="0" smtClean="0"/>
              <a:t>Finally the reduce step starts, reads the output from shuffle and sort step and finally stores the result back in HDFS </a:t>
            </a:r>
          </a:p>
          <a:p>
            <a:r>
              <a:rPr lang="en-GB" dirty="0" smtClean="0"/>
              <a:t>That is six disk accesses to complete the job</a:t>
            </a:r>
          </a:p>
          <a:p>
            <a:r>
              <a:rPr lang="en-GB" dirty="0" smtClean="0"/>
              <a:t>There are performance implications of this IO! </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endParaRPr lang="en-GB" dirty="0"/>
          </a:p>
        </p:txBody>
      </p:sp>
      <p:pic>
        <p:nvPicPr>
          <p:cNvPr id="5" name="Content Placeholder 4" descr="seqpar.JPG"/>
          <p:cNvPicPr>
            <a:picLocks noGrp="1" noChangeAspect="1"/>
          </p:cNvPicPr>
          <p:nvPr>
            <p:ph idx="1"/>
          </p:nvPr>
        </p:nvPicPr>
        <p:blipFill>
          <a:blip r:embed="rId2" cstate="print"/>
          <a:stretch>
            <a:fillRect/>
          </a:stretch>
        </p:blipFill>
        <p:spPr>
          <a:xfrm>
            <a:off x="0" y="0"/>
            <a:ext cx="9144000" cy="6381327"/>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MR WorkFlow"/>
          <p:cNvPicPr>
            <a:picLocks noChangeAspect="1" noChangeArrowheads="1"/>
          </p:cNvPicPr>
          <p:nvPr/>
        </p:nvPicPr>
        <p:blipFill>
          <a:blip r:embed="rId2" cstate="print"/>
          <a:srcRect/>
          <a:stretch>
            <a:fillRect/>
          </a:stretch>
        </p:blipFill>
        <p:spPr bwMode="auto">
          <a:xfrm>
            <a:off x="179512" y="0"/>
            <a:ext cx="8784976" cy="637339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16" y="111219"/>
            <a:ext cx="8229600" cy="509469"/>
          </a:xfrm>
        </p:spPr>
        <p:txBody>
          <a:bodyPr>
            <a:noAutofit/>
          </a:bodyPr>
          <a:lstStyle/>
          <a:p>
            <a:r>
              <a:rPr lang="en-GB" sz="2800" smtClean="0"/>
              <a:t>Data flow </a:t>
            </a:r>
            <a:r>
              <a:rPr lang="en-GB" sz="2800" dirty="0" smtClean="0"/>
              <a:t>of MapReduce</a:t>
            </a:r>
            <a:endParaRPr lang="en-GB" sz="2800" dirty="0"/>
          </a:p>
        </p:txBody>
      </p:sp>
      <p:pic>
        <p:nvPicPr>
          <p:cNvPr id="5" name="Content Placeholder 4"/>
          <p:cNvPicPr>
            <a:picLocks noGrp="1" noChangeAspect="1"/>
          </p:cNvPicPr>
          <p:nvPr>
            <p:ph idx="1"/>
          </p:nvPr>
        </p:nvPicPr>
        <p:blipFill>
          <a:blip r:embed="rId3" cstate="print"/>
          <a:stretch>
            <a:fillRect/>
          </a:stretch>
        </p:blipFill>
        <p:spPr>
          <a:xfrm>
            <a:off x="1547664" y="620688"/>
            <a:ext cx="5708289" cy="3692714"/>
          </a:xfrm>
          <a:prstGeom prst="rect">
            <a:avLst/>
          </a:prstGeom>
        </p:spPr>
      </p:pic>
      <p:sp>
        <p:nvSpPr>
          <p:cNvPr id="4" name="Slide Number Placeholder 3"/>
          <p:cNvSpPr>
            <a:spLocks noGrp="1"/>
          </p:cNvSpPr>
          <p:nvPr>
            <p:ph type="sldNum" sz="quarter" idx="12"/>
          </p:nvPr>
        </p:nvSpPr>
        <p:spPr/>
        <p:txBody>
          <a:bodyPr/>
          <a:lstStyle/>
          <a:p>
            <a:fld id="{A3CA5435-8789-446E-B2FA-8CB26EC45C4F}" type="slidenum">
              <a:rPr lang="en-GB" smtClean="0"/>
              <a:pPr/>
              <a:t>31</a:t>
            </a:fld>
            <a:endParaRPr lang="en-GB"/>
          </a:p>
        </p:txBody>
      </p:sp>
      <p:sp>
        <p:nvSpPr>
          <p:cNvPr id="6" name="TextBox 5"/>
          <p:cNvSpPr txBox="1"/>
          <p:nvPr/>
        </p:nvSpPr>
        <p:spPr>
          <a:xfrm>
            <a:off x="611560" y="4380480"/>
            <a:ext cx="7416824" cy="2123658"/>
          </a:xfrm>
          <a:prstGeom prst="rect">
            <a:avLst/>
          </a:prstGeom>
          <a:noFill/>
        </p:spPr>
        <p:txBody>
          <a:bodyPr wrap="square" rtlCol="0">
            <a:spAutoFit/>
          </a:bodyPr>
          <a:lstStyle/>
          <a:p>
            <a:r>
              <a:rPr lang="en-GB" sz="1200" dirty="0"/>
              <a:t>MapReduce inputs typically come from input files loaded onto our processing cluster in HDFS. These files are evenly distributed across all our nodes. Running a MapReduce program involves running mapping tasks on many </a:t>
            </a:r>
            <a:r>
              <a:rPr lang="en-GB" sz="1200" dirty="0" smtClean="0"/>
              <a:t>nodes </a:t>
            </a:r>
            <a:r>
              <a:rPr lang="en-GB" sz="1200" dirty="0"/>
              <a:t>in our cluster. Each of these mapping tasks is equivalent</a:t>
            </a:r>
            <a:r>
              <a:rPr lang="en-GB" sz="1200" dirty="0" smtClean="0"/>
              <a:t>: therefore</a:t>
            </a:r>
            <a:r>
              <a:rPr lang="en-GB" sz="1200" dirty="0"/>
              <a:t>, any mapper can process any input file. Each mapper loads the set of files local to that machine and processes them.</a:t>
            </a:r>
          </a:p>
          <a:p>
            <a:r>
              <a:rPr lang="en-GB" sz="1200" dirty="0"/>
              <a:t>When the mapping phase has completed, the intermediate (key, value) pairs must be exchanged between machines to send all values with the same key to a single reducer. The reduce tasks are spread across the same nodes in the cluster as the mappers. This is the only communication step in MapReduce. Individual map tasks do not exchange information with one another, nor are they aware of one another's existence. Similarly, different reduce tasks do not communicate with one another. The user never explicitly marshals information from one machine to another; all data transfer is handled by the Hadoop MapReduce platform itself, guided implicitly by the different keys associated with values</a:t>
            </a:r>
          </a:p>
        </p:txBody>
      </p:sp>
    </p:spTree>
    <p:extLst>
      <p:ext uri="{BB962C8B-B14F-4D97-AF65-F5344CB8AC3E}">
        <p14:creationId xmlns="" xmlns:p14="http://schemas.microsoft.com/office/powerpoint/2010/main" val="4090918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r>
              <a:rPr lang="en-GB" dirty="0" smtClean="0"/>
              <a:t> is not for Iterative computation</a:t>
            </a:r>
            <a:endParaRPr lang="en-GB" dirty="0"/>
          </a:p>
        </p:txBody>
      </p:sp>
      <p:sp>
        <p:nvSpPr>
          <p:cNvPr id="3" name="Content Placeholder 2"/>
          <p:cNvSpPr>
            <a:spLocks noGrp="1"/>
          </p:cNvSpPr>
          <p:nvPr>
            <p:ph idx="1"/>
          </p:nvPr>
        </p:nvSpPr>
        <p:spPr/>
        <p:txBody>
          <a:bodyPr/>
          <a:lstStyle/>
          <a:p>
            <a:r>
              <a:rPr lang="en-GB" dirty="0" smtClean="0"/>
              <a:t>Iterative computations that need to pass over the same data many times is not suited to </a:t>
            </a:r>
            <a:r>
              <a:rPr lang="en-GB" dirty="0" err="1" smtClean="0"/>
              <a:t>Mapreduce</a:t>
            </a:r>
            <a:r>
              <a:rPr lang="en-GB" dirty="0" smtClean="0"/>
              <a:t> as it does not cache data</a:t>
            </a:r>
          </a:p>
          <a:p>
            <a:r>
              <a:rPr lang="en-GB" dirty="0" err="1" smtClean="0"/>
              <a:t>MapReduce</a:t>
            </a:r>
            <a:r>
              <a:rPr lang="en-GB" dirty="0" smtClean="0"/>
              <a:t> kills its processes as soon as a job is done</a:t>
            </a:r>
          </a:p>
          <a:p>
            <a:r>
              <a:rPr lang="en-GB" dirty="0" smtClean="0"/>
              <a:t> It is ideal when it comes to one pass ETL </a:t>
            </a:r>
            <a:r>
              <a:rPr lang="en-GB" dirty="0" smtClean="0"/>
              <a:t>type </a:t>
            </a:r>
            <a:r>
              <a:rPr lang="en-GB" dirty="0" smtClean="0"/>
              <a:t>jobs, for example, data transformation or data integration – this is what it was designed for</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 How </a:t>
            </a:r>
            <a:r>
              <a:rPr lang="en-GB" dirty="0" err="1" smtClean="0"/>
              <a:t>MapReduce</a:t>
            </a:r>
            <a:r>
              <a:rPr lang="en-GB" dirty="0" smtClean="0"/>
              <a:t> organises work</a:t>
            </a:r>
            <a:endParaRPr lang="en-GB" dirty="0"/>
          </a:p>
        </p:txBody>
      </p:sp>
      <p:sp>
        <p:nvSpPr>
          <p:cNvPr id="3" name="Content Placeholder 2"/>
          <p:cNvSpPr>
            <a:spLocks noGrp="1"/>
          </p:cNvSpPr>
          <p:nvPr>
            <p:ph idx="1"/>
          </p:nvPr>
        </p:nvSpPr>
        <p:spPr/>
        <p:txBody>
          <a:bodyPr>
            <a:normAutofit lnSpcReduction="10000"/>
          </a:bodyPr>
          <a:lstStyle/>
          <a:p>
            <a:r>
              <a:rPr lang="en-GB" dirty="0" err="1"/>
              <a:t>Hadoop</a:t>
            </a:r>
            <a:r>
              <a:rPr lang="en-GB" dirty="0"/>
              <a:t> divides the job into </a:t>
            </a:r>
            <a:r>
              <a:rPr lang="en-GB" dirty="0" smtClean="0"/>
              <a:t>tasks:</a:t>
            </a:r>
            <a:endParaRPr lang="en-GB" dirty="0"/>
          </a:p>
          <a:p>
            <a:pPr lvl="1"/>
            <a:r>
              <a:rPr lang="en-GB" b="1" dirty="0"/>
              <a:t>Map tasks</a:t>
            </a:r>
            <a:r>
              <a:rPr lang="en-GB" dirty="0"/>
              <a:t> (Splits &amp; Mapping)</a:t>
            </a:r>
          </a:p>
          <a:p>
            <a:pPr lvl="1"/>
            <a:r>
              <a:rPr lang="en-GB" b="1" dirty="0"/>
              <a:t>Reduce tasks</a:t>
            </a:r>
            <a:r>
              <a:rPr lang="en-GB" dirty="0"/>
              <a:t> (Shuffling, Reducing</a:t>
            </a:r>
            <a:r>
              <a:rPr lang="en-GB" dirty="0" smtClean="0"/>
              <a:t>)</a:t>
            </a:r>
            <a:endParaRPr lang="en-GB" dirty="0"/>
          </a:p>
          <a:p>
            <a:r>
              <a:rPr lang="en-GB" dirty="0" smtClean="0"/>
              <a:t>Execution </a:t>
            </a:r>
            <a:r>
              <a:rPr lang="en-GB" dirty="0"/>
              <a:t>of Map and Reduce </a:t>
            </a:r>
            <a:r>
              <a:rPr lang="en-GB" dirty="0" smtClean="0"/>
              <a:t>tasks in </a:t>
            </a:r>
            <a:r>
              <a:rPr lang="en-GB" dirty="0" err="1" smtClean="0"/>
              <a:t>Hadoop</a:t>
            </a:r>
            <a:r>
              <a:rPr lang="en-GB" dirty="0" smtClean="0"/>
              <a:t> 1 </a:t>
            </a:r>
            <a:r>
              <a:rPr lang="en-GB" dirty="0"/>
              <a:t>is controlled by two types of entities called a </a:t>
            </a:r>
          </a:p>
          <a:p>
            <a:pPr lvl="1"/>
            <a:r>
              <a:rPr lang="en-GB" b="1" dirty="0" err="1"/>
              <a:t>Jobtracker</a:t>
            </a:r>
            <a:r>
              <a:rPr lang="en-GB" dirty="0"/>
              <a:t>: Acts like a master (responsible for complete execution of submitted job)</a:t>
            </a:r>
          </a:p>
          <a:p>
            <a:pPr lvl="1"/>
            <a:r>
              <a:rPr lang="en-GB" b="1" dirty="0"/>
              <a:t>Multiple Task Trackers</a:t>
            </a:r>
            <a:r>
              <a:rPr lang="en-GB" dirty="0"/>
              <a:t>: Acts like slaves</a:t>
            </a:r>
            <a:r>
              <a:rPr lang="en-GB" b="1" dirty="0"/>
              <a:t>,</a:t>
            </a:r>
            <a:r>
              <a:rPr lang="en-GB" dirty="0"/>
              <a:t> each of them performing the job</a:t>
            </a:r>
          </a:p>
          <a:p>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Challenges for </a:t>
            </a:r>
            <a:r>
              <a:rPr lang="en-GB" dirty="0" err="1" smtClean="0"/>
              <a:t>Hadoop</a:t>
            </a:r>
            <a:r>
              <a:rPr lang="en-GB" dirty="0" smtClean="0"/>
              <a:t> &amp; </a:t>
            </a:r>
            <a:r>
              <a:rPr lang="en-GB" dirty="0" err="1" smtClean="0"/>
              <a:t>MapReduce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Batch processing: </a:t>
            </a:r>
            <a:r>
              <a:rPr lang="en-GB" dirty="0" err="1" smtClean="0"/>
              <a:t>Hadoop</a:t>
            </a:r>
            <a:r>
              <a:rPr lang="en-GB" dirty="0" smtClean="0"/>
              <a:t> running </a:t>
            </a:r>
            <a:r>
              <a:rPr lang="en-GB" dirty="0" err="1" smtClean="0"/>
              <a:t>MapReduce</a:t>
            </a:r>
            <a:r>
              <a:rPr lang="en-GB" dirty="0" smtClean="0"/>
              <a:t> has been most deployed in batch processing environments which is limited </a:t>
            </a:r>
          </a:p>
          <a:p>
            <a:r>
              <a:rPr lang="en-GB" dirty="0" smtClean="0"/>
              <a:t>Performance: </a:t>
            </a:r>
            <a:r>
              <a:rPr lang="en-GB" dirty="0" err="1" smtClean="0"/>
              <a:t>Hadoop</a:t>
            </a:r>
            <a:r>
              <a:rPr lang="en-GB" dirty="0" smtClean="0"/>
              <a:t> and </a:t>
            </a:r>
            <a:r>
              <a:rPr lang="en-GB" dirty="0" err="1" smtClean="0"/>
              <a:t>MapReduce</a:t>
            </a:r>
            <a:r>
              <a:rPr lang="en-GB" dirty="0" smtClean="0"/>
              <a:t> does a lot of read/write  with disk drives &amp;  is slow. As data volumes and user expectations grow these slowdowns become less acceptable (Spark addresses this) </a:t>
            </a:r>
          </a:p>
          <a:p>
            <a:r>
              <a:rPr lang="en-GB" dirty="0" smtClean="0"/>
              <a:t>Supporting multiple software versions: Open source software often has endless updates. Organisation with in house hosting find it necessary to run multiple versions of their open software </a:t>
            </a:r>
            <a:r>
              <a:rPr lang="en-GB" dirty="0" err="1" smtClean="0"/>
              <a:t>software</a:t>
            </a:r>
            <a:r>
              <a:rPr lang="en-GB" dirty="0" smtClean="0"/>
              <a:t> at the same time with an increasing collection of data silos</a:t>
            </a:r>
          </a:p>
          <a:p>
            <a:r>
              <a:rPr lang="en-GB" dirty="0" smtClean="0"/>
              <a:t>It is complex: While </a:t>
            </a:r>
            <a:r>
              <a:rPr lang="en-GB" dirty="0" err="1" smtClean="0"/>
              <a:t>Hadoop</a:t>
            </a:r>
            <a:r>
              <a:rPr lang="en-GB" dirty="0" smtClean="0"/>
              <a:t> and </a:t>
            </a:r>
            <a:r>
              <a:rPr lang="en-GB" dirty="0" err="1" smtClean="0"/>
              <a:t>MapReduce</a:t>
            </a:r>
            <a:r>
              <a:rPr lang="en-GB" dirty="0" smtClean="0"/>
              <a:t> application are simpler than previous application development approach, it is still complex with a steep learning curve  </a:t>
            </a:r>
          </a:p>
          <a:p>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a:t>
            </a:r>
            <a:r>
              <a:rPr lang="en-GB" dirty="0" err="1" smtClean="0"/>
              <a:t>MapReduce</a:t>
            </a:r>
            <a:r>
              <a:rPr lang="en-GB" dirty="0" smtClean="0"/>
              <a:t> Summary</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solidFill>
                  <a:schemeClr val="tx2"/>
                </a:solidFill>
              </a:rPr>
              <a:t>Pros</a:t>
            </a:r>
          </a:p>
          <a:p>
            <a:r>
              <a:rPr lang="en-GB" sz="2400" dirty="0" smtClean="0"/>
              <a:t>Good for processing large, unstructured data sets</a:t>
            </a:r>
          </a:p>
          <a:p>
            <a:r>
              <a:rPr lang="en-GB" sz="2400" dirty="0" smtClean="0"/>
              <a:t>When your processing can easily be made parallel</a:t>
            </a:r>
          </a:p>
          <a:p>
            <a:r>
              <a:rPr lang="en-GB" sz="2400" dirty="0" smtClean="0"/>
              <a:t>When running batch jobs is acceptable</a:t>
            </a:r>
          </a:p>
          <a:p>
            <a:endParaRPr lang="en-GB" sz="2400" dirty="0"/>
          </a:p>
          <a:p>
            <a:pPr marL="0" indent="0">
              <a:buNone/>
            </a:pPr>
            <a:r>
              <a:rPr lang="en-GB" sz="2400" dirty="0" smtClean="0">
                <a:solidFill>
                  <a:schemeClr val="tx2"/>
                </a:solidFill>
              </a:rPr>
              <a:t>Cons</a:t>
            </a:r>
          </a:p>
          <a:p>
            <a:r>
              <a:rPr lang="en-GB" sz="2400" dirty="0" smtClean="0"/>
              <a:t>Requires knowledge of </a:t>
            </a:r>
            <a:r>
              <a:rPr lang="en-GB" sz="2400" dirty="0" smtClean="0"/>
              <a:t>Java, </a:t>
            </a:r>
            <a:r>
              <a:rPr lang="en-GB" sz="2400" dirty="0" err="1" smtClean="0"/>
              <a:t>Scala</a:t>
            </a:r>
            <a:r>
              <a:rPr lang="en-GB" sz="2400" dirty="0" smtClean="0"/>
              <a:t> or Python programming languages</a:t>
            </a:r>
            <a:endParaRPr lang="en-GB" sz="2400" dirty="0" smtClean="0"/>
          </a:p>
          <a:p>
            <a:r>
              <a:rPr lang="en-GB" sz="2400" dirty="0" smtClean="0"/>
              <a:t>Increases lead time prior to data analysis</a:t>
            </a:r>
          </a:p>
          <a:p>
            <a:r>
              <a:rPr lang="en-GB" sz="2400" dirty="0" smtClean="0"/>
              <a:t>Not suitable for interactive analysis</a:t>
            </a:r>
          </a:p>
          <a:p>
            <a:r>
              <a:rPr lang="en-GB" sz="2400" dirty="0" smtClean="0"/>
              <a:t>Not suitable for </a:t>
            </a:r>
            <a:r>
              <a:rPr lang="en-GB" sz="2400" dirty="0"/>
              <a:t>intense calculations with little of no data</a:t>
            </a:r>
          </a:p>
          <a:p>
            <a:endParaRPr lang="en-GB" sz="2400" dirty="0" smtClean="0"/>
          </a:p>
          <a:p>
            <a:pPr marL="0" indent="0">
              <a:buNone/>
            </a:pPr>
            <a:endParaRPr lang="en-GB" sz="2400" dirty="0"/>
          </a:p>
        </p:txBody>
      </p:sp>
    </p:spTree>
    <p:extLst>
      <p:ext uri="{BB962C8B-B14F-4D97-AF65-F5344CB8AC3E}">
        <p14:creationId xmlns="" xmlns:p14="http://schemas.microsoft.com/office/powerpoint/2010/main" val="1135013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Tez</a:t>
            </a:r>
            <a:r>
              <a:rPr lang="en-GB" dirty="0" smtClean="0"/>
              <a:t> (fast in </a:t>
            </a:r>
            <a:r>
              <a:rPr lang="en-GB" i="1" dirty="0" smtClean="0"/>
              <a:t>Hindi</a:t>
            </a:r>
            <a:r>
              <a:rPr lang="en-GB" dirty="0" smtClean="0"/>
              <a: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Apache </a:t>
            </a:r>
            <a:r>
              <a:rPr lang="en-GB" dirty="0" err="1" smtClean="0"/>
              <a:t>Tez</a:t>
            </a:r>
            <a:r>
              <a:rPr lang="en-GB" dirty="0" smtClean="0"/>
              <a:t> </a:t>
            </a:r>
            <a:r>
              <a:rPr lang="en-GB" dirty="0" smtClean="0"/>
              <a:t>improves on </a:t>
            </a:r>
            <a:r>
              <a:rPr lang="en-GB" dirty="0" err="1" smtClean="0"/>
              <a:t>MapReduce</a:t>
            </a:r>
            <a:r>
              <a:rPr lang="en-GB" dirty="0" smtClean="0"/>
              <a:t> performance while maintaining </a:t>
            </a:r>
            <a:r>
              <a:rPr lang="en-GB" dirty="0" err="1" smtClean="0"/>
              <a:t>MapReduce</a:t>
            </a:r>
            <a:r>
              <a:rPr lang="en-GB" dirty="0" smtClean="0"/>
              <a:t> ability to scale to </a:t>
            </a:r>
            <a:r>
              <a:rPr lang="en-GB" dirty="0" err="1" smtClean="0"/>
              <a:t>petabytes</a:t>
            </a:r>
            <a:r>
              <a:rPr lang="en-GB" dirty="0" smtClean="0"/>
              <a:t> of data </a:t>
            </a:r>
          </a:p>
          <a:p>
            <a:r>
              <a:rPr lang="en-GB" dirty="0" smtClean="0"/>
              <a:t>The first diagram on next slide illustrates a process that has multiple </a:t>
            </a:r>
            <a:r>
              <a:rPr lang="en-GB" dirty="0" err="1" smtClean="0"/>
              <a:t>MapReduce</a:t>
            </a:r>
            <a:r>
              <a:rPr lang="en-GB" dirty="0" smtClean="0"/>
              <a:t> jobs each storing intermediate results to the HDFS  –  the reducers of the previous step feeding the </a:t>
            </a:r>
            <a:r>
              <a:rPr lang="en-GB" dirty="0" err="1" smtClean="0"/>
              <a:t>mappers</a:t>
            </a:r>
            <a:r>
              <a:rPr lang="en-GB" dirty="0" smtClean="0"/>
              <a:t> of the next step  </a:t>
            </a:r>
          </a:p>
          <a:p>
            <a:r>
              <a:rPr lang="en-GB" dirty="0" smtClean="0"/>
              <a:t>The second diagram on the next slide illustrates how with </a:t>
            </a:r>
            <a:r>
              <a:rPr lang="en-GB" dirty="0" err="1" smtClean="0"/>
              <a:t>Tez</a:t>
            </a:r>
            <a:r>
              <a:rPr lang="en-GB" dirty="0" smtClean="0"/>
              <a:t>  the same processing can be done in just one job with no need to access HDFS in between (and no expensive IO!)</a:t>
            </a:r>
          </a:p>
          <a:p>
            <a:r>
              <a:rPr lang="en-GB" dirty="0" err="1" smtClean="0"/>
              <a:t>Tez</a:t>
            </a:r>
            <a:r>
              <a:rPr lang="en-GB" dirty="0" smtClean="0"/>
              <a:t> flexibility and performance improvement requires more effort than </a:t>
            </a:r>
            <a:r>
              <a:rPr lang="en-GB" dirty="0" err="1" smtClean="0"/>
              <a:t>MapReduce</a:t>
            </a:r>
            <a:r>
              <a:rPr lang="en-GB" dirty="0" smtClean="0"/>
              <a:t> to start consuming; there is a bit more API and a bit more processing logic that needs to implement</a:t>
            </a:r>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pighivetez.png"/>
          <p:cNvPicPr>
            <a:picLocks noGrp="1" noChangeAspect="1"/>
          </p:cNvPicPr>
          <p:nvPr>
            <p:ph idx="1"/>
          </p:nvPr>
        </p:nvPicPr>
        <p:blipFill>
          <a:blip r:embed="rId2" cstate="print"/>
          <a:stretch>
            <a:fillRect/>
          </a:stretch>
        </p:blipFill>
        <p:spPr>
          <a:xfrm>
            <a:off x="179512" y="332656"/>
            <a:ext cx="8712968" cy="576064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apache-tez-accelerating-hadoop-query-processing-6-638.jpg"/>
          <p:cNvPicPr>
            <a:picLocks noGrp="1" noChangeAspect="1"/>
          </p:cNvPicPr>
          <p:nvPr>
            <p:ph idx="1"/>
          </p:nvPr>
        </p:nvPicPr>
        <p:blipFill>
          <a:blip r:embed="rId2" cstate="print"/>
          <a:stretch>
            <a:fillRect/>
          </a:stretch>
        </p:blipFill>
        <p:spPr>
          <a:xfrm>
            <a:off x="1" y="0"/>
            <a:ext cx="9144000" cy="6858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a:t>
            </a:r>
            <a:r>
              <a:rPr lang="en-GB" dirty="0" err="1" smtClean="0"/>
              <a:t>Hadoop</a:t>
            </a:r>
            <a:r>
              <a:rPr lang="en-GB" dirty="0" smtClean="0"/>
              <a:t> V1 </a:t>
            </a:r>
            <a:r>
              <a:rPr lang="en-GB" dirty="0" err="1" smtClean="0"/>
              <a:t>MapReduce</a:t>
            </a:r>
            <a:r>
              <a:rPr lang="en-GB" dirty="0" smtClean="0"/>
              <a:t> organises work </a:t>
            </a:r>
            <a:endParaRPr lang="en-GB" dirty="0"/>
          </a:p>
        </p:txBody>
      </p:sp>
      <p:sp>
        <p:nvSpPr>
          <p:cNvPr id="3" name="Content Placeholder 2"/>
          <p:cNvSpPr>
            <a:spLocks noGrp="1"/>
          </p:cNvSpPr>
          <p:nvPr>
            <p:ph idx="1"/>
          </p:nvPr>
        </p:nvSpPr>
        <p:spPr/>
        <p:txBody>
          <a:bodyPr>
            <a:normAutofit fontScale="77500" lnSpcReduction="20000"/>
          </a:bodyPr>
          <a:lstStyle/>
          <a:p>
            <a:r>
              <a:rPr lang="en-GB" dirty="0"/>
              <a:t>A job is divided into multiple tasks which are then run onto multiple data nodes in a </a:t>
            </a:r>
            <a:r>
              <a:rPr lang="en-GB" dirty="0" smtClean="0"/>
              <a:t>cluster</a:t>
            </a:r>
            <a:endParaRPr lang="en-GB" dirty="0"/>
          </a:p>
          <a:p>
            <a:r>
              <a:rPr lang="en-GB" dirty="0" smtClean="0"/>
              <a:t>Job tracker coordinates </a:t>
            </a:r>
            <a:r>
              <a:rPr lang="en-GB" dirty="0"/>
              <a:t>the activity by scheduling tasks to run on different data </a:t>
            </a:r>
            <a:r>
              <a:rPr lang="en-GB" dirty="0" smtClean="0"/>
              <a:t>nodes</a:t>
            </a:r>
            <a:endParaRPr lang="en-GB" dirty="0"/>
          </a:p>
          <a:p>
            <a:r>
              <a:rPr lang="en-GB" dirty="0"/>
              <a:t>Execution of individual task is </a:t>
            </a:r>
            <a:r>
              <a:rPr lang="en-GB" dirty="0" smtClean="0"/>
              <a:t>done by </a:t>
            </a:r>
            <a:r>
              <a:rPr lang="en-GB" dirty="0"/>
              <a:t>task </a:t>
            </a:r>
            <a:r>
              <a:rPr lang="en-GB" dirty="0" smtClean="0"/>
              <a:t>tracker </a:t>
            </a:r>
            <a:r>
              <a:rPr lang="en-GB" dirty="0"/>
              <a:t>which resides on every data </a:t>
            </a:r>
            <a:r>
              <a:rPr lang="en-GB" dirty="0" smtClean="0"/>
              <a:t>node which is </a:t>
            </a:r>
            <a:r>
              <a:rPr lang="en-GB" dirty="0"/>
              <a:t>executing </a:t>
            </a:r>
            <a:r>
              <a:rPr lang="en-GB" dirty="0" smtClean="0"/>
              <a:t>the job</a:t>
            </a:r>
            <a:endParaRPr lang="en-GB" dirty="0"/>
          </a:p>
          <a:p>
            <a:r>
              <a:rPr lang="en-GB" dirty="0"/>
              <a:t>Task </a:t>
            </a:r>
            <a:r>
              <a:rPr lang="en-GB" dirty="0" smtClean="0"/>
              <a:t>tracker sends </a:t>
            </a:r>
            <a:r>
              <a:rPr lang="en-GB" dirty="0"/>
              <a:t>the progress report to the job </a:t>
            </a:r>
            <a:r>
              <a:rPr lang="en-GB" dirty="0" smtClean="0"/>
              <a:t>tracker</a:t>
            </a:r>
            <a:endParaRPr lang="en-GB" dirty="0"/>
          </a:p>
          <a:p>
            <a:r>
              <a:rPr lang="en-GB" dirty="0" smtClean="0"/>
              <a:t>Job </a:t>
            </a:r>
            <a:r>
              <a:rPr lang="en-GB" dirty="0"/>
              <a:t>tracker keeps track of the overall progress of each job. In the event of task failure, the job tracker can reschedule it on a different task tracker</a:t>
            </a:r>
            <a:r>
              <a:rPr lang="en-GB" dirty="0" smtClean="0"/>
              <a:t>.</a:t>
            </a:r>
          </a:p>
          <a:p>
            <a:r>
              <a:rPr lang="en-GB" dirty="0" smtClean="0"/>
              <a:t>This design resulted in scalability bottleneck due to a single Job Tracker</a:t>
            </a:r>
            <a:endParaRPr lang="en-GB"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 typical  Personal computer works well for watching movies or working with spreadsheet  </a:t>
            </a:r>
          </a:p>
          <a:p>
            <a:r>
              <a:rPr lang="en-GB" dirty="0" smtClean="0"/>
              <a:t>However, your computer is not powerful enough to perform tasks like data processing on very large data set. Single machines do not have enough power &amp; resources to perform computations on huge amounts of data  </a:t>
            </a:r>
          </a:p>
          <a:p>
            <a:r>
              <a:rPr lang="en-GB" dirty="0" smtClean="0"/>
              <a:t>A cluster (group of machines) pools resources of many machines together allowing the use  of all the cumulative resources </a:t>
            </a:r>
          </a:p>
          <a:p>
            <a:r>
              <a:rPr lang="en-GB" dirty="0" smtClean="0"/>
              <a:t>A group of machines alone is not adequate -  need a framework to coordinate work across them </a:t>
            </a:r>
            <a:r>
              <a:rPr lang="en-GB" dirty="0" err="1" smtClean="0"/>
              <a:t>eg</a:t>
            </a:r>
            <a:r>
              <a:rPr lang="en-GB" dirty="0" smtClean="0"/>
              <a:t> </a:t>
            </a:r>
            <a:r>
              <a:rPr lang="en-GB" dirty="0" err="1" smtClean="0"/>
              <a:t>Mapreduce</a:t>
            </a:r>
            <a:endParaRPr lang="en-GB" dirty="0" smtClean="0"/>
          </a:p>
          <a:p>
            <a:r>
              <a:rPr lang="en-GB" dirty="0" err="1" smtClean="0"/>
              <a:t>Hadoop</a:t>
            </a:r>
            <a:r>
              <a:rPr lang="en-GB" dirty="0" smtClean="0"/>
              <a:t> </a:t>
            </a:r>
            <a:r>
              <a:rPr lang="en-GB" dirty="0" err="1" smtClean="0"/>
              <a:t>MapReduce</a:t>
            </a:r>
            <a:r>
              <a:rPr lang="en-GB" dirty="0" smtClean="0"/>
              <a:t> manages and coordinates the execution of tasks on data across cluster of computers</a:t>
            </a:r>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a:t>
            </a:r>
            <a:r>
              <a:rPr lang="en-GB" dirty="0" err="1" smtClean="0"/>
              <a:t>MapReduce</a:t>
            </a:r>
            <a:r>
              <a:rPr lang="en-GB" dirty="0" smtClean="0"/>
              <a:t> organises work </a:t>
            </a:r>
            <a:endParaRPr lang="en-GB" dirty="0"/>
          </a:p>
        </p:txBody>
      </p:sp>
      <p:pic>
        <p:nvPicPr>
          <p:cNvPr id="4" name="Content Placeholder 3" descr="mapreducejob.png"/>
          <p:cNvPicPr>
            <a:picLocks noGrp="1" noChangeAspect="1"/>
          </p:cNvPicPr>
          <p:nvPr>
            <p:ph idx="1"/>
          </p:nvPr>
        </p:nvPicPr>
        <p:blipFill>
          <a:blip r:embed="rId2" cstate="print"/>
          <a:stretch>
            <a:fillRect/>
          </a:stretch>
        </p:blipFill>
        <p:spPr>
          <a:xfrm>
            <a:off x="971600" y="1600200"/>
            <a:ext cx="7128792" cy="452596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YARN (Yet Another Resource Negotiator)</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YARN pulls together storage unit of </a:t>
            </a:r>
            <a:r>
              <a:rPr lang="en-GB" dirty="0" err="1" smtClean="0"/>
              <a:t>Hadoop</a:t>
            </a:r>
            <a:r>
              <a:rPr lang="en-GB" dirty="0" smtClean="0"/>
              <a:t> (HDFS) with the various processing tools like </a:t>
            </a:r>
            <a:r>
              <a:rPr lang="en-GB" dirty="0" err="1" smtClean="0"/>
              <a:t>MapReduce</a:t>
            </a:r>
            <a:endParaRPr lang="en-GB" dirty="0" smtClean="0"/>
          </a:p>
          <a:p>
            <a:r>
              <a:rPr lang="en-GB" dirty="0" smtClean="0"/>
              <a:t>Is general purpose resource management facility that schedule and assign CPU cycles and memory from the </a:t>
            </a:r>
            <a:r>
              <a:rPr lang="en-GB" dirty="0" err="1" smtClean="0"/>
              <a:t>Hadoop</a:t>
            </a:r>
            <a:r>
              <a:rPr lang="en-GB" dirty="0" smtClean="0"/>
              <a:t> cluster to applications</a:t>
            </a:r>
          </a:p>
          <a:p>
            <a:r>
              <a:rPr lang="en-GB" dirty="0" smtClean="0"/>
              <a:t>Provides more efficient and flexible workload scheduling as well as a resource management facility which enable </a:t>
            </a:r>
            <a:r>
              <a:rPr lang="en-GB" dirty="0" err="1" smtClean="0"/>
              <a:t>Hadoop</a:t>
            </a:r>
            <a:r>
              <a:rPr lang="en-GB" dirty="0" smtClean="0"/>
              <a:t> to run more than just </a:t>
            </a:r>
            <a:r>
              <a:rPr lang="en-GB" dirty="0" err="1" smtClean="0"/>
              <a:t>MapReduce</a:t>
            </a:r>
            <a:r>
              <a:rPr lang="en-GB" dirty="0" smtClean="0"/>
              <a:t> jobs</a:t>
            </a:r>
          </a:p>
          <a:p>
            <a:pPr>
              <a:buNone/>
            </a:pPr>
            <a:r>
              <a:rPr lang="en-GB" dirty="0" smtClean="0"/>
              <a:t> </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YARN2.png"/>
          <p:cNvPicPr>
            <a:picLocks noGrp="1" noChangeAspect="1"/>
          </p:cNvPicPr>
          <p:nvPr>
            <p:ph idx="1"/>
          </p:nvPr>
        </p:nvPicPr>
        <p:blipFill>
          <a:blip r:embed="rId2" cstate="print"/>
          <a:stretch>
            <a:fillRect/>
          </a:stretch>
        </p:blipFill>
        <p:spPr>
          <a:xfrm>
            <a:off x="0" y="188640"/>
            <a:ext cx="8964488" cy="648072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YARN Architecture consists of</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Resource Manager</a:t>
            </a:r>
            <a:r>
              <a:rPr lang="en-GB" b="1" dirty="0" smtClean="0"/>
              <a:t> </a:t>
            </a:r>
            <a:r>
              <a:rPr lang="en-GB" dirty="0" smtClean="0"/>
              <a:t>- Runs on a master daemon (typically on the same server as the </a:t>
            </a:r>
            <a:r>
              <a:rPr lang="en-GB" dirty="0" err="1" smtClean="0"/>
              <a:t>namenode</a:t>
            </a:r>
            <a:r>
              <a:rPr lang="en-GB" dirty="0" smtClean="0"/>
              <a:t>) and manages the resource allocation in the cluster</a:t>
            </a:r>
          </a:p>
          <a:p>
            <a:r>
              <a:rPr lang="en-GB" dirty="0" smtClean="0"/>
              <a:t>Node Manager -  run on the slave daemons (</a:t>
            </a:r>
            <a:r>
              <a:rPr lang="en-GB" dirty="0" err="1" smtClean="0"/>
              <a:t>datanode</a:t>
            </a:r>
            <a:r>
              <a:rPr lang="en-GB" dirty="0" smtClean="0"/>
              <a:t>) and responsible for the execution of a task</a:t>
            </a:r>
          </a:p>
          <a:p>
            <a:r>
              <a:rPr lang="en-GB" dirty="0" smtClean="0"/>
              <a:t>Application Master -</a:t>
            </a:r>
            <a:r>
              <a:rPr lang="en-GB" b="1" dirty="0" smtClean="0"/>
              <a:t> </a:t>
            </a:r>
            <a:r>
              <a:rPr lang="en-GB" dirty="0" smtClean="0"/>
              <a:t>Manages the user job lifecycle and resource needs of individual applications. It works along with the Node Manager and monitors the execution of tasks</a:t>
            </a:r>
          </a:p>
          <a:p>
            <a:r>
              <a:rPr lang="en-GB" dirty="0" smtClean="0"/>
              <a:t>Container - Package of resources including RAM, CPU, on a node </a:t>
            </a:r>
          </a:p>
          <a:p>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YARN Resource Manager</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Resource Manager  governs all the data processing resources in the </a:t>
            </a:r>
            <a:r>
              <a:rPr lang="en-GB" dirty="0" err="1" smtClean="0"/>
              <a:t>Hadoop</a:t>
            </a:r>
            <a:r>
              <a:rPr lang="en-GB" dirty="0" smtClean="0"/>
              <a:t> cluster.  It is a dedicated scheduler that assigns resources to requesting  applications. </a:t>
            </a:r>
          </a:p>
          <a:p>
            <a:r>
              <a:rPr lang="en-GB" dirty="0" smtClean="0"/>
              <a:t>The Resource Manager is critical component in a </a:t>
            </a:r>
            <a:r>
              <a:rPr lang="en-GB" dirty="0" err="1" smtClean="0"/>
              <a:t>Hadoop</a:t>
            </a:r>
            <a:r>
              <a:rPr lang="en-GB" dirty="0" smtClean="0"/>
              <a:t> cluster</a:t>
            </a:r>
          </a:p>
          <a:p>
            <a:r>
              <a:rPr lang="en-GB" dirty="0" smtClean="0"/>
              <a:t> YARN is scalable and able to provide a generic platform for applications and able to support a multi-tenant </a:t>
            </a:r>
            <a:r>
              <a:rPr lang="en-GB" dirty="0" err="1" smtClean="0"/>
              <a:t>Hadoop</a:t>
            </a:r>
            <a:r>
              <a:rPr lang="en-GB" dirty="0" smtClean="0"/>
              <a:t> cluster - multi-tenant because different business units can share the same </a:t>
            </a:r>
            <a:r>
              <a:rPr lang="en-GB" dirty="0" err="1" smtClean="0"/>
              <a:t>Hadoop</a:t>
            </a:r>
            <a:r>
              <a:rPr lang="en-GB" dirty="0" smtClean="0"/>
              <a:t> cluster.</a:t>
            </a:r>
          </a:p>
          <a:p>
            <a:endParaRPr lang="en-GB" dirty="0" smtClean="0"/>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YARN Node manager</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Each slave node has a Node Manager daemon which acts as  slave for the Resource Manager</a:t>
            </a:r>
          </a:p>
          <a:p>
            <a:r>
              <a:rPr lang="en-GB" dirty="0" smtClean="0"/>
              <a:t> Each Node Manager tracks the available data processing resources on its slave node and sends regular reports to the Resource Manager.</a:t>
            </a:r>
          </a:p>
          <a:p>
            <a:r>
              <a:rPr lang="en-GB" dirty="0" smtClean="0"/>
              <a:t>The processing resources in  </a:t>
            </a:r>
            <a:r>
              <a:rPr lang="en-GB" dirty="0" err="1" smtClean="0"/>
              <a:t>Hadoop</a:t>
            </a:r>
            <a:r>
              <a:rPr lang="en-GB" dirty="0" smtClean="0"/>
              <a:t> cluster are consumed in bite-size pieces called containers. A container is a collection of all the resources necessary to run an application: CPU cores, memory, and disk space. A deployed container runs as an individual process on a slave node in a </a:t>
            </a:r>
            <a:r>
              <a:rPr lang="en-GB" dirty="0" err="1" smtClean="0"/>
              <a:t>Hadoop</a:t>
            </a:r>
            <a:r>
              <a:rPr lang="en-GB" dirty="0" smtClean="0"/>
              <a:t> cluster.</a:t>
            </a:r>
          </a:p>
          <a:p>
            <a:pPr lvl="1"/>
            <a:r>
              <a:rPr lang="en-GB" dirty="0" smtClean="0"/>
              <a:t>All container processes running on a slave node are initially provisioned, monitored, and tracked by that slave node Node Manager daemon.</a:t>
            </a:r>
          </a:p>
          <a:p>
            <a:endParaRPr lang="en-GB" dirty="0" smtClean="0"/>
          </a:p>
          <a:p>
            <a:pPr>
              <a:buNone/>
            </a:pPr>
            <a:r>
              <a:rPr lang="en-GB" dirty="0" smtClean="0"/>
              <a:t> </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YARN Application Master</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Application running on  </a:t>
            </a:r>
            <a:r>
              <a:rPr lang="en-GB" dirty="0" err="1" smtClean="0"/>
              <a:t>Hadoop</a:t>
            </a:r>
            <a:r>
              <a:rPr lang="en-GB" dirty="0" smtClean="0"/>
              <a:t> cluster has its own, dedicated Application Master instance which runs in a  container process on a slave node </a:t>
            </a:r>
          </a:p>
          <a:p>
            <a:r>
              <a:rPr lang="en-GB" dirty="0" smtClean="0"/>
              <a:t>Throughout its life while the application is running, the Application Master sends heartbeat messages to the Resource Manager with its status and the state of the application’s resource needs. </a:t>
            </a:r>
          </a:p>
          <a:p>
            <a:r>
              <a:rPr lang="en-GB" dirty="0" smtClean="0"/>
              <a:t>the Resource Manager  assigns container resource leases -  reservations for the resources containers need  to the Application Master on specific slave nodes</a:t>
            </a:r>
          </a:p>
          <a:p>
            <a:r>
              <a:rPr lang="en-GB" dirty="0" smtClean="0"/>
              <a:t>The Application Master oversees the full lifecycle of an application, all the way from requesting the needed containers from the Resource Manager to submitting container lease requests to the </a:t>
            </a:r>
            <a:r>
              <a:rPr lang="en-GB" dirty="0" err="1" smtClean="0"/>
              <a:t>NodeManager</a:t>
            </a:r>
            <a:endParaRPr lang="en-GB" dirty="0" smtClean="0"/>
          </a:p>
          <a:p>
            <a:endParaRPr lang="en-GB" dirty="0" smtClean="0"/>
          </a:p>
          <a:p>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hadoop-tutorial-mapreduce-part-6-job-execution-on-yarn-8-638.jpg"/>
          <p:cNvPicPr>
            <a:picLocks noGrp="1" noChangeAspect="1"/>
          </p:cNvPicPr>
          <p:nvPr>
            <p:ph idx="1"/>
          </p:nvPr>
        </p:nvPicPr>
        <p:blipFill>
          <a:blip r:embed="rId2" cstate="print"/>
          <a:stretch>
            <a:fillRect/>
          </a:stretch>
        </p:blipFill>
        <p:spPr>
          <a:xfrm>
            <a:off x="323528" y="260648"/>
            <a:ext cx="8640960" cy="6264696"/>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smtClean="0"/>
              <a:t> Video</a:t>
            </a:r>
            <a:endParaRPr lang="en-GB" dirty="0"/>
          </a:p>
        </p:txBody>
      </p:sp>
      <p:sp>
        <p:nvSpPr>
          <p:cNvPr id="3" name="Content Placeholder 2"/>
          <p:cNvSpPr>
            <a:spLocks noGrp="1"/>
          </p:cNvSpPr>
          <p:nvPr>
            <p:ph idx="1"/>
          </p:nvPr>
        </p:nvSpPr>
        <p:spPr/>
        <p:txBody>
          <a:bodyPr/>
          <a:lstStyle/>
          <a:p>
            <a:r>
              <a:rPr lang="en-GB" dirty="0" smtClean="0"/>
              <a:t>https://www.youtube.com/watch?v=bcjSe0xCHbE</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MapReduce</a:t>
            </a:r>
            <a:r>
              <a:rPr lang="en-GB" dirty="0" smtClean="0"/>
              <a:t>?</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Built on the concept of divide and conquer by using distributed computing and parallel processing</a:t>
            </a:r>
          </a:p>
          <a:p>
            <a:r>
              <a:rPr lang="en-GB" dirty="0" smtClean="0"/>
              <a:t> Faster to break massive tasks into smaller chunks, allocate them to multiple servers and process them in parallel </a:t>
            </a:r>
            <a:endParaRPr lang="en-GB" dirty="0" smtClean="0"/>
          </a:p>
          <a:p>
            <a:pPr lvl="1"/>
            <a:r>
              <a:rPr lang="en-GB" dirty="0" smtClean="0"/>
              <a:t>Analogy – building a house with one person takes 12 months </a:t>
            </a:r>
            <a:r>
              <a:rPr lang="en-GB" dirty="0" err="1" smtClean="0"/>
              <a:t>vs</a:t>
            </a:r>
            <a:r>
              <a:rPr lang="en-GB" dirty="0" smtClean="0"/>
              <a:t> building a house with 12 person </a:t>
            </a:r>
            <a:endParaRPr lang="en-GB" dirty="0" smtClean="0"/>
          </a:p>
          <a:p>
            <a:r>
              <a:rPr lang="en-GB" dirty="0" smtClean="0"/>
              <a:t>Programming logic is placed as close to the data as possible</a:t>
            </a:r>
          </a:p>
          <a:p>
            <a:r>
              <a:rPr lang="en-GB" dirty="0" smtClean="0"/>
              <a:t> This approach is used for both structured and unstructured data</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78098"/>
          </a:xfrm>
        </p:spPr>
        <p:txBody>
          <a:bodyPr>
            <a:normAutofit fontScale="90000"/>
          </a:bodyPr>
          <a:lstStyle/>
          <a:p>
            <a:r>
              <a:rPr lang="en-US" dirty="0" smtClean="0"/>
              <a:t>Sequential Word Count Pseudo Code </a:t>
            </a:r>
            <a:endParaRPr lang="en-US" dirty="0"/>
          </a:p>
        </p:txBody>
      </p:sp>
      <p:sp>
        <p:nvSpPr>
          <p:cNvPr id="3" name="Content Placeholder 2"/>
          <p:cNvSpPr>
            <a:spLocks noGrp="1"/>
          </p:cNvSpPr>
          <p:nvPr>
            <p:ph idx="1"/>
          </p:nvPr>
        </p:nvSpPr>
        <p:spPr>
          <a:xfrm>
            <a:off x="539552" y="1196752"/>
            <a:ext cx="6552728" cy="4637112"/>
          </a:xfrm>
          <a:ln>
            <a:solidFill>
              <a:schemeClr val="tx1"/>
            </a:solidFill>
          </a:ln>
        </p:spPr>
        <p:txBody>
          <a:bodyPr>
            <a:normAutofit fontScale="55000" lnSpcReduction="20000"/>
          </a:bodyPr>
          <a:lstStyle/>
          <a:p>
            <a:pPr marL="0" indent="0">
              <a:buNone/>
            </a:pPr>
            <a:r>
              <a:rPr lang="en-US" sz="3300" dirty="0" err="1" smtClean="0">
                <a:latin typeface="Consolas"/>
                <a:cs typeface="Consolas"/>
              </a:rPr>
              <a:t>Hashtable</a:t>
            </a:r>
            <a:r>
              <a:rPr lang="en-US" sz="3300" dirty="0" smtClean="0">
                <a:latin typeface="Consolas"/>
                <a:cs typeface="Consolas"/>
              </a:rPr>
              <a:t> </a:t>
            </a:r>
            <a:r>
              <a:rPr lang="en-US" sz="3300" dirty="0" err="1" smtClean="0">
                <a:latin typeface="Consolas"/>
                <a:cs typeface="Consolas"/>
              </a:rPr>
              <a:t>wordCount</a:t>
            </a:r>
            <a:r>
              <a:rPr lang="en-US" sz="3300" dirty="0" smtClean="0">
                <a:latin typeface="Consolas"/>
                <a:cs typeface="Consolas"/>
              </a:rPr>
              <a:t>;</a:t>
            </a:r>
          </a:p>
          <a:p>
            <a:pPr marL="0" indent="0">
              <a:buNone/>
            </a:pPr>
            <a:endParaRPr lang="en-US" sz="3300" dirty="0" smtClean="0">
              <a:latin typeface="Consolas"/>
              <a:cs typeface="Consolas"/>
            </a:endParaRPr>
          </a:p>
          <a:p>
            <a:pPr marL="0" indent="0">
              <a:buNone/>
            </a:pPr>
            <a:r>
              <a:rPr lang="en-US" sz="3300" dirty="0">
                <a:latin typeface="Consolas"/>
                <a:cs typeface="Consolas"/>
              </a:rPr>
              <a:t>f</a:t>
            </a:r>
            <a:r>
              <a:rPr lang="en-US" sz="3300" dirty="0" smtClean="0">
                <a:latin typeface="Consolas"/>
                <a:cs typeface="Consolas"/>
              </a:rPr>
              <a:t>or each document in set of documents{</a:t>
            </a:r>
          </a:p>
          <a:p>
            <a:pPr marL="0" indent="0">
              <a:buNone/>
            </a:pPr>
            <a:endParaRPr lang="en-US" sz="3300" dirty="0" smtClean="0">
              <a:latin typeface="Consolas"/>
              <a:cs typeface="Consolas"/>
            </a:endParaRPr>
          </a:p>
          <a:p>
            <a:pPr marL="0" indent="0">
              <a:buNone/>
            </a:pPr>
            <a:r>
              <a:rPr lang="en-US" sz="3300" dirty="0">
                <a:latin typeface="Consolas"/>
                <a:cs typeface="Consolas"/>
              </a:rPr>
              <a:t> </a:t>
            </a:r>
            <a:r>
              <a:rPr lang="en-US" sz="3300" dirty="0" smtClean="0">
                <a:latin typeface="Consolas"/>
                <a:cs typeface="Consolas"/>
              </a:rPr>
              <a:t>   Tokens = </a:t>
            </a:r>
            <a:r>
              <a:rPr lang="en-US" sz="3300" dirty="0" err="1" smtClean="0">
                <a:latin typeface="Consolas"/>
                <a:cs typeface="Consolas"/>
              </a:rPr>
              <a:t>tokenise</a:t>
            </a:r>
            <a:r>
              <a:rPr lang="en-US" sz="3300" dirty="0" smtClean="0">
                <a:latin typeface="Consolas"/>
                <a:cs typeface="Consolas"/>
              </a:rPr>
              <a:t>(document);</a:t>
            </a:r>
          </a:p>
          <a:p>
            <a:pPr marL="0" indent="0">
              <a:buNone/>
            </a:pPr>
            <a:endParaRPr lang="en-US" sz="3300" dirty="0" smtClean="0">
              <a:latin typeface="Consolas"/>
              <a:cs typeface="Consolas"/>
            </a:endParaRPr>
          </a:p>
          <a:p>
            <a:pPr marL="0" indent="0">
              <a:buNone/>
            </a:pPr>
            <a:r>
              <a:rPr lang="en-US" sz="3300" dirty="0">
                <a:latin typeface="Consolas"/>
                <a:cs typeface="Consolas"/>
              </a:rPr>
              <a:t> </a:t>
            </a:r>
            <a:r>
              <a:rPr lang="en-US" sz="3300" dirty="0" smtClean="0">
                <a:latin typeface="Consolas"/>
                <a:cs typeface="Consolas"/>
              </a:rPr>
              <a:t>   for each token in Tokens{</a:t>
            </a:r>
          </a:p>
          <a:p>
            <a:pPr marL="0" indent="0">
              <a:buNone/>
            </a:pPr>
            <a:endParaRPr lang="en-US" sz="3300" dirty="0" smtClean="0">
              <a:latin typeface="Consolas"/>
              <a:cs typeface="Consolas"/>
            </a:endParaRPr>
          </a:p>
          <a:p>
            <a:pPr marL="0" indent="0">
              <a:buNone/>
            </a:pPr>
            <a:r>
              <a:rPr lang="en-US" sz="3300" dirty="0">
                <a:latin typeface="Consolas"/>
                <a:cs typeface="Consolas"/>
              </a:rPr>
              <a:t> </a:t>
            </a:r>
            <a:r>
              <a:rPr lang="en-US" sz="3300" dirty="0" smtClean="0">
                <a:latin typeface="Consolas"/>
                <a:cs typeface="Consolas"/>
              </a:rPr>
              <a:t>       if(</a:t>
            </a:r>
            <a:r>
              <a:rPr lang="en-US" sz="3300" dirty="0" err="1" smtClean="0">
                <a:latin typeface="Consolas"/>
                <a:cs typeface="Consolas"/>
              </a:rPr>
              <a:t>wordCount.contains</a:t>
            </a:r>
            <a:r>
              <a:rPr lang="en-US" sz="3300" dirty="0" smtClean="0">
                <a:latin typeface="Consolas"/>
                <a:cs typeface="Consolas"/>
              </a:rPr>
              <a:t>(token))</a:t>
            </a:r>
          </a:p>
          <a:p>
            <a:pPr marL="0" indent="0">
              <a:buNone/>
            </a:pPr>
            <a:r>
              <a:rPr lang="en-US" sz="3300" dirty="0">
                <a:latin typeface="Consolas"/>
                <a:cs typeface="Consolas"/>
              </a:rPr>
              <a:t>	</a:t>
            </a:r>
            <a:r>
              <a:rPr lang="en-US" sz="3300" dirty="0" smtClean="0">
                <a:latin typeface="Consolas"/>
                <a:cs typeface="Consolas"/>
              </a:rPr>
              <a:t>      </a:t>
            </a:r>
            <a:r>
              <a:rPr lang="en-US" sz="3300" dirty="0" err="1" smtClean="0">
                <a:latin typeface="Consolas"/>
                <a:cs typeface="Consolas"/>
              </a:rPr>
              <a:t>wordCount</a:t>
            </a:r>
            <a:r>
              <a:rPr lang="en-US" sz="3300" dirty="0" smtClean="0">
                <a:latin typeface="Consolas"/>
                <a:cs typeface="Consolas"/>
              </a:rPr>
              <a:t>(token, value++);</a:t>
            </a:r>
          </a:p>
          <a:p>
            <a:pPr marL="0" indent="0">
              <a:buNone/>
            </a:pPr>
            <a:r>
              <a:rPr lang="en-US" sz="3300" dirty="0" smtClean="0">
                <a:latin typeface="Consolas"/>
                <a:cs typeface="Consolas"/>
              </a:rPr>
              <a:t>        else</a:t>
            </a:r>
          </a:p>
          <a:p>
            <a:pPr marL="0" indent="0">
              <a:buNone/>
            </a:pPr>
            <a:r>
              <a:rPr lang="en-US" sz="3300" dirty="0">
                <a:latin typeface="Consolas"/>
                <a:cs typeface="Consolas"/>
              </a:rPr>
              <a:t>	</a:t>
            </a:r>
            <a:r>
              <a:rPr lang="en-US" sz="3300" dirty="0" smtClean="0">
                <a:latin typeface="Consolas"/>
                <a:cs typeface="Consolas"/>
              </a:rPr>
              <a:t>      </a:t>
            </a:r>
            <a:r>
              <a:rPr lang="en-US" sz="3300" dirty="0" err="1" smtClean="0">
                <a:latin typeface="Consolas"/>
                <a:cs typeface="Consolas"/>
              </a:rPr>
              <a:t>wordCount</a:t>
            </a:r>
            <a:r>
              <a:rPr lang="en-US" sz="3300" dirty="0" smtClean="0">
                <a:latin typeface="Consolas"/>
                <a:cs typeface="Consolas"/>
              </a:rPr>
              <a:t>(token, 1);</a:t>
            </a:r>
          </a:p>
          <a:p>
            <a:pPr marL="0" indent="0">
              <a:buNone/>
            </a:pPr>
            <a:endParaRPr lang="en-US" sz="3300" dirty="0" smtClean="0">
              <a:latin typeface="Consolas"/>
              <a:cs typeface="Consolas"/>
            </a:endParaRPr>
          </a:p>
          <a:p>
            <a:pPr marL="0" indent="0">
              <a:buNone/>
            </a:pPr>
            <a:r>
              <a:rPr lang="en-US" sz="3300" dirty="0">
                <a:latin typeface="Consolas"/>
                <a:cs typeface="Consolas"/>
              </a:rPr>
              <a:t> </a:t>
            </a:r>
            <a:r>
              <a:rPr lang="en-US" sz="3300" dirty="0" smtClean="0">
                <a:latin typeface="Consolas"/>
                <a:cs typeface="Consolas"/>
              </a:rPr>
              <a:t>   }</a:t>
            </a:r>
          </a:p>
          <a:p>
            <a:pPr marL="0" indent="0">
              <a:buNone/>
            </a:pPr>
            <a:endParaRPr lang="en-US" sz="3300" dirty="0" smtClean="0">
              <a:latin typeface="Consolas"/>
              <a:cs typeface="Consolas"/>
            </a:endParaRPr>
          </a:p>
          <a:p>
            <a:pPr marL="0" indent="0">
              <a:buNone/>
            </a:pPr>
            <a:r>
              <a:rPr lang="en-US" sz="3300" dirty="0">
                <a:latin typeface="Consolas"/>
                <a:cs typeface="Consolas"/>
              </a:rPr>
              <a:t>}</a:t>
            </a:r>
            <a:endParaRPr lang="en-US" sz="3300" dirty="0" smtClean="0">
              <a:latin typeface="Consolas"/>
              <a:cs typeface="Consolas"/>
            </a:endParaRPr>
          </a:p>
          <a:p>
            <a:pPr marL="0" indent="0">
              <a:buNone/>
            </a:pPr>
            <a:endParaRPr lang="en-US" dirty="0"/>
          </a:p>
        </p:txBody>
      </p:sp>
      <p:sp>
        <p:nvSpPr>
          <p:cNvPr id="4" name="Slide Number Placeholder 3"/>
          <p:cNvSpPr>
            <a:spLocks noGrp="1"/>
          </p:cNvSpPr>
          <p:nvPr>
            <p:ph type="sldNum" sz="quarter" idx="12"/>
          </p:nvPr>
        </p:nvSpPr>
        <p:spPr/>
        <p:txBody>
          <a:bodyPr/>
          <a:lstStyle/>
          <a:p>
            <a:fld id="{A3CA5435-8789-446E-B2FA-8CB26EC45C4F}" type="slidenum">
              <a:rPr lang="en-GB" smtClean="0"/>
              <a:pPr/>
              <a:t>6</a:t>
            </a:fld>
            <a:endParaRPr lang="en-GB"/>
          </a:p>
        </p:txBody>
      </p:sp>
    </p:spTree>
    <p:extLst>
      <p:ext uri="{BB962C8B-B14F-4D97-AF65-F5344CB8AC3E}">
        <p14:creationId xmlns="" xmlns:p14="http://schemas.microsoft.com/office/powerpoint/2010/main" val="2548248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US" dirty="0" smtClean="0"/>
              <a:t>Shortcomings of Sequential Word Count</a:t>
            </a:r>
            <a:endParaRPr lang="en-US" dirty="0"/>
          </a:p>
        </p:txBody>
      </p:sp>
      <p:sp>
        <p:nvSpPr>
          <p:cNvPr id="3" name="Content Placeholder 2"/>
          <p:cNvSpPr>
            <a:spLocks noGrp="1"/>
          </p:cNvSpPr>
          <p:nvPr>
            <p:ph idx="1"/>
          </p:nvPr>
        </p:nvSpPr>
        <p:spPr>
          <a:xfrm>
            <a:off x="323528" y="836712"/>
            <a:ext cx="8229600" cy="2592288"/>
          </a:xfrm>
        </p:spPr>
        <p:txBody>
          <a:bodyPr>
            <a:normAutofit lnSpcReduction="10000"/>
          </a:bodyPr>
          <a:lstStyle/>
          <a:p>
            <a:r>
              <a:rPr lang="en-US" sz="2400" dirty="0" smtClean="0"/>
              <a:t>Program will be slow as the number of files to be processed becomes large</a:t>
            </a:r>
          </a:p>
          <a:p>
            <a:pPr lvl="1"/>
            <a:r>
              <a:rPr lang="en-US" sz="2000" dirty="0" smtClean="0"/>
              <a:t>If executed on a single computer</a:t>
            </a:r>
          </a:p>
          <a:p>
            <a:pPr lvl="1"/>
            <a:endParaRPr lang="en-US" sz="2000" dirty="0" smtClean="0"/>
          </a:p>
          <a:p>
            <a:r>
              <a:rPr lang="en-US" sz="2400" b="1" dirty="0" smtClean="0"/>
              <a:t>Processing speed can be improved by using more machines</a:t>
            </a:r>
          </a:p>
          <a:p>
            <a:pPr lvl="1"/>
            <a:r>
              <a:rPr lang="en-US" sz="2000" dirty="0" smtClean="0"/>
              <a:t>Subsets of documents processed in parallel on each machine</a:t>
            </a:r>
          </a:p>
          <a:p>
            <a:pPr lvl="1"/>
            <a:r>
              <a:rPr lang="en-US" sz="2000" dirty="0" smtClean="0"/>
              <a:t>When completed, all results are combined</a:t>
            </a:r>
            <a:endParaRPr lang="en-US" sz="2000" dirty="0"/>
          </a:p>
        </p:txBody>
      </p:sp>
      <p:sp>
        <p:nvSpPr>
          <p:cNvPr id="4" name="Slide Number Placeholder 3"/>
          <p:cNvSpPr>
            <a:spLocks noGrp="1"/>
          </p:cNvSpPr>
          <p:nvPr>
            <p:ph type="sldNum" sz="quarter" idx="12"/>
          </p:nvPr>
        </p:nvSpPr>
        <p:spPr/>
        <p:txBody>
          <a:bodyPr/>
          <a:lstStyle/>
          <a:p>
            <a:fld id="{A3CA5435-8789-446E-B2FA-8CB26EC45C4F}" type="slidenum">
              <a:rPr lang="en-GB" smtClean="0"/>
              <a:pPr/>
              <a:t>7</a:t>
            </a:fld>
            <a:endParaRPr lang="en-GB"/>
          </a:p>
        </p:txBody>
      </p:sp>
      <p:grpSp>
        <p:nvGrpSpPr>
          <p:cNvPr id="7" name="Group 6"/>
          <p:cNvGrpSpPr/>
          <p:nvPr/>
        </p:nvGrpSpPr>
        <p:grpSpPr>
          <a:xfrm>
            <a:off x="611560" y="3573016"/>
            <a:ext cx="1512168" cy="936104"/>
            <a:chOff x="323528" y="3573016"/>
            <a:chExt cx="1512168" cy="936104"/>
          </a:xfrm>
        </p:grpSpPr>
        <p:sp>
          <p:nvSpPr>
            <p:cNvPr id="5" name="Rectangle 4"/>
            <p:cNvSpPr/>
            <p:nvPr/>
          </p:nvSpPr>
          <p:spPr>
            <a:xfrm>
              <a:off x="323528" y="3573016"/>
              <a:ext cx="1512168" cy="93610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p:cNvSpPr txBox="1"/>
            <p:nvPr/>
          </p:nvSpPr>
          <p:spPr>
            <a:xfrm>
              <a:off x="395536" y="3645024"/>
              <a:ext cx="1413067" cy="830997"/>
            </a:xfrm>
            <a:prstGeom prst="rect">
              <a:avLst/>
            </a:prstGeom>
            <a:noFill/>
          </p:spPr>
          <p:txBody>
            <a:bodyPr wrap="none" rtlCol="0">
              <a:spAutoFit/>
            </a:bodyPr>
            <a:lstStyle/>
            <a:p>
              <a:pPr algn="ctr"/>
              <a:r>
                <a:rPr lang="en-US" sz="1600" dirty="0" smtClean="0"/>
                <a:t>Machine 1</a:t>
              </a:r>
            </a:p>
            <a:p>
              <a:pPr algn="ctr"/>
              <a:r>
                <a:rPr lang="en-US" sz="1600" dirty="0" smtClean="0"/>
                <a:t>Process subset</a:t>
              </a:r>
            </a:p>
            <a:p>
              <a:pPr algn="ctr"/>
              <a:r>
                <a:rPr lang="en-US" sz="1600" dirty="0" smtClean="0"/>
                <a:t>of files</a:t>
              </a:r>
              <a:endParaRPr lang="en-US" sz="1600" dirty="0"/>
            </a:p>
          </p:txBody>
        </p:sp>
      </p:grpSp>
      <p:grpSp>
        <p:nvGrpSpPr>
          <p:cNvPr id="8" name="Group 7"/>
          <p:cNvGrpSpPr/>
          <p:nvPr/>
        </p:nvGrpSpPr>
        <p:grpSpPr>
          <a:xfrm>
            <a:off x="2555776" y="3573016"/>
            <a:ext cx="1512168" cy="936104"/>
            <a:chOff x="323528" y="3573016"/>
            <a:chExt cx="1512168" cy="936104"/>
          </a:xfrm>
        </p:grpSpPr>
        <p:sp>
          <p:nvSpPr>
            <p:cNvPr id="9" name="Rectangle 8"/>
            <p:cNvSpPr/>
            <p:nvPr/>
          </p:nvSpPr>
          <p:spPr>
            <a:xfrm>
              <a:off x="323528" y="3573016"/>
              <a:ext cx="1512168" cy="93610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p:cNvSpPr txBox="1"/>
            <p:nvPr/>
          </p:nvSpPr>
          <p:spPr>
            <a:xfrm>
              <a:off x="395536" y="3645024"/>
              <a:ext cx="1413067" cy="830997"/>
            </a:xfrm>
            <a:prstGeom prst="rect">
              <a:avLst/>
            </a:prstGeom>
            <a:noFill/>
          </p:spPr>
          <p:txBody>
            <a:bodyPr wrap="none" rtlCol="0">
              <a:spAutoFit/>
            </a:bodyPr>
            <a:lstStyle/>
            <a:p>
              <a:pPr algn="ctr"/>
              <a:r>
                <a:rPr lang="en-US" sz="1600" dirty="0" smtClean="0"/>
                <a:t>Machine 2</a:t>
              </a:r>
            </a:p>
            <a:p>
              <a:pPr algn="ctr"/>
              <a:r>
                <a:rPr lang="en-US" sz="1600" dirty="0" smtClean="0"/>
                <a:t>Process subset</a:t>
              </a:r>
            </a:p>
            <a:p>
              <a:pPr algn="ctr"/>
              <a:r>
                <a:rPr lang="en-US" sz="1600" dirty="0" smtClean="0"/>
                <a:t>of files</a:t>
              </a:r>
              <a:endParaRPr lang="en-US" sz="1600" dirty="0"/>
            </a:p>
          </p:txBody>
        </p:sp>
      </p:grpSp>
      <p:grpSp>
        <p:nvGrpSpPr>
          <p:cNvPr id="11" name="Group 10"/>
          <p:cNvGrpSpPr/>
          <p:nvPr/>
        </p:nvGrpSpPr>
        <p:grpSpPr>
          <a:xfrm>
            <a:off x="4572000" y="3573016"/>
            <a:ext cx="1512168" cy="936104"/>
            <a:chOff x="323528" y="3573016"/>
            <a:chExt cx="1512168" cy="936104"/>
          </a:xfrm>
        </p:grpSpPr>
        <p:sp>
          <p:nvSpPr>
            <p:cNvPr id="12" name="Rectangle 11"/>
            <p:cNvSpPr/>
            <p:nvPr/>
          </p:nvSpPr>
          <p:spPr>
            <a:xfrm>
              <a:off x="323528" y="3573016"/>
              <a:ext cx="1512168" cy="93610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extBox 12"/>
            <p:cNvSpPr txBox="1"/>
            <p:nvPr/>
          </p:nvSpPr>
          <p:spPr>
            <a:xfrm>
              <a:off x="395536" y="3645024"/>
              <a:ext cx="1413067" cy="830997"/>
            </a:xfrm>
            <a:prstGeom prst="rect">
              <a:avLst/>
            </a:prstGeom>
            <a:noFill/>
          </p:spPr>
          <p:txBody>
            <a:bodyPr wrap="none" rtlCol="0">
              <a:spAutoFit/>
            </a:bodyPr>
            <a:lstStyle/>
            <a:p>
              <a:pPr algn="ctr"/>
              <a:r>
                <a:rPr lang="en-US" sz="1600" dirty="0" smtClean="0"/>
                <a:t>Machine 3</a:t>
              </a:r>
            </a:p>
            <a:p>
              <a:pPr algn="ctr"/>
              <a:r>
                <a:rPr lang="en-US" sz="1600" dirty="0" smtClean="0"/>
                <a:t>Process subset</a:t>
              </a:r>
            </a:p>
            <a:p>
              <a:pPr algn="ctr"/>
              <a:r>
                <a:rPr lang="en-US" sz="1600" dirty="0" smtClean="0"/>
                <a:t>of files</a:t>
              </a:r>
              <a:endParaRPr lang="en-US" sz="1600" dirty="0"/>
            </a:p>
          </p:txBody>
        </p:sp>
      </p:grpSp>
      <p:grpSp>
        <p:nvGrpSpPr>
          <p:cNvPr id="14" name="Group 13"/>
          <p:cNvGrpSpPr/>
          <p:nvPr/>
        </p:nvGrpSpPr>
        <p:grpSpPr>
          <a:xfrm>
            <a:off x="6588224" y="3573016"/>
            <a:ext cx="1512168" cy="936104"/>
            <a:chOff x="323528" y="3573016"/>
            <a:chExt cx="1512168" cy="936104"/>
          </a:xfrm>
        </p:grpSpPr>
        <p:sp>
          <p:nvSpPr>
            <p:cNvPr id="15" name="Rectangle 14"/>
            <p:cNvSpPr/>
            <p:nvPr/>
          </p:nvSpPr>
          <p:spPr>
            <a:xfrm>
              <a:off x="323528" y="3573016"/>
              <a:ext cx="1512168" cy="93610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extBox 15"/>
            <p:cNvSpPr txBox="1"/>
            <p:nvPr/>
          </p:nvSpPr>
          <p:spPr>
            <a:xfrm>
              <a:off x="395536" y="3645024"/>
              <a:ext cx="1413067" cy="830997"/>
            </a:xfrm>
            <a:prstGeom prst="rect">
              <a:avLst/>
            </a:prstGeom>
            <a:noFill/>
          </p:spPr>
          <p:txBody>
            <a:bodyPr wrap="none" rtlCol="0">
              <a:spAutoFit/>
            </a:bodyPr>
            <a:lstStyle/>
            <a:p>
              <a:pPr algn="ctr"/>
              <a:r>
                <a:rPr lang="en-US" sz="1600" dirty="0" smtClean="0"/>
                <a:t>Machine 4</a:t>
              </a:r>
            </a:p>
            <a:p>
              <a:pPr algn="ctr"/>
              <a:r>
                <a:rPr lang="en-US" sz="1600" dirty="0" smtClean="0"/>
                <a:t>Process subset</a:t>
              </a:r>
            </a:p>
            <a:p>
              <a:pPr algn="ctr"/>
              <a:r>
                <a:rPr lang="en-US" sz="1600" dirty="0" smtClean="0"/>
                <a:t>of files</a:t>
              </a:r>
              <a:endParaRPr lang="en-US" sz="1600" dirty="0"/>
            </a:p>
          </p:txBody>
        </p:sp>
      </p:grpSp>
      <p:grpSp>
        <p:nvGrpSpPr>
          <p:cNvPr id="17" name="Group 16"/>
          <p:cNvGrpSpPr/>
          <p:nvPr/>
        </p:nvGrpSpPr>
        <p:grpSpPr>
          <a:xfrm>
            <a:off x="3707904" y="5373216"/>
            <a:ext cx="1546090" cy="936104"/>
            <a:chOff x="323528" y="3573016"/>
            <a:chExt cx="1546090" cy="936104"/>
          </a:xfrm>
        </p:grpSpPr>
        <p:sp>
          <p:nvSpPr>
            <p:cNvPr id="18" name="Rectangle 17"/>
            <p:cNvSpPr/>
            <p:nvPr/>
          </p:nvSpPr>
          <p:spPr>
            <a:xfrm>
              <a:off x="323528" y="3573016"/>
              <a:ext cx="1512168" cy="93610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TextBox 18"/>
            <p:cNvSpPr txBox="1"/>
            <p:nvPr/>
          </p:nvSpPr>
          <p:spPr>
            <a:xfrm>
              <a:off x="334522" y="3645024"/>
              <a:ext cx="1535096" cy="584776"/>
            </a:xfrm>
            <a:prstGeom prst="rect">
              <a:avLst/>
            </a:prstGeom>
            <a:noFill/>
          </p:spPr>
          <p:txBody>
            <a:bodyPr wrap="none" rtlCol="0">
              <a:spAutoFit/>
            </a:bodyPr>
            <a:lstStyle/>
            <a:p>
              <a:pPr algn="ctr"/>
              <a:r>
                <a:rPr lang="en-US" sz="1600" dirty="0" smtClean="0"/>
                <a:t>Machine 5</a:t>
              </a:r>
            </a:p>
            <a:p>
              <a:pPr algn="ctr"/>
              <a:r>
                <a:rPr lang="en-US" sz="1600" dirty="0" smtClean="0"/>
                <a:t>Combine results</a:t>
              </a:r>
            </a:p>
          </p:txBody>
        </p:sp>
      </p:grpSp>
      <p:cxnSp>
        <p:nvCxnSpPr>
          <p:cNvPr id="20" name="Straight Connector 19"/>
          <p:cNvCxnSpPr/>
          <p:nvPr/>
        </p:nvCxnSpPr>
        <p:spPr>
          <a:xfrm>
            <a:off x="1331640" y="4653136"/>
            <a:ext cx="2304256" cy="129614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2"/>
          </p:cNvCxnSpPr>
          <p:nvPr/>
        </p:nvCxnSpPr>
        <p:spPr>
          <a:xfrm>
            <a:off x="3311860" y="4509120"/>
            <a:ext cx="720080"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2" idx="2"/>
          </p:cNvCxnSpPr>
          <p:nvPr/>
        </p:nvCxnSpPr>
        <p:spPr>
          <a:xfrm flipH="1">
            <a:off x="4716016" y="4509120"/>
            <a:ext cx="612068"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292080" y="4725144"/>
            <a:ext cx="2160240" cy="1260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942575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divide and conquer</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Decompose the original problem in smaller, parallel tasks</a:t>
            </a:r>
          </a:p>
          <a:p>
            <a:r>
              <a:rPr lang="en-GB" dirty="0" smtClean="0"/>
              <a:t>Schedule tasks on workers or </a:t>
            </a:r>
            <a:r>
              <a:rPr lang="en-GB" dirty="0" err="1" smtClean="0"/>
              <a:t>datanodes</a:t>
            </a:r>
            <a:r>
              <a:rPr lang="en-GB" dirty="0" smtClean="0"/>
              <a:t> distributed in cluster – Data locality &amp; Resource availability</a:t>
            </a:r>
          </a:p>
          <a:p>
            <a:r>
              <a:rPr lang="en-GB" dirty="0" smtClean="0"/>
              <a:t>Ensure workers get the data they need</a:t>
            </a:r>
          </a:p>
          <a:p>
            <a:r>
              <a:rPr lang="en-GB" dirty="0" smtClean="0"/>
              <a:t>Coordinate synchronisation among workers</a:t>
            </a:r>
          </a:p>
          <a:p>
            <a:r>
              <a:rPr lang="en-GB" dirty="0" smtClean="0"/>
              <a:t>Share partial results</a:t>
            </a:r>
          </a:p>
          <a:p>
            <a:r>
              <a:rPr lang="en-GB" dirty="0" smtClean="0"/>
              <a:t>Handle failures</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a:t>
            </a:r>
            <a:r>
              <a:rPr lang="en-GB" dirty="0" smtClean="0"/>
              <a:t>Some Principles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Scale out and not scale up – use horizontal scaling rather than vertical scaling.  A large number of commodity servers is preferred over a small number of high end servers </a:t>
            </a:r>
          </a:p>
          <a:p>
            <a:r>
              <a:rPr lang="en-GB" dirty="0" smtClean="0"/>
              <a:t>Move Processing to the Data – Distributed </a:t>
            </a:r>
            <a:r>
              <a:rPr lang="en-GB" dirty="0" err="1" smtClean="0"/>
              <a:t>ﬁlesystems</a:t>
            </a:r>
            <a:r>
              <a:rPr lang="en-GB" dirty="0" smtClean="0"/>
              <a:t> are necessary for this</a:t>
            </a:r>
          </a:p>
          <a:p>
            <a:r>
              <a:rPr lang="en-GB" dirty="0" smtClean="0"/>
              <a:t>Process Data Sequentially and Avoid Random Access: Disk performance  for random disk access is poor and introduces complexity . Organise computation for sequential reads</a:t>
            </a:r>
          </a:p>
          <a:p>
            <a:r>
              <a:rPr lang="en-GB" dirty="0" smtClean="0"/>
              <a:t>Seamless Scalability - given a cluster twice the size, the same code should take no more than half as long to run</a:t>
            </a:r>
          </a:p>
          <a:p>
            <a:r>
              <a:rPr lang="en-GB" dirty="0" smtClean="0"/>
              <a:t>Designed for batch processing and full scan of dataset</a:t>
            </a:r>
          </a:p>
          <a:p>
            <a:r>
              <a:rPr lang="en-GB" dirty="0" smtClean="0"/>
              <a:t>Shared nothing approach (Shared memory approach more complicated </a:t>
            </a:r>
            <a:r>
              <a:rPr lang="en-GB" dirty="0" err="1" smtClean="0"/>
              <a:t>eg</a:t>
            </a:r>
            <a:r>
              <a:rPr lang="en-GB" dirty="0" smtClean="0"/>
              <a:t> concurrency, difficult to develop to)</a:t>
            </a:r>
          </a:p>
          <a:p>
            <a:endParaRPr lang="en-GB" dirty="0" smtClean="0"/>
          </a:p>
          <a:p>
            <a:endParaRPr lang="en-GB" dirty="0" smtClean="0"/>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2545</TotalTime>
  <Words>2763</Words>
  <Application>Microsoft Office PowerPoint</Application>
  <PresentationFormat>On-screen Show (4:3)</PresentationFormat>
  <Paragraphs>256</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Big Data – Hadoop MapReduce </vt:lpstr>
      <vt:lpstr>Big Data Needs Big processing power</vt:lpstr>
      <vt:lpstr>Slide 3</vt:lpstr>
      <vt:lpstr>Background</vt:lpstr>
      <vt:lpstr>What is MapReduce?</vt:lpstr>
      <vt:lpstr>Sequential Word Count Pseudo Code </vt:lpstr>
      <vt:lpstr>Shortcomings of Sequential Word Count</vt:lpstr>
      <vt:lpstr>How to divide and conquer</vt:lpstr>
      <vt:lpstr>MapReduce: Some Principles </vt:lpstr>
      <vt:lpstr>What is MapReduce </vt:lpstr>
      <vt:lpstr>MapReduce high level overview</vt:lpstr>
      <vt:lpstr>MapReduce advantages</vt:lpstr>
      <vt:lpstr>Understanding Hadoop MapReduce By Example</vt:lpstr>
      <vt:lpstr>Applying Hadoop to Word Count</vt:lpstr>
      <vt:lpstr>Map Reduce Stages</vt:lpstr>
      <vt:lpstr>Step 2 - Mapping</vt:lpstr>
      <vt:lpstr>Map Reduce Stages (ii)</vt:lpstr>
      <vt:lpstr>Step 4 - Reduce</vt:lpstr>
      <vt:lpstr>Step 4 - Reduce</vt:lpstr>
      <vt:lpstr>MapReduce Data flow</vt:lpstr>
      <vt:lpstr>MapReduce Job consists of </vt:lpstr>
      <vt:lpstr>MapReduce Architecture</vt:lpstr>
      <vt:lpstr>MapReduce Architecture explained</vt:lpstr>
      <vt:lpstr>MapReduce Architecture explained (Continued)</vt:lpstr>
      <vt:lpstr>Understanding MapReduce</vt:lpstr>
      <vt:lpstr>Key Value Pair and MapReduce</vt:lpstr>
      <vt:lpstr>After the Map phase there is a Shuffle </vt:lpstr>
      <vt:lpstr>Shuffle and Reduce phase</vt:lpstr>
      <vt:lpstr>MapReduce Disk IO explained</vt:lpstr>
      <vt:lpstr>Slide 30</vt:lpstr>
      <vt:lpstr>Data flow of MapReduce</vt:lpstr>
      <vt:lpstr>MapReduce is not for Iterative computation</vt:lpstr>
      <vt:lpstr>Summary - How MapReduce organises work</vt:lpstr>
      <vt:lpstr>Challenges for Hadoop &amp; MapReduce</vt:lpstr>
      <vt:lpstr>Hadoop MapReduce Summary</vt:lpstr>
      <vt:lpstr>Tez (fast in Hindi)</vt:lpstr>
      <vt:lpstr>Slide 37</vt:lpstr>
      <vt:lpstr>Slide 38</vt:lpstr>
      <vt:lpstr>How Hadoop V1 MapReduce organises work </vt:lpstr>
      <vt:lpstr>How MapReduce organises work </vt:lpstr>
      <vt:lpstr>YARN (Yet Another Resource Negotiator)</vt:lpstr>
      <vt:lpstr>Slide 42</vt:lpstr>
      <vt:lpstr>YARN Architecture consists of</vt:lpstr>
      <vt:lpstr>YARN Resource Manager</vt:lpstr>
      <vt:lpstr>YARN Node manager</vt:lpstr>
      <vt:lpstr>YARN Application Master</vt:lpstr>
      <vt:lpstr>Slide 47</vt:lpstr>
      <vt:lpstr>MapReduce Video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Architecture 2</dc:title>
  <dc:creator>sanje_000</dc:creator>
  <cp:lastModifiedBy>sanje_000</cp:lastModifiedBy>
  <cp:revision>36</cp:revision>
  <dcterms:created xsi:type="dcterms:W3CDTF">2019-08-07T14:16:32Z</dcterms:created>
  <dcterms:modified xsi:type="dcterms:W3CDTF">2019-10-24T09:43:06Z</dcterms:modified>
</cp:coreProperties>
</file>