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7" r:id="rId3"/>
    <p:sldId id="257" r:id="rId4"/>
    <p:sldId id="306" r:id="rId5"/>
    <p:sldId id="258" r:id="rId6"/>
    <p:sldId id="298" r:id="rId7"/>
    <p:sldId id="275" r:id="rId8"/>
    <p:sldId id="259" r:id="rId9"/>
    <p:sldId id="260" r:id="rId10"/>
    <p:sldId id="261" r:id="rId11"/>
    <p:sldId id="262" r:id="rId12"/>
    <p:sldId id="263" r:id="rId13"/>
    <p:sldId id="264" r:id="rId14"/>
    <p:sldId id="265" r:id="rId15"/>
    <p:sldId id="276" r:id="rId16"/>
    <p:sldId id="285" r:id="rId17"/>
    <p:sldId id="277" r:id="rId18"/>
    <p:sldId id="286" r:id="rId19"/>
    <p:sldId id="309" r:id="rId20"/>
    <p:sldId id="290" r:id="rId21"/>
    <p:sldId id="291" r:id="rId22"/>
    <p:sldId id="289" r:id="rId23"/>
    <p:sldId id="272" r:id="rId24"/>
    <p:sldId id="283" r:id="rId25"/>
    <p:sldId id="300" r:id="rId26"/>
    <p:sldId id="293" r:id="rId27"/>
    <p:sldId id="267" r:id="rId28"/>
    <p:sldId id="287" r:id="rId29"/>
    <p:sldId id="296" r:id="rId30"/>
    <p:sldId id="294" r:id="rId31"/>
    <p:sldId id="301" r:id="rId32"/>
    <p:sldId id="295" r:id="rId33"/>
    <p:sldId id="292" r:id="rId34"/>
    <p:sldId id="268" r:id="rId35"/>
    <p:sldId id="269" r:id="rId36"/>
    <p:sldId id="304" r:id="rId37"/>
    <p:sldId id="302" r:id="rId38"/>
    <p:sldId id="303" r:id="rId39"/>
    <p:sldId id="278" r:id="rId40"/>
    <p:sldId id="313" r:id="rId41"/>
    <p:sldId id="305" r:id="rId42"/>
    <p:sldId id="308" r:id="rId43"/>
    <p:sldId id="310" r:id="rId44"/>
    <p:sldId id="311" r:id="rId45"/>
    <p:sldId id="312" r:id="rId46"/>
    <p:sldId id="314" r:id="rId47"/>
    <p:sldId id="274" r:id="rId48"/>
    <p:sldId id="28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6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1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9C10235-12CD-413B-A6CF-C990B54A0CC6}" type="datetimeFigureOut">
              <a:rPr lang="en-GB" smtClean="0"/>
              <a:pPr/>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492C18-4EB8-4BA5-A01E-89BEC99BA184}"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C10235-12CD-413B-A6CF-C990B54A0CC6}" type="datetimeFigureOut">
              <a:rPr lang="en-GB" smtClean="0"/>
              <a:pPr/>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492C18-4EB8-4BA5-A01E-89BEC99BA18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C10235-12CD-413B-A6CF-C990B54A0CC6}" type="datetimeFigureOut">
              <a:rPr lang="en-GB" smtClean="0"/>
              <a:pPr/>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492C18-4EB8-4BA5-A01E-89BEC99BA184}"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C10235-12CD-413B-A6CF-C990B54A0CC6}" type="datetimeFigureOut">
              <a:rPr lang="en-GB" smtClean="0"/>
              <a:pPr/>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492C18-4EB8-4BA5-A01E-89BEC99BA184}"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10235-12CD-413B-A6CF-C990B54A0CC6}" type="datetimeFigureOut">
              <a:rPr lang="en-GB" smtClean="0"/>
              <a:pPr/>
              <a:t>07/11/2019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492C18-4EB8-4BA5-A01E-89BEC99BA184}"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9C10235-12CD-413B-A6CF-C990B54A0CC6}" type="datetimeFigureOut">
              <a:rPr lang="en-GB" smtClean="0"/>
              <a:pPr/>
              <a:t>07/11/2019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492C18-4EB8-4BA5-A01E-89BEC99BA184}"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9C10235-12CD-413B-A6CF-C990B54A0CC6}" type="datetimeFigureOut">
              <a:rPr lang="en-GB" smtClean="0"/>
              <a:pPr/>
              <a:t>07/11/2019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0492C18-4EB8-4BA5-A01E-89BEC99BA184}"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9C10235-12CD-413B-A6CF-C990B54A0CC6}" type="datetimeFigureOut">
              <a:rPr lang="en-GB" smtClean="0"/>
              <a:pPr/>
              <a:t>07/11/2019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0492C18-4EB8-4BA5-A01E-89BEC99BA184}"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C10235-12CD-413B-A6CF-C990B54A0CC6}" type="datetimeFigureOut">
              <a:rPr lang="en-GB" smtClean="0"/>
              <a:pPr/>
              <a:t>07/11/2019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0492C18-4EB8-4BA5-A01E-89BEC99BA184}"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C10235-12CD-413B-A6CF-C990B54A0CC6}" type="datetimeFigureOut">
              <a:rPr lang="en-GB" smtClean="0"/>
              <a:pPr/>
              <a:t>07/11/2019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492C18-4EB8-4BA5-A01E-89BEC99BA184}"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C10235-12CD-413B-A6CF-C990B54A0CC6}" type="datetimeFigureOut">
              <a:rPr lang="en-GB" smtClean="0"/>
              <a:pPr/>
              <a:t>07/11/2019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492C18-4EB8-4BA5-A01E-89BEC99BA184}"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10235-12CD-413B-A6CF-C990B54A0CC6}" type="datetimeFigureOut">
              <a:rPr lang="en-GB" smtClean="0"/>
              <a:pPr/>
              <a:t>07/11/2019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92C18-4EB8-4BA5-A01E-89BEC99BA184}"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spark.apache.org/examples.html" TargetMode="External"/><Relationship Id="rId2" Type="http://schemas.openxmlformats.org/officeDocument/2006/relationships/hyperlink" Target="https://hadoop.apache.org/docs/r1.2.1/mapred_tutorial.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Big Data – Apache Spark</a:t>
            </a:r>
            <a:endParaRPr lang="en-GB" dirty="0"/>
          </a:p>
        </p:txBody>
      </p:sp>
      <p:sp>
        <p:nvSpPr>
          <p:cNvPr id="3" name="Subtitle 2"/>
          <p:cNvSpPr>
            <a:spLocks noGrp="1"/>
          </p:cNvSpPr>
          <p:nvPr>
            <p:ph type="subTitle" idx="1"/>
          </p:nvPr>
        </p:nvSpPr>
        <p:spPr/>
        <p:txBody>
          <a:bodyPr/>
          <a:lstStyle/>
          <a:p>
            <a:r>
              <a:rPr lang="en-GB" dirty="0" smtClean="0"/>
              <a:t>Lecture 7</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Streaming Data </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Data that is continuously generated</a:t>
            </a:r>
          </a:p>
          <a:p>
            <a:r>
              <a:rPr lang="en-GB" dirty="0" smtClean="0"/>
              <a:t>Streaming data is produced by:</a:t>
            </a:r>
          </a:p>
          <a:p>
            <a:pPr lvl="1"/>
            <a:r>
              <a:rPr lang="en-GB" dirty="0" smtClean="0"/>
              <a:t> Sensors </a:t>
            </a:r>
          </a:p>
          <a:p>
            <a:pPr lvl="1"/>
            <a:r>
              <a:rPr lang="en-GB" dirty="0" smtClean="0"/>
              <a:t> Mobile devices </a:t>
            </a:r>
          </a:p>
          <a:p>
            <a:pPr lvl="1"/>
            <a:r>
              <a:rPr lang="en-GB" dirty="0" smtClean="0"/>
              <a:t>Financial transactions</a:t>
            </a:r>
          </a:p>
          <a:p>
            <a:pPr lvl="1"/>
            <a:r>
              <a:rPr lang="en-GB" dirty="0" smtClean="0"/>
              <a:t>Website access logs </a:t>
            </a:r>
          </a:p>
          <a:p>
            <a:pPr lvl="1"/>
            <a:r>
              <a:rPr lang="en-GB" dirty="0" smtClean="0"/>
              <a:t>Social media updates from:  </a:t>
            </a:r>
            <a:r>
              <a:rPr lang="en-GB" dirty="0" err="1" smtClean="0"/>
              <a:t>Facebook</a:t>
            </a:r>
            <a:r>
              <a:rPr lang="en-GB" dirty="0" smtClean="0"/>
              <a:t>, Twitter, LinkedIn</a:t>
            </a:r>
          </a:p>
          <a:p>
            <a:r>
              <a:rPr lang="en-GB" dirty="0" smtClean="0"/>
              <a:t> Working directly on streaming data is different from the recent </a:t>
            </a:r>
            <a:r>
              <a:rPr lang="en-GB" dirty="0" smtClean="0"/>
              <a:t>past IT systems, </a:t>
            </a:r>
            <a:r>
              <a:rPr lang="en-GB" dirty="0" smtClean="0"/>
              <a:t>where enterprise driven transactions arrived at a much more leisurely rate and  small volumes of </a:t>
            </a:r>
            <a:r>
              <a:rPr lang="en-GB" dirty="0" smtClean="0"/>
              <a:t>data</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of Spark Application in Financial Services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 Spark application can analyse raw incoming credit card authorisations , completed transactions in near real time, rather than going through this information after the fact </a:t>
            </a:r>
          </a:p>
          <a:p>
            <a:r>
              <a:rPr lang="en-GB" dirty="0" smtClean="0"/>
              <a:t>This can be  game changer for solutions like fraud prevention (rather than just detection)</a:t>
            </a:r>
          </a:p>
          <a:p>
            <a:r>
              <a:rPr lang="en-GB" dirty="0" smtClean="0"/>
              <a:t>For Example - could reject a bogus credit card transaction at point of sale in real time rather than allowing the fraudster to acquire merchandise and trigger a loss </a:t>
            </a:r>
            <a:r>
              <a:rPr lang="en-GB" dirty="0" smtClean="0"/>
              <a:t>for </a:t>
            </a:r>
            <a:r>
              <a:rPr lang="en-GB" dirty="0" smtClean="0"/>
              <a:t>bank and retail business</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Artificial Intelligence and Machine Learning</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A</a:t>
            </a:r>
            <a:r>
              <a:rPr lang="en-GB" dirty="0" smtClean="0"/>
              <a:t>rtificial </a:t>
            </a:r>
            <a:r>
              <a:rPr lang="en-GB" dirty="0" smtClean="0"/>
              <a:t>intelligence (AI), machine learning (ML), and deep learning (DL) algorithms </a:t>
            </a:r>
            <a:r>
              <a:rPr lang="en-GB" dirty="0" smtClean="0"/>
              <a:t> are being used to </a:t>
            </a:r>
            <a:r>
              <a:rPr lang="en-GB" dirty="0" smtClean="0"/>
              <a:t>develop powerful new analytic capabilities across many areas</a:t>
            </a:r>
          </a:p>
          <a:p>
            <a:r>
              <a:rPr lang="en-GB" dirty="0" smtClean="0"/>
              <a:t> At the heart of any use case associated with AI, ML, and DL are sophisticated pattern recognition and classification </a:t>
            </a:r>
            <a:r>
              <a:rPr lang="en-GB" dirty="0" smtClean="0"/>
              <a:t>capabilities </a:t>
            </a:r>
            <a:endParaRPr lang="en-GB" dirty="0" smtClean="0"/>
          </a:p>
          <a:p>
            <a:r>
              <a:rPr lang="en-GB" dirty="0" smtClean="0"/>
              <a:t>AI projects begin as Big Data problems, and the accuracy and quality of an AI model is directly affected by the quality and quantity of data used</a:t>
            </a:r>
          </a:p>
          <a:p>
            <a:r>
              <a:rPr lang="en-GB" dirty="0" smtClean="0"/>
              <a:t>It is predicted that emerging AI solutions will need eight to ten times the data volume used for current Big Data solutions. This data may come from many sources such from ERP systems,  data lakes, sensors, mobile apps, social media, and legacy data. Data may be structured and unstructured </a:t>
            </a: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and AI</a:t>
            </a:r>
            <a:endParaRPr lang="en-GB" dirty="0"/>
          </a:p>
        </p:txBody>
      </p:sp>
      <p:sp>
        <p:nvSpPr>
          <p:cNvPr id="3" name="Content Placeholder 2"/>
          <p:cNvSpPr>
            <a:spLocks noGrp="1"/>
          </p:cNvSpPr>
          <p:nvPr>
            <p:ph idx="1"/>
          </p:nvPr>
        </p:nvSpPr>
        <p:spPr/>
        <p:txBody>
          <a:bodyPr>
            <a:normAutofit lnSpcReduction="10000"/>
          </a:bodyPr>
          <a:lstStyle/>
          <a:p>
            <a:r>
              <a:rPr lang="en-GB" dirty="0" smtClean="0"/>
              <a:t>In memory processing and highly efficient data pipelines make Spark a suitable analytics engine for data preparation, transformation, and manipulation for AI projects. Many steps are involved: </a:t>
            </a:r>
          </a:p>
          <a:p>
            <a:pPr lvl="1"/>
            <a:r>
              <a:rPr lang="en-GB" dirty="0" smtClean="0"/>
              <a:t>Identifying and connecting to data sources </a:t>
            </a:r>
          </a:p>
          <a:p>
            <a:pPr lvl="1"/>
            <a:r>
              <a:rPr lang="en-GB" dirty="0" smtClean="0"/>
              <a:t>Extracting the data </a:t>
            </a:r>
          </a:p>
          <a:p>
            <a:pPr lvl="1"/>
            <a:r>
              <a:rPr lang="en-GB" dirty="0" smtClean="0"/>
              <a:t>Tagging the data </a:t>
            </a:r>
          </a:p>
          <a:p>
            <a:pPr lvl="1"/>
            <a:r>
              <a:rPr lang="en-GB" dirty="0" smtClean="0"/>
              <a:t>Using tools and scripts to manipulate the data</a:t>
            </a:r>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Intelligence</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For business to be more successful, users and BA need more up to data and full spectrum of an organisation data in a Big Data context</a:t>
            </a:r>
          </a:p>
          <a:p>
            <a:r>
              <a:rPr lang="en-GB" dirty="0" smtClean="0"/>
              <a:t>Traditional canned </a:t>
            </a:r>
            <a:r>
              <a:rPr lang="en-GB" dirty="0" smtClean="0"/>
              <a:t>report are of limited value –  ideally  queries should be carried out right away. Need to provide users the flexibility to change their queries, drill down on the data, etc </a:t>
            </a:r>
          </a:p>
          <a:p>
            <a:r>
              <a:rPr lang="en-GB" dirty="0" smtClean="0"/>
              <a:t>Spark provides the required performance  to allow on the fly analysis - not only by algorithms but also by people. </a:t>
            </a:r>
          </a:p>
          <a:p>
            <a:r>
              <a:rPr lang="en-GB" dirty="0" smtClean="0"/>
              <a:t>In a financial services investment scenario, this combination of computerised and human analysis of  data and risk factors would result faster and more accurate trading  decisions</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Difference between Spark and </a:t>
            </a:r>
            <a:r>
              <a:rPr lang="en-GB" dirty="0" err="1" smtClean="0"/>
              <a:t>MapReduce</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Spark keep things in memory but </a:t>
            </a:r>
            <a:r>
              <a:rPr lang="en-GB" dirty="0" err="1" smtClean="0"/>
              <a:t>MapReduce</a:t>
            </a:r>
            <a:r>
              <a:rPr lang="en-GB" dirty="0" smtClean="0"/>
              <a:t> keeps shuffling things in and out of disk</a:t>
            </a:r>
            <a:r>
              <a:rPr lang="en-GB" b="1" dirty="0" smtClean="0"/>
              <a:t>.</a:t>
            </a:r>
            <a:r>
              <a:rPr lang="en-GB" dirty="0" smtClean="0"/>
              <a:t> </a:t>
            </a:r>
            <a:r>
              <a:rPr lang="en-GB" dirty="0" err="1" smtClean="0"/>
              <a:t>MapReduce</a:t>
            </a:r>
            <a:r>
              <a:rPr lang="en-GB" dirty="0" smtClean="0"/>
              <a:t> read/write is slow and slows down </a:t>
            </a:r>
            <a:r>
              <a:rPr lang="en-GB" dirty="0" err="1" smtClean="0"/>
              <a:t>MapReduce</a:t>
            </a:r>
            <a:r>
              <a:rPr lang="en-GB" dirty="0" smtClean="0"/>
              <a:t>  </a:t>
            </a:r>
          </a:p>
          <a:p>
            <a:r>
              <a:rPr lang="en-GB" dirty="0" smtClean="0"/>
              <a:t>In SQL engines such as Hive, a chain of </a:t>
            </a:r>
            <a:r>
              <a:rPr lang="en-GB" dirty="0" err="1" smtClean="0"/>
              <a:t>MapReduce</a:t>
            </a:r>
            <a:r>
              <a:rPr lang="en-GB" dirty="0" smtClean="0"/>
              <a:t> operations is usually required and this requires a lot of I/O. On to disk, off disk - on to disk, off disk </a:t>
            </a:r>
          </a:p>
          <a:p>
            <a:r>
              <a:rPr lang="en-GB" dirty="0" smtClean="0"/>
              <a:t>Spark  is magnitude faster than </a:t>
            </a:r>
            <a:r>
              <a:rPr lang="en-GB" dirty="0" err="1" smtClean="0"/>
              <a:t>MapReduce</a:t>
            </a:r>
            <a:r>
              <a:rPr lang="en-GB" dirty="0" smtClean="0"/>
              <a:t>. When similar operations are run on Spark, Spark can keep things in memory without I/O  thus keep operating on the same data quickly. This improves performance</a:t>
            </a:r>
          </a:p>
          <a:p>
            <a:r>
              <a:rPr lang="en-GB" dirty="0" smtClean="0"/>
              <a:t>90% of time in </a:t>
            </a:r>
            <a:r>
              <a:rPr lang="en-GB" dirty="0" err="1" smtClean="0"/>
              <a:t>MapReduce</a:t>
            </a:r>
            <a:r>
              <a:rPr lang="en-GB" dirty="0" smtClean="0"/>
              <a:t> is doing </a:t>
            </a:r>
            <a:r>
              <a:rPr lang="en-GB" dirty="0" smtClean="0"/>
              <a:t>IO</a:t>
            </a:r>
            <a:endParaRPr lang="en-GB" dirty="0" smtClean="0"/>
          </a:p>
          <a:p>
            <a:r>
              <a:rPr lang="en-GB" dirty="0" smtClean="0"/>
              <a:t>The </a:t>
            </a:r>
            <a:r>
              <a:rPr lang="en-GB" dirty="0" smtClean="0"/>
              <a:t>benefit of </a:t>
            </a:r>
            <a:r>
              <a:rPr lang="en-GB" dirty="0" err="1" smtClean="0"/>
              <a:t>MapReduce</a:t>
            </a:r>
            <a:r>
              <a:rPr lang="en-GB" dirty="0" smtClean="0"/>
              <a:t> doing all that recording to disk is that  recording everything to disk allows for the possibility of restarting after </a:t>
            </a:r>
            <a:r>
              <a:rPr lang="en-GB" dirty="0" smtClean="0"/>
              <a:t>failure</a:t>
            </a:r>
            <a:endParaRPr lang="en-GB"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2016-02-01-at-2.16.29-PM.png"/>
          <p:cNvPicPr>
            <a:picLocks noGrp="1" noChangeAspect="1"/>
          </p:cNvPicPr>
          <p:nvPr>
            <p:ph idx="4294967295"/>
          </p:nvPr>
        </p:nvPicPr>
        <p:blipFill>
          <a:blip r:embed="rId2" cstate="print"/>
          <a:stretch>
            <a:fillRect/>
          </a:stretch>
        </p:blipFill>
        <p:spPr>
          <a:xfrm>
            <a:off x="323528" y="404812"/>
            <a:ext cx="8496944" cy="604852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Difference between </a:t>
            </a:r>
            <a:r>
              <a:rPr lang="en-GB" dirty="0" err="1" smtClean="0"/>
              <a:t>MapReduce</a:t>
            </a:r>
            <a:r>
              <a:rPr lang="en-GB" dirty="0" smtClean="0"/>
              <a:t> and Spark</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Faster development using Spark - Spark is more powerful and expressive in terms of how you give it instructions to process data</a:t>
            </a:r>
          </a:p>
          <a:p>
            <a:r>
              <a:rPr lang="en-GB" dirty="0" smtClean="0"/>
              <a:t> Spark provides instructions that are a higher level of abstraction than what </a:t>
            </a:r>
            <a:r>
              <a:rPr lang="en-GB" dirty="0" err="1" smtClean="0"/>
              <a:t>MapReduce</a:t>
            </a:r>
            <a:r>
              <a:rPr lang="en-GB" dirty="0" smtClean="0"/>
              <a:t> </a:t>
            </a:r>
            <a:r>
              <a:rPr lang="en-GB" dirty="0" smtClean="0"/>
              <a:t>provides</a:t>
            </a:r>
            <a:endParaRPr lang="en-GB" dirty="0" smtClean="0"/>
          </a:p>
          <a:p>
            <a:r>
              <a:rPr lang="en-GB" dirty="0" smtClean="0"/>
              <a:t>Example - </a:t>
            </a:r>
            <a:r>
              <a:rPr lang="en-GB" dirty="0" err="1" smtClean="0"/>
              <a:t>MapReduce</a:t>
            </a:r>
            <a:r>
              <a:rPr lang="en-GB" dirty="0" smtClean="0"/>
              <a:t> </a:t>
            </a:r>
            <a:r>
              <a:rPr lang="en-GB" dirty="0" err="1" smtClean="0"/>
              <a:t>wordcount</a:t>
            </a:r>
            <a:r>
              <a:rPr lang="en-GB" dirty="0" smtClean="0"/>
              <a:t> program is over 100 lines of code </a:t>
            </a:r>
            <a:r>
              <a:rPr lang="en-GB" dirty="0" err="1" smtClean="0"/>
              <a:t>vs</a:t>
            </a:r>
            <a:r>
              <a:rPr lang="en-GB" dirty="0" smtClean="0"/>
              <a:t> Spark Word count is 4 lines of code</a:t>
            </a:r>
          </a:p>
          <a:p>
            <a:pPr lvl="1"/>
            <a:r>
              <a:rPr lang="en-GB" dirty="0" smtClean="0"/>
              <a:t> </a:t>
            </a:r>
            <a:r>
              <a:rPr lang="en-GB" dirty="0" err="1" smtClean="0">
                <a:hlinkClick r:id="rId2"/>
              </a:rPr>
              <a:t>MapReduce-Wordcount</a:t>
            </a:r>
            <a:r>
              <a:rPr lang="en-GB" dirty="0" smtClean="0"/>
              <a:t>. </a:t>
            </a:r>
          </a:p>
          <a:p>
            <a:pPr lvl="1"/>
            <a:r>
              <a:rPr lang="en-GB" dirty="0" smtClean="0"/>
              <a:t> </a:t>
            </a:r>
            <a:r>
              <a:rPr lang="en-GB" dirty="0" smtClean="0">
                <a:hlinkClick r:id="rId3"/>
              </a:rPr>
              <a:t>Spark Examples</a:t>
            </a:r>
            <a:endParaRPr lang="en-GB" dirty="0" smtClean="0"/>
          </a:p>
          <a:p>
            <a:pPr lvl="1"/>
            <a:r>
              <a:rPr lang="en-GB" dirty="0" smtClean="0"/>
              <a:t>https://spark.apache.org/examples.html</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Spark supports multiple data sources</a:t>
            </a:r>
            <a:endParaRPr lang="en-GB" dirty="0"/>
          </a:p>
        </p:txBody>
      </p:sp>
      <p:sp>
        <p:nvSpPr>
          <p:cNvPr id="3" name="Content Placeholder 2"/>
          <p:cNvSpPr>
            <a:spLocks noGrp="1"/>
          </p:cNvSpPr>
          <p:nvPr>
            <p:ph idx="1"/>
          </p:nvPr>
        </p:nvSpPr>
        <p:spPr/>
        <p:txBody>
          <a:bodyPr/>
          <a:lstStyle/>
          <a:p>
            <a:pPr fontAlgn="base"/>
            <a:r>
              <a:rPr lang="en-GB" dirty="0" err="1" smtClean="0"/>
              <a:t>MapReduce</a:t>
            </a:r>
            <a:r>
              <a:rPr lang="en-GB" dirty="0" smtClean="0"/>
              <a:t> can process only the data present in distributed file system (HDFS)</a:t>
            </a:r>
          </a:p>
          <a:p>
            <a:pPr fontAlgn="base"/>
            <a:r>
              <a:rPr lang="en-GB" dirty="0" smtClean="0"/>
              <a:t>Spark in addition to the distributed file systems such as HDFS, also provides support to using much popular databases via JDBC like </a:t>
            </a:r>
            <a:r>
              <a:rPr lang="en-GB" dirty="0" err="1" smtClean="0"/>
              <a:t>MySQL</a:t>
            </a:r>
            <a:r>
              <a:rPr lang="en-GB" dirty="0" smtClean="0"/>
              <a:t>, </a:t>
            </a:r>
            <a:r>
              <a:rPr lang="en-GB" dirty="0" err="1" smtClean="0"/>
              <a:t>Postgress</a:t>
            </a:r>
            <a:r>
              <a:rPr lang="en-GB" dirty="0" smtClean="0"/>
              <a:t>, Oracle </a:t>
            </a:r>
          </a:p>
          <a:p>
            <a:pPr fontAlgn="base"/>
            <a:endParaRPr lang="en-GB" dirty="0" smtClean="0"/>
          </a:p>
          <a:p>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Questions</a:t>
            </a:r>
            <a:endParaRPr lang="en-GB" dirty="0"/>
          </a:p>
        </p:txBody>
      </p:sp>
      <p:sp>
        <p:nvSpPr>
          <p:cNvPr id="3" name="Content Placeholder 2"/>
          <p:cNvSpPr>
            <a:spLocks noGrp="1"/>
          </p:cNvSpPr>
          <p:nvPr>
            <p:ph idx="1"/>
          </p:nvPr>
        </p:nvSpPr>
        <p:spPr/>
        <p:txBody>
          <a:bodyPr/>
          <a:lstStyle/>
          <a:p>
            <a:r>
              <a:rPr lang="en-GB" dirty="0" smtClean="0"/>
              <a:t>Why </a:t>
            </a:r>
            <a:r>
              <a:rPr lang="en-GB" dirty="0" smtClean="0"/>
              <a:t>will Spark not be used commonly on an RDBMS?</a:t>
            </a:r>
          </a:p>
          <a:p>
            <a:r>
              <a:rPr lang="en-GB" dirty="0" smtClean="0"/>
              <a:t>It is often quoted that “Spark is 100 times faster than </a:t>
            </a:r>
            <a:r>
              <a:rPr lang="en-GB" dirty="0" err="1" smtClean="0"/>
              <a:t>Hadoop</a:t>
            </a:r>
            <a:r>
              <a:rPr lang="en-GB" dirty="0" smtClean="0"/>
              <a:t>” – what is a more accurate way to describe this?</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A typical  Personal computer works well for watching movies or working with spreadsheet  </a:t>
            </a:r>
          </a:p>
          <a:p>
            <a:r>
              <a:rPr lang="en-GB" dirty="0" smtClean="0"/>
              <a:t>However, your computer is not powerful enough to perform tasks like data processing on very large data set. Single machines do not have enough power &amp; resources to perform computations on huge amounts of data  </a:t>
            </a:r>
          </a:p>
          <a:p>
            <a:r>
              <a:rPr lang="en-GB" dirty="0" smtClean="0"/>
              <a:t>A cluster (group of machines) pools resources of many machines together allowing the use  of all the cumulative resources </a:t>
            </a:r>
          </a:p>
          <a:p>
            <a:r>
              <a:rPr lang="en-GB" dirty="0" smtClean="0"/>
              <a:t>A group of machines alone is not adequate -  need a framework to coordinate work across them </a:t>
            </a:r>
            <a:r>
              <a:rPr lang="en-GB" dirty="0" err="1" smtClean="0"/>
              <a:t>eg</a:t>
            </a:r>
            <a:r>
              <a:rPr lang="en-GB" dirty="0" smtClean="0"/>
              <a:t> </a:t>
            </a:r>
            <a:r>
              <a:rPr lang="en-GB" dirty="0" err="1" smtClean="0"/>
              <a:t>Mapreduce</a:t>
            </a:r>
            <a:r>
              <a:rPr lang="en-GB" dirty="0" smtClean="0"/>
              <a:t> or Spark</a:t>
            </a:r>
          </a:p>
          <a:p>
            <a:r>
              <a:rPr lang="en-GB" dirty="0" smtClean="0"/>
              <a:t>Spark manages and coordinates the execution of tasks on data across cluster of computers</a:t>
            </a:r>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AB699F-66C3-4CA9-9C19-E2F9DA0665C7}"/>
              </a:ext>
            </a:extLst>
          </p:cNvPr>
          <p:cNvSpPr>
            <a:spLocks noGrp="1"/>
          </p:cNvSpPr>
          <p:nvPr>
            <p:ph type="title"/>
          </p:nvPr>
        </p:nvSpPr>
        <p:spPr/>
        <p:txBody>
          <a:bodyPr>
            <a:normAutofit fontScale="90000"/>
          </a:bodyPr>
          <a:lstStyle/>
          <a:p>
            <a:r>
              <a:rPr lang="en-GB" dirty="0"/>
              <a:t>Spark – Third Generation Distributed System</a:t>
            </a:r>
          </a:p>
        </p:txBody>
      </p:sp>
      <p:sp>
        <p:nvSpPr>
          <p:cNvPr id="3" name="Content Placeholder 2">
            <a:extLst>
              <a:ext uri="{FF2B5EF4-FFF2-40B4-BE49-F238E27FC236}">
                <a16:creationId xmlns="" xmlns:a16="http://schemas.microsoft.com/office/drawing/2014/main" id="{53AB3232-06F9-4BE3-8A95-DD1A4B166236}"/>
              </a:ext>
            </a:extLst>
          </p:cNvPr>
          <p:cNvSpPr>
            <a:spLocks noGrp="1"/>
          </p:cNvSpPr>
          <p:nvPr>
            <p:ph idx="1"/>
          </p:nvPr>
        </p:nvSpPr>
        <p:spPr/>
        <p:txBody>
          <a:bodyPr>
            <a:normAutofit fontScale="85000" lnSpcReduction="10000"/>
          </a:bodyPr>
          <a:lstStyle/>
          <a:p>
            <a:r>
              <a:rPr lang="en-GB" dirty="0"/>
              <a:t>Exploit RAM as much as disk -&gt; ‘in memory’ processing</a:t>
            </a:r>
          </a:p>
          <a:p>
            <a:r>
              <a:rPr lang="en-GB" dirty="0"/>
              <a:t>Exploit multiple cores</a:t>
            </a:r>
          </a:p>
          <a:p>
            <a:r>
              <a:rPr lang="en-GB" dirty="0"/>
              <a:t>Integrate HDFS for storage</a:t>
            </a:r>
          </a:p>
          <a:p>
            <a:r>
              <a:rPr lang="en-GB" dirty="0"/>
              <a:t>Integrates with YARN (or Apache Mesos an alternative cluster management system)</a:t>
            </a:r>
          </a:p>
          <a:p>
            <a:r>
              <a:rPr lang="en-GB" dirty="0"/>
              <a:t>Particularly suited to iterative and real time analysis</a:t>
            </a:r>
          </a:p>
          <a:p>
            <a:r>
              <a:rPr lang="en-GB" dirty="0"/>
              <a:t>Can deliver order of magnitude performance improvements compared to Map Reduce for certain tasks </a:t>
            </a:r>
          </a:p>
          <a:p>
            <a:endParaRPr lang="en-GB" dirty="0"/>
          </a:p>
          <a:p>
            <a:endParaRPr lang="en-GB" dirty="0"/>
          </a:p>
          <a:p>
            <a:endParaRPr lang="en-GB" dirty="0"/>
          </a:p>
        </p:txBody>
      </p:sp>
    </p:spTree>
    <p:extLst>
      <p:ext uri="{BB962C8B-B14F-4D97-AF65-F5344CB8AC3E}">
        <p14:creationId xmlns:p14="http://schemas.microsoft.com/office/powerpoint/2010/main" xmlns="" val="3719197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8F602D-31D2-4F30-A38C-64817D3F34EE}"/>
              </a:ext>
            </a:extLst>
          </p:cNvPr>
          <p:cNvSpPr>
            <a:spLocks noGrp="1"/>
          </p:cNvSpPr>
          <p:nvPr>
            <p:ph type="title"/>
          </p:nvPr>
        </p:nvSpPr>
        <p:spPr>
          <a:xfrm>
            <a:off x="323528" y="332656"/>
            <a:ext cx="7886700" cy="833438"/>
          </a:xfrm>
        </p:spPr>
        <p:txBody>
          <a:bodyPr/>
          <a:lstStyle/>
          <a:p>
            <a:r>
              <a:rPr lang="en-GB" dirty="0"/>
              <a:t>Spark - key </a:t>
            </a:r>
            <a:r>
              <a:rPr lang="en-GB" dirty="0" smtClean="0"/>
              <a:t>points</a:t>
            </a:r>
            <a:endParaRPr lang="en-GB" dirty="0"/>
          </a:p>
        </p:txBody>
      </p:sp>
      <p:sp>
        <p:nvSpPr>
          <p:cNvPr id="3" name="Content Placeholder 2">
            <a:extLst>
              <a:ext uri="{FF2B5EF4-FFF2-40B4-BE49-F238E27FC236}">
                <a16:creationId xmlns="" xmlns:a16="http://schemas.microsoft.com/office/drawing/2014/main" id="{00893B47-5E5A-4C84-B5A7-6D6603A151D6}"/>
              </a:ext>
            </a:extLst>
          </p:cNvPr>
          <p:cNvSpPr>
            <a:spLocks noGrp="1"/>
          </p:cNvSpPr>
          <p:nvPr>
            <p:ph idx="1"/>
          </p:nvPr>
        </p:nvSpPr>
        <p:spPr>
          <a:xfrm>
            <a:off x="467544" y="1340768"/>
            <a:ext cx="7886700" cy="3263504"/>
          </a:xfrm>
        </p:spPr>
        <p:txBody>
          <a:bodyPr>
            <a:noAutofit/>
          </a:bodyPr>
          <a:lstStyle/>
          <a:p>
            <a:r>
              <a:rPr lang="en-GB" sz="2400" dirty="0"/>
              <a:t>Handles batch, interactive, and real-time within a single framework </a:t>
            </a:r>
          </a:p>
          <a:p>
            <a:r>
              <a:rPr lang="en-GB" sz="2400" dirty="0"/>
              <a:t>Native integration with </a:t>
            </a:r>
            <a:r>
              <a:rPr lang="en-GB" sz="2400" dirty="0" smtClean="0"/>
              <a:t>Scala, Java</a:t>
            </a:r>
            <a:r>
              <a:rPr lang="en-GB" sz="2400" dirty="0"/>
              <a:t>, </a:t>
            </a:r>
            <a:r>
              <a:rPr lang="en-GB" sz="2400" dirty="0" smtClean="0"/>
              <a:t>Python</a:t>
            </a:r>
            <a:endParaRPr lang="en-GB" sz="2400" dirty="0"/>
          </a:p>
          <a:p>
            <a:pPr lvl="1"/>
            <a:r>
              <a:rPr lang="en-GB" sz="2000" dirty="0" smtClean="0"/>
              <a:t>Scala is a functional programming language</a:t>
            </a:r>
          </a:p>
          <a:p>
            <a:pPr lvl="1"/>
            <a:r>
              <a:rPr lang="en-GB" sz="2000" dirty="0" smtClean="0"/>
              <a:t>is the least verbose of the three</a:t>
            </a:r>
            <a:endParaRPr lang="en-GB" sz="2000" dirty="0"/>
          </a:p>
          <a:p>
            <a:r>
              <a:rPr lang="en-GB" sz="2400" dirty="0"/>
              <a:t>Programming at a higher level of abstraction </a:t>
            </a:r>
          </a:p>
          <a:p>
            <a:r>
              <a:rPr lang="en-GB" sz="2400" dirty="0"/>
              <a:t>More general:</a:t>
            </a:r>
            <a:r>
              <a:rPr lang="en-US" altLang="en-US" sz="2400" dirty="0">
                <a:ea typeface="ＭＳ Ｐゴシック" panose="020B0600070205080204" pitchFamily="34" charset="-128"/>
              </a:rPr>
              <a:t> instead of just “map” and “reduce”, defines a large set of </a:t>
            </a:r>
            <a:r>
              <a:rPr lang="en-US" altLang="en-US" sz="2400" i="1" dirty="0">
                <a:ea typeface="ＭＳ Ｐゴシック" panose="020B0600070205080204" pitchFamily="34" charset="-128"/>
              </a:rPr>
              <a:t>operations</a:t>
            </a:r>
            <a:r>
              <a:rPr lang="en-US" altLang="en-US" sz="2400" dirty="0">
                <a:ea typeface="ＭＳ Ｐゴシック" panose="020B0600070205080204" pitchFamily="34" charset="-128"/>
              </a:rPr>
              <a:t> (transformations &amp; actions)</a:t>
            </a:r>
          </a:p>
          <a:p>
            <a:pPr lvl="1"/>
            <a:r>
              <a:rPr lang="en-US" altLang="en-US" sz="2000" dirty="0">
                <a:ea typeface="ＭＳ Ｐゴシック" panose="020B0600070205080204" pitchFamily="34" charset="-128"/>
              </a:rPr>
              <a:t>Operations can be arbitrarily combined in any order</a:t>
            </a:r>
          </a:p>
          <a:p>
            <a:r>
              <a:rPr lang="en-US" altLang="en-US" sz="2400" dirty="0">
                <a:ea typeface="ＭＳ Ｐゴシック" panose="020B0600070205080204" pitchFamily="34" charset="-128"/>
              </a:rPr>
              <a:t>Open source software</a:t>
            </a:r>
          </a:p>
          <a:p>
            <a:pPr marL="0" indent="0">
              <a:buNone/>
            </a:pPr>
            <a:endParaRPr lang="en-GB" sz="2400" dirty="0"/>
          </a:p>
        </p:txBody>
      </p:sp>
    </p:spTree>
    <p:extLst>
      <p:ext uri="{BB962C8B-B14F-4D97-AF65-F5344CB8AC3E}">
        <p14:creationId xmlns:p14="http://schemas.microsoft.com/office/powerpoint/2010/main" xmlns="" val="6391877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Spark RDD will eliminate Disk IO and read from memory</a:t>
            </a:r>
            <a:endParaRPr lang="en-GB" dirty="0"/>
          </a:p>
        </p:txBody>
      </p:sp>
      <p:pic>
        <p:nvPicPr>
          <p:cNvPr id="4" name="Content Placeholder 3" descr="interactive_operations_on_spark_rdd.jpg"/>
          <p:cNvPicPr>
            <a:picLocks noGrp="1" noChangeAspect="1"/>
          </p:cNvPicPr>
          <p:nvPr>
            <p:ph idx="1"/>
          </p:nvPr>
        </p:nvPicPr>
        <p:blipFill>
          <a:blip r:embed="rId2" cstate="print"/>
          <a:stretch>
            <a:fillRect/>
          </a:stretch>
        </p:blipFill>
        <p:spPr>
          <a:xfrm>
            <a:off x="899592" y="1556792"/>
            <a:ext cx="7848872" cy="4608512"/>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4" name="Content Placeholder 3" descr="intro-to-apache-spark-9-638.jpg"/>
          <p:cNvPicPr>
            <a:picLocks noGrp="1" noChangeAspect="1"/>
          </p:cNvPicPr>
          <p:nvPr>
            <p:ph idx="1"/>
          </p:nvPr>
        </p:nvPicPr>
        <p:blipFill>
          <a:blip r:embed="rId2" cstate="print"/>
          <a:stretch>
            <a:fillRect/>
          </a:stretch>
        </p:blipFill>
        <p:spPr>
          <a:xfrm>
            <a:off x="0" y="188640"/>
            <a:ext cx="9144000" cy="666936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stack</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Built on foundation called Spark Core, which provides </a:t>
            </a:r>
            <a:r>
              <a:rPr lang="en-GB" dirty="0" smtClean="0"/>
              <a:t> </a:t>
            </a:r>
            <a:r>
              <a:rPr lang="en-GB" dirty="0" smtClean="0"/>
              <a:t>the necessary functionalities to manage and run distributed applications such as scheduling, coordination, and fault tolerance. It provides a powerful and generic programming abstraction for data processing called resilient distributed datasets (RDDs).</a:t>
            </a:r>
          </a:p>
          <a:p>
            <a:r>
              <a:rPr lang="en-GB" dirty="0" smtClean="0"/>
              <a:t>There are a collection of components where each one is designed for a specific data processing workload:</a:t>
            </a:r>
          </a:p>
          <a:p>
            <a:pPr lvl="1"/>
            <a:r>
              <a:rPr lang="en-GB" dirty="0" smtClean="0"/>
              <a:t>Spark </a:t>
            </a:r>
            <a:r>
              <a:rPr lang="en-GB" dirty="0" err="1" smtClean="0"/>
              <a:t>GraphX</a:t>
            </a:r>
            <a:r>
              <a:rPr lang="en-GB" dirty="0" smtClean="0"/>
              <a:t> is for graph processing. </a:t>
            </a:r>
          </a:p>
          <a:p>
            <a:pPr lvl="1"/>
            <a:r>
              <a:rPr lang="en-GB" dirty="0" smtClean="0"/>
              <a:t>Spark </a:t>
            </a:r>
            <a:r>
              <a:rPr lang="en-GB" dirty="0" err="1" smtClean="0"/>
              <a:t>MLlib</a:t>
            </a:r>
            <a:r>
              <a:rPr lang="en-GB" dirty="0" smtClean="0"/>
              <a:t> is for machine learning. </a:t>
            </a:r>
          </a:p>
          <a:p>
            <a:pPr lvl="1"/>
            <a:r>
              <a:rPr lang="en-GB" dirty="0" smtClean="0"/>
              <a:t> Spark SQL is for batch as well as interactive data processing </a:t>
            </a:r>
          </a:p>
          <a:p>
            <a:pPr lvl="1"/>
            <a:r>
              <a:rPr lang="en-GB" dirty="0" smtClean="0"/>
              <a:t>Spark Streaming is for real-time stream data processing</a:t>
            </a:r>
          </a:p>
          <a:p>
            <a:pPr lvl="1"/>
            <a:endParaRPr lang="en-GB" dirty="0" smtClean="0"/>
          </a:p>
          <a:p>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66470-4EE8-4F8E-BC9D-44BB82E522B3}"/>
              </a:ext>
            </a:extLst>
          </p:cNvPr>
          <p:cNvSpPr>
            <a:spLocks noGrp="1"/>
          </p:cNvSpPr>
          <p:nvPr>
            <p:ph type="title"/>
          </p:nvPr>
        </p:nvSpPr>
        <p:spPr/>
        <p:txBody>
          <a:bodyPr>
            <a:normAutofit fontScale="90000"/>
          </a:bodyPr>
          <a:lstStyle/>
          <a:p>
            <a:r>
              <a:rPr lang="en-GB" dirty="0"/>
              <a:t>Spark - Key Abstractions and Concepts</a:t>
            </a:r>
          </a:p>
        </p:txBody>
      </p:sp>
      <p:sp>
        <p:nvSpPr>
          <p:cNvPr id="3" name="Content Placeholder 2">
            <a:extLst>
              <a:ext uri="{FF2B5EF4-FFF2-40B4-BE49-F238E27FC236}">
                <a16:creationId xmlns:a16="http://schemas.microsoft.com/office/drawing/2014/main" xmlns="" id="{91A0A89C-FA7E-4F4C-84D5-36A1CA965E49}"/>
              </a:ext>
            </a:extLst>
          </p:cNvPr>
          <p:cNvSpPr>
            <a:spLocks noGrp="1"/>
          </p:cNvSpPr>
          <p:nvPr>
            <p:ph idx="1"/>
          </p:nvPr>
        </p:nvSpPr>
        <p:spPr/>
        <p:txBody>
          <a:bodyPr/>
          <a:lstStyle/>
          <a:p>
            <a:pPr>
              <a:spcBef>
                <a:spcPts val="1200"/>
              </a:spcBef>
              <a:spcAft>
                <a:spcPts val="1200"/>
              </a:spcAft>
            </a:pPr>
            <a:r>
              <a:rPr lang="en-GB" dirty="0"/>
              <a:t>RDD</a:t>
            </a:r>
          </a:p>
          <a:p>
            <a:pPr>
              <a:spcBef>
                <a:spcPts val="1200"/>
              </a:spcBef>
              <a:spcAft>
                <a:spcPts val="1200"/>
              </a:spcAft>
            </a:pPr>
            <a:r>
              <a:rPr lang="en-GB" dirty="0"/>
              <a:t>Transformations</a:t>
            </a:r>
          </a:p>
          <a:p>
            <a:pPr>
              <a:spcBef>
                <a:spcPts val="1200"/>
              </a:spcBef>
              <a:spcAft>
                <a:spcPts val="1200"/>
              </a:spcAft>
            </a:pPr>
            <a:r>
              <a:rPr lang="en-GB" dirty="0"/>
              <a:t>Actions</a:t>
            </a:r>
          </a:p>
          <a:p>
            <a:pPr>
              <a:spcBef>
                <a:spcPts val="1200"/>
              </a:spcBef>
              <a:spcAft>
                <a:spcPts val="1200"/>
              </a:spcAft>
            </a:pPr>
            <a:r>
              <a:rPr lang="en-GB" dirty="0" smtClean="0"/>
              <a:t>DAG (Graph of all the transformations to be performed on the data)</a:t>
            </a:r>
            <a:endParaRPr lang="en-GB" dirty="0"/>
          </a:p>
          <a:p>
            <a:pPr marL="0" indent="0">
              <a:buNone/>
            </a:pPr>
            <a:endParaRPr lang="en-GB" dirty="0"/>
          </a:p>
        </p:txBody>
      </p:sp>
    </p:spTree>
    <p:extLst>
      <p:ext uri="{BB962C8B-B14F-4D97-AF65-F5344CB8AC3E}">
        <p14:creationId xmlns="" xmlns:p14="http://schemas.microsoft.com/office/powerpoint/2010/main" val="20986374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8048CB-3AB6-4988-8512-3724F3F1B364}"/>
              </a:ext>
            </a:extLst>
          </p:cNvPr>
          <p:cNvSpPr>
            <a:spLocks noGrp="1"/>
          </p:cNvSpPr>
          <p:nvPr>
            <p:ph type="title"/>
          </p:nvPr>
        </p:nvSpPr>
        <p:spPr/>
        <p:txBody>
          <a:bodyPr/>
          <a:lstStyle/>
          <a:p>
            <a:r>
              <a:rPr lang="en-US" altLang="en-US" dirty="0">
                <a:ea typeface="ＭＳ Ｐゴシック" panose="020B0600070205080204" pitchFamily="34" charset="-128"/>
              </a:rPr>
              <a:t>Resilient Distributed Dataset (RDD)</a:t>
            </a:r>
            <a:endParaRPr lang="en-GB" dirty="0"/>
          </a:p>
        </p:txBody>
      </p:sp>
      <p:sp>
        <p:nvSpPr>
          <p:cNvPr id="3" name="Content Placeholder 2">
            <a:extLst>
              <a:ext uri="{FF2B5EF4-FFF2-40B4-BE49-F238E27FC236}">
                <a16:creationId xmlns="" xmlns:a16="http://schemas.microsoft.com/office/drawing/2014/main" id="{D4E7B7C1-8A7D-4F9C-AFF7-0E23C888EB1D}"/>
              </a:ext>
            </a:extLst>
          </p:cNvPr>
          <p:cNvSpPr>
            <a:spLocks noGrp="1"/>
          </p:cNvSpPr>
          <p:nvPr>
            <p:ph idx="1"/>
          </p:nvPr>
        </p:nvSpPr>
        <p:spPr/>
        <p:txBody>
          <a:bodyPr>
            <a:normAutofit fontScale="92500" lnSpcReduction="10000"/>
          </a:bodyPr>
          <a:lstStyle/>
          <a:p>
            <a:r>
              <a:rPr lang="en-GB" dirty="0" smtClean="0"/>
              <a:t>Basic Data structure of Spark</a:t>
            </a:r>
          </a:p>
          <a:p>
            <a:r>
              <a:rPr lang="en-GB" dirty="0" smtClean="0"/>
              <a:t>Snapshot </a:t>
            </a:r>
            <a:r>
              <a:rPr lang="en-GB" dirty="0"/>
              <a:t>of data at any one time</a:t>
            </a:r>
          </a:p>
          <a:p>
            <a:r>
              <a:rPr lang="en-GB" dirty="0" smtClean="0"/>
              <a:t>Immutable</a:t>
            </a:r>
            <a:endParaRPr lang="en-GB" dirty="0"/>
          </a:p>
          <a:p>
            <a:r>
              <a:rPr lang="en-GB" dirty="0"/>
              <a:t>Transform one RDD to another RDD</a:t>
            </a:r>
          </a:p>
          <a:p>
            <a:r>
              <a:rPr lang="en-GB" dirty="0"/>
              <a:t>Can roll back to previous RDD in event of </a:t>
            </a:r>
            <a:r>
              <a:rPr lang="en-GB" dirty="0" smtClean="0"/>
              <a:t>failure</a:t>
            </a:r>
          </a:p>
          <a:p>
            <a:r>
              <a:rPr lang="en-US" altLang="en-US" dirty="0" smtClean="0">
                <a:ea typeface="ＭＳ Ｐゴシック" panose="020B0600070205080204" pitchFamily="34" charset="-128"/>
              </a:rPr>
              <a:t>Lazy </a:t>
            </a:r>
            <a:r>
              <a:rPr lang="en-US" altLang="en-US" dirty="0">
                <a:ea typeface="ＭＳ Ｐゴシック" panose="020B0600070205080204" pitchFamily="34" charset="-128"/>
              </a:rPr>
              <a:t>evaluation: Nothing computed until an action requires </a:t>
            </a:r>
            <a:r>
              <a:rPr lang="en-US" altLang="en-US" dirty="0" smtClean="0">
                <a:ea typeface="ＭＳ Ｐゴシック" panose="020B0600070205080204" pitchFamily="34" charset="-128"/>
              </a:rPr>
              <a:t>it</a:t>
            </a:r>
          </a:p>
          <a:p>
            <a:r>
              <a:rPr lang="en-US" altLang="en-US" dirty="0">
                <a:ea typeface="ＭＳ Ｐゴシック" panose="020B0600070205080204" pitchFamily="34" charset="-128"/>
              </a:rPr>
              <a:t>Actions can be applied to RDDs; actions force calculations and return values</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GB" dirty="0"/>
          </a:p>
        </p:txBody>
      </p:sp>
    </p:spTree>
    <p:extLst>
      <p:ext uri="{BB962C8B-B14F-4D97-AF65-F5344CB8AC3E}">
        <p14:creationId xmlns:p14="http://schemas.microsoft.com/office/powerpoint/2010/main" xmlns="" val="12962610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in-memory processing </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Resilient Distributed Datasets (RDDs) - memory structures  which  hold the information you want to load into and then process within Spark </a:t>
            </a:r>
          </a:p>
          <a:p>
            <a:r>
              <a:rPr lang="en-GB" dirty="0" smtClean="0"/>
              <a:t>Resilient because they keep track of their history (edits and deletions) so they can reconstruct themselves if there are any failures</a:t>
            </a:r>
          </a:p>
          <a:p>
            <a:r>
              <a:rPr lang="en-GB" dirty="0" smtClean="0"/>
              <a:t>Distributed  - they are dispersed across multiple nodes in the cluster to support  parallel processing</a:t>
            </a:r>
          </a:p>
          <a:p>
            <a:r>
              <a:rPr lang="en-GB" dirty="0" smtClean="0"/>
              <a:t>Datasets  - Group of data on which we are performing different operations</a:t>
            </a:r>
          </a:p>
          <a:p>
            <a:r>
              <a:rPr lang="en-GB" dirty="0" smtClean="0"/>
              <a:t>When presented with a request from an application, a Spark solution uses the platform’s internal features to create and then load data into an RDD. Data source can be HDFS, Cloud storage, Apache </a:t>
            </a:r>
            <a:r>
              <a:rPr lang="en-GB" dirty="0" err="1" smtClean="0"/>
              <a:t>HBase</a:t>
            </a:r>
            <a:r>
              <a:rPr lang="en-GB" dirty="0" smtClean="0"/>
              <a:t>, RDBMS </a:t>
            </a:r>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RDD</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Immutable distributed collection of objects. Each dataset in RDD is divided into logical partitions, which may be computed on different nodes in cluster</a:t>
            </a:r>
          </a:p>
          <a:p>
            <a:r>
              <a:rPr lang="en-GB" dirty="0" smtClean="0"/>
              <a:t>Solves the Data sharing issue – in memory.</a:t>
            </a:r>
          </a:p>
          <a:p>
            <a:pPr lvl="1"/>
            <a:r>
              <a:rPr lang="en-GB" dirty="0" smtClean="0"/>
              <a:t>Data sharing is slow in </a:t>
            </a:r>
            <a:r>
              <a:rPr lang="en-GB" dirty="0" err="1" smtClean="0"/>
              <a:t>MapReduce</a:t>
            </a:r>
            <a:r>
              <a:rPr lang="en-GB" dirty="0" smtClean="0"/>
              <a:t> due to replication, serialization and disk IO. Most of the </a:t>
            </a:r>
            <a:r>
              <a:rPr lang="en-GB" dirty="0" err="1" smtClean="0"/>
              <a:t>Hadoop</a:t>
            </a:r>
            <a:r>
              <a:rPr lang="en-GB" dirty="0" smtClean="0"/>
              <a:t>  </a:t>
            </a:r>
            <a:r>
              <a:rPr lang="en-GB" dirty="0" err="1" smtClean="0"/>
              <a:t>MapReduce</a:t>
            </a:r>
            <a:r>
              <a:rPr lang="en-GB" dirty="0" smtClean="0"/>
              <a:t> applications spend approx 90% of the time doing HDFS I/O</a:t>
            </a:r>
          </a:p>
          <a:p>
            <a:r>
              <a:rPr lang="en-GB" dirty="0" smtClean="0"/>
              <a:t>Spark RDD supports in memory processing computation as it stores the state of memory as an object across the jobs and this is sharable between those jobs </a:t>
            </a:r>
          </a:p>
          <a:p>
            <a:r>
              <a:rPr lang="en-GB" dirty="0" smtClean="0"/>
              <a:t>Data sharing in memory is 10 to 100 times faster than Disk IO</a:t>
            </a:r>
          </a:p>
          <a:p>
            <a:pPr lvl="1"/>
            <a:endParaRPr lang="en-GB" dirty="0" smtClean="0"/>
          </a:p>
          <a:p>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RDD</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Each dataset in RDD is divided into partitions and computed on different nodes of the cluster. Due to this transformations/ actions  are done in parallel</a:t>
            </a:r>
          </a:p>
          <a:p>
            <a:r>
              <a:rPr lang="en-GB" dirty="0" smtClean="0"/>
              <a:t>RDDs are highly resilient; they are able to recover quickly from any issues as the same data chunks are replicated across multiple executor nodes. </a:t>
            </a:r>
          </a:p>
          <a:p>
            <a:r>
              <a:rPr lang="en-GB" dirty="0" smtClean="0"/>
              <a:t>When you create an RDD it becomes immutable</a:t>
            </a:r>
          </a:p>
          <a:p>
            <a:r>
              <a:rPr lang="en-GB" dirty="0" smtClean="0"/>
              <a:t>Two ways to create RDDs − parallelising an existing collection in your driver program, or by referencing a dataset in an external storage system, such as a shared file system, HDFS, </a:t>
            </a:r>
            <a:r>
              <a:rPr lang="en-GB" dirty="0" err="1" smtClean="0"/>
              <a:t>HBase</a:t>
            </a:r>
            <a:r>
              <a:rPr lang="en-GB" dirty="0" smtClean="0"/>
              <a:t>,</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 </a:t>
            </a:r>
            <a:r>
              <a:rPr lang="en-GB" dirty="0" err="1" smtClean="0"/>
              <a:t>Hadoop</a:t>
            </a:r>
            <a:r>
              <a:rPr lang="en-GB" dirty="0" smtClean="0"/>
              <a:t> </a:t>
            </a:r>
            <a:r>
              <a:rPr lang="en-GB" dirty="0" err="1" smtClean="0"/>
              <a:t>MapReduce</a:t>
            </a:r>
            <a:r>
              <a:rPr lang="en-GB" dirty="0" smtClean="0"/>
              <a:t> has been the de facto software development methodology for distributed computing and parallel </a:t>
            </a:r>
            <a:r>
              <a:rPr lang="en-GB" dirty="0" smtClean="0"/>
              <a:t>processing </a:t>
            </a:r>
            <a:r>
              <a:rPr lang="en-GB" dirty="0" smtClean="0"/>
              <a:t>for Big Data </a:t>
            </a:r>
          </a:p>
          <a:p>
            <a:r>
              <a:rPr lang="en-GB" dirty="0" smtClean="0"/>
              <a:t>Map Reduce is Batch processing  </a:t>
            </a:r>
          </a:p>
          <a:p>
            <a:r>
              <a:rPr lang="en-GB" dirty="0"/>
              <a:t>B</a:t>
            </a:r>
            <a:r>
              <a:rPr lang="en-GB" dirty="0" smtClean="0"/>
              <a:t>atch processing </a:t>
            </a:r>
            <a:r>
              <a:rPr lang="en-GB" dirty="0" smtClean="0"/>
              <a:t>is limiting and </a:t>
            </a:r>
            <a:r>
              <a:rPr lang="en-GB" dirty="0" smtClean="0"/>
              <a:t>not the answer for every computational situation </a:t>
            </a:r>
          </a:p>
          <a:p>
            <a:r>
              <a:rPr lang="en-GB" dirty="0" smtClean="0"/>
              <a:t>Spark designed to be general purpose computational engine for interactive, batch, and streaming tasks that can leverage the same types of distributed processing resources that had powered </a:t>
            </a:r>
            <a:r>
              <a:rPr lang="en-GB" dirty="0" err="1" smtClean="0"/>
              <a:t>MapReduce</a:t>
            </a:r>
            <a:r>
              <a:rPr lang="en-GB" dirty="0" smtClean="0"/>
              <a:t> </a:t>
            </a:r>
            <a:endParaRPr lang="en-GB" dirty="0" smtClean="0"/>
          </a:p>
          <a:p>
            <a:r>
              <a:rPr lang="en-GB" dirty="0" smtClean="0"/>
              <a:t>Spark runs on commodity hardware and horizontally scalable (like </a:t>
            </a:r>
            <a:r>
              <a:rPr lang="en-GB" dirty="0" err="1" smtClean="0"/>
              <a:t>MapReduce</a:t>
            </a:r>
            <a:r>
              <a:rPr lang="en-GB" dirty="0" smtClean="0"/>
              <a:t>)</a:t>
            </a:r>
            <a:endParaRPr lang="en-GB" dirty="0" smtClean="0"/>
          </a:p>
          <a:p>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EDEA26-A55A-4D19-B612-983541C014F3}"/>
              </a:ext>
            </a:extLst>
          </p:cNvPr>
          <p:cNvSpPr>
            <a:spLocks noGrp="1"/>
          </p:cNvSpPr>
          <p:nvPr>
            <p:ph type="title"/>
          </p:nvPr>
        </p:nvSpPr>
        <p:spPr/>
        <p:txBody>
          <a:bodyPr/>
          <a:lstStyle/>
          <a:p>
            <a:r>
              <a:rPr lang="en-GB" dirty="0"/>
              <a:t>RDD </a:t>
            </a:r>
            <a:r>
              <a:rPr lang="en-GB" dirty="0" smtClean="0"/>
              <a:t>Partitions (</a:t>
            </a:r>
            <a:r>
              <a:rPr lang="en-GB" dirty="0" err="1" smtClean="0"/>
              <a:t>i</a:t>
            </a:r>
            <a:r>
              <a:rPr lang="en-GB" dirty="0" smtClean="0"/>
              <a:t>)</a:t>
            </a:r>
            <a:endParaRPr lang="en-GB" dirty="0"/>
          </a:p>
        </p:txBody>
      </p:sp>
      <p:sp>
        <p:nvSpPr>
          <p:cNvPr id="3" name="Content Placeholder 2">
            <a:extLst>
              <a:ext uri="{FF2B5EF4-FFF2-40B4-BE49-F238E27FC236}">
                <a16:creationId xmlns="" xmlns:a16="http://schemas.microsoft.com/office/drawing/2014/main" id="{6017AA1C-A2AB-4F08-B793-00B187149B3D}"/>
              </a:ext>
            </a:extLst>
          </p:cNvPr>
          <p:cNvSpPr>
            <a:spLocks noGrp="1"/>
          </p:cNvSpPr>
          <p:nvPr>
            <p:ph idx="1"/>
          </p:nvPr>
        </p:nvSpPr>
        <p:spPr>
          <a:xfrm>
            <a:off x="469140" y="1052736"/>
            <a:ext cx="7886700" cy="4114800"/>
          </a:xfrm>
        </p:spPr>
        <p:txBody>
          <a:bodyPr>
            <a:noAutofit/>
          </a:bodyPr>
          <a:lstStyle/>
          <a:p>
            <a:pPr>
              <a:buNone/>
            </a:pPr>
            <a:endParaRPr lang="en-GB" sz="2400" dirty="0" smtClean="0"/>
          </a:p>
          <a:p>
            <a:r>
              <a:rPr lang="en-GB" sz="2800" dirty="0" smtClean="0"/>
              <a:t>Partitions are basic units of parallelism in Apache Spark</a:t>
            </a:r>
          </a:p>
          <a:p>
            <a:r>
              <a:rPr lang="en-GB" sz="2800" dirty="0" smtClean="0"/>
              <a:t>RDDs in Spark are collection of partitions</a:t>
            </a:r>
          </a:p>
          <a:p>
            <a:r>
              <a:rPr lang="en-GB" sz="2800" dirty="0" smtClean="0"/>
              <a:t>Spark </a:t>
            </a:r>
            <a:r>
              <a:rPr lang="en-GB" sz="2800" dirty="0"/>
              <a:t>automatically partitions RDDs and distributes the partitions across different nodes. </a:t>
            </a:r>
            <a:endParaRPr lang="en-GB" sz="2800" dirty="0" smtClean="0"/>
          </a:p>
          <a:p>
            <a:r>
              <a:rPr lang="en-GB" sz="2800" dirty="0" smtClean="0"/>
              <a:t>A </a:t>
            </a:r>
            <a:r>
              <a:rPr lang="en-GB" sz="2800" dirty="0"/>
              <a:t>partition in spark is an atomic chunk of data (logical division of data) stored on a node in the cluster. </a:t>
            </a:r>
          </a:p>
          <a:p>
            <a:r>
              <a:rPr lang="en-GB" sz="2800" dirty="0" smtClean="0"/>
              <a:t>RDDs </a:t>
            </a:r>
            <a:r>
              <a:rPr lang="en-GB" sz="2800" dirty="0"/>
              <a:t>are automatically partitioned in </a:t>
            </a:r>
            <a:r>
              <a:rPr lang="en-GB" sz="2800" dirty="0" smtClean="0"/>
              <a:t>Spark </a:t>
            </a:r>
            <a:r>
              <a:rPr lang="en-GB" sz="2800" dirty="0"/>
              <a:t>without human </a:t>
            </a:r>
            <a:r>
              <a:rPr lang="en-GB" sz="2800" dirty="0" smtClean="0"/>
              <a:t>intervention</a:t>
            </a:r>
            <a:r>
              <a:rPr lang="en-GB" sz="2400" dirty="0" smtClean="0"/>
              <a:t>.</a:t>
            </a:r>
            <a:endParaRPr lang="en-GB" sz="2400" dirty="0"/>
          </a:p>
        </p:txBody>
      </p:sp>
    </p:spTree>
    <p:extLst>
      <p:ext uri="{BB962C8B-B14F-4D97-AF65-F5344CB8AC3E}">
        <p14:creationId xmlns:p14="http://schemas.microsoft.com/office/powerpoint/2010/main" xmlns="" val="9061163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F3089-2EB6-438F-8493-33B83C381896}"/>
              </a:ext>
            </a:extLst>
          </p:cNvPr>
          <p:cNvSpPr>
            <a:spLocks noGrp="1"/>
          </p:cNvSpPr>
          <p:nvPr>
            <p:ph type="title"/>
          </p:nvPr>
        </p:nvSpPr>
        <p:spPr/>
        <p:txBody>
          <a:bodyPr/>
          <a:lstStyle/>
          <a:p>
            <a:r>
              <a:rPr lang="en-GB" dirty="0" smtClean="0"/>
              <a:t>RDD Partitions </a:t>
            </a:r>
            <a:r>
              <a:rPr lang="en-GB" dirty="0"/>
              <a:t>(ii)</a:t>
            </a:r>
          </a:p>
        </p:txBody>
      </p:sp>
      <p:sp>
        <p:nvSpPr>
          <p:cNvPr id="3" name="Content Placeholder 2">
            <a:extLst>
              <a:ext uri="{FF2B5EF4-FFF2-40B4-BE49-F238E27FC236}">
                <a16:creationId xmlns:a16="http://schemas.microsoft.com/office/drawing/2014/main" xmlns="" id="{71EACE7F-5C6E-4782-9A01-57034ABC3977}"/>
              </a:ext>
            </a:extLst>
          </p:cNvPr>
          <p:cNvSpPr>
            <a:spLocks noGrp="1"/>
          </p:cNvSpPr>
          <p:nvPr>
            <p:ph idx="1"/>
          </p:nvPr>
        </p:nvSpPr>
        <p:spPr>
          <a:xfrm>
            <a:off x="539552" y="1196752"/>
            <a:ext cx="7886700" cy="4464496"/>
          </a:xfrm>
        </p:spPr>
        <p:txBody>
          <a:bodyPr>
            <a:normAutofit fontScale="77500" lnSpcReduction="20000"/>
          </a:bodyPr>
          <a:lstStyle/>
          <a:p>
            <a:pPr fontAlgn="base"/>
            <a:r>
              <a:rPr lang="en-GB" dirty="0" smtClean="0"/>
              <a:t>By </a:t>
            </a:r>
            <a:r>
              <a:rPr lang="en-GB" dirty="0"/>
              <a:t>default one partition is created for each block of the file in HDFS.</a:t>
            </a:r>
          </a:p>
          <a:p>
            <a:pPr fontAlgn="base"/>
            <a:r>
              <a:rPr lang="en-GB" dirty="0"/>
              <a:t>However, when creating a RDD a second argument can be passed that defines the number of partitions to be created for an RDD.</a:t>
            </a:r>
          </a:p>
          <a:p>
            <a:pPr marL="400050" lvl="1" indent="0" fontAlgn="base">
              <a:buNone/>
            </a:pPr>
            <a:r>
              <a:rPr lang="en-GB" dirty="0" err="1">
                <a:latin typeface="Courier New" panose="02070309020205020404" pitchFamily="49" charset="0"/>
                <a:cs typeface="Courier New" panose="02070309020205020404" pitchFamily="49" charset="0"/>
              </a:rPr>
              <a:t>val</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rdd</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sc.textFile</a:t>
            </a:r>
            <a:r>
              <a:rPr lang="en-GB" dirty="0">
                <a:latin typeface="Courier New" panose="02070309020205020404" pitchFamily="49" charset="0"/>
                <a:cs typeface="Courier New" panose="02070309020205020404" pitchFamily="49" charset="0"/>
              </a:rPr>
              <a:t> (“file.txt”, 5)</a:t>
            </a:r>
          </a:p>
          <a:p>
            <a:pPr fontAlgn="base"/>
            <a:r>
              <a:rPr lang="en-GB" dirty="0"/>
              <a:t>The </a:t>
            </a:r>
            <a:r>
              <a:rPr lang="en-GB" dirty="0" smtClean="0"/>
              <a:t>code above will </a:t>
            </a:r>
            <a:r>
              <a:rPr lang="en-GB" dirty="0"/>
              <a:t>create an </a:t>
            </a:r>
            <a:r>
              <a:rPr lang="en-GB" dirty="0" smtClean="0"/>
              <a:t>RDD </a:t>
            </a:r>
            <a:r>
              <a:rPr lang="en-GB" dirty="0"/>
              <a:t>with 5 partitions. </a:t>
            </a:r>
            <a:endParaRPr lang="en-GB" dirty="0" smtClean="0"/>
          </a:p>
          <a:p>
            <a:pPr fontAlgn="base"/>
            <a:r>
              <a:rPr lang="en-GB" dirty="0" smtClean="0"/>
              <a:t>The </a:t>
            </a:r>
            <a:r>
              <a:rPr lang="en-GB" dirty="0"/>
              <a:t>best way to decide on the number of partitions in an RDD is to make the number of partitions equal to the number of cores in the cluster so that all the partitions will process in parallel and the resources will be </a:t>
            </a:r>
            <a:r>
              <a:rPr lang="en-GB" dirty="0" smtClean="0"/>
              <a:t>utilised </a:t>
            </a:r>
            <a:r>
              <a:rPr lang="en-GB" dirty="0"/>
              <a:t>in an optimal </a:t>
            </a:r>
            <a:r>
              <a:rPr lang="en-GB" dirty="0" smtClean="0"/>
              <a:t>way</a:t>
            </a:r>
          </a:p>
          <a:p>
            <a:pPr lvl="1" fontAlgn="base"/>
            <a:r>
              <a:rPr lang="en-GB" dirty="0" smtClean="0"/>
              <a:t>If your cluster has 50 cores, there should be 50 partitions</a:t>
            </a:r>
            <a:endParaRPr lang="en-GB" dirty="0"/>
          </a:p>
          <a:p>
            <a:endParaRPr lang="en-GB" dirty="0"/>
          </a:p>
        </p:txBody>
      </p:sp>
    </p:spTree>
    <p:extLst>
      <p:ext uri="{BB962C8B-B14F-4D97-AF65-F5344CB8AC3E}">
        <p14:creationId xmlns="" xmlns:p14="http://schemas.microsoft.com/office/powerpoint/2010/main" val="4054019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 xmlns:a16="http://schemas.microsoft.com/office/drawing/2014/main" id="{1185F808-C226-4D80-A04F-335AAC1E8150}"/>
              </a:ext>
            </a:extLst>
          </p:cNvPr>
          <p:cNvSpPr>
            <a:spLocks noGrp="1" noChangeArrowheads="1"/>
          </p:cNvSpPr>
          <p:nvPr>
            <p:ph type="title"/>
          </p:nvPr>
        </p:nvSpPr>
        <p:spPr/>
        <p:txBody>
          <a:bodyPr/>
          <a:lstStyle/>
          <a:p>
            <a:r>
              <a:rPr lang="en-US" altLang="en-US">
                <a:ea typeface="ＭＳ Ｐゴシック" panose="020B0600070205080204" pitchFamily="34" charset="-128"/>
              </a:rPr>
              <a:t>Spark – RDD Persistence</a:t>
            </a:r>
          </a:p>
        </p:txBody>
      </p:sp>
      <p:sp>
        <p:nvSpPr>
          <p:cNvPr id="35843" name="Content Placeholder 2">
            <a:extLst>
              <a:ext uri="{FF2B5EF4-FFF2-40B4-BE49-F238E27FC236}">
                <a16:creationId xmlns="" xmlns:a16="http://schemas.microsoft.com/office/drawing/2014/main" id="{DB2A6542-ECF8-4F43-B13E-66ED7F3BB5E5}"/>
              </a:ext>
            </a:extLst>
          </p:cNvPr>
          <p:cNvSpPr>
            <a:spLocks noGrp="1" noChangeArrowheads="1"/>
          </p:cNvSpPr>
          <p:nvPr>
            <p:ph idx="1"/>
          </p:nvPr>
        </p:nvSpPr>
        <p:spPr>
          <a:xfrm>
            <a:off x="179512" y="1340768"/>
            <a:ext cx="8712968" cy="4785395"/>
          </a:xfrm>
        </p:spPr>
        <p:txBody>
          <a:bodyPr>
            <a:noAutofit/>
          </a:bodyPr>
          <a:lstStyle/>
          <a:p>
            <a:r>
              <a:rPr lang="en-US" altLang="en-US" sz="2200" dirty="0">
                <a:ea typeface="ＭＳ Ｐゴシック" panose="020B0600070205080204" pitchFamily="34" charset="-128"/>
              </a:rPr>
              <a:t>You can persist (cache) an </a:t>
            </a:r>
            <a:r>
              <a:rPr lang="en-US" altLang="en-US" sz="2200" dirty="0" smtClean="0">
                <a:ea typeface="ＭＳ Ｐゴシック" panose="020B0600070205080204" pitchFamily="34" charset="-128"/>
              </a:rPr>
              <a:t>RDD – it will stay in memory and avoid to </a:t>
            </a:r>
            <a:r>
              <a:rPr lang="en-US" altLang="en-US" sz="2200" dirty="0" err="1" smtClean="0">
                <a:ea typeface="ＭＳ Ｐゴシック" panose="020B0600070205080204" pitchFamily="34" charset="-128"/>
              </a:rPr>
              <a:t>recompute</a:t>
            </a:r>
            <a:endParaRPr lang="en-US" altLang="en-US" sz="2200" dirty="0">
              <a:ea typeface="ＭＳ Ｐゴシック" panose="020B0600070205080204" pitchFamily="34" charset="-128"/>
            </a:endParaRPr>
          </a:p>
          <a:p>
            <a:r>
              <a:rPr lang="en-US" altLang="en-US" sz="2200" dirty="0">
                <a:ea typeface="ＭＳ Ｐゴシック" panose="020B0600070205080204" pitchFamily="34" charset="-128"/>
              </a:rPr>
              <a:t>When you persist an RDD, each node stores any partitions of it that it computes in memory and reuses them in other actions on that dataset (or datasets derived from it)</a:t>
            </a:r>
          </a:p>
          <a:p>
            <a:r>
              <a:rPr lang="en-US" altLang="en-US" sz="2200" dirty="0">
                <a:ea typeface="ＭＳ Ｐゴシック" panose="020B0600070205080204" pitchFamily="34" charset="-128"/>
              </a:rPr>
              <a:t>Allows future actions to be much faster (often &gt;10x).</a:t>
            </a:r>
          </a:p>
          <a:p>
            <a:r>
              <a:rPr lang="en-US" altLang="en-US" sz="2200" dirty="0">
                <a:ea typeface="ＭＳ Ｐゴシック" panose="020B0600070205080204" pitchFamily="34" charset="-128"/>
              </a:rPr>
              <a:t>Mark RDD to be persisted using the persist() or cache() methods on it. The first time it is computed in an action, it will be kept in memory on the nodes.</a:t>
            </a:r>
          </a:p>
          <a:p>
            <a:r>
              <a:rPr lang="en-US" altLang="en-US" sz="2200" dirty="0">
                <a:ea typeface="ＭＳ Ｐゴシック" panose="020B0600070205080204" pitchFamily="34" charset="-128"/>
              </a:rPr>
              <a:t>Cache is fault-tolerant – if any partition of an RDD is lost, it will automatically be recomputed using the transformations that originally created it</a:t>
            </a:r>
          </a:p>
          <a:p>
            <a:r>
              <a:rPr lang="en-US" altLang="en-US" sz="2200" dirty="0">
                <a:ea typeface="ＭＳ Ｐゴシック" panose="020B0600070205080204" pitchFamily="34" charset="-128"/>
              </a:rPr>
              <a:t>Can choose storage level (MEMORY_ONLY</a:t>
            </a:r>
            <a:r>
              <a:rPr lang="en-US" altLang="en-US" sz="2200" dirty="0" smtClean="0">
                <a:ea typeface="ＭＳ Ｐゴシック" panose="020B0600070205080204" pitchFamily="34" charset="-128"/>
              </a:rPr>
              <a:t>, </a:t>
            </a:r>
            <a:r>
              <a:rPr lang="en-US" altLang="en-US" sz="2200" dirty="0" smtClean="0">
                <a:ea typeface="ＭＳ Ｐゴシック" panose="020B0600070205080204" pitchFamily="34" charset="-128"/>
              </a:rPr>
              <a:t>MEMORY_AND_DISK)</a:t>
            </a:r>
            <a:endParaRPr lang="en-US" altLang="en-US" sz="2200" dirty="0">
              <a:ea typeface="ＭＳ Ｐゴシック" panose="020B0600070205080204" pitchFamily="34" charset="-128"/>
            </a:endParaRPr>
          </a:p>
          <a:p>
            <a:r>
              <a:rPr lang="en-US" altLang="en-US" sz="2200" dirty="0">
                <a:ea typeface="ＭＳ Ｐゴシック" panose="020B0600070205080204" pitchFamily="34" charset="-128"/>
              </a:rPr>
              <a:t>Can manually call </a:t>
            </a:r>
            <a:r>
              <a:rPr lang="en-US" altLang="en-US" sz="2200" dirty="0" err="1">
                <a:ea typeface="ＭＳ Ｐゴシック" panose="020B0600070205080204" pitchFamily="34" charset="-128"/>
              </a:rPr>
              <a:t>unpersist</a:t>
            </a:r>
            <a:r>
              <a:rPr lang="en-US" altLang="en-US" sz="2200" dirty="0">
                <a:ea typeface="ＭＳ Ｐゴシック" panose="020B0600070205080204" pitchFamily="34" charset="-128"/>
              </a:rPr>
              <a:t>()</a:t>
            </a:r>
          </a:p>
        </p:txBody>
      </p:sp>
    </p:spTree>
    <p:extLst>
      <p:ext uri="{BB962C8B-B14F-4D97-AF65-F5344CB8AC3E}">
        <p14:creationId xmlns:p14="http://schemas.microsoft.com/office/powerpoint/2010/main" xmlns="" val="30674444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stretch>
            <a:fillRect/>
          </a:stretch>
        </p:blipFill>
        <p:spPr>
          <a:xfrm>
            <a:off x="143508" y="116632"/>
            <a:ext cx="8640960" cy="6418303"/>
          </a:xfrm>
          <a:prstGeom prst="rect">
            <a:avLst/>
          </a:prstGeom>
        </p:spPr>
      </p:pic>
      <p:sp>
        <p:nvSpPr>
          <p:cNvPr id="3" name="Rectangle 2"/>
          <p:cNvSpPr/>
          <p:nvPr/>
        </p:nvSpPr>
        <p:spPr>
          <a:xfrm>
            <a:off x="755576" y="6453336"/>
            <a:ext cx="7416824" cy="276999"/>
          </a:xfrm>
          <a:prstGeom prst="rect">
            <a:avLst/>
          </a:prstGeom>
        </p:spPr>
        <p:txBody>
          <a:bodyPr wrap="square">
            <a:spAutoFit/>
          </a:bodyPr>
          <a:lstStyle/>
          <a:p>
            <a:r>
              <a:rPr lang="en-GB" sz="1200" dirty="0"/>
              <a:t>https://www.slideshare.net/frodriguezolivera/apache-spark-streaming</a:t>
            </a:r>
          </a:p>
        </p:txBody>
      </p:sp>
    </p:spTree>
    <p:extLst>
      <p:ext uri="{BB962C8B-B14F-4D97-AF65-F5344CB8AC3E}">
        <p14:creationId xmlns:p14="http://schemas.microsoft.com/office/powerpoint/2010/main" xmlns="" val="18029854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t>
            </a:r>
            <a:r>
              <a:rPr lang="en-GB" sz="3800" dirty="0" smtClean="0"/>
              <a:t>Once the data is in RDD Spark permits two  types of operation: transformations and actions (I)</a:t>
            </a:r>
            <a:endParaRPr lang="en-GB" sz="3800" dirty="0"/>
          </a:p>
        </p:txBody>
      </p:sp>
      <p:sp>
        <p:nvSpPr>
          <p:cNvPr id="3" name="Content Placeholder 2"/>
          <p:cNvSpPr>
            <a:spLocks noGrp="1"/>
          </p:cNvSpPr>
          <p:nvPr>
            <p:ph idx="1"/>
          </p:nvPr>
        </p:nvSpPr>
        <p:spPr/>
        <p:txBody>
          <a:bodyPr>
            <a:normAutofit fontScale="70000" lnSpcReduction="20000"/>
          </a:bodyPr>
          <a:lstStyle/>
          <a:p>
            <a:endParaRPr lang="en-GB" dirty="0" smtClean="0"/>
          </a:p>
          <a:p>
            <a:r>
              <a:rPr lang="en-GB" dirty="0" smtClean="0"/>
              <a:t>Transformations </a:t>
            </a:r>
            <a:r>
              <a:rPr lang="en-GB" dirty="0" err="1" smtClean="0"/>
              <a:t>eg</a:t>
            </a:r>
            <a:r>
              <a:rPr lang="en-GB" dirty="0" smtClean="0"/>
              <a:t> filtering, mapping or manipulating the data,  automatically triggers the creation of new RDD. </a:t>
            </a:r>
          </a:p>
          <a:p>
            <a:r>
              <a:rPr lang="en-GB" dirty="0" smtClean="0"/>
              <a:t>The original RDD remains unchanged, no matter what happens to subsequent RDDs. This immutability allows Spark  to keep track of changes that  are carried out during the transformation and make it possible to restore matters back to normal should a failure  occur -  hence the “resilient”  in its name!</a:t>
            </a:r>
          </a:p>
          <a:p>
            <a:r>
              <a:rPr lang="en-GB" dirty="0" smtClean="0"/>
              <a:t>Transformations are not executed until the moment they are needed, such as by an action – this is known as lazy evaluation. </a:t>
            </a:r>
          </a:p>
          <a:p>
            <a:pPr lvl="1"/>
            <a:r>
              <a:rPr lang="en-GB" dirty="0" smtClean="0"/>
              <a:t> this improves performance by delaying computations until the instant it is required, rather than potentially conducting computations that is not required  </a:t>
            </a: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400" dirty="0" smtClean="0"/>
              <a:t>Once the data is in RDD Spark permits two primary types of operation: transformations and actions (II)</a:t>
            </a:r>
            <a:endParaRPr lang="en-GB" sz="3400" dirty="0"/>
          </a:p>
        </p:txBody>
      </p:sp>
      <p:sp>
        <p:nvSpPr>
          <p:cNvPr id="3" name="Content Placeholder 2"/>
          <p:cNvSpPr>
            <a:spLocks noGrp="1"/>
          </p:cNvSpPr>
          <p:nvPr>
            <p:ph idx="1"/>
          </p:nvPr>
        </p:nvSpPr>
        <p:spPr/>
        <p:txBody>
          <a:bodyPr>
            <a:normAutofit fontScale="92500" lnSpcReduction="20000"/>
          </a:bodyPr>
          <a:lstStyle/>
          <a:p>
            <a:r>
              <a:rPr lang="en-GB" dirty="0" smtClean="0"/>
              <a:t>Actions are behaviours that interact with the data but do not change it </a:t>
            </a:r>
            <a:r>
              <a:rPr lang="en-GB" dirty="0" err="1" smtClean="0"/>
              <a:t>eg</a:t>
            </a:r>
            <a:r>
              <a:rPr lang="en-GB" dirty="0" smtClean="0"/>
              <a:t>  Counting, Retrieving a specific element, Aggregating</a:t>
            </a:r>
          </a:p>
          <a:p>
            <a:r>
              <a:rPr lang="en-GB" dirty="0" smtClean="0"/>
              <a:t>when we want to work with the actual dataset in RDD we use Action. </a:t>
            </a:r>
          </a:p>
          <a:p>
            <a:r>
              <a:rPr lang="en-GB" dirty="0" smtClean="0"/>
              <a:t>When an Action occurs it does not create the new RDD, unlike transformation.</a:t>
            </a:r>
          </a:p>
          <a:p>
            <a:r>
              <a:rPr lang="en-GB" dirty="0" smtClean="0"/>
              <a:t>Operations are broken up into </a:t>
            </a:r>
            <a:r>
              <a:rPr lang="en-GB" b="1" i="1" dirty="0" smtClean="0"/>
              <a:t>transformations</a:t>
            </a:r>
            <a:r>
              <a:rPr lang="en-GB" i="1" dirty="0" smtClean="0"/>
              <a:t> </a:t>
            </a:r>
            <a:r>
              <a:rPr lang="en-GB" dirty="0" smtClean="0"/>
              <a:t>applied to data </a:t>
            </a:r>
            <a:r>
              <a:rPr lang="en-GB" dirty="0" smtClean="0"/>
              <a:t>sets and changes RDD data. </a:t>
            </a:r>
            <a:r>
              <a:rPr lang="en-GB" b="1" i="1" dirty="0" smtClean="0"/>
              <a:t>Actions</a:t>
            </a:r>
            <a:r>
              <a:rPr lang="en-GB" i="1" dirty="0" smtClean="0"/>
              <a:t> </a:t>
            </a:r>
            <a:r>
              <a:rPr lang="en-GB" dirty="0" smtClean="0"/>
              <a:t>to </a:t>
            </a:r>
            <a:r>
              <a:rPr lang="en-GB" dirty="0" smtClean="0"/>
              <a:t>does not change data but produce </a:t>
            </a:r>
            <a:r>
              <a:rPr lang="en-GB" dirty="0" smtClean="0"/>
              <a:t>a result </a:t>
            </a:r>
          </a:p>
          <a:p>
            <a:endParaRPr lang="en-GB"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Transformation Process in Spark</a:t>
            </a:r>
            <a:endParaRPr lang="en-GB" dirty="0"/>
          </a:p>
        </p:txBody>
      </p:sp>
      <p:pic>
        <p:nvPicPr>
          <p:cNvPr id="4" name="Content Placeholder 3"/>
          <p:cNvPicPr>
            <a:picLocks noGrp="1" noChangeAspect="1"/>
          </p:cNvPicPr>
          <p:nvPr>
            <p:ph idx="1"/>
          </p:nvPr>
        </p:nvPicPr>
        <p:blipFill>
          <a:blip r:embed="rId2" cstate="print"/>
          <a:stretch>
            <a:fillRect/>
          </a:stretch>
        </p:blipFill>
        <p:spPr>
          <a:xfrm>
            <a:off x="457200" y="1766836"/>
            <a:ext cx="8229600" cy="3933929"/>
          </a:xfrm>
          <a:prstGeom prst="rect">
            <a:avLst/>
          </a:prstGeom>
        </p:spPr>
      </p:pic>
    </p:spTree>
    <p:extLst>
      <p:ext uri="{BB962C8B-B14F-4D97-AF65-F5344CB8AC3E}">
        <p14:creationId xmlns="" xmlns:p14="http://schemas.microsoft.com/office/powerpoint/2010/main" val="2603122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xmlns="" id="{7BB9E78C-5A99-4599-A1F5-4C4542C662C0}"/>
              </a:ext>
            </a:extLst>
          </p:cNvPr>
          <p:cNvSpPr>
            <a:spLocks noGrp="1" noChangeArrowheads="1"/>
          </p:cNvSpPr>
          <p:nvPr>
            <p:ph type="title"/>
          </p:nvPr>
        </p:nvSpPr>
        <p:spPr/>
        <p:txBody>
          <a:bodyPr/>
          <a:lstStyle/>
          <a:p>
            <a:r>
              <a:rPr lang="en-US" altLang="en-US">
                <a:ea typeface="ＭＳ Ｐゴシック" panose="020B0600070205080204" pitchFamily="34" charset="-128"/>
              </a:rPr>
              <a:t>Sample Spark transformations</a:t>
            </a:r>
          </a:p>
        </p:txBody>
      </p:sp>
      <p:sp>
        <p:nvSpPr>
          <p:cNvPr id="33795" name="Content Placeholder 2">
            <a:extLst>
              <a:ext uri="{FF2B5EF4-FFF2-40B4-BE49-F238E27FC236}">
                <a16:creationId xmlns:a16="http://schemas.microsoft.com/office/drawing/2014/main" xmlns="" id="{7C2407B7-B98C-4187-A717-20006F6F160A}"/>
              </a:ext>
            </a:extLst>
          </p:cNvPr>
          <p:cNvSpPr>
            <a:spLocks noGrp="1" noChangeArrowheads="1"/>
          </p:cNvSpPr>
          <p:nvPr>
            <p:ph idx="1"/>
          </p:nvPr>
        </p:nvSpPr>
        <p:spPr/>
        <p:txBody>
          <a:bodyPr>
            <a:normAutofit/>
          </a:bodyPr>
          <a:lstStyle/>
          <a:p>
            <a:r>
              <a:rPr lang="en-US" altLang="en-US" sz="1800" dirty="0">
                <a:ea typeface="ＭＳ Ｐゴシック" panose="020B0600070205080204" pitchFamily="34" charset="-128"/>
              </a:rPr>
              <a:t>map(</a:t>
            </a:r>
            <a:r>
              <a:rPr lang="en-US" altLang="en-US" sz="1800" dirty="0" err="1">
                <a:ea typeface="ＭＳ Ｐゴシック" panose="020B0600070205080204" pitchFamily="34" charset="-128"/>
              </a:rPr>
              <a:t>func</a:t>
            </a:r>
            <a:r>
              <a:rPr lang="en-US" altLang="en-US" sz="1800" dirty="0">
                <a:ea typeface="ＭＳ Ｐゴシック" panose="020B0600070205080204" pitchFamily="34" charset="-128"/>
              </a:rPr>
              <a:t>): Return a new distributed dataset formed by passing each element of the source through a function </a:t>
            </a:r>
            <a:r>
              <a:rPr lang="en-US" altLang="en-US" sz="1800" dirty="0" err="1">
                <a:ea typeface="ＭＳ Ｐゴシック" panose="020B0600070205080204" pitchFamily="34" charset="-128"/>
              </a:rPr>
              <a:t>func</a:t>
            </a:r>
            <a:r>
              <a:rPr lang="en-US" altLang="en-US" sz="1800" dirty="0">
                <a:ea typeface="ＭＳ Ｐゴシック" panose="020B0600070205080204" pitchFamily="34" charset="-128"/>
              </a:rPr>
              <a:t>.</a:t>
            </a:r>
          </a:p>
          <a:p>
            <a:r>
              <a:rPr lang="en-US" altLang="en-US" sz="1800" dirty="0">
                <a:ea typeface="ＭＳ Ｐゴシック" panose="020B0600070205080204" pitchFamily="34" charset="-128"/>
              </a:rPr>
              <a:t>filter(</a:t>
            </a:r>
            <a:r>
              <a:rPr lang="en-US" altLang="en-US" sz="1800" dirty="0" err="1">
                <a:ea typeface="ＭＳ Ｐゴシック" panose="020B0600070205080204" pitchFamily="34" charset="-128"/>
              </a:rPr>
              <a:t>func</a:t>
            </a:r>
            <a:r>
              <a:rPr lang="en-US" altLang="en-US" sz="1800" dirty="0">
                <a:ea typeface="ＭＳ Ｐゴシック" panose="020B0600070205080204" pitchFamily="34" charset="-128"/>
              </a:rPr>
              <a:t>): Return a new dataset formed by selecting those elements of the source on which </a:t>
            </a:r>
            <a:r>
              <a:rPr lang="en-US" altLang="en-US" sz="1800" dirty="0" err="1">
                <a:ea typeface="ＭＳ Ｐゴシック" panose="020B0600070205080204" pitchFamily="34" charset="-128"/>
              </a:rPr>
              <a:t>func</a:t>
            </a:r>
            <a:r>
              <a:rPr lang="en-US" altLang="en-US" sz="1800" dirty="0">
                <a:ea typeface="ＭＳ Ｐゴシック" panose="020B0600070205080204" pitchFamily="34" charset="-128"/>
              </a:rPr>
              <a:t> returns true</a:t>
            </a:r>
          </a:p>
          <a:p>
            <a:r>
              <a:rPr lang="en-US" altLang="en-US" sz="1800" dirty="0" err="1">
                <a:ea typeface="ＭＳ Ｐゴシック" panose="020B0600070205080204" pitchFamily="34" charset="-128"/>
              </a:rPr>
              <a:t>reduceByKey</a:t>
            </a:r>
            <a:r>
              <a:rPr lang="en-US" altLang="en-US" sz="1800" dirty="0">
                <a:ea typeface="ＭＳ Ｐゴシック" panose="020B0600070205080204" pitchFamily="34" charset="-128"/>
              </a:rPr>
              <a:t>(</a:t>
            </a:r>
            <a:r>
              <a:rPr lang="en-US" altLang="en-US" sz="1800" dirty="0" err="1">
                <a:ea typeface="ＭＳ Ｐゴシック" panose="020B0600070205080204" pitchFamily="34" charset="-128"/>
              </a:rPr>
              <a:t>func</a:t>
            </a:r>
            <a:r>
              <a:rPr lang="en-US" altLang="en-US" sz="1800" dirty="0">
                <a:ea typeface="ＭＳ Ｐゴシック" panose="020B0600070205080204" pitchFamily="34" charset="-128"/>
              </a:rPr>
              <a:t>): </a:t>
            </a:r>
            <a:r>
              <a:rPr lang="en-GB" altLang="en-US" sz="1800" dirty="0">
                <a:ea typeface="ＭＳ Ｐゴシック" panose="020B0600070205080204" pitchFamily="34" charset="-128"/>
              </a:rPr>
              <a:t>Returns a new dataset, where the values for each key are aggregated using the given reduce function </a:t>
            </a:r>
            <a:r>
              <a:rPr lang="en-GB" altLang="en-US" sz="1800" dirty="0" err="1">
                <a:ea typeface="ＭＳ Ｐゴシック" panose="020B0600070205080204" pitchFamily="34" charset="-128"/>
              </a:rPr>
              <a:t>func</a:t>
            </a:r>
            <a:endParaRPr lang="en-US" altLang="en-US" sz="1800" dirty="0">
              <a:ea typeface="ＭＳ Ｐゴシック" panose="020B0600070205080204" pitchFamily="34" charset="-128"/>
            </a:endParaRPr>
          </a:p>
          <a:p>
            <a:r>
              <a:rPr lang="en-US" altLang="en-US" sz="1800" dirty="0">
                <a:ea typeface="ＭＳ Ｐゴシック" panose="020B0600070205080204" pitchFamily="34" charset="-128"/>
              </a:rPr>
              <a:t>union(</a:t>
            </a:r>
            <a:r>
              <a:rPr lang="en-US" altLang="en-US" sz="1800" dirty="0" err="1">
                <a:ea typeface="ＭＳ Ｐゴシック" panose="020B0600070205080204" pitchFamily="34" charset="-128"/>
              </a:rPr>
              <a:t>otherDataset</a:t>
            </a:r>
            <a:r>
              <a:rPr lang="en-US" altLang="en-US" sz="1800" dirty="0">
                <a:ea typeface="ＭＳ Ｐゴシック" panose="020B0600070205080204" pitchFamily="34" charset="-128"/>
              </a:rPr>
              <a:t>): Return a new dataset that contains the union of the elements in the source dataset and the argument.</a:t>
            </a:r>
          </a:p>
          <a:p>
            <a:r>
              <a:rPr lang="en-US" altLang="en-US" sz="1800" dirty="0">
                <a:ea typeface="ＭＳ Ｐゴシック" panose="020B0600070205080204" pitchFamily="34" charset="-128"/>
              </a:rPr>
              <a:t>intersection(</a:t>
            </a:r>
            <a:r>
              <a:rPr lang="en-US" altLang="en-US" sz="1800" dirty="0" err="1">
                <a:ea typeface="ＭＳ Ｐゴシック" panose="020B0600070205080204" pitchFamily="34" charset="-128"/>
              </a:rPr>
              <a:t>otherDataset</a:t>
            </a:r>
            <a:r>
              <a:rPr lang="en-US" altLang="en-US" sz="1800" dirty="0">
                <a:ea typeface="ＭＳ Ｐゴシック" panose="020B0600070205080204" pitchFamily="34" charset="-128"/>
              </a:rPr>
              <a:t>): Return a new RDD that contains the intersection of elements in the source dataset and the argument.</a:t>
            </a:r>
          </a:p>
          <a:p>
            <a:r>
              <a:rPr lang="en-US" altLang="en-US" sz="1800" dirty="0">
                <a:ea typeface="ＭＳ Ｐゴシック" panose="020B0600070205080204" pitchFamily="34" charset="-128"/>
              </a:rPr>
              <a:t>distinct([</a:t>
            </a:r>
            <a:r>
              <a:rPr lang="en-US" altLang="en-US" sz="1800" dirty="0" err="1">
                <a:ea typeface="ＭＳ Ｐゴシック" panose="020B0600070205080204" pitchFamily="34" charset="-128"/>
              </a:rPr>
              <a:t>numTasks</a:t>
            </a:r>
            <a:r>
              <a:rPr lang="en-US" altLang="en-US" sz="1800" dirty="0">
                <a:ea typeface="ＭＳ Ｐゴシック" panose="020B0600070205080204" pitchFamily="34" charset="-128"/>
              </a:rPr>
              <a:t>])): Return a new dataset that contains the distinct elements of the source </a:t>
            </a:r>
            <a:r>
              <a:rPr lang="en-US" altLang="en-US" sz="1800" dirty="0" smtClean="0">
                <a:ea typeface="ＭＳ Ｐゴシック" panose="020B0600070205080204" pitchFamily="34" charset="-128"/>
              </a:rPr>
              <a:t>dataset</a:t>
            </a:r>
            <a:endParaRPr lang="en-US" altLang="en-US" sz="1800" dirty="0">
              <a:ea typeface="ＭＳ Ｐゴシック" panose="020B0600070205080204" pitchFamily="34" charset="-128"/>
            </a:endParaRPr>
          </a:p>
        </p:txBody>
      </p:sp>
    </p:spTree>
    <p:extLst>
      <p:ext uri="{BB962C8B-B14F-4D97-AF65-F5344CB8AC3E}">
        <p14:creationId xmlns="" xmlns:p14="http://schemas.microsoft.com/office/powerpoint/2010/main" val="10129799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xmlns="" id="{33F6522B-AA9D-4BEF-9DD7-E7FBE435A950}"/>
              </a:ext>
            </a:extLst>
          </p:cNvPr>
          <p:cNvSpPr>
            <a:spLocks noGrp="1" noChangeArrowheads="1"/>
          </p:cNvSpPr>
          <p:nvPr>
            <p:ph type="title"/>
          </p:nvPr>
        </p:nvSpPr>
        <p:spPr/>
        <p:txBody>
          <a:bodyPr/>
          <a:lstStyle/>
          <a:p>
            <a:r>
              <a:rPr lang="en-US" altLang="en-US">
                <a:ea typeface="ＭＳ Ｐゴシック" panose="020B0600070205080204" pitchFamily="34" charset="-128"/>
              </a:rPr>
              <a:t>Sample Spark Actions</a:t>
            </a:r>
          </a:p>
        </p:txBody>
      </p:sp>
      <p:sp>
        <p:nvSpPr>
          <p:cNvPr id="34819" name="Content Placeholder 2">
            <a:extLst>
              <a:ext uri="{FF2B5EF4-FFF2-40B4-BE49-F238E27FC236}">
                <a16:creationId xmlns:a16="http://schemas.microsoft.com/office/drawing/2014/main" xmlns="" id="{FAAE3628-CF43-4E6D-AD80-13E38FCA2A39}"/>
              </a:ext>
            </a:extLst>
          </p:cNvPr>
          <p:cNvSpPr>
            <a:spLocks noGrp="1" noChangeArrowheads="1"/>
          </p:cNvSpPr>
          <p:nvPr>
            <p:ph idx="1"/>
          </p:nvPr>
        </p:nvSpPr>
        <p:spPr/>
        <p:txBody>
          <a:bodyPr/>
          <a:lstStyle/>
          <a:p>
            <a:r>
              <a:rPr lang="en-US" altLang="en-US" sz="2000" dirty="0" smtClean="0">
                <a:ea typeface="ＭＳ Ｐゴシック" panose="020B0600070205080204" pitchFamily="34" charset="-128"/>
              </a:rPr>
              <a:t>count(): Return the number of elements in the dataset. </a:t>
            </a:r>
          </a:p>
          <a:p>
            <a:r>
              <a:rPr lang="en-US" altLang="en-US" sz="2000" dirty="0" smtClean="0">
                <a:ea typeface="ＭＳ Ｐゴシック" panose="020B0600070205080204" pitchFamily="34" charset="-128"/>
              </a:rPr>
              <a:t>collect</a:t>
            </a:r>
            <a:r>
              <a:rPr lang="en-US" altLang="en-US" sz="2000" dirty="0">
                <a:ea typeface="ＭＳ Ｐゴシック" panose="020B0600070205080204" pitchFamily="34" charset="-128"/>
              </a:rPr>
              <a:t>(): Return all the elements of the dataset as an array at the driver program. This is usually useful after a filter or other operation that returns a sufficiently small subset of the data.</a:t>
            </a:r>
          </a:p>
          <a:p>
            <a:r>
              <a:rPr lang="en-US" altLang="en-US" sz="2000" dirty="0" err="1" smtClean="0">
                <a:ea typeface="ＭＳ Ｐゴシック" panose="020B0600070205080204" pitchFamily="34" charset="-128"/>
              </a:rPr>
              <a:t>foreach</a:t>
            </a:r>
            <a:r>
              <a:rPr lang="en-US" altLang="en-US" sz="2000" dirty="0" smtClean="0">
                <a:ea typeface="ＭＳ Ｐゴシック" panose="020B0600070205080204" pitchFamily="34" charset="-128"/>
              </a:rPr>
              <a:t>(</a:t>
            </a:r>
            <a:r>
              <a:rPr lang="en-US" altLang="en-US" sz="2000" dirty="0" err="1" smtClean="0">
                <a:ea typeface="ＭＳ Ｐゴシック" panose="020B0600070205080204" pitchFamily="34" charset="-128"/>
              </a:rPr>
              <a:t>func</a:t>
            </a:r>
            <a:r>
              <a:rPr lang="en-US" altLang="en-US" sz="2000" dirty="0">
                <a:ea typeface="ＭＳ Ｐゴシック" panose="020B0600070205080204" pitchFamily="34" charset="-128"/>
              </a:rPr>
              <a:t>): </a:t>
            </a:r>
            <a:r>
              <a:rPr lang="en-GB" altLang="en-US" sz="2000" dirty="0">
                <a:ea typeface="ＭＳ Ｐゴシック" panose="020B0600070205080204" pitchFamily="34" charset="-128"/>
              </a:rPr>
              <a:t>Run a function </a:t>
            </a:r>
            <a:r>
              <a:rPr lang="en-GB" altLang="en-US" sz="2000" dirty="0" err="1">
                <a:ea typeface="ＭＳ Ｐゴシック" panose="020B0600070205080204" pitchFamily="34" charset="-128"/>
              </a:rPr>
              <a:t>func</a:t>
            </a:r>
            <a:r>
              <a:rPr lang="en-GB" altLang="en-US" sz="2000" dirty="0">
                <a:ea typeface="ＭＳ Ｐゴシック" panose="020B0600070205080204" pitchFamily="34" charset="-128"/>
              </a:rPr>
              <a:t> on each element of the dataset.</a:t>
            </a:r>
          </a:p>
          <a:p>
            <a:r>
              <a:rPr lang="en-US" altLang="en-US" sz="2000" dirty="0" err="1">
                <a:ea typeface="ＭＳ Ｐゴシック" panose="020B0600070205080204" pitchFamily="34" charset="-128"/>
              </a:rPr>
              <a:t>saveAsTextFile</a:t>
            </a:r>
            <a:r>
              <a:rPr lang="en-US" altLang="en-US" sz="2000" dirty="0">
                <a:ea typeface="ＭＳ Ｐゴシック" panose="020B0600070205080204" pitchFamily="34" charset="-128"/>
              </a:rPr>
              <a:t>(path): </a:t>
            </a:r>
            <a:r>
              <a:rPr lang="en-GB" altLang="en-US" sz="2000" dirty="0">
                <a:ea typeface="ＭＳ Ｐゴシック" panose="020B0600070205080204" pitchFamily="34" charset="-128"/>
              </a:rPr>
              <a:t>Write the elements of the dataset as a text file (or set of text files) in a given directory in the local filesystem, HDFS or any other s</a:t>
            </a:r>
            <a:r>
              <a:rPr lang="en-GB" altLang="en-US" sz="2000" dirty="0" smtClean="0">
                <a:ea typeface="ＭＳ Ｐゴシック" panose="020B0600070205080204" pitchFamily="34" charset="-128"/>
              </a:rPr>
              <a:t>upported </a:t>
            </a:r>
            <a:r>
              <a:rPr lang="en-GB" altLang="en-US" sz="2000" dirty="0">
                <a:ea typeface="ＭＳ Ｐゴシック" panose="020B0600070205080204" pitchFamily="34" charset="-128"/>
              </a:rPr>
              <a:t>file system.</a:t>
            </a:r>
          </a:p>
          <a:p>
            <a:endParaRPr lang="en-US" altLang="en-US" sz="1500" dirty="0">
              <a:ea typeface="ＭＳ Ｐゴシック" panose="020B0600070205080204" pitchFamily="34" charset="-128"/>
            </a:endParaRPr>
          </a:p>
        </p:txBody>
      </p:sp>
      <p:sp>
        <p:nvSpPr>
          <p:cNvPr id="34824" name="TextBox 7">
            <a:extLst>
              <a:ext uri="{FF2B5EF4-FFF2-40B4-BE49-F238E27FC236}">
                <a16:creationId xmlns:a16="http://schemas.microsoft.com/office/drawing/2014/main" xmlns="" id="{AB9C850A-24E9-443A-8989-5D99EB69BF42}"/>
              </a:ext>
            </a:extLst>
          </p:cNvPr>
          <p:cNvSpPr txBox="1">
            <a:spLocks noChangeArrowheads="1"/>
          </p:cNvSpPr>
          <p:nvPr/>
        </p:nvSpPr>
        <p:spPr bwMode="auto">
          <a:xfrm>
            <a:off x="755576" y="5589240"/>
            <a:ext cx="7344816" cy="553998"/>
          </a:xfrm>
          <a:prstGeom prst="rect">
            <a:avLst/>
          </a:prstGeom>
          <a:solidFill>
            <a:srgbClr val="FFF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SzPct val="60000"/>
              <a:buBlip>
                <a:blip r:embed="rId2"/>
              </a:buBlip>
              <a:defRPr sz="3200">
                <a:solidFill>
                  <a:srgbClr val="663300"/>
                </a:solidFill>
                <a:latin typeface="Tahoma" panose="020B0604030504040204" pitchFamily="34" charset="0"/>
                <a:ea typeface="ＭＳ Ｐゴシック" panose="020B0600070205080204" pitchFamily="34" charset="-128"/>
              </a:defRPr>
            </a:lvl1pPr>
            <a:lvl2pPr marL="742950" indent="-285750">
              <a:spcBef>
                <a:spcPct val="20000"/>
              </a:spcBef>
              <a:buSzPct val="60000"/>
              <a:buBlip>
                <a:blip r:embed="rId3"/>
              </a:buBlip>
              <a:defRPr sz="2800">
                <a:solidFill>
                  <a:srgbClr val="663300"/>
                </a:solidFill>
                <a:latin typeface="Tahoma" panose="020B0604030504040204" pitchFamily="34" charset="0"/>
                <a:ea typeface="ＭＳ Ｐゴシック" panose="020B0600070205080204" pitchFamily="34" charset="-128"/>
              </a:defRPr>
            </a:lvl2pPr>
            <a:lvl3pPr marL="1143000" indent="-228600">
              <a:spcBef>
                <a:spcPct val="20000"/>
              </a:spcBef>
              <a:buSzPct val="70000"/>
              <a:buBlip>
                <a:blip r:embed="rId4"/>
              </a:buBlip>
              <a:defRPr sz="2400">
                <a:solidFill>
                  <a:srgbClr val="663300"/>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rgbClr val="663300"/>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rgbClr val="663300"/>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rgbClr val="663300"/>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rgbClr val="663300"/>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rgbClr val="663300"/>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rgbClr val="663300"/>
                </a:solidFill>
                <a:latin typeface="Tahoma" panose="020B0604030504040204" pitchFamily="34" charset="0"/>
                <a:ea typeface="ＭＳ Ｐゴシック" panose="020B0600070205080204" pitchFamily="34" charset="-128"/>
              </a:defRPr>
            </a:lvl9pPr>
          </a:lstStyle>
          <a:p>
            <a:pPr>
              <a:spcBef>
                <a:spcPct val="0"/>
              </a:spcBef>
              <a:buSzTx/>
              <a:buFontTx/>
              <a:buNone/>
            </a:pPr>
            <a:r>
              <a:rPr lang="en-US" altLang="en-US" sz="1500" dirty="0">
                <a:solidFill>
                  <a:schemeClr val="tx1"/>
                </a:solidFill>
                <a:latin typeface="Arial" panose="020B0604020202020204" pitchFamily="34" charset="0"/>
              </a:rPr>
              <a:t>Remember: </a:t>
            </a:r>
            <a:r>
              <a:rPr lang="en-US" altLang="en-US" sz="1500" i="1" u="sng" dirty="0">
                <a:solidFill>
                  <a:schemeClr val="tx1"/>
                </a:solidFill>
                <a:latin typeface="Arial" panose="020B0604020202020204" pitchFamily="34" charset="0"/>
              </a:rPr>
              <a:t>Actions</a:t>
            </a:r>
            <a:r>
              <a:rPr lang="en-US" altLang="en-US" sz="1500" dirty="0">
                <a:solidFill>
                  <a:schemeClr val="tx1"/>
                </a:solidFill>
                <a:latin typeface="Arial" panose="020B0604020202020204" pitchFamily="34" charset="0"/>
              </a:rPr>
              <a:t> cause calculations to be performed;</a:t>
            </a:r>
          </a:p>
          <a:p>
            <a:pPr>
              <a:spcBef>
                <a:spcPct val="0"/>
              </a:spcBef>
              <a:buSzTx/>
              <a:buFontTx/>
              <a:buNone/>
            </a:pPr>
            <a:r>
              <a:rPr lang="en-US" altLang="en-US" sz="1500" i="1" u="sng" dirty="0">
                <a:solidFill>
                  <a:schemeClr val="tx1"/>
                </a:solidFill>
                <a:latin typeface="Arial" panose="020B0604020202020204" pitchFamily="34" charset="0"/>
              </a:rPr>
              <a:t>transformations</a:t>
            </a:r>
            <a:r>
              <a:rPr lang="en-US" altLang="en-US" sz="1500" dirty="0">
                <a:solidFill>
                  <a:schemeClr val="tx1"/>
                </a:solidFill>
                <a:latin typeface="Arial" panose="020B0604020202020204" pitchFamily="34" charset="0"/>
              </a:rPr>
              <a:t> just set things up (lazy evaluation)</a:t>
            </a:r>
          </a:p>
        </p:txBody>
      </p:sp>
    </p:spTree>
    <p:extLst>
      <p:ext uri="{BB962C8B-B14F-4D97-AF65-F5344CB8AC3E}">
        <p14:creationId xmlns="" xmlns:p14="http://schemas.microsoft.com/office/powerpoint/2010/main" val="39191689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Lazy Evaluation</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Work can magically disappear!</a:t>
            </a:r>
          </a:p>
          <a:p>
            <a:pPr lvl="1"/>
            <a:r>
              <a:rPr lang="en-GB" dirty="0" smtClean="0"/>
              <a:t>Wife – Can you go and get some soft drink from </a:t>
            </a:r>
            <a:r>
              <a:rPr lang="en-GB" dirty="0" err="1" smtClean="0"/>
              <a:t>Tescos</a:t>
            </a:r>
            <a:r>
              <a:rPr lang="en-GB" dirty="0" smtClean="0"/>
              <a:t> for Lunch </a:t>
            </a:r>
          </a:p>
          <a:p>
            <a:pPr lvl="1"/>
            <a:r>
              <a:rPr lang="en-GB" dirty="0" smtClean="0"/>
              <a:t>Husband – Yes, I’ve made a note and I’ll get it (but carries on doing what he was doing (watching TV!))</a:t>
            </a:r>
          </a:p>
          <a:p>
            <a:pPr lvl="1">
              <a:buNone/>
            </a:pPr>
            <a:r>
              <a:rPr lang="en-GB" dirty="0" smtClean="0"/>
              <a:t>A while Later ...</a:t>
            </a:r>
          </a:p>
          <a:p>
            <a:pPr lvl="1"/>
            <a:r>
              <a:rPr lang="en-GB" dirty="0" smtClean="0"/>
              <a:t>Wife – Actually forget getting the soft drink, lets drink water instead</a:t>
            </a:r>
          </a:p>
          <a:p>
            <a:pPr lvl="1"/>
            <a:r>
              <a:rPr lang="en-GB" dirty="0" smtClean="0"/>
              <a:t>Husband – Ok </a:t>
            </a:r>
          </a:p>
          <a:p>
            <a:r>
              <a:rPr lang="en-GB" dirty="0" smtClean="0"/>
              <a:t>Sometimes being Lazy finish first!</a:t>
            </a:r>
          </a:p>
          <a:p>
            <a:r>
              <a:rPr lang="en-GB" dirty="0" smtClean="0"/>
              <a:t>Lazy Evaluation - It waits until you are done giving it operators and only when you ask it to give you the final answer does it evaluate and it always looks to limit how much work it has to do</a:t>
            </a:r>
          </a:p>
          <a:p>
            <a:r>
              <a:rPr lang="en-GB" dirty="0" smtClean="0"/>
              <a:t>Lazy evaluation means the execution of transformations is not triggered until an action needs results</a:t>
            </a:r>
          </a:p>
          <a:p>
            <a:endParaRPr lang="en-GB" dirty="0" smtClean="0"/>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MapReduce</a:t>
            </a:r>
            <a:r>
              <a:rPr lang="en-GB" dirty="0" smtClean="0"/>
              <a:t> is not for Iterative computation</a:t>
            </a:r>
            <a:endParaRPr lang="en-GB" dirty="0"/>
          </a:p>
        </p:txBody>
      </p:sp>
      <p:sp>
        <p:nvSpPr>
          <p:cNvPr id="3" name="Content Placeholder 2"/>
          <p:cNvSpPr>
            <a:spLocks noGrp="1"/>
          </p:cNvSpPr>
          <p:nvPr>
            <p:ph idx="1"/>
          </p:nvPr>
        </p:nvSpPr>
        <p:spPr/>
        <p:txBody>
          <a:bodyPr/>
          <a:lstStyle/>
          <a:p>
            <a:r>
              <a:rPr lang="en-GB" dirty="0" smtClean="0"/>
              <a:t>Iterative computations that need to pass over the same data many times is not suited to </a:t>
            </a:r>
            <a:r>
              <a:rPr lang="en-GB" dirty="0" err="1" smtClean="0"/>
              <a:t>Mapreduce</a:t>
            </a:r>
            <a:r>
              <a:rPr lang="en-GB" dirty="0" smtClean="0"/>
              <a:t> as it does not cache data</a:t>
            </a:r>
          </a:p>
          <a:p>
            <a:r>
              <a:rPr lang="en-GB" dirty="0" err="1" smtClean="0"/>
              <a:t>MapReduce</a:t>
            </a:r>
            <a:r>
              <a:rPr lang="en-GB" dirty="0" smtClean="0"/>
              <a:t> kills its processes as soon as a job is done</a:t>
            </a:r>
          </a:p>
          <a:p>
            <a:r>
              <a:rPr lang="en-GB" dirty="0" smtClean="0"/>
              <a:t> It is ideal when it comes to one pass ETL type jobs, for example, data transformation or data integration - this is what it was designed for</a:t>
            </a:r>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Lazy evaluation example </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You want to join two RDD like data structure that contain customer data based on a common identifier, but then filter out the records for customers located in London. In a procedural execution environment, the join would be performed first, and the result set would be scanned for those records with an address in London </a:t>
            </a:r>
          </a:p>
          <a:p>
            <a:r>
              <a:rPr lang="en-GB" dirty="0" smtClean="0"/>
              <a:t>Analysis show that the no of records from London in each of the sets to be joined is relatively small; it can then switch the order of operations so that those subsets of the RDD are filtered first, and the interim result sets are joined afterward. </a:t>
            </a:r>
          </a:p>
          <a:p>
            <a:r>
              <a:rPr lang="en-GB" dirty="0" smtClean="0"/>
              <a:t>This runs faster for two reasons: </a:t>
            </a:r>
          </a:p>
          <a:p>
            <a:pPr lvl="1"/>
            <a:r>
              <a:rPr lang="en-GB" dirty="0" smtClean="0"/>
              <a:t>the filters are applied to separate RDD and both can be done in parallel</a:t>
            </a:r>
          </a:p>
          <a:p>
            <a:pPr lvl="1"/>
            <a:r>
              <a:rPr lang="en-GB" dirty="0" smtClean="0"/>
              <a:t> and the resulting sets to be “joined” are much smaller and reduces time to execute</a:t>
            </a:r>
          </a:p>
          <a:p>
            <a:r>
              <a:rPr lang="en-GB" dirty="0" smtClean="0"/>
              <a:t>By building  execution plan that is not put into effect until a result must be delivered, this can speed Spark performance</a:t>
            </a: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Limitation of Spark</a:t>
            </a:r>
            <a:endParaRPr lang="en-GB" dirty="0"/>
          </a:p>
        </p:txBody>
      </p:sp>
      <p:sp>
        <p:nvSpPr>
          <p:cNvPr id="3" name="Content Placeholder 2"/>
          <p:cNvSpPr>
            <a:spLocks noGrp="1"/>
          </p:cNvSpPr>
          <p:nvPr>
            <p:ph idx="1"/>
          </p:nvPr>
        </p:nvSpPr>
        <p:spPr/>
        <p:txBody>
          <a:bodyPr>
            <a:normAutofit fontScale="92500"/>
          </a:bodyPr>
          <a:lstStyle/>
          <a:p>
            <a:r>
              <a:rPr lang="en-GB" dirty="0" smtClean="0"/>
              <a:t>RDDs degrade when there is not enough memory to store them – in that case it stores that partition of RDD on disk which does not fit in memory</a:t>
            </a:r>
          </a:p>
          <a:p>
            <a:r>
              <a:rPr lang="en-GB" dirty="0" smtClean="0"/>
              <a:t>It will have similar performance to </a:t>
            </a:r>
            <a:r>
              <a:rPr lang="en-GB" dirty="0" err="1" smtClean="0"/>
              <a:t>MapReduce</a:t>
            </a:r>
            <a:r>
              <a:rPr lang="en-GB" dirty="0" smtClean="0"/>
              <a:t> </a:t>
            </a:r>
          </a:p>
          <a:p>
            <a:r>
              <a:rPr lang="en-GB" dirty="0" smtClean="0"/>
              <a:t>If it is about processing large amounts of big data, </a:t>
            </a:r>
            <a:r>
              <a:rPr lang="en-GB" dirty="0" err="1" smtClean="0"/>
              <a:t>Hadoop</a:t>
            </a:r>
            <a:r>
              <a:rPr lang="en-GB" dirty="0" smtClean="0"/>
              <a:t> </a:t>
            </a:r>
            <a:r>
              <a:rPr lang="en-GB" dirty="0" err="1" smtClean="0"/>
              <a:t>MapReduce</a:t>
            </a:r>
            <a:r>
              <a:rPr lang="en-GB" dirty="0" smtClean="0"/>
              <a:t> will be cheaper as hard disk space  is much cheaper than memory</a:t>
            </a:r>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Spark Shell</a:t>
            </a:r>
            <a:endParaRPr lang="en-GB" dirty="0"/>
          </a:p>
        </p:txBody>
      </p:sp>
      <p:sp>
        <p:nvSpPr>
          <p:cNvPr id="3" name="Content Placeholder 2"/>
          <p:cNvSpPr>
            <a:spLocks noGrp="1"/>
          </p:cNvSpPr>
          <p:nvPr>
            <p:ph idx="1"/>
          </p:nvPr>
        </p:nvSpPr>
        <p:spPr/>
        <p:txBody>
          <a:bodyPr/>
          <a:lstStyle/>
          <a:p>
            <a:r>
              <a:rPr lang="en-GB" dirty="0" smtClean="0"/>
              <a:t>Spark Shell is an interactive shell through which we can access Spark API</a:t>
            </a:r>
          </a:p>
          <a:p>
            <a:r>
              <a:rPr lang="en-GB" dirty="0" smtClean="0"/>
              <a:t>Is a standalone Spark application written in </a:t>
            </a:r>
            <a:r>
              <a:rPr lang="en-GB" dirty="0" err="1" smtClean="0"/>
              <a:t>Scala</a:t>
            </a:r>
            <a:r>
              <a:rPr lang="en-GB" dirty="0" smtClean="0"/>
              <a:t> where you can run ad-hoc queries and get familiar with the features of Spark</a:t>
            </a:r>
          </a:p>
          <a:p>
            <a:r>
              <a:rPr lang="en-GB" dirty="0" smtClean="0"/>
              <a:t>Type </a:t>
            </a:r>
            <a:r>
              <a:rPr lang="en-GB" i="1" dirty="0" smtClean="0"/>
              <a:t>spark-shell</a:t>
            </a:r>
            <a:r>
              <a:rPr lang="en-GB" dirty="0" smtClean="0"/>
              <a:t> to start</a:t>
            </a:r>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shell example</a:t>
            </a:r>
            <a:endParaRPr lang="en-GB"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196752"/>
            <a:ext cx="8229600" cy="5661248"/>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Tez</a:t>
            </a:r>
            <a:r>
              <a:rPr lang="en-GB" dirty="0" smtClean="0"/>
              <a:t> </a:t>
            </a:r>
            <a:r>
              <a:rPr lang="en-GB" dirty="0" err="1" smtClean="0"/>
              <a:t>vs</a:t>
            </a:r>
            <a:r>
              <a:rPr lang="en-GB" dirty="0" smtClean="0"/>
              <a:t> Spark</a:t>
            </a:r>
            <a:endParaRPr lang="en-GB" dirty="0"/>
          </a:p>
        </p:txBody>
      </p:sp>
      <p:sp>
        <p:nvSpPr>
          <p:cNvPr id="3" name="Content Placeholder 2"/>
          <p:cNvSpPr>
            <a:spLocks noGrp="1"/>
          </p:cNvSpPr>
          <p:nvPr>
            <p:ph idx="1"/>
          </p:nvPr>
        </p:nvSpPr>
        <p:spPr/>
        <p:txBody>
          <a:bodyPr/>
          <a:lstStyle/>
          <a:p>
            <a:r>
              <a:rPr lang="en-GB" dirty="0" smtClean="0"/>
              <a:t>Both are much faster than </a:t>
            </a:r>
            <a:r>
              <a:rPr lang="en-GB" dirty="0" err="1" smtClean="0"/>
              <a:t>MapReduce</a:t>
            </a:r>
            <a:r>
              <a:rPr lang="en-GB" dirty="0" smtClean="0"/>
              <a:t>, but Spark more popular due to being general purpose with API for developers</a:t>
            </a:r>
          </a:p>
          <a:p>
            <a:r>
              <a:rPr lang="en-GB" dirty="0" err="1" smtClean="0"/>
              <a:t>Tez</a:t>
            </a:r>
            <a:r>
              <a:rPr lang="en-GB" dirty="0" smtClean="0"/>
              <a:t>  is framework for purpose built tools like Hive</a:t>
            </a:r>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2050" name="Picture 2"/>
          <p:cNvPicPr>
            <a:picLocks noGrp="1" noChangeAspect="1" noChangeArrowheads="1"/>
          </p:cNvPicPr>
          <p:nvPr>
            <p:ph idx="1"/>
          </p:nvPr>
        </p:nvPicPr>
        <p:blipFill>
          <a:blip r:embed="rId2" cstate="print"/>
          <a:srcRect/>
          <a:stretch>
            <a:fillRect/>
          </a:stretch>
        </p:blipFill>
        <p:spPr bwMode="auto">
          <a:xfrm>
            <a:off x="323528" y="260648"/>
            <a:ext cx="8496944" cy="6408712"/>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Video</a:t>
            </a:r>
            <a:endParaRPr lang="en-GB" dirty="0"/>
          </a:p>
        </p:txBody>
      </p:sp>
      <p:sp>
        <p:nvSpPr>
          <p:cNvPr id="3" name="Content Placeholder 2"/>
          <p:cNvSpPr>
            <a:spLocks noGrp="1"/>
          </p:cNvSpPr>
          <p:nvPr>
            <p:ph idx="1"/>
          </p:nvPr>
        </p:nvSpPr>
        <p:spPr/>
        <p:txBody>
          <a:bodyPr/>
          <a:lstStyle/>
          <a:p>
            <a:r>
              <a:rPr lang="en-GB" dirty="0" smtClean="0"/>
              <a:t>https://www.youtube.com/watch?v=TgiBvKcGL24</a:t>
            </a: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Application</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Spark Applications consist of </a:t>
            </a:r>
            <a:r>
              <a:rPr lang="en-GB" dirty="0" smtClean="0"/>
              <a:t> </a:t>
            </a:r>
            <a:r>
              <a:rPr lang="en-GB" dirty="0" smtClean="0"/>
              <a:t>driver process and </a:t>
            </a:r>
            <a:r>
              <a:rPr lang="en-GB" dirty="0" smtClean="0"/>
              <a:t> </a:t>
            </a:r>
            <a:r>
              <a:rPr lang="en-GB" dirty="0" smtClean="0"/>
              <a:t>set of executor processes. The driver process runs your main() function, sits on a node in the cluster, and is responsible for 3 things: maintaining information about the Spark Application; responding to a user’s program or input; and analysing, distributing, and scheduling work across the executors  </a:t>
            </a:r>
          </a:p>
          <a:p>
            <a:r>
              <a:rPr lang="en-GB" dirty="0" smtClean="0"/>
              <a:t>The executors/workers are responsible for </a:t>
            </a:r>
            <a:r>
              <a:rPr lang="en-GB" dirty="0" smtClean="0"/>
              <a:t>executing </a:t>
            </a:r>
            <a:r>
              <a:rPr lang="en-GB" dirty="0" smtClean="0"/>
              <a:t>the work that the driver assigns them. This means, each worker  is responsible for only two things: executing code assigned to it by the driver and reporting the state of the computation, on that executor, back to the driver node</a:t>
            </a:r>
          </a:p>
          <a:p>
            <a:r>
              <a:rPr lang="en-GB" dirty="0" smtClean="0"/>
              <a:t>The cluster manager controls physical machines and allocates resources to Spark </a:t>
            </a:r>
            <a:r>
              <a:rPr lang="en-GB" dirty="0" smtClean="0"/>
              <a:t>Application. </a:t>
            </a:r>
            <a:r>
              <a:rPr lang="en-GB" dirty="0" smtClean="0"/>
              <a:t>This can be </a:t>
            </a:r>
            <a:r>
              <a:rPr lang="en-GB" dirty="0" smtClean="0"/>
              <a:t>Spark </a:t>
            </a:r>
            <a:r>
              <a:rPr lang="en-GB" dirty="0" smtClean="0"/>
              <a:t>standalone cluster manager, YARN, or </a:t>
            </a:r>
            <a:r>
              <a:rPr lang="en-GB" dirty="0" err="1" smtClean="0"/>
              <a:t>Mesos</a:t>
            </a:r>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descr="three-ways-Apache-Spark.jpg"/>
          <p:cNvPicPr>
            <a:picLocks noGrp="1" noChangeAspect="1"/>
          </p:cNvPicPr>
          <p:nvPr>
            <p:ph idx="1"/>
          </p:nvPr>
        </p:nvPicPr>
        <p:blipFill>
          <a:blip r:embed="rId2" cstate="print"/>
          <a:stretch>
            <a:fillRect/>
          </a:stretch>
        </p:blipFill>
        <p:spPr>
          <a:xfrm>
            <a:off x="179512" y="692696"/>
            <a:ext cx="8136904" cy="576064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Apache Spark </a:t>
            </a:r>
            <a:r>
              <a:rPr lang="en-GB" dirty="0" smtClean="0"/>
              <a:t>introduction</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Spark can be thought of as </a:t>
            </a:r>
            <a:r>
              <a:rPr lang="en-GB" dirty="0" err="1" smtClean="0"/>
              <a:t>Hadoop</a:t>
            </a:r>
            <a:r>
              <a:rPr lang="en-GB" dirty="0" smtClean="0"/>
              <a:t>++ ; that is </a:t>
            </a:r>
            <a:r>
              <a:rPr lang="en-GB" dirty="0" err="1" smtClean="0"/>
              <a:t>MapReduce</a:t>
            </a:r>
            <a:r>
              <a:rPr lang="en-GB" dirty="0" smtClean="0"/>
              <a:t> done in better way</a:t>
            </a:r>
          </a:p>
          <a:p>
            <a:r>
              <a:rPr lang="en-GB" dirty="0" smtClean="0"/>
              <a:t>Spark exploit speed and scalability offered by in memory processing </a:t>
            </a:r>
          </a:p>
          <a:p>
            <a:r>
              <a:rPr lang="en-GB" dirty="0" err="1" smtClean="0"/>
              <a:t>MapReduce</a:t>
            </a:r>
            <a:r>
              <a:rPr lang="en-GB" dirty="0" smtClean="0"/>
              <a:t> jobs continually write intermediate data back to disk throughout an often lengthy processing cycle </a:t>
            </a:r>
            <a:r>
              <a:rPr lang="en-GB" dirty="0" smtClean="0"/>
              <a:t>and this </a:t>
            </a:r>
            <a:r>
              <a:rPr lang="en-GB" dirty="0" smtClean="0"/>
              <a:t>degrades performance</a:t>
            </a:r>
          </a:p>
          <a:p>
            <a:r>
              <a:rPr lang="en-GB" dirty="0" smtClean="0"/>
              <a:t>A rule of thumb metric is that Spark delivers results on the same data set up to 100 times faster than </a:t>
            </a:r>
            <a:r>
              <a:rPr lang="en-GB" dirty="0" err="1" smtClean="0"/>
              <a:t>MapReduce</a:t>
            </a:r>
            <a:endParaRPr lang="en-GB" dirty="0" smtClean="0"/>
          </a:p>
          <a:p>
            <a:r>
              <a:rPr lang="en-GB" dirty="0" smtClean="0"/>
              <a:t>Spark also promises to speed up application development by 10-100x making applications more portable and extensible</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Apache Spark</a:t>
            </a:r>
            <a:endParaRPr lang="en-GB" dirty="0"/>
          </a:p>
        </p:txBody>
      </p:sp>
      <p:sp>
        <p:nvSpPr>
          <p:cNvPr id="3" name="Content Placeholder 2"/>
          <p:cNvSpPr>
            <a:spLocks noGrp="1"/>
          </p:cNvSpPr>
          <p:nvPr>
            <p:ph idx="1"/>
          </p:nvPr>
        </p:nvSpPr>
        <p:spPr/>
        <p:txBody>
          <a:bodyPr>
            <a:normAutofit fontScale="92500"/>
          </a:bodyPr>
          <a:lstStyle/>
          <a:p>
            <a:r>
              <a:rPr lang="en-GB" dirty="0" smtClean="0"/>
              <a:t>Spark is an open source, distributed processing system used for big data workloads. </a:t>
            </a:r>
          </a:p>
          <a:p>
            <a:r>
              <a:rPr lang="en-GB" dirty="0" smtClean="0"/>
              <a:t>Utilises memory caching,  optimized query execution for fast analytic queries against data of any size</a:t>
            </a:r>
          </a:p>
          <a:p>
            <a:r>
              <a:rPr lang="en-GB" dirty="0" smtClean="0"/>
              <a:t>Focused on interactive query, machine learning, and real time processing </a:t>
            </a:r>
          </a:p>
          <a:p>
            <a:r>
              <a:rPr lang="en-GB" dirty="0" smtClean="0"/>
              <a:t>Spark </a:t>
            </a:r>
            <a:r>
              <a:rPr lang="en-GB" dirty="0" smtClean="0"/>
              <a:t>does </a:t>
            </a:r>
            <a:r>
              <a:rPr lang="en-GB" dirty="0" smtClean="0"/>
              <a:t>not have its own storage system but runs on other storage systems like HDFS</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Spark?</a:t>
            </a:r>
            <a:endParaRPr lang="en-GB" dirty="0"/>
          </a:p>
        </p:txBody>
      </p:sp>
      <p:sp>
        <p:nvSpPr>
          <p:cNvPr id="3" name="Content Placeholder 2"/>
          <p:cNvSpPr>
            <a:spLocks noGrp="1"/>
          </p:cNvSpPr>
          <p:nvPr>
            <p:ph idx="1"/>
          </p:nvPr>
        </p:nvSpPr>
        <p:spPr/>
        <p:txBody>
          <a:bodyPr>
            <a:normAutofit fontScale="92500"/>
          </a:bodyPr>
          <a:lstStyle/>
          <a:p>
            <a:pPr fontAlgn="base"/>
            <a:r>
              <a:rPr lang="en-GB" dirty="0" smtClean="0"/>
              <a:t>There was no general purpose computing engine in the industry:</a:t>
            </a:r>
          </a:p>
          <a:p>
            <a:pPr lvl="1" fontAlgn="base"/>
            <a:r>
              <a:rPr lang="en-GB" dirty="0" smtClean="0"/>
              <a:t>To perform batch processing we use </a:t>
            </a:r>
            <a:r>
              <a:rPr lang="en-GB" dirty="0" err="1" smtClean="0"/>
              <a:t>Hadoop</a:t>
            </a:r>
            <a:r>
              <a:rPr lang="en-GB" dirty="0" smtClean="0"/>
              <a:t> </a:t>
            </a:r>
            <a:r>
              <a:rPr lang="en-GB" dirty="0" err="1" smtClean="0"/>
              <a:t>MapReduce</a:t>
            </a:r>
            <a:endParaRPr lang="en-GB" dirty="0" smtClean="0"/>
          </a:p>
          <a:p>
            <a:pPr lvl="1" fontAlgn="base"/>
            <a:r>
              <a:rPr lang="en-GB" dirty="0" smtClean="0"/>
              <a:t>For stream processing we were using Apache Storm</a:t>
            </a:r>
          </a:p>
          <a:p>
            <a:pPr lvl="1" fontAlgn="base"/>
            <a:r>
              <a:rPr lang="en-GB" dirty="0" smtClean="0"/>
              <a:t>For interactive processing we were using Apache </a:t>
            </a:r>
            <a:r>
              <a:rPr lang="en-GB" dirty="0" err="1" smtClean="0"/>
              <a:t>Tez</a:t>
            </a:r>
            <a:endParaRPr lang="en-GB" dirty="0" smtClean="0"/>
          </a:p>
          <a:p>
            <a:pPr fontAlgn="base"/>
            <a:r>
              <a:rPr lang="en-GB" dirty="0" smtClean="0"/>
              <a:t>Apache Spark is open source engine and offers near real time stream processing, interactive processing as well as batch processing</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advantages over </a:t>
            </a:r>
            <a:r>
              <a:rPr lang="en-GB" dirty="0" err="1" smtClean="0"/>
              <a:t>MapReduce</a:t>
            </a:r>
            <a:r>
              <a:rPr lang="en-GB" dirty="0" smtClean="0"/>
              <a:t> </a:t>
            </a:r>
            <a:endParaRPr lang="en-GB" dirty="0"/>
          </a:p>
        </p:txBody>
      </p:sp>
      <p:sp>
        <p:nvSpPr>
          <p:cNvPr id="3" name="Content Placeholder 2"/>
          <p:cNvSpPr>
            <a:spLocks noGrp="1"/>
          </p:cNvSpPr>
          <p:nvPr>
            <p:ph idx="1"/>
          </p:nvPr>
        </p:nvSpPr>
        <p:spPr/>
        <p:txBody>
          <a:bodyPr/>
          <a:lstStyle/>
          <a:p>
            <a:r>
              <a:rPr lang="en-GB" dirty="0" smtClean="0"/>
              <a:t>Spark offers 4 advantages for developing Big Data solutions: </a:t>
            </a:r>
          </a:p>
          <a:p>
            <a:pPr lvl="1"/>
            <a:r>
              <a:rPr lang="en-GB" dirty="0" smtClean="0"/>
              <a:t>Performance </a:t>
            </a:r>
          </a:p>
          <a:p>
            <a:pPr lvl="1"/>
            <a:r>
              <a:rPr lang="en-GB" dirty="0" smtClean="0"/>
              <a:t>Simplicity </a:t>
            </a:r>
          </a:p>
          <a:p>
            <a:pPr lvl="1"/>
            <a:r>
              <a:rPr lang="en-GB" dirty="0" smtClean="0"/>
              <a:t>Faster application development</a:t>
            </a:r>
          </a:p>
          <a:p>
            <a:pPr lvl="1"/>
            <a:r>
              <a:rPr lang="en-GB" dirty="0" smtClean="0"/>
              <a:t>Ease of administration </a:t>
            </a:r>
          </a:p>
          <a:p>
            <a:pPr lvl="1">
              <a:buNone/>
            </a:pP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cases for Spark</a:t>
            </a:r>
            <a:endParaRPr lang="en-GB" dirty="0"/>
          </a:p>
        </p:txBody>
      </p:sp>
      <p:sp>
        <p:nvSpPr>
          <p:cNvPr id="3" name="Content Placeholder 2"/>
          <p:cNvSpPr>
            <a:spLocks noGrp="1"/>
          </p:cNvSpPr>
          <p:nvPr>
            <p:ph idx="1"/>
          </p:nvPr>
        </p:nvSpPr>
        <p:spPr/>
        <p:txBody>
          <a:bodyPr/>
          <a:lstStyle/>
          <a:p>
            <a:r>
              <a:rPr lang="en-GB" dirty="0" smtClean="0"/>
              <a:t>Spark is particularly compelling in a few type of applications: </a:t>
            </a:r>
          </a:p>
          <a:p>
            <a:pPr lvl="1"/>
            <a:r>
              <a:rPr lang="en-GB" dirty="0" smtClean="0"/>
              <a:t>Streaming data </a:t>
            </a:r>
          </a:p>
          <a:p>
            <a:pPr lvl="1"/>
            <a:r>
              <a:rPr lang="en-GB" dirty="0" smtClean="0"/>
              <a:t>Artificial intelligence, machine learning, and deep learning </a:t>
            </a:r>
          </a:p>
          <a:p>
            <a:pPr lvl="1"/>
            <a:r>
              <a:rPr lang="en-GB" dirty="0" smtClean="0"/>
              <a:t>Business intelligence </a:t>
            </a:r>
          </a:p>
          <a:p>
            <a:pPr lvl="1"/>
            <a:r>
              <a:rPr lang="en-GB" dirty="0" smtClean="0"/>
              <a:t>Data integration</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2115</TotalTime>
  <Words>3157</Words>
  <Application>Microsoft Office PowerPoint</Application>
  <PresentationFormat>On-screen Show (4:3)</PresentationFormat>
  <Paragraphs>235</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Big Data – Apache Spark</vt:lpstr>
      <vt:lpstr>Background</vt:lpstr>
      <vt:lpstr>Background</vt:lpstr>
      <vt:lpstr>MapReduce is not for Iterative computation</vt:lpstr>
      <vt:lpstr>Apache Spark introduction</vt:lpstr>
      <vt:lpstr>What is Apache Spark</vt:lpstr>
      <vt:lpstr>Why Spark?</vt:lpstr>
      <vt:lpstr>Spark advantages over MapReduce </vt:lpstr>
      <vt:lpstr>Use cases for Spark</vt:lpstr>
      <vt:lpstr>Streaming Data </vt:lpstr>
      <vt:lpstr>Example of Spark Application in Financial Services</vt:lpstr>
      <vt:lpstr>Artificial Intelligence and Machine Learning</vt:lpstr>
      <vt:lpstr>Spark and AI</vt:lpstr>
      <vt:lpstr>Business Intelligence</vt:lpstr>
      <vt:lpstr>Difference between Spark and MapReduce</vt:lpstr>
      <vt:lpstr>Slide 16</vt:lpstr>
      <vt:lpstr>Difference between MapReduce and Spark</vt:lpstr>
      <vt:lpstr>Spark supports multiple data sources</vt:lpstr>
      <vt:lpstr>Class Questions</vt:lpstr>
      <vt:lpstr>Spark – Third Generation Distributed System</vt:lpstr>
      <vt:lpstr>Spark - key points</vt:lpstr>
      <vt:lpstr>Spark RDD will eliminate Disk IO and read from memory</vt:lpstr>
      <vt:lpstr>Slide 23</vt:lpstr>
      <vt:lpstr>Spark stack</vt:lpstr>
      <vt:lpstr>Spark - Key Abstractions and Concepts</vt:lpstr>
      <vt:lpstr>Resilient Distributed Dataset (RDD)</vt:lpstr>
      <vt:lpstr>Spark in-memory processing </vt:lpstr>
      <vt:lpstr>Spark RDD</vt:lpstr>
      <vt:lpstr>RDD</vt:lpstr>
      <vt:lpstr>RDD Partitions (i)</vt:lpstr>
      <vt:lpstr>RDD Partitions (ii)</vt:lpstr>
      <vt:lpstr>Spark – RDD Persistence</vt:lpstr>
      <vt:lpstr>Slide 33</vt:lpstr>
      <vt:lpstr> Once the data is in RDD Spark permits two  types of operation: transformations and actions (I)</vt:lpstr>
      <vt:lpstr>Once the data is in RDD Spark permits two primary types of operation: transformations and actions (II)</vt:lpstr>
      <vt:lpstr>Transformation Process in Spark</vt:lpstr>
      <vt:lpstr>Sample Spark transformations</vt:lpstr>
      <vt:lpstr>Sample Spark Actions</vt:lpstr>
      <vt:lpstr>Lazy Evaluation</vt:lpstr>
      <vt:lpstr>Lazy evaluation example </vt:lpstr>
      <vt:lpstr>Limitation of Spark</vt:lpstr>
      <vt:lpstr>Spark Shell</vt:lpstr>
      <vt:lpstr>Spark shell example</vt:lpstr>
      <vt:lpstr>Tez vs Spark</vt:lpstr>
      <vt:lpstr>Slide 45</vt:lpstr>
      <vt:lpstr>Video</vt:lpstr>
      <vt:lpstr>Spark Application</vt:lpstr>
      <vt:lpstr>Slide 48</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 Spark</dc:title>
  <dc:creator>sanje_000</dc:creator>
  <cp:lastModifiedBy>sanje_000</cp:lastModifiedBy>
  <cp:revision>32</cp:revision>
  <dcterms:created xsi:type="dcterms:W3CDTF">2019-08-10T11:11:15Z</dcterms:created>
  <dcterms:modified xsi:type="dcterms:W3CDTF">2019-11-07T10:27:10Z</dcterms:modified>
</cp:coreProperties>
</file>