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324" r:id="rId3"/>
    <p:sldId id="259" r:id="rId4"/>
    <p:sldId id="325" r:id="rId5"/>
    <p:sldId id="334" r:id="rId6"/>
    <p:sldId id="261" r:id="rId7"/>
    <p:sldId id="262" r:id="rId8"/>
    <p:sldId id="263" r:id="rId9"/>
    <p:sldId id="264" r:id="rId10"/>
    <p:sldId id="265" r:id="rId11"/>
    <p:sldId id="266" r:id="rId12"/>
    <p:sldId id="269" r:id="rId13"/>
    <p:sldId id="271" r:id="rId14"/>
    <p:sldId id="309" r:id="rId15"/>
    <p:sldId id="326" r:id="rId16"/>
    <p:sldId id="327" r:id="rId17"/>
    <p:sldId id="328" r:id="rId18"/>
    <p:sldId id="313" r:id="rId19"/>
    <p:sldId id="314" r:id="rId20"/>
    <p:sldId id="329" r:id="rId21"/>
    <p:sldId id="316" r:id="rId22"/>
    <p:sldId id="319" r:id="rId23"/>
    <p:sldId id="317" r:id="rId24"/>
    <p:sldId id="320" r:id="rId25"/>
    <p:sldId id="318" r:id="rId26"/>
    <p:sldId id="275" r:id="rId27"/>
    <p:sldId id="276" r:id="rId28"/>
    <p:sldId id="330" r:id="rId29"/>
    <p:sldId id="331" r:id="rId30"/>
    <p:sldId id="279" r:id="rId31"/>
    <p:sldId id="281" r:id="rId32"/>
    <p:sldId id="332" r:id="rId33"/>
    <p:sldId id="333" r:id="rId34"/>
    <p:sldId id="260" r:id="rId35"/>
    <p:sldId id="312" r:id="rId36"/>
    <p:sldId id="308" r:id="rId37"/>
    <p:sldId id="310" r:id="rId38"/>
    <p:sldId id="311" r:id="rId39"/>
    <p:sldId id="315" r:id="rId40"/>
    <p:sldId id="272" r:id="rId41"/>
    <p:sldId id="278" r:id="rId42"/>
    <p:sldId id="282" r:id="rId43"/>
    <p:sldId id="284" r:id="rId44"/>
    <p:sldId id="286" r:id="rId45"/>
    <p:sldId id="287" r:id="rId46"/>
    <p:sldId id="32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57"/>
    <p:restoredTop sz="69575"/>
  </p:normalViewPr>
  <p:slideViewPr>
    <p:cSldViewPr snapToGrid="0" snapToObjects="1">
      <p:cViewPr varScale="1">
        <p:scale>
          <a:sx n="74" d="100"/>
          <a:sy n="74" d="100"/>
        </p:scale>
        <p:origin x="11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BFA53-F16F-DE4C-94C2-15C5C0E5601E}" type="datetimeFigureOut">
              <a:rPr lang="en-US" smtClean="0"/>
              <a:t>2/23/21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68621-7FF1-E647-96F4-768C96E3CDFC}" type="slidenum">
              <a:rPr lang="en-US" smtClean="0"/>
              <a:t>‹#›</a:t>
            </a:fld>
            <a:endParaRPr lang="en-US"/>
          </a:p>
        </p:txBody>
      </p:sp>
    </p:spTree>
    <p:extLst>
      <p:ext uri="{BB962C8B-B14F-4D97-AF65-F5344CB8AC3E}">
        <p14:creationId xmlns:p14="http://schemas.microsoft.com/office/powerpoint/2010/main" val="204665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a:t>
            </a:fld>
            <a:endParaRPr lang="en-US"/>
          </a:p>
        </p:txBody>
      </p:sp>
    </p:spTree>
    <p:extLst>
      <p:ext uri="{BB962C8B-B14F-4D97-AF65-F5344CB8AC3E}">
        <p14:creationId xmlns:p14="http://schemas.microsoft.com/office/powerpoint/2010/main" val="222408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85FD0EF-7850-4D47-BBAB-E4B0BF80367D}" type="slidenum">
              <a:rPr lang="en-US" smtClean="0"/>
              <a:t>2</a:t>
            </a:fld>
            <a:endParaRPr lang="en-US"/>
          </a:p>
        </p:txBody>
      </p:sp>
    </p:spTree>
    <p:extLst>
      <p:ext uri="{BB962C8B-B14F-4D97-AF65-F5344CB8AC3E}">
        <p14:creationId xmlns:p14="http://schemas.microsoft.com/office/powerpoint/2010/main" val="304372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1482" eaLnBrk="0" hangingPunct="0">
              <a:defRPr sz="1500" b="1">
                <a:solidFill>
                  <a:schemeClr val="tx1"/>
                </a:solidFill>
                <a:latin typeface="Arial" pitchFamily="34" charset="0"/>
                <a:cs typeface="Arial" pitchFamily="34" charset="0"/>
              </a:defRPr>
            </a:lvl1pPr>
            <a:lvl2pPr marL="702756" indent="-270291" defTabSz="911482" eaLnBrk="0" hangingPunct="0">
              <a:defRPr sz="1500" b="1">
                <a:solidFill>
                  <a:schemeClr val="tx1"/>
                </a:solidFill>
                <a:latin typeface="Arial" pitchFamily="34" charset="0"/>
                <a:cs typeface="Arial" pitchFamily="34" charset="0"/>
              </a:defRPr>
            </a:lvl2pPr>
            <a:lvl3pPr marL="1081164" indent="-216233" defTabSz="911482" eaLnBrk="0" hangingPunct="0">
              <a:defRPr sz="1500" b="1">
                <a:solidFill>
                  <a:schemeClr val="tx1"/>
                </a:solidFill>
                <a:latin typeface="Arial" pitchFamily="34" charset="0"/>
                <a:cs typeface="Arial" pitchFamily="34" charset="0"/>
              </a:defRPr>
            </a:lvl3pPr>
            <a:lvl4pPr marL="1513629" indent="-216233" defTabSz="911482" eaLnBrk="0" hangingPunct="0">
              <a:defRPr sz="1500" b="1">
                <a:solidFill>
                  <a:schemeClr val="tx1"/>
                </a:solidFill>
                <a:latin typeface="Arial" pitchFamily="34" charset="0"/>
                <a:cs typeface="Arial" pitchFamily="34" charset="0"/>
              </a:defRPr>
            </a:lvl4pPr>
            <a:lvl5pPr marL="1946095" indent="-216233" defTabSz="911482" eaLnBrk="0" hangingPunct="0">
              <a:defRPr sz="1500" b="1">
                <a:solidFill>
                  <a:schemeClr val="tx1"/>
                </a:solidFill>
                <a:latin typeface="Arial" pitchFamily="34" charset="0"/>
                <a:cs typeface="Arial" pitchFamily="34" charset="0"/>
              </a:defRPr>
            </a:lvl5pPr>
            <a:lvl6pPr marL="2378560" indent="-216233" defTabSz="911482" eaLnBrk="0" fontAlgn="base" hangingPunct="0">
              <a:spcBef>
                <a:spcPct val="0"/>
              </a:spcBef>
              <a:spcAft>
                <a:spcPct val="0"/>
              </a:spcAft>
              <a:defRPr sz="1500" b="1">
                <a:solidFill>
                  <a:schemeClr val="tx1"/>
                </a:solidFill>
                <a:latin typeface="Arial" pitchFamily="34" charset="0"/>
                <a:cs typeface="Arial" pitchFamily="34" charset="0"/>
              </a:defRPr>
            </a:lvl6pPr>
            <a:lvl7pPr marL="2811026" indent="-216233" defTabSz="911482" eaLnBrk="0" fontAlgn="base" hangingPunct="0">
              <a:spcBef>
                <a:spcPct val="0"/>
              </a:spcBef>
              <a:spcAft>
                <a:spcPct val="0"/>
              </a:spcAft>
              <a:defRPr sz="1500" b="1">
                <a:solidFill>
                  <a:schemeClr val="tx1"/>
                </a:solidFill>
                <a:latin typeface="Arial" pitchFamily="34" charset="0"/>
                <a:cs typeface="Arial" pitchFamily="34" charset="0"/>
              </a:defRPr>
            </a:lvl7pPr>
            <a:lvl8pPr marL="3243491" indent="-216233" defTabSz="911482" eaLnBrk="0" fontAlgn="base" hangingPunct="0">
              <a:spcBef>
                <a:spcPct val="0"/>
              </a:spcBef>
              <a:spcAft>
                <a:spcPct val="0"/>
              </a:spcAft>
              <a:defRPr sz="1500" b="1">
                <a:solidFill>
                  <a:schemeClr val="tx1"/>
                </a:solidFill>
                <a:latin typeface="Arial" pitchFamily="34" charset="0"/>
                <a:cs typeface="Arial" pitchFamily="34" charset="0"/>
              </a:defRPr>
            </a:lvl8pPr>
            <a:lvl9pPr marL="3675957" indent="-216233" defTabSz="911482" eaLnBrk="0" fontAlgn="base" hangingPunct="0">
              <a:spcBef>
                <a:spcPct val="0"/>
              </a:spcBef>
              <a:spcAft>
                <a:spcPct val="0"/>
              </a:spcAft>
              <a:defRPr sz="1500" b="1">
                <a:solidFill>
                  <a:schemeClr val="tx1"/>
                </a:solidFill>
                <a:latin typeface="Arial" pitchFamily="34" charset="0"/>
                <a:cs typeface="Arial" pitchFamily="34" charset="0"/>
              </a:defRPr>
            </a:lvl9pPr>
          </a:lstStyle>
          <a:p>
            <a:pPr eaLnBrk="1" hangingPunct="1"/>
            <a:fld id="{885A33BF-6E64-4171-B48A-C862C558C097}" type="slidenum">
              <a:rPr lang="en-US" sz="1100" b="0"/>
              <a:pPr eaLnBrk="1" hangingPunct="1"/>
              <a:t>7</a:t>
            </a:fld>
            <a:endParaRPr lang="en-US" sz="1100" b="0"/>
          </a:p>
        </p:txBody>
      </p:sp>
      <p:sp>
        <p:nvSpPr>
          <p:cNvPr id="41987" name="Rectangle 1026"/>
          <p:cNvSpPr>
            <a:spLocks noGrp="1" noRot="1" noChangeAspect="1" noChangeArrowheads="1" noTextEdit="1"/>
          </p:cNvSpPr>
          <p:nvPr>
            <p:ph type="sldImg"/>
          </p:nvPr>
        </p:nvSpPr>
        <p:spPr>
          <a:solidFill>
            <a:srgbClr val="FFFFFF"/>
          </a:solidFill>
          <a:ln/>
        </p:spPr>
      </p:sp>
      <p:sp>
        <p:nvSpPr>
          <p:cNvPr id="419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42915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BA3B4C-FC86-4C5B-927C-3B3F4F104044}" type="slidenum">
              <a:rPr lang="en-GB" smtClean="0"/>
              <a:t>28</a:t>
            </a:fld>
            <a:endParaRPr lang="en-GB"/>
          </a:p>
        </p:txBody>
      </p:sp>
    </p:spTree>
    <p:extLst>
      <p:ext uri="{BB962C8B-B14F-4D97-AF65-F5344CB8AC3E}">
        <p14:creationId xmlns:p14="http://schemas.microsoft.com/office/powerpoint/2010/main" val="156868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85FD0EF-7850-4D47-BBAB-E4B0BF80367D}" type="slidenum">
              <a:rPr lang="en-US" smtClean="0"/>
              <a:t>33</a:t>
            </a:fld>
            <a:endParaRPr lang="en-US"/>
          </a:p>
        </p:txBody>
      </p:sp>
    </p:spTree>
    <p:extLst>
      <p:ext uri="{BB962C8B-B14F-4D97-AF65-F5344CB8AC3E}">
        <p14:creationId xmlns:p14="http://schemas.microsoft.com/office/powerpoint/2010/main" val="219749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85FD0EF-7850-4D47-BBAB-E4B0BF80367D}" type="slidenum">
              <a:rPr lang="en-US" smtClean="0"/>
              <a:t>34</a:t>
            </a:fld>
            <a:endParaRPr lang="en-US"/>
          </a:p>
        </p:txBody>
      </p:sp>
    </p:spTree>
    <p:extLst>
      <p:ext uri="{BB962C8B-B14F-4D97-AF65-F5344CB8AC3E}">
        <p14:creationId xmlns:p14="http://schemas.microsoft.com/office/powerpoint/2010/main" val="365831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36</a:t>
            </a:fld>
            <a:endParaRPr lang="en-US"/>
          </a:p>
        </p:txBody>
      </p:sp>
    </p:spTree>
    <p:extLst>
      <p:ext uri="{BB962C8B-B14F-4D97-AF65-F5344CB8AC3E}">
        <p14:creationId xmlns:p14="http://schemas.microsoft.com/office/powerpoint/2010/main" val="57717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45</a:t>
            </a:fld>
            <a:endParaRPr lang="en-US"/>
          </a:p>
        </p:txBody>
      </p:sp>
    </p:spTree>
    <p:extLst>
      <p:ext uri="{BB962C8B-B14F-4D97-AF65-F5344CB8AC3E}">
        <p14:creationId xmlns:p14="http://schemas.microsoft.com/office/powerpoint/2010/main" val="239734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881-0AD9-5D4D-9A40-F185B10C6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BBF0A2-CF2B-6943-9EE1-8667860C3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C10BA-A571-3646-96F7-38DF790CE980}"/>
              </a:ext>
            </a:extLst>
          </p:cNvPr>
          <p:cNvSpPr>
            <a:spLocks noGrp="1"/>
          </p:cNvSpPr>
          <p:nvPr>
            <p:ph type="dt" sz="half" idx="10"/>
          </p:nvPr>
        </p:nvSpPr>
        <p:spPr/>
        <p:txBody>
          <a:bodyPr/>
          <a:lstStyle/>
          <a:p>
            <a:fld id="{F96ADCED-D82C-FD4D-A958-65121724FA9B}" type="datetime1">
              <a:rPr lang="en-US" smtClean="0"/>
              <a:t>2/23/21</a:t>
            </a:fld>
            <a:endParaRPr lang="en-US"/>
          </a:p>
        </p:txBody>
      </p:sp>
      <p:sp>
        <p:nvSpPr>
          <p:cNvPr id="5" name="Footer Placeholder 4">
            <a:extLst>
              <a:ext uri="{FF2B5EF4-FFF2-40B4-BE49-F238E27FC236}">
                <a16:creationId xmlns:a16="http://schemas.microsoft.com/office/drawing/2014/main" id="{737B6AB1-9705-7740-B3B5-D689617F0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55CA-3636-9C48-9251-92BB5802DFC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2214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A33-1EB9-3444-9D49-58CB9A54B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543EC-B063-2846-B3E0-BC0EF3EE9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E2E70-9C81-5446-97BE-0D3E3DC3CB19}"/>
              </a:ext>
            </a:extLst>
          </p:cNvPr>
          <p:cNvSpPr>
            <a:spLocks noGrp="1"/>
          </p:cNvSpPr>
          <p:nvPr>
            <p:ph type="dt" sz="half" idx="10"/>
          </p:nvPr>
        </p:nvSpPr>
        <p:spPr/>
        <p:txBody>
          <a:bodyPr/>
          <a:lstStyle/>
          <a:p>
            <a:fld id="{D1C99BBF-B970-AA45-9B6C-418411DA0085}" type="datetime1">
              <a:rPr lang="en-US" smtClean="0"/>
              <a:t>2/23/21</a:t>
            </a:fld>
            <a:endParaRPr lang="en-US"/>
          </a:p>
        </p:txBody>
      </p:sp>
      <p:sp>
        <p:nvSpPr>
          <p:cNvPr id="5" name="Footer Placeholder 4">
            <a:extLst>
              <a:ext uri="{FF2B5EF4-FFF2-40B4-BE49-F238E27FC236}">
                <a16:creationId xmlns:a16="http://schemas.microsoft.com/office/drawing/2014/main" id="{7F2A9EF9-F4A5-384A-B44F-A038875AF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D1B71-2E48-F249-9A3D-0490D1CE9CE3}"/>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6719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4C8E9-4D9F-A944-905E-38F5F92BC0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87644-1DE6-D344-965B-7C998FB2D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1B4C2-0E35-0842-86F2-AE8B92218D2F}"/>
              </a:ext>
            </a:extLst>
          </p:cNvPr>
          <p:cNvSpPr>
            <a:spLocks noGrp="1"/>
          </p:cNvSpPr>
          <p:nvPr>
            <p:ph type="dt" sz="half" idx="10"/>
          </p:nvPr>
        </p:nvSpPr>
        <p:spPr/>
        <p:txBody>
          <a:bodyPr/>
          <a:lstStyle/>
          <a:p>
            <a:fld id="{90E34648-F671-BF4B-8470-A7F33BC87BCE}" type="datetime1">
              <a:rPr lang="en-US" smtClean="0"/>
              <a:t>2/23/21</a:t>
            </a:fld>
            <a:endParaRPr lang="en-US"/>
          </a:p>
        </p:txBody>
      </p:sp>
      <p:sp>
        <p:nvSpPr>
          <p:cNvPr id="5" name="Footer Placeholder 4">
            <a:extLst>
              <a:ext uri="{FF2B5EF4-FFF2-40B4-BE49-F238E27FC236}">
                <a16:creationId xmlns:a16="http://schemas.microsoft.com/office/drawing/2014/main" id="{93BA76C7-E883-F346-9078-1E0F00CF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57CBB-5CE8-2F42-BC0A-82266CBEECD2}"/>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999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16D-B5A2-8E49-BEE3-9EB414E3B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B22A7-C2CC-B848-9FD1-30FDAFE32E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E95FC-6686-D54B-8500-16B8ADA160C1}"/>
              </a:ext>
            </a:extLst>
          </p:cNvPr>
          <p:cNvSpPr>
            <a:spLocks noGrp="1"/>
          </p:cNvSpPr>
          <p:nvPr>
            <p:ph type="dt" sz="half" idx="10"/>
          </p:nvPr>
        </p:nvSpPr>
        <p:spPr/>
        <p:txBody>
          <a:bodyPr/>
          <a:lstStyle/>
          <a:p>
            <a:fld id="{A03E7229-EB99-B147-A063-06A1DA420189}" type="datetime1">
              <a:rPr lang="en-US" smtClean="0"/>
              <a:t>2/23/21</a:t>
            </a:fld>
            <a:endParaRPr lang="en-US"/>
          </a:p>
        </p:txBody>
      </p:sp>
      <p:sp>
        <p:nvSpPr>
          <p:cNvPr id="5" name="Footer Placeholder 4">
            <a:extLst>
              <a:ext uri="{FF2B5EF4-FFF2-40B4-BE49-F238E27FC236}">
                <a16:creationId xmlns:a16="http://schemas.microsoft.com/office/drawing/2014/main" id="{7BC78379-37CD-5A47-9748-9AF6BD2B7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643A4-3298-8C45-A4BE-8270FF94C637}"/>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04795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96FB-0FD0-AC41-BEBF-41076B9BB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0006A-8B24-7441-901B-AF25AF885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F6D4A-E4EC-0646-B6DE-4D838AB60E09}"/>
              </a:ext>
            </a:extLst>
          </p:cNvPr>
          <p:cNvSpPr>
            <a:spLocks noGrp="1"/>
          </p:cNvSpPr>
          <p:nvPr>
            <p:ph type="dt" sz="half" idx="10"/>
          </p:nvPr>
        </p:nvSpPr>
        <p:spPr/>
        <p:txBody>
          <a:bodyPr/>
          <a:lstStyle/>
          <a:p>
            <a:fld id="{109B503D-D565-B94C-AC3D-B0E2FB68D9D0}" type="datetime1">
              <a:rPr lang="en-US" smtClean="0"/>
              <a:t>2/23/21</a:t>
            </a:fld>
            <a:endParaRPr lang="en-US"/>
          </a:p>
        </p:txBody>
      </p:sp>
      <p:sp>
        <p:nvSpPr>
          <p:cNvPr id="5" name="Footer Placeholder 4">
            <a:extLst>
              <a:ext uri="{FF2B5EF4-FFF2-40B4-BE49-F238E27FC236}">
                <a16:creationId xmlns:a16="http://schemas.microsoft.com/office/drawing/2014/main" id="{5C27D5B6-01A6-1044-A36B-E83EE470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7FD91-B106-5C47-A8A6-14CB0F8A77C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617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04C5-CBD4-D44F-A1BC-B3176D1F4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04B1B-2745-AB43-9417-AACD2AF85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28ACB-0CAB-3949-91E9-D6047E508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05D-6BEB-3D40-BBEE-2908D85C77DE}"/>
              </a:ext>
            </a:extLst>
          </p:cNvPr>
          <p:cNvSpPr>
            <a:spLocks noGrp="1"/>
          </p:cNvSpPr>
          <p:nvPr>
            <p:ph type="dt" sz="half" idx="10"/>
          </p:nvPr>
        </p:nvSpPr>
        <p:spPr/>
        <p:txBody>
          <a:bodyPr/>
          <a:lstStyle/>
          <a:p>
            <a:fld id="{D987293B-70E4-3840-9F0A-3C3C01425199}" type="datetime1">
              <a:rPr lang="en-US" smtClean="0"/>
              <a:t>2/23/21</a:t>
            </a:fld>
            <a:endParaRPr lang="en-US"/>
          </a:p>
        </p:txBody>
      </p:sp>
      <p:sp>
        <p:nvSpPr>
          <p:cNvPr id="6" name="Footer Placeholder 5">
            <a:extLst>
              <a:ext uri="{FF2B5EF4-FFF2-40B4-BE49-F238E27FC236}">
                <a16:creationId xmlns:a16="http://schemas.microsoft.com/office/drawing/2014/main" id="{5694EA68-6802-3A45-84B4-A31BBD22B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20293-65FD-2A48-AC6F-0E51F005583D}"/>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75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292A-74AC-CC4F-8E0A-E7F25E85F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7A439-C0C9-984E-A79A-AC5C96EDC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AFD5F-EF14-674D-8EA0-BBAF90E6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0CC6E-AAF1-7D41-9AC0-806747260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93733-10EE-F043-A1FD-373DF5E88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E2FB3-F79E-0640-88A7-D1B5C5FCD71E}"/>
              </a:ext>
            </a:extLst>
          </p:cNvPr>
          <p:cNvSpPr>
            <a:spLocks noGrp="1"/>
          </p:cNvSpPr>
          <p:nvPr>
            <p:ph type="dt" sz="half" idx="10"/>
          </p:nvPr>
        </p:nvSpPr>
        <p:spPr/>
        <p:txBody>
          <a:bodyPr/>
          <a:lstStyle/>
          <a:p>
            <a:fld id="{BFED7CE9-AEB9-D540-B7A1-08F89C3640E5}" type="datetime1">
              <a:rPr lang="en-US" smtClean="0"/>
              <a:t>2/23/21</a:t>
            </a:fld>
            <a:endParaRPr lang="en-US"/>
          </a:p>
        </p:txBody>
      </p:sp>
      <p:sp>
        <p:nvSpPr>
          <p:cNvPr id="8" name="Footer Placeholder 7">
            <a:extLst>
              <a:ext uri="{FF2B5EF4-FFF2-40B4-BE49-F238E27FC236}">
                <a16:creationId xmlns:a16="http://schemas.microsoft.com/office/drawing/2014/main" id="{DE97C65A-4C6F-CA4E-826E-52CA7CA81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26DE1-7973-4040-86FB-488604DC51D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79245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AE5A-A687-3040-BC17-3BB53C3C1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0ADA1-803F-4A4E-A3C0-478B04D672C1}"/>
              </a:ext>
            </a:extLst>
          </p:cNvPr>
          <p:cNvSpPr>
            <a:spLocks noGrp="1"/>
          </p:cNvSpPr>
          <p:nvPr>
            <p:ph type="dt" sz="half" idx="10"/>
          </p:nvPr>
        </p:nvSpPr>
        <p:spPr/>
        <p:txBody>
          <a:bodyPr/>
          <a:lstStyle/>
          <a:p>
            <a:fld id="{F7A224B2-7891-0A4E-A520-FC02B90A6770}" type="datetime1">
              <a:rPr lang="en-US" smtClean="0"/>
              <a:t>2/23/21</a:t>
            </a:fld>
            <a:endParaRPr lang="en-US"/>
          </a:p>
        </p:txBody>
      </p:sp>
      <p:sp>
        <p:nvSpPr>
          <p:cNvPr id="4" name="Footer Placeholder 3">
            <a:extLst>
              <a:ext uri="{FF2B5EF4-FFF2-40B4-BE49-F238E27FC236}">
                <a16:creationId xmlns:a16="http://schemas.microsoft.com/office/drawing/2014/main" id="{C453357D-811D-5346-82EB-807AB8A73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1954C-1FE7-344A-80CB-095EE488A1F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7521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BDB69-4FF9-6E4A-91A4-C3ED42593DBF}"/>
              </a:ext>
            </a:extLst>
          </p:cNvPr>
          <p:cNvSpPr>
            <a:spLocks noGrp="1"/>
          </p:cNvSpPr>
          <p:nvPr>
            <p:ph type="dt" sz="half" idx="10"/>
          </p:nvPr>
        </p:nvSpPr>
        <p:spPr/>
        <p:txBody>
          <a:bodyPr/>
          <a:lstStyle/>
          <a:p>
            <a:fld id="{FE67E5D4-20F8-C544-A009-8F07D1330679}" type="datetime1">
              <a:rPr lang="en-US" smtClean="0"/>
              <a:t>2/23/21</a:t>
            </a:fld>
            <a:endParaRPr lang="en-US"/>
          </a:p>
        </p:txBody>
      </p:sp>
      <p:sp>
        <p:nvSpPr>
          <p:cNvPr id="3" name="Footer Placeholder 2">
            <a:extLst>
              <a:ext uri="{FF2B5EF4-FFF2-40B4-BE49-F238E27FC236}">
                <a16:creationId xmlns:a16="http://schemas.microsoft.com/office/drawing/2014/main" id="{21334CC1-B5DC-914B-8A7D-0C0AD02714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315E8-104A-6A4E-90D0-FB173B0A52D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369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A1E-D8EA-D441-885C-EF8F40C39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2B624-3565-5E4B-B6F3-65BC00D5D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580B5-56B0-5345-B188-B0745B5AB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7F48E-10C4-E54C-B531-8D1BCA865C0B}"/>
              </a:ext>
            </a:extLst>
          </p:cNvPr>
          <p:cNvSpPr>
            <a:spLocks noGrp="1"/>
          </p:cNvSpPr>
          <p:nvPr>
            <p:ph type="dt" sz="half" idx="10"/>
          </p:nvPr>
        </p:nvSpPr>
        <p:spPr/>
        <p:txBody>
          <a:bodyPr/>
          <a:lstStyle/>
          <a:p>
            <a:fld id="{343019D1-470D-4E47-A58D-1FBAD2F3C7D9}" type="datetime1">
              <a:rPr lang="en-US" smtClean="0"/>
              <a:t>2/23/21</a:t>
            </a:fld>
            <a:endParaRPr lang="en-US"/>
          </a:p>
        </p:txBody>
      </p:sp>
      <p:sp>
        <p:nvSpPr>
          <p:cNvPr id="6" name="Footer Placeholder 5">
            <a:extLst>
              <a:ext uri="{FF2B5EF4-FFF2-40B4-BE49-F238E27FC236}">
                <a16:creationId xmlns:a16="http://schemas.microsoft.com/office/drawing/2014/main" id="{5B162CBC-1525-6941-B461-540DA8FA8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A8F1B-2FAB-654E-93DC-B75BA489D2CF}"/>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25949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69D0-858B-0141-8AEE-459EF186F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8B1BE-40DA-2442-8301-B55AE863B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03307E-23EB-A14F-8B79-7A0A353A1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7C472-DF9C-6546-8E2E-AF0BA359D2A7}"/>
              </a:ext>
            </a:extLst>
          </p:cNvPr>
          <p:cNvSpPr>
            <a:spLocks noGrp="1"/>
          </p:cNvSpPr>
          <p:nvPr>
            <p:ph type="dt" sz="half" idx="10"/>
          </p:nvPr>
        </p:nvSpPr>
        <p:spPr/>
        <p:txBody>
          <a:bodyPr/>
          <a:lstStyle/>
          <a:p>
            <a:fld id="{6A27922C-ABF0-C748-A5FD-6D5900B6FC85}" type="datetime1">
              <a:rPr lang="en-US" smtClean="0"/>
              <a:t>2/23/21</a:t>
            </a:fld>
            <a:endParaRPr lang="en-US"/>
          </a:p>
        </p:txBody>
      </p:sp>
      <p:sp>
        <p:nvSpPr>
          <p:cNvPr id="6" name="Footer Placeholder 5">
            <a:extLst>
              <a:ext uri="{FF2B5EF4-FFF2-40B4-BE49-F238E27FC236}">
                <a16:creationId xmlns:a16="http://schemas.microsoft.com/office/drawing/2014/main" id="{B0344DC3-0AC4-F94A-A8D6-EAB8E38E5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0643-441A-004A-A110-C8B245BE364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506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87F62-4DC3-374E-9BF1-604F1BFE9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83FFF-BC02-134B-9E41-E55F5E644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1FE57-07F2-F048-A313-D45584164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A0BE2-53A6-6349-880E-652B8ADFC4D7}" type="datetime1">
              <a:rPr lang="en-US" smtClean="0"/>
              <a:t>2/23/21</a:t>
            </a:fld>
            <a:endParaRPr lang="en-US"/>
          </a:p>
        </p:txBody>
      </p:sp>
      <p:sp>
        <p:nvSpPr>
          <p:cNvPr id="5" name="Footer Placeholder 4">
            <a:extLst>
              <a:ext uri="{FF2B5EF4-FFF2-40B4-BE49-F238E27FC236}">
                <a16:creationId xmlns:a16="http://schemas.microsoft.com/office/drawing/2014/main" id="{7C893DA1-2E9F-0340-B769-87DFF973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DB0D9-3BA7-AD43-AED6-3E48871F3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BDECB-D24E-F247-93AB-4C7123018CAB}" type="slidenum">
              <a:rPr lang="en-US" smtClean="0"/>
              <a:t>‹#›</a:t>
            </a:fld>
            <a:endParaRPr lang="en-US"/>
          </a:p>
        </p:txBody>
      </p:sp>
    </p:spTree>
    <p:extLst>
      <p:ext uri="{BB962C8B-B14F-4D97-AF65-F5344CB8AC3E}">
        <p14:creationId xmlns:p14="http://schemas.microsoft.com/office/powerpoint/2010/main" val="89428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image" Target="../media/image6.gif"/><Relationship Id="rId9" Type="http://schemas.openxmlformats.org/officeDocument/2006/relationships/image" Target="../media/image11.jpe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524F0E-0F79-A34B-BDCE-95FFEE7FECEF}"/>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Pig and Data Lake</a:t>
            </a:r>
          </a:p>
        </p:txBody>
      </p:sp>
      <p:sp>
        <p:nvSpPr>
          <p:cNvPr id="3" name="Subtitle 2">
            <a:extLst>
              <a:ext uri="{FF2B5EF4-FFF2-40B4-BE49-F238E27FC236}">
                <a16:creationId xmlns:a16="http://schemas.microsoft.com/office/drawing/2014/main" id="{6A9DEB85-7391-4F44-85C3-E995AA0EAD91}"/>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COMP 1702 Big Data </a:t>
            </a:r>
          </a:p>
          <a:p>
            <a:r>
              <a:rPr lang="en-US" dirty="0">
                <a:solidFill>
                  <a:srgbClr val="FFFFFF"/>
                </a:solidFill>
              </a:rPr>
              <a:t>Lecture 8</a:t>
            </a:r>
          </a:p>
        </p:txBody>
      </p:sp>
      <p:sp>
        <p:nvSpPr>
          <p:cNvPr id="4" name="Slide Number Placeholder 3">
            <a:extLst>
              <a:ext uri="{FF2B5EF4-FFF2-40B4-BE49-F238E27FC236}">
                <a16:creationId xmlns:a16="http://schemas.microsoft.com/office/drawing/2014/main" id="{8EB18123-B3EA-694F-8BA3-D99C9F4FA0F1}"/>
              </a:ext>
            </a:extLst>
          </p:cNvPr>
          <p:cNvSpPr>
            <a:spLocks noGrp="1"/>
          </p:cNvSpPr>
          <p:nvPr>
            <p:ph type="sldNum" sz="quarter" idx="12"/>
          </p:nvPr>
        </p:nvSpPr>
        <p:spPr>
          <a:xfrm>
            <a:off x="10825930" y="6223702"/>
            <a:ext cx="570728" cy="314067"/>
          </a:xfrm>
        </p:spPr>
        <p:txBody>
          <a:bodyPr>
            <a:normAutofit/>
          </a:bodyPr>
          <a:lstStyle/>
          <a:p>
            <a:pPr>
              <a:spcAft>
                <a:spcPts val="600"/>
              </a:spcAft>
            </a:pPr>
            <a:fld id="{90FBDECB-D24E-F247-93AB-4C7123018CAB}" type="slidenum">
              <a:rPr lang="en-US" sz="1000">
                <a:solidFill>
                  <a:srgbClr val="898989"/>
                </a:solidFill>
              </a:rPr>
              <a:pPr>
                <a:spcAft>
                  <a:spcPts val="600"/>
                </a:spcAft>
              </a:pPr>
              <a:t>1</a:t>
            </a:fld>
            <a:endParaRPr lang="en-US" sz="1000">
              <a:solidFill>
                <a:srgbClr val="898989"/>
              </a:solidFill>
            </a:endParaRPr>
          </a:p>
        </p:txBody>
      </p:sp>
    </p:spTree>
    <p:extLst>
      <p:ext uri="{BB962C8B-B14F-4D97-AF65-F5344CB8AC3E}">
        <p14:creationId xmlns:p14="http://schemas.microsoft.com/office/powerpoint/2010/main" val="310266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19536" y="-243408"/>
            <a:ext cx="8229600" cy="1143000"/>
          </a:xfrm>
        </p:spPr>
        <p:txBody>
          <a:bodyPr/>
          <a:lstStyle/>
          <a:p>
            <a:r>
              <a:rPr lang="en-US" dirty="0"/>
              <a:t>In Pig Latin</a:t>
            </a:r>
          </a:p>
        </p:txBody>
      </p:sp>
      <p:sp>
        <p:nvSpPr>
          <p:cNvPr id="3" name="Content Placeholder 2"/>
          <p:cNvSpPr>
            <a:spLocks noGrp="1"/>
          </p:cNvSpPr>
          <p:nvPr>
            <p:ph idx="1"/>
          </p:nvPr>
        </p:nvSpPr>
        <p:spPr>
          <a:xfrm>
            <a:off x="1676400" y="1066800"/>
            <a:ext cx="8915400" cy="5486400"/>
          </a:xfrm>
        </p:spPr>
        <p:txBody>
          <a:bodyPr>
            <a:noAutofit/>
          </a:bodyPr>
          <a:lstStyle/>
          <a:p>
            <a:pPr>
              <a:lnSpc>
                <a:spcPct val="90000"/>
              </a:lnSpc>
              <a:buFont typeface="Arial" pitchFamily="34" charset="0"/>
              <a:buNone/>
            </a:pPr>
            <a:r>
              <a:rPr lang="en-US" dirty="0"/>
              <a:t>visits             = </a:t>
            </a:r>
            <a:r>
              <a:rPr lang="en-US" dirty="0">
                <a:solidFill>
                  <a:srgbClr val="F79646"/>
                </a:solidFill>
              </a:rPr>
              <a:t>load</a:t>
            </a:r>
            <a:r>
              <a:rPr lang="en-US" dirty="0"/>
              <a:t> </a:t>
            </a:r>
            <a:r>
              <a:rPr lang="en-US" dirty="0">
                <a:solidFill>
                  <a:schemeClr val="accent2"/>
                </a:solidFill>
              </a:rPr>
              <a:t>‘visits’ </a:t>
            </a:r>
            <a:r>
              <a:rPr lang="en-US" dirty="0">
                <a:solidFill>
                  <a:srgbClr val="F79646"/>
                </a:solidFill>
              </a:rPr>
              <a:t>as</a:t>
            </a:r>
            <a:r>
              <a:rPr lang="en-US" dirty="0"/>
              <a:t> (user, </a:t>
            </a:r>
            <a:r>
              <a:rPr lang="en-US" dirty="0" err="1"/>
              <a:t>url</a:t>
            </a:r>
            <a:r>
              <a:rPr lang="en-US" dirty="0"/>
              <a:t>, time);</a:t>
            </a:r>
          </a:p>
          <a:p>
            <a:pPr>
              <a:lnSpc>
                <a:spcPct val="90000"/>
              </a:lnSpc>
              <a:buFont typeface="Arial" pitchFamily="34" charset="0"/>
              <a:buNone/>
            </a:pPr>
            <a:r>
              <a:rPr lang="en-US" dirty="0" err="1"/>
              <a:t>gVisits</a:t>
            </a:r>
            <a:r>
              <a:rPr lang="en-US" dirty="0"/>
              <a:t>          = </a:t>
            </a:r>
            <a:r>
              <a:rPr lang="en-US" dirty="0">
                <a:solidFill>
                  <a:srgbClr val="F79646"/>
                </a:solidFill>
              </a:rPr>
              <a:t>group</a:t>
            </a:r>
            <a:r>
              <a:rPr lang="en-US" dirty="0"/>
              <a:t> visits </a:t>
            </a:r>
            <a:r>
              <a:rPr lang="en-US" dirty="0">
                <a:solidFill>
                  <a:srgbClr val="F79646"/>
                </a:solidFill>
              </a:rPr>
              <a:t>by</a:t>
            </a:r>
            <a:r>
              <a:rPr lang="en-US" dirty="0"/>
              <a:t> </a:t>
            </a:r>
            <a:r>
              <a:rPr lang="en-US" dirty="0" err="1"/>
              <a:t>url</a:t>
            </a:r>
            <a:r>
              <a:rPr lang="en-US" dirty="0"/>
              <a:t>;</a:t>
            </a:r>
          </a:p>
          <a:p>
            <a:pPr>
              <a:lnSpc>
                <a:spcPct val="90000"/>
              </a:lnSpc>
              <a:buFont typeface="Arial" pitchFamily="34" charset="0"/>
              <a:buNone/>
            </a:pPr>
            <a:r>
              <a:rPr lang="en-US" dirty="0" err="1"/>
              <a:t>visitCounts</a:t>
            </a:r>
            <a:r>
              <a:rPr lang="en-US" dirty="0"/>
              <a:t>  = </a:t>
            </a:r>
            <a:r>
              <a:rPr lang="en-US" dirty="0" err="1">
                <a:solidFill>
                  <a:srgbClr val="F79646"/>
                </a:solidFill>
              </a:rPr>
              <a:t>foreach</a:t>
            </a:r>
            <a:r>
              <a:rPr lang="en-US" dirty="0"/>
              <a:t> </a:t>
            </a:r>
            <a:r>
              <a:rPr lang="en-US" dirty="0" err="1"/>
              <a:t>gVisits</a:t>
            </a:r>
            <a:r>
              <a:rPr lang="en-US" dirty="0"/>
              <a:t> </a:t>
            </a:r>
            <a:r>
              <a:rPr lang="en-US" dirty="0">
                <a:solidFill>
                  <a:srgbClr val="F79646"/>
                </a:solidFill>
              </a:rPr>
              <a:t>generate</a:t>
            </a:r>
            <a:r>
              <a:rPr lang="en-US" dirty="0"/>
              <a:t> </a:t>
            </a:r>
            <a:r>
              <a:rPr lang="en-US" dirty="0" err="1"/>
              <a:t>url</a:t>
            </a:r>
            <a:r>
              <a:rPr lang="en-US" dirty="0"/>
              <a:t>, count(visits);</a:t>
            </a:r>
          </a:p>
          <a:p>
            <a:pPr>
              <a:lnSpc>
                <a:spcPct val="90000"/>
              </a:lnSpc>
              <a:buFont typeface="Arial" pitchFamily="34" charset="0"/>
              <a:buNone/>
            </a:pPr>
            <a:endParaRPr lang="en-US" dirty="0"/>
          </a:p>
          <a:p>
            <a:pPr>
              <a:lnSpc>
                <a:spcPct val="90000"/>
              </a:lnSpc>
              <a:buFont typeface="Arial" pitchFamily="34" charset="0"/>
              <a:buNone/>
            </a:pPr>
            <a:r>
              <a:rPr lang="en-US" dirty="0" err="1"/>
              <a:t>urlInfo</a:t>
            </a:r>
            <a:r>
              <a:rPr lang="en-US" dirty="0"/>
              <a:t>          = </a:t>
            </a:r>
            <a:r>
              <a:rPr lang="en-US" dirty="0">
                <a:solidFill>
                  <a:srgbClr val="F79646"/>
                </a:solidFill>
              </a:rPr>
              <a:t>load</a:t>
            </a:r>
            <a:r>
              <a:rPr lang="en-US" dirty="0"/>
              <a:t> </a:t>
            </a:r>
            <a:r>
              <a:rPr lang="en-US" dirty="0">
                <a:solidFill>
                  <a:srgbClr val="C0504D"/>
                </a:solidFill>
              </a:rPr>
              <a:t>‘</a:t>
            </a:r>
            <a:r>
              <a:rPr lang="en-US" dirty="0" err="1">
                <a:solidFill>
                  <a:srgbClr val="C0504D"/>
                </a:solidFill>
              </a:rPr>
              <a:t>urlInfo</a:t>
            </a:r>
            <a:r>
              <a:rPr lang="en-US" dirty="0">
                <a:solidFill>
                  <a:srgbClr val="C0504D"/>
                </a:solidFill>
              </a:rPr>
              <a:t>’ </a:t>
            </a:r>
            <a:r>
              <a:rPr lang="en-US" dirty="0">
                <a:solidFill>
                  <a:srgbClr val="F79646"/>
                </a:solidFill>
              </a:rPr>
              <a:t>as</a:t>
            </a:r>
            <a:r>
              <a:rPr lang="en-US" dirty="0"/>
              <a:t> (</a:t>
            </a:r>
            <a:r>
              <a:rPr lang="en-US" dirty="0" err="1"/>
              <a:t>url</a:t>
            </a:r>
            <a:r>
              <a:rPr lang="en-US" dirty="0"/>
              <a:t>, category, </a:t>
            </a:r>
            <a:r>
              <a:rPr lang="en-US" dirty="0" err="1"/>
              <a:t>pRank</a:t>
            </a:r>
            <a:r>
              <a:rPr lang="en-US" dirty="0"/>
              <a:t>);</a:t>
            </a:r>
          </a:p>
          <a:p>
            <a:pPr>
              <a:lnSpc>
                <a:spcPct val="90000"/>
              </a:lnSpc>
              <a:buFont typeface="Arial" pitchFamily="34" charset="0"/>
              <a:buNone/>
            </a:pPr>
            <a:r>
              <a:rPr lang="en-US" dirty="0" err="1"/>
              <a:t>visitCounts</a:t>
            </a:r>
            <a:r>
              <a:rPr lang="en-US" dirty="0"/>
              <a:t>  = </a:t>
            </a:r>
            <a:r>
              <a:rPr lang="en-US" dirty="0">
                <a:solidFill>
                  <a:srgbClr val="F79646"/>
                </a:solidFill>
              </a:rPr>
              <a:t>join</a:t>
            </a:r>
            <a:r>
              <a:rPr lang="en-US" dirty="0"/>
              <a:t> </a:t>
            </a:r>
            <a:r>
              <a:rPr lang="en-US" dirty="0" err="1"/>
              <a:t>visitCounts</a:t>
            </a:r>
            <a:r>
              <a:rPr lang="en-US" dirty="0"/>
              <a:t> </a:t>
            </a:r>
            <a:r>
              <a:rPr lang="en-US" dirty="0">
                <a:solidFill>
                  <a:srgbClr val="F79646"/>
                </a:solidFill>
              </a:rPr>
              <a:t>by</a:t>
            </a:r>
            <a:r>
              <a:rPr lang="en-US" dirty="0"/>
              <a:t> </a:t>
            </a:r>
            <a:r>
              <a:rPr lang="en-US" dirty="0" err="1"/>
              <a:t>url</a:t>
            </a:r>
            <a:r>
              <a:rPr lang="en-US" dirty="0"/>
              <a:t>, </a:t>
            </a:r>
            <a:r>
              <a:rPr lang="en-US" dirty="0" err="1"/>
              <a:t>urlInfo</a:t>
            </a:r>
            <a:r>
              <a:rPr lang="en-US" dirty="0"/>
              <a:t> </a:t>
            </a:r>
            <a:r>
              <a:rPr lang="en-US" dirty="0">
                <a:solidFill>
                  <a:srgbClr val="F79646"/>
                </a:solidFill>
              </a:rPr>
              <a:t>by</a:t>
            </a:r>
            <a:r>
              <a:rPr lang="en-US" dirty="0"/>
              <a:t> </a:t>
            </a:r>
            <a:r>
              <a:rPr lang="en-US" dirty="0" err="1"/>
              <a:t>url</a:t>
            </a:r>
            <a:r>
              <a:rPr lang="en-US" dirty="0"/>
              <a:t>;</a:t>
            </a:r>
          </a:p>
          <a:p>
            <a:pPr>
              <a:lnSpc>
                <a:spcPct val="90000"/>
              </a:lnSpc>
              <a:buFont typeface="Arial" pitchFamily="34" charset="0"/>
              <a:buNone/>
            </a:pPr>
            <a:endParaRPr lang="en-US" dirty="0"/>
          </a:p>
          <a:p>
            <a:pPr>
              <a:lnSpc>
                <a:spcPct val="90000"/>
              </a:lnSpc>
              <a:buFont typeface="Arial" pitchFamily="34" charset="0"/>
              <a:buNone/>
            </a:pPr>
            <a:r>
              <a:rPr lang="en-US" dirty="0" err="1"/>
              <a:t>gCategories</a:t>
            </a:r>
            <a:r>
              <a:rPr lang="en-US" dirty="0"/>
              <a:t> = </a:t>
            </a:r>
            <a:r>
              <a:rPr lang="en-US" dirty="0">
                <a:solidFill>
                  <a:srgbClr val="F79646"/>
                </a:solidFill>
              </a:rPr>
              <a:t>group</a:t>
            </a:r>
            <a:r>
              <a:rPr lang="en-US" dirty="0"/>
              <a:t> </a:t>
            </a:r>
            <a:r>
              <a:rPr lang="en-US" dirty="0" err="1"/>
              <a:t>visitCounts</a:t>
            </a:r>
            <a:r>
              <a:rPr lang="en-US" dirty="0"/>
              <a:t> </a:t>
            </a:r>
            <a:r>
              <a:rPr lang="en-US" dirty="0">
                <a:solidFill>
                  <a:srgbClr val="F79646"/>
                </a:solidFill>
              </a:rPr>
              <a:t>by</a:t>
            </a:r>
            <a:r>
              <a:rPr lang="en-US" dirty="0"/>
              <a:t> category;</a:t>
            </a:r>
          </a:p>
          <a:p>
            <a:pPr>
              <a:lnSpc>
                <a:spcPct val="90000"/>
              </a:lnSpc>
              <a:buFont typeface="Arial" pitchFamily="34" charset="0"/>
              <a:buNone/>
            </a:pPr>
            <a:r>
              <a:rPr lang="en-US" dirty="0" err="1"/>
              <a:t>topUrls</a:t>
            </a:r>
            <a:r>
              <a:rPr lang="en-US" dirty="0"/>
              <a:t> = </a:t>
            </a:r>
            <a:r>
              <a:rPr lang="en-US" dirty="0" err="1">
                <a:solidFill>
                  <a:srgbClr val="F79646"/>
                </a:solidFill>
              </a:rPr>
              <a:t>foreach</a:t>
            </a:r>
            <a:r>
              <a:rPr lang="en-US" dirty="0"/>
              <a:t> </a:t>
            </a:r>
            <a:r>
              <a:rPr lang="en-US" dirty="0" err="1"/>
              <a:t>gCategories</a:t>
            </a:r>
            <a:r>
              <a:rPr lang="en-US" dirty="0"/>
              <a:t> </a:t>
            </a:r>
            <a:r>
              <a:rPr lang="en-US" dirty="0">
                <a:solidFill>
                  <a:srgbClr val="F79646"/>
                </a:solidFill>
              </a:rPr>
              <a:t>generate</a:t>
            </a:r>
            <a:r>
              <a:rPr lang="en-US" dirty="0"/>
              <a:t> top(visitCounts,10);</a:t>
            </a:r>
          </a:p>
          <a:p>
            <a:pPr>
              <a:lnSpc>
                <a:spcPct val="90000"/>
              </a:lnSpc>
              <a:buFont typeface="Arial" pitchFamily="34" charset="0"/>
              <a:buNone/>
            </a:pPr>
            <a:endParaRPr lang="en-US" dirty="0"/>
          </a:p>
          <a:p>
            <a:pPr>
              <a:lnSpc>
                <a:spcPct val="90000"/>
              </a:lnSpc>
              <a:buFont typeface="Arial" pitchFamily="34" charset="0"/>
              <a:buNone/>
            </a:pPr>
            <a:r>
              <a:rPr lang="en-US" dirty="0">
                <a:solidFill>
                  <a:srgbClr val="F79646"/>
                </a:solidFill>
              </a:rPr>
              <a:t>store</a:t>
            </a:r>
            <a:r>
              <a:rPr lang="en-US" dirty="0"/>
              <a:t> </a:t>
            </a:r>
            <a:r>
              <a:rPr lang="en-US" dirty="0" err="1"/>
              <a:t>topUrls</a:t>
            </a:r>
            <a:r>
              <a:rPr lang="en-US" dirty="0"/>
              <a:t> </a:t>
            </a:r>
            <a:r>
              <a:rPr lang="en-US" dirty="0">
                <a:solidFill>
                  <a:srgbClr val="F79646"/>
                </a:solidFill>
              </a:rPr>
              <a:t>into</a:t>
            </a:r>
            <a:r>
              <a:rPr lang="en-US" dirty="0"/>
              <a:t> ‘results/</a:t>
            </a:r>
            <a:r>
              <a:rPr lang="en-US" dirty="0" err="1"/>
              <a:t>topUrls</a:t>
            </a:r>
            <a:r>
              <a:rPr lang="en-US" dirty="0"/>
              <a:t>’;</a:t>
            </a:r>
          </a:p>
        </p:txBody>
      </p:sp>
    </p:spTree>
    <p:extLst>
      <p:ext uri="{BB962C8B-B14F-4D97-AF65-F5344CB8AC3E}">
        <p14:creationId xmlns:p14="http://schemas.microsoft.com/office/powerpoint/2010/main" val="381959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Java vs. Pig Latin</a:t>
            </a:r>
          </a:p>
        </p:txBody>
      </p:sp>
      <p:graphicFrame>
        <p:nvGraphicFramePr>
          <p:cNvPr id="35843" name="Object 2"/>
          <p:cNvGraphicFramePr>
            <a:graphicFrameLocks noChangeAspect="1"/>
          </p:cNvGraphicFramePr>
          <p:nvPr/>
        </p:nvGraphicFramePr>
        <p:xfrm>
          <a:off x="1958975" y="1908175"/>
          <a:ext cx="3886200" cy="2851150"/>
        </p:xfrm>
        <a:graphic>
          <a:graphicData uri="http://schemas.openxmlformats.org/presentationml/2006/ole">
            <mc:AlternateContent xmlns:mc="http://schemas.openxmlformats.org/markup-compatibility/2006">
              <mc:Choice xmlns:v="urn:schemas-microsoft-com:vml" Requires="v">
                <p:oleObj spid="_x0000_s2197" name="Worksheet" r:id="rId3" imgW="9576816" imgH="7022592" progId="Excel.Sheet.8">
                  <p:embed/>
                </p:oleObj>
              </mc:Choice>
              <mc:Fallback>
                <p:oleObj name="Worksheet" r:id="rId3" imgW="9576816" imgH="7022592" progId="Excel.Sheet.8">
                  <p:embed/>
                  <p:pic>
                    <p:nvPicPr>
                      <p:cNvPr id="358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1908175"/>
                        <a:ext cx="3886200" cy="285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2797175" y="1487488"/>
            <a:ext cx="2231380" cy="36933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hangingPunct="0">
              <a:defRPr/>
            </a:pPr>
            <a:r>
              <a:rPr lang="en-US" dirty="0">
                <a:solidFill>
                  <a:srgbClr val="000000"/>
                </a:solidFill>
              </a:rPr>
              <a:t>1/20 the lines of code</a:t>
            </a:r>
          </a:p>
        </p:txBody>
      </p:sp>
      <p:graphicFrame>
        <p:nvGraphicFramePr>
          <p:cNvPr id="35845" name="Object 3"/>
          <p:cNvGraphicFramePr>
            <a:graphicFrameLocks noChangeAspect="1"/>
          </p:cNvGraphicFramePr>
          <p:nvPr/>
        </p:nvGraphicFramePr>
        <p:xfrm>
          <a:off x="6226175" y="1908176"/>
          <a:ext cx="3886200" cy="2849563"/>
        </p:xfrm>
        <a:graphic>
          <a:graphicData uri="http://schemas.openxmlformats.org/presentationml/2006/ole">
            <mc:AlternateContent xmlns:mc="http://schemas.openxmlformats.org/markup-compatibility/2006">
              <mc:Choice xmlns:v="urn:schemas-microsoft-com:vml" Requires="v">
                <p:oleObj spid="_x0000_s2198" name="Worksheet" r:id="rId5" imgW="9576816" imgH="7022592" progId="Excel.Sheet.8">
                  <p:embed/>
                </p:oleObj>
              </mc:Choice>
              <mc:Fallback>
                <p:oleObj name="Worksheet" r:id="rId5" imgW="9576816" imgH="7022592" progId="Excel.Sheet.8">
                  <p:embed/>
                  <p:pic>
                    <p:nvPicPr>
                      <p:cNvPr id="3584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6175" y="1908176"/>
                        <a:ext cx="3886200"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7140575" y="1487488"/>
            <a:ext cx="2774414" cy="36933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hangingPunct="0">
              <a:defRPr/>
            </a:pPr>
            <a:r>
              <a:rPr lang="en-US">
                <a:solidFill>
                  <a:srgbClr val="000000"/>
                </a:solidFill>
              </a:rPr>
              <a:t>1/16 the development time</a:t>
            </a:r>
          </a:p>
        </p:txBody>
      </p:sp>
      <p:sp>
        <p:nvSpPr>
          <p:cNvPr id="7" name="Text Box 11"/>
          <p:cNvSpPr txBox="1">
            <a:spLocks noChangeArrowheads="1"/>
          </p:cNvSpPr>
          <p:nvPr/>
        </p:nvSpPr>
        <p:spPr bwMode="auto">
          <a:xfrm>
            <a:off x="3657600" y="5649914"/>
            <a:ext cx="4648200"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a:spAutoFit/>
          </a:bodyPr>
          <a:lstStyle/>
          <a:p>
            <a:pPr algn="ctr" eaLnBrk="0" hangingPunct="0">
              <a:defRPr/>
            </a:pPr>
            <a:r>
              <a:rPr lang="en-US" dirty="0">
                <a:solidFill>
                  <a:srgbClr val="000000"/>
                </a:solidFill>
              </a:rPr>
              <a:t>Performance on par with raw Hadoop!</a:t>
            </a:r>
          </a:p>
        </p:txBody>
      </p:sp>
    </p:spTree>
    <p:extLst>
      <p:ext uri="{BB962C8B-B14F-4D97-AF65-F5344CB8AC3E}">
        <p14:creationId xmlns:p14="http://schemas.microsoft.com/office/powerpoint/2010/main" val="294463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Pig takes care of…</a:t>
            </a:r>
          </a:p>
        </p:txBody>
      </p:sp>
      <p:sp>
        <p:nvSpPr>
          <p:cNvPr id="36867" name="Content Placeholder 2"/>
          <p:cNvSpPr>
            <a:spLocks noGrp="1"/>
          </p:cNvSpPr>
          <p:nvPr>
            <p:ph idx="1"/>
          </p:nvPr>
        </p:nvSpPr>
        <p:spPr/>
        <p:txBody>
          <a:bodyPr/>
          <a:lstStyle/>
          <a:p>
            <a:pPr>
              <a:spcBef>
                <a:spcPts val="1200"/>
              </a:spcBef>
            </a:pPr>
            <a:r>
              <a:rPr lang="en-US" dirty="0"/>
              <a:t>Schema and type checking</a:t>
            </a:r>
          </a:p>
          <a:p>
            <a:r>
              <a:rPr lang="en-US" dirty="0"/>
              <a:t>Translating into efficient physical dataflow</a:t>
            </a:r>
          </a:p>
          <a:p>
            <a:pPr lvl="1"/>
            <a:r>
              <a:rPr lang="en-US" dirty="0"/>
              <a:t>(i.e., sequence of one or more MapReduce jobs)</a:t>
            </a:r>
          </a:p>
          <a:p>
            <a:pPr>
              <a:spcBef>
                <a:spcPts val="1200"/>
              </a:spcBef>
            </a:pPr>
            <a:r>
              <a:rPr lang="en-US" dirty="0"/>
              <a:t>Executing the system-level dataflow</a:t>
            </a:r>
          </a:p>
          <a:p>
            <a:pPr lvl="1"/>
            <a:r>
              <a:rPr lang="en-US" dirty="0"/>
              <a:t>(i.e., running the MapReduce jobs)</a:t>
            </a:r>
          </a:p>
          <a:p>
            <a:pPr>
              <a:spcBef>
                <a:spcPts val="1200"/>
              </a:spcBef>
            </a:pPr>
            <a:r>
              <a:rPr lang="en-US" dirty="0"/>
              <a:t>Tracking progress, errors, etc.</a:t>
            </a:r>
          </a:p>
        </p:txBody>
      </p:sp>
    </p:spTree>
    <p:extLst>
      <p:ext uri="{BB962C8B-B14F-4D97-AF65-F5344CB8AC3E}">
        <p14:creationId xmlns:p14="http://schemas.microsoft.com/office/powerpoint/2010/main" val="101888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21430"/>
            <a:ext cx="10515600" cy="1325563"/>
          </a:xfrm>
        </p:spPr>
        <p:txBody>
          <a:bodyPr/>
          <a:lstStyle/>
          <a:p>
            <a:r>
              <a:rPr lang="en-US" dirty="0"/>
              <a:t>Compilation into Map-Reduce</a:t>
            </a:r>
          </a:p>
        </p:txBody>
      </p:sp>
      <p:sp>
        <p:nvSpPr>
          <p:cNvPr id="4" name="Rounded Rectangle 3"/>
          <p:cNvSpPr>
            <a:spLocks noChangeArrowheads="1"/>
          </p:cNvSpPr>
          <p:nvPr/>
        </p:nvSpPr>
        <p:spPr bwMode="auto">
          <a:xfrm>
            <a:off x="1905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Load </a:t>
            </a:r>
            <a:r>
              <a:rPr lang="en-US" sz="1600">
                <a:solidFill>
                  <a:srgbClr val="FFFFFF"/>
                </a:solidFill>
                <a:latin typeface="Calibri" pitchFamily="34" charset="0"/>
              </a:rPr>
              <a:t>Visits</a:t>
            </a:r>
          </a:p>
        </p:txBody>
      </p:sp>
      <p:sp>
        <p:nvSpPr>
          <p:cNvPr id="5" name="Rounded Rectangle 4"/>
          <p:cNvSpPr>
            <a:spLocks noChangeArrowheads="1"/>
          </p:cNvSpPr>
          <p:nvPr/>
        </p:nvSpPr>
        <p:spPr bwMode="auto">
          <a:xfrm>
            <a:off x="2667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Group </a:t>
            </a:r>
            <a:r>
              <a:rPr lang="en-US" sz="1600">
                <a:solidFill>
                  <a:srgbClr val="FFFFFF"/>
                </a:solidFill>
                <a:latin typeface="Calibri" pitchFamily="34" charset="0"/>
              </a:rPr>
              <a:t>by url</a:t>
            </a:r>
          </a:p>
        </p:txBody>
      </p:sp>
      <p:sp>
        <p:nvSpPr>
          <p:cNvPr id="6" name="Rounded Rectangle 5"/>
          <p:cNvSpPr>
            <a:spLocks noChangeArrowheads="1"/>
          </p:cNvSpPr>
          <p:nvPr/>
        </p:nvSpPr>
        <p:spPr bwMode="auto">
          <a:xfrm>
            <a:off x="3886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Foreach </a:t>
            </a:r>
            <a:r>
              <a:rPr lang="en-US">
                <a:solidFill>
                  <a:schemeClr val="bg1"/>
                </a:solidFill>
                <a:latin typeface="Calibri" pitchFamily="34" charset="0"/>
              </a:rPr>
              <a:t>url</a:t>
            </a:r>
            <a:endParaRPr lang="en-US" sz="2000">
              <a:solidFill>
                <a:schemeClr val="bg1"/>
              </a:solidFill>
              <a:latin typeface="Calibri" pitchFamily="34" charset="0"/>
            </a:endParaRPr>
          </a:p>
          <a:p>
            <a:pPr algn="ctr"/>
            <a:r>
              <a:rPr lang="en-US" sz="2000">
                <a:solidFill>
                  <a:srgbClr val="FFFF00"/>
                </a:solidFill>
                <a:latin typeface="Calibri" pitchFamily="34" charset="0"/>
              </a:rPr>
              <a:t>generate </a:t>
            </a:r>
            <a:r>
              <a:rPr lang="en-US">
                <a:solidFill>
                  <a:srgbClr val="FFFFFF"/>
                </a:solidFill>
                <a:latin typeface="Calibri" pitchFamily="34" charset="0"/>
              </a:rPr>
              <a:t>count</a:t>
            </a:r>
            <a:endParaRPr lang="en-US" sz="1600">
              <a:solidFill>
                <a:srgbClr val="FFFFFF"/>
              </a:solidFill>
              <a:latin typeface="Calibri" pitchFamily="34" charset="0"/>
            </a:endParaRPr>
          </a:p>
        </p:txBody>
      </p:sp>
      <p:sp>
        <p:nvSpPr>
          <p:cNvPr id="7" name="Rounded Rectangle 6"/>
          <p:cNvSpPr>
            <a:spLocks noChangeArrowheads="1"/>
          </p:cNvSpPr>
          <p:nvPr/>
        </p:nvSpPr>
        <p:spPr bwMode="auto">
          <a:xfrm>
            <a:off x="6858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Load </a:t>
            </a:r>
            <a:r>
              <a:rPr lang="en-US" sz="1600">
                <a:solidFill>
                  <a:srgbClr val="FFFFFF"/>
                </a:solidFill>
                <a:latin typeface="Calibri" pitchFamily="34" charset="0"/>
              </a:rPr>
              <a:t>Url Info</a:t>
            </a:r>
          </a:p>
        </p:txBody>
      </p:sp>
      <p:sp>
        <p:nvSpPr>
          <p:cNvPr id="8" name="Rounded Rectangle 7"/>
          <p:cNvSpPr>
            <a:spLocks noChangeArrowheads="1"/>
          </p:cNvSpPr>
          <p:nvPr/>
        </p:nvSpPr>
        <p:spPr bwMode="auto">
          <a:xfrm>
            <a:off x="5486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Join </a:t>
            </a:r>
            <a:r>
              <a:rPr lang="en-US" sz="1600">
                <a:solidFill>
                  <a:srgbClr val="FFFFFF"/>
                </a:solidFill>
                <a:latin typeface="Calibri" pitchFamily="34" charset="0"/>
              </a:rPr>
              <a:t>on url</a:t>
            </a:r>
          </a:p>
        </p:txBody>
      </p:sp>
      <p:sp>
        <p:nvSpPr>
          <p:cNvPr id="9" name="Rounded Rectangle 8"/>
          <p:cNvSpPr>
            <a:spLocks noChangeArrowheads="1"/>
          </p:cNvSpPr>
          <p:nvPr/>
        </p:nvSpPr>
        <p:spPr bwMode="auto">
          <a:xfrm>
            <a:off x="5486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Group </a:t>
            </a:r>
            <a:r>
              <a:rPr lang="en-US" sz="1600">
                <a:solidFill>
                  <a:srgbClr val="FFFFFF"/>
                </a:solidFill>
                <a:latin typeface="Calibri" pitchFamily="34" charset="0"/>
              </a:rPr>
              <a:t>by category</a:t>
            </a:r>
          </a:p>
        </p:txBody>
      </p:sp>
      <p:sp>
        <p:nvSpPr>
          <p:cNvPr id="10" name="Rounded Rectangle 9"/>
          <p:cNvSpPr>
            <a:spLocks noChangeArrowheads="1"/>
          </p:cNvSpPr>
          <p:nvPr/>
        </p:nvSpPr>
        <p:spPr bwMode="auto">
          <a:xfrm>
            <a:off x="5297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FFFF00"/>
                </a:solidFill>
                <a:latin typeface="Calibri" pitchFamily="34" charset="0"/>
              </a:rPr>
              <a:t>Foreach </a:t>
            </a:r>
            <a:r>
              <a:rPr lang="en-US">
                <a:solidFill>
                  <a:schemeClr val="bg1"/>
                </a:solidFill>
                <a:latin typeface="Calibri" pitchFamily="34" charset="0"/>
              </a:rPr>
              <a:t>category</a:t>
            </a:r>
            <a:endParaRPr lang="en-US" sz="2000">
              <a:solidFill>
                <a:schemeClr val="bg1"/>
              </a:solidFill>
              <a:latin typeface="Calibri" pitchFamily="34" charset="0"/>
            </a:endParaRPr>
          </a:p>
          <a:p>
            <a:pPr algn="ctr"/>
            <a:r>
              <a:rPr lang="en-US" sz="2000">
                <a:solidFill>
                  <a:srgbClr val="FFFF00"/>
                </a:solidFill>
                <a:latin typeface="Calibri" pitchFamily="34" charset="0"/>
              </a:rPr>
              <a:t>generate </a:t>
            </a:r>
            <a:r>
              <a:rPr lang="en-US">
                <a:solidFill>
                  <a:srgbClr val="FFFFFF"/>
                </a:solidFill>
                <a:latin typeface="Calibri" pitchFamily="34" charset="0"/>
              </a:rPr>
              <a:t>top10(urls)</a:t>
            </a:r>
            <a:endParaRPr lang="en-US" sz="1600">
              <a:solidFill>
                <a:srgbClr val="FFFFFF"/>
              </a:solidFill>
              <a:latin typeface="Calibri" pitchFamily="34" charset="0"/>
            </a:endParaRPr>
          </a:p>
        </p:txBody>
      </p:sp>
      <p:cxnSp>
        <p:nvCxnSpPr>
          <p:cNvPr id="11" name="Straight Arrow Connector 10"/>
          <p:cNvCxnSpPr>
            <a:cxnSpLocks noChangeShapeType="1"/>
          </p:cNvCxnSpPr>
          <p:nvPr/>
        </p:nvCxnSpPr>
        <p:spPr bwMode="auto">
          <a:xfrm>
            <a:off x="2971800" y="1676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2" name="Straight Arrow Connector 11"/>
          <p:cNvCxnSpPr>
            <a:cxnSpLocks noChangeShapeType="1"/>
          </p:cNvCxnSpPr>
          <p:nvPr/>
        </p:nvCxnSpPr>
        <p:spPr bwMode="auto">
          <a:xfrm>
            <a:off x="5297488" y="3352800"/>
            <a:ext cx="569912" cy="381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3" name="Straight Arrow Connector 12"/>
          <p:cNvCxnSpPr>
            <a:cxnSpLocks noChangeShapeType="1"/>
            <a:stCxn id="7" idx="2"/>
          </p:cNvCxnSpPr>
          <p:nvPr/>
        </p:nvCxnSpPr>
        <p:spPr bwMode="auto">
          <a:xfrm rot="5400000">
            <a:off x="7239000" y="3124200"/>
            <a:ext cx="457200" cy="762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4" name="Straight Arrow Connector 13"/>
          <p:cNvCxnSpPr>
            <a:cxnSpLocks noChangeShapeType="1"/>
            <a:stCxn id="8" idx="2"/>
            <a:endCxn id="9" idx="0"/>
          </p:cNvCxnSpPr>
          <p:nvPr/>
        </p:nvCxnSpPr>
        <p:spPr bwMode="auto">
          <a:xfrm rot="5400000">
            <a:off x="6324601" y="4343401"/>
            <a:ext cx="304800" cy="31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5" name="Straight Arrow Connector 14"/>
          <p:cNvCxnSpPr>
            <a:cxnSpLocks noChangeShapeType="1"/>
            <a:stCxn id="9" idx="2"/>
            <a:endCxn id="10" idx="0"/>
          </p:cNvCxnSpPr>
          <p:nvPr/>
        </p:nvCxnSpPr>
        <p:spPr bwMode="auto">
          <a:xfrm rot="16200000" flipH="1">
            <a:off x="6325394" y="5104606"/>
            <a:ext cx="304800" cy="158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6" name="Straight Arrow Connector 15"/>
          <p:cNvCxnSpPr>
            <a:cxnSpLocks noChangeShapeType="1"/>
          </p:cNvCxnSpPr>
          <p:nvPr/>
        </p:nvCxnSpPr>
        <p:spPr bwMode="auto">
          <a:xfrm rot="16200000" flipH="1">
            <a:off x="6326188" y="6019800"/>
            <a:ext cx="3048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7" name="Straight Arrow Connector 16"/>
          <p:cNvCxnSpPr>
            <a:cxnSpLocks noChangeShapeType="1"/>
          </p:cNvCxnSpPr>
          <p:nvPr/>
        </p:nvCxnSpPr>
        <p:spPr bwMode="auto">
          <a:xfrm>
            <a:off x="4114800" y="2438400"/>
            <a:ext cx="457200" cy="3048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8" name="Rounded Rectangle 17"/>
          <p:cNvSpPr>
            <a:spLocks noChangeArrowheads="1"/>
          </p:cNvSpPr>
          <p:nvPr/>
        </p:nvSpPr>
        <p:spPr bwMode="auto">
          <a:xfrm>
            <a:off x="1676400" y="1143000"/>
            <a:ext cx="32004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19" name="TextBox 18"/>
          <p:cNvSpPr txBox="1">
            <a:spLocks noChangeArrowheads="1"/>
          </p:cNvSpPr>
          <p:nvPr/>
        </p:nvSpPr>
        <p:spPr bwMode="auto">
          <a:xfrm>
            <a:off x="4191001" y="1076325"/>
            <a:ext cx="7477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Map</a:t>
            </a:r>
            <a:r>
              <a:rPr lang="en-US" sz="2000" baseline="-25000"/>
              <a:t>1</a:t>
            </a:r>
            <a:endParaRPr lang="en-US" sz="2400" baseline="-25000"/>
          </a:p>
        </p:txBody>
      </p:sp>
      <p:sp>
        <p:nvSpPr>
          <p:cNvPr id="20" name="Rounded Rectangle 19"/>
          <p:cNvSpPr>
            <a:spLocks noChangeArrowheads="1"/>
          </p:cNvSpPr>
          <p:nvPr/>
        </p:nvSpPr>
        <p:spPr bwMode="auto">
          <a:xfrm>
            <a:off x="2514600" y="2247900"/>
            <a:ext cx="3657600" cy="12573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21" name="TextBox 20"/>
          <p:cNvSpPr txBox="1">
            <a:spLocks noChangeArrowheads="1"/>
          </p:cNvSpPr>
          <p:nvPr/>
        </p:nvSpPr>
        <p:spPr bwMode="auto">
          <a:xfrm>
            <a:off x="5105400" y="2190750"/>
            <a:ext cx="11509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Reduce</a:t>
            </a:r>
            <a:r>
              <a:rPr lang="en-US" sz="2000" baseline="-25000"/>
              <a:t>1</a:t>
            </a:r>
          </a:p>
        </p:txBody>
      </p:sp>
      <p:sp>
        <p:nvSpPr>
          <p:cNvPr id="22" name="Rounded Rectangle 21"/>
          <p:cNvSpPr>
            <a:spLocks noChangeArrowheads="1"/>
          </p:cNvSpPr>
          <p:nvPr/>
        </p:nvSpPr>
        <p:spPr bwMode="auto">
          <a:xfrm>
            <a:off x="6475414" y="2362200"/>
            <a:ext cx="2897187" cy="1504950"/>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23" name="TextBox 22"/>
          <p:cNvSpPr txBox="1">
            <a:spLocks noChangeArrowheads="1"/>
          </p:cNvSpPr>
          <p:nvPr/>
        </p:nvSpPr>
        <p:spPr bwMode="auto">
          <a:xfrm>
            <a:off x="8610601" y="2419350"/>
            <a:ext cx="885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Map</a:t>
            </a:r>
            <a:r>
              <a:rPr lang="en-US" sz="2000" baseline="-25000"/>
              <a:t>2</a:t>
            </a:r>
          </a:p>
        </p:txBody>
      </p:sp>
      <p:sp>
        <p:nvSpPr>
          <p:cNvPr id="24" name="Rounded Rectangle 23"/>
          <p:cNvSpPr>
            <a:spLocks noChangeArrowheads="1"/>
          </p:cNvSpPr>
          <p:nvPr/>
        </p:nvSpPr>
        <p:spPr bwMode="auto">
          <a:xfrm>
            <a:off x="5143500" y="4038601"/>
            <a:ext cx="2819400" cy="265113"/>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25" name="TextBox 24"/>
          <p:cNvSpPr txBox="1">
            <a:spLocks noChangeArrowheads="1"/>
          </p:cNvSpPr>
          <p:nvPr/>
        </p:nvSpPr>
        <p:spPr bwMode="auto">
          <a:xfrm>
            <a:off x="8001000" y="3943350"/>
            <a:ext cx="13271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Reduce</a:t>
            </a:r>
            <a:r>
              <a:rPr lang="en-US" sz="2000" baseline="-25000"/>
              <a:t>2</a:t>
            </a:r>
          </a:p>
        </p:txBody>
      </p:sp>
      <p:sp>
        <p:nvSpPr>
          <p:cNvPr id="26" name="Rounded Rectangle 25"/>
          <p:cNvSpPr>
            <a:spLocks noChangeArrowheads="1"/>
          </p:cNvSpPr>
          <p:nvPr/>
        </p:nvSpPr>
        <p:spPr bwMode="auto">
          <a:xfrm>
            <a:off x="5143500" y="4459288"/>
            <a:ext cx="2819400" cy="265112"/>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27" name="TextBox 26"/>
          <p:cNvSpPr txBox="1">
            <a:spLocks noChangeArrowheads="1"/>
          </p:cNvSpPr>
          <p:nvPr/>
        </p:nvSpPr>
        <p:spPr bwMode="auto">
          <a:xfrm>
            <a:off x="8029576" y="4343400"/>
            <a:ext cx="885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Map</a:t>
            </a:r>
            <a:r>
              <a:rPr lang="en-US" sz="2000" baseline="-25000"/>
              <a:t>3</a:t>
            </a:r>
            <a:endParaRPr lang="en-US" sz="2800" baseline="-25000"/>
          </a:p>
        </p:txBody>
      </p:sp>
      <p:sp>
        <p:nvSpPr>
          <p:cNvPr id="28" name="Rounded Rectangle 27"/>
          <p:cNvSpPr>
            <a:spLocks noChangeArrowheads="1"/>
          </p:cNvSpPr>
          <p:nvPr/>
        </p:nvSpPr>
        <p:spPr bwMode="auto">
          <a:xfrm>
            <a:off x="5105400" y="4849814"/>
            <a:ext cx="2819400" cy="1169987"/>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p>
            <a:pPr algn="ctr"/>
            <a:endParaRPr lang="en-US">
              <a:solidFill>
                <a:srgbClr val="FFFFFF"/>
              </a:solidFill>
              <a:latin typeface="Calibri" pitchFamily="34" charset="0"/>
            </a:endParaRPr>
          </a:p>
        </p:txBody>
      </p:sp>
      <p:sp>
        <p:nvSpPr>
          <p:cNvPr id="29" name="TextBox 28"/>
          <p:cNvSpPr txBox="1">
            <a:spLocks noChangeArrowheads="1"/>
          </p:cNvSpPr>
          <p:nvPr/>
        </p:nvSpPr>
        <p:spPr bwMode="auto">
          <a:xfrm>
            <a:off x="8077200" y="5114925"/>
            <a:ext cx="11747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r>
              <a:rPr lang="en-US" sz="2000"/>
              <a:t>Reduce</a:t>
            </a:r>
            <a:r>
              <a:rPr lang="en-US" sz="2000" baseline="-25000"/>
              <a:t>3</a:t>
            </a:r>
          </a:p>
        </p:txBody>
      </p:sp>
      <p:sp>
        <p:nvSpPr>
          <p:cNvPr id="30" name="TextBox 29"/>
          <p:cNvSpPr txBox="1">
            <a:spLocks noChangeArrowheads="1"/>
          </p:cNvSpPr>
          <p:nvPr/>
        </p:nvSpPr>
        <p:spPr bwMode="auto">
          <a:xfrm>
            <a:off x="5562600" y="1066800"/>
            <a:ext cx="48768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pPr algn="ctr"/>
            <a:r>
              <a:rPr lang="en-US" sz="2800">
                <a:solidFill>
                  <a:srgbClr val="1F497D"/>
                </a:solidFill>
              </a:rPr>
              <a:t>Every group or join operation forms a map-reduce boundary</a:t>
            </a:r>
          </a:p>
        </p:txBody>
      </p:sp>
      <p:sp>
        <p:nvSpPr>
          <p:cNvPr id="31" name="TextBox 30"/>
          <p:cNvSpPr txBox="1">
            <a:spLocks noChangeArrowheads="1"/>
          </p:cNvSpPr>
          <p:nvPr/>
        </p:nvSpPr>
        <p:spPr bwMode="auto">
          <a:xfrm>
            <a:off x="1520826" y="4497388"/>
            <a:ext cx="3508375"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37931725" indent="-37474525">
              <a:defRPr>
                <a:solidFill>
                  <a:schemeClr val="tx1"/>
                </a:solidFill>
                <a:latin typeface="Calibri" pitchFamily="34" charset="0"/>
                <a:ea typeface="MS PGothic" pitchFamily="34" charset="-128"/>
              </a:defRPr>
            </a:lvl2pPr>
            <a:lvl3pPr>
              <a:defRPr>
                <a:solidFill>
                  <a:schemeClr val="tx1"/>
                </a:solidFill>
                <a:latin typeface="Calibri" pitchFamily="34" charset="0"/>
                <a:ea typeface="MS PGothic" pitchFamily="34" charset="-128"/>
              </a:defRPr>
            </a:lvl3pPr>
            <a:lvl4pPr>
              <a:defRPr>
                <a:solidFill>
                  <a:schemeClr val="tx1"/>
                </a:solidFill>
                <a:latin typeface="Calibri" pitchFamily="34" charset="0"/>
                <a:ea typeface="MS PGothic" pitchFamily="34" charset="-128"/>
              </a:defRPr>
            </a:lvl4pPr>
            <a:lvl5pPr>
              <a:defRPr>
                <a:solidFill>
                  <a:schemeClr val="tx1"/>
                </a:solidFill>
                <a:latin typeface="Calibri" pitchFamily="34" charset="0"/>
                <a:ea typeface="MS PGothic" pitchFamily="34" charset="-128"/>
              </a:defRPr>
            </a:lvl5pPr>
            <a:lvl6pPr marL="457200" fontAlgn="base">
              <a:spcBef>
                <a:spcPct val="0"/>
              </a:spcBef>
              <a:spcAft>
                <a:spcPct val="0"/>
              </a:spcAft>
              <a:defRPr>
                <a:solidFill>
                  <a:schemeClr val="tx1"/>
                </a:solidFill>
                <a:latin typeface="Calibri" pitchFamily="34" charset="0"/>
                <a:ea typeface="MS PGothic" pitchFamily="34" charset="-128"/>
              </a:defRPr>
            </a:lvl6pPr>
            <a:lvl7pPr marL="914400" fontAlgn="base">
              <a:spcBef>
                <a:spcPct val="0"/>
              </a:spcBef>
              <a:spcAft>
                <a:spcPct val="0"/>
              </a:spcAft>
              <a:defRPr>
                <a:solidFill>
                  <a:schemeClr val="tx1"/>
                </a:solidFill>
                <a:latin typeface="Calibri" pitchFamily="34" charset="0"/>
                <a:ea typeface="MS PGothic" pitchFamily="34" charset="-128"/>
              </a:defRPr>
            </a:lvl7pPr>
            <a:lvl8pPr marL="1371600" fontAlgn="base">
              <a:spcBef>
                <a:spcPct val="0"/>
              </a:spcBef>
              <a:spcAft>
                <a:spcPct val="0"/>
              </a:spcAft>
              <a:defRPr>
                <a:solidFill>
                  <a:schemeClr val="tx1"/>
                </a:solidFill>
                <a:latin typeface="Calibri" pitchFamily="34" charset="0"/>
                <a:ea typeface="MS PGothic" pitchFamily="34" charset="-128"/>
              </a:defRPr>
            </a:lvl8pPr>
            <a:lvl9pPr marL="1828800" fontAlgn="base">
              <a:spcBef>
                <a:spcPct val="0"/>
              </a:spcBef>
              <a:spcAft>
                <a:spcPct val="0"/>
              </a:spcAft>
              <a:defRPr>
                <a:solidFill>
                  <a:schemeClr val="tx1"/>
                </a:solidFill>
                <a:latin typeface="Calibri" pitchFamily="34" charset="0"/>
                <a:ea typeface="MS PGothic" pitchFamily="34" charset="-128"/>
              </a:defRPr>
            </a:lvl9pPr>
          </a:lstStyle>
          <a:p>
            <a:pPr algn="ctr"/>
            <a:r>
              <a:rPr lang="en-US" sz="2800">
                <a:solidFill>
                  <a:srgbClr val="1F497D"/>
                </a:solidFill>
              </a:rPr>
              <a:t>Other operations pipelined into map and reduce phases</a:t>
            </a:r>
          </a:p>
        </p:txBody>
      </p:sp>
    </p:spTree>
    <p:extLst>
      <p:ext uri="{BB962C8B-B14F-4D97-AF65-F5344CB8AC3E}">
        <p14:creationId xmlns:p14="http://schemas.microsoft.com/office/powerpoint/2010/main" val="423586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70" y="57752"/>
            <a:ext cx="8229600" cy="792088"/>
          </a:xfrm>
        </p:spPr>
        <p:txBody>
          <a:bodyPr/>
          <a:lstStyle/>
          <a:p>
            <a:r>
              <a:rPr lang="en-US" dirty="0"/>
              <a:t>Components of Pig</a:t>
            </a:r>
          </a:p>
        </p:txBody>
      </p:sp>
      <p:sp>
        <p:nvSpPr>
          <p:cNvPr id="3" name="Content Placeholder 2"/>
          <p:cNvSpPr>
            <a:spLocks noGrp="1"/>
          </p:cNvSpPr>
          <p:nvPr>
            <p:ph idx="1"/>
          </p:nvPr>
        </p:nvSpPr>
        <p:spPr>
          <a:xfrm>
            <a:off x="1981200" y="836712"/>
            <a:ext cx="8229600" cy="5877272"/>
          </a:xfrm>
        </p:spPr>
        <p:txBody>
          <a:bodyPr>
            <a:normAutofit/>
          </a:bodyPr>
          <a:lstStyle/>
          <a:p>
            <a:pPr marL="0" indent="0">
              <a:spcBef>
                <a:spcPts val="0"/>
              </a:spcBef>
              <a:spcAft>
                <a:spcPts val="600"/>
              </a:spcAft>
              <a:buNone/>
            </a:pPr>
            <a:r>
              <a:rPr lang="en-US" sz="3000" dirty="0"/>
              <a:t>Comprised of 3 core parts:</a:t>
            </a:r>
          </a:p>
          <a:p>
            <a:r>
              <a:rPr lang="en-US" dirty="0"/>
              <a:t>Data types</a:t>
            </a:r>
          </a:p>
          <a:p>
            <a:pPr lvl="1"/>
            <a:r>
              <a:rPr lang="en-US" dirty="0"/>
              <a:t>Input data can be any format</a:t>
            </a:r>
          </a:p>
          <a:p>
            <a:pPr lvl="1"/>
            <a:r>
              <a:rPr lang="en-US" dirty="0"/>
              <a:t>Operates on semi-structured, or unstructured data</a:t>
            </a:r>
          </a:p>
          <a:p>
            <a:pPr lvl="1"/>
            <a:r>
              <a:rPr lang="en-US" dirty="0"/>
              <a:t>Supports complex data types, such as bags and tuples</a:t>
            </a:r>
          </a:p>
          <a:p>
            <a:r>
              <a:rPr lang="en-US" dirty="0"/>
              <a:t>Data flow language</a:t>
            </a:r>
          </a:p>
          <a:p>
            <a:pPr lvl="1"/>
            <a:r>
              <a:rPr lang="en-US" dirty="0"/>
              <a:t>Expresses requirements as algorithms</a:t>
            </a:r>
          </a:p>
          <a:p>
            <a:pPr lvl="1"/>
            <a:r>
              <a:rPr lang="en-US" dirty="0"/>
              <a:t>Each step is a data transformation</a:t>
            </a:r>
          </a:p>
          <a:p>
            <a:pPr lvl="1"/>
            <a:r>
              <a:rPr lang="en-US" dirty="0"/>
              <a:t>Support for relational operators such as filter, union, group</a:t>
            </a:r>
          </a:p>
          <a:p>
            <a:r>
              <a:rPr lang="en-US" dirty="0"/>
              <a:t>User defined functions</a:t>
            </a:r>
          </a:p>
          <a:p>
            <a:pPr lvl="1"/>
            <a:r>
              <a:rPr lang="en-US" dirty="0"/>
              <a:t>Provides a way to specify custom processing</a:t>
            </a:r>
          </a:p>
          <a:p>
            <a:pPr lvl="1"/>
            <a:r>
              <a:rPr lang="en-US" dirty="0"/>
              <a:t>Allows Pig to be extensible to process any data type</a:t>
            </a:r>
          </a:p>
          <a:p>
            <a:pPr lvl="1"/>
            <a:r>
              <a:rPr lang="en-US" dirty="0"/>
              <a:t>Can be implemented in Java, Python, JavaScript</a:t>
            </a:r>
          </a:p>
        </p:txBody>
      </p:sp>
    </p:spTree>
    <p:extLst>
      <p:ext uri="{BB962C8B-B14F-4D97-AF65-F5344CB8AC3E}">
        <p14:creationId xmlns:p14="http://schemas.microsoft.com/office/powerpoint/2010/main" val="962806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792088"/>
          </a:xfrm>
        </p:spPr>
        <p:txBody>
          <a:bodyPr/>
          <a:lstStyle/>
          <a:p>
            <a:r>
              <a:rPr lang="en-US" dirty="0"/>
              <a:t>Running Pig</a:t>
            </a:r>
          </a:p>
        </p:txBody>
      </p:sp>
      <p:sp>
        <p:nvSpPr>
          <p:cNvPr id="3" name="Content Placeholder 2"/>
          <p:cNvSpPr>
            <a:spLocks noGrp="1"/>
          </p:cNvSpPr>
          <p:nvPr>
            <p:ph idx="1"/>
          </p:nvPr>
        </p:nvSpPr>
        <p:spPr>
          <a:xfrm>
            <a:off x="1981200" y="980728"/>
            <a:ext cx="8229600" cy="5760640"/>
          </a:xfrm>
        </p:spPr>
        <p:txBody>
          <a:bodyPr>
            <a:normAutofit/>
          </a:bodyPr>
          <a:lstStyle/>
          <a:p>
            <a:r>
              <a:rPr lang="en-US" dirty="0"/>
              <a:t>Pig Latin commands can be run in three ways:</a:t>
            </a:r>
          </a:p>
          <a:p>
            <a:pPr lvl="1"/>
            <a:r>
              <a:rPr lang="en-US" dirty="0"/>
              <a:t>Grunt interactive shell</a:t>
            </a:r>
          </a:p>
          <a:p>
            <a:pPr lvl="1"/>
            <a:r>
              <a:rPr lang="en-US" dirty="0"/>
              <a:t>Script file</a:t>
            </a:r>
          </a:p>
          <a:p>
            <a:pPr lvl="1"/>
            <a:r>
              <a:rPr lang="en-US" dirty="0"/>
              <a:t>Embedded in Java programs</a:t>
            </a:r>
          </a:p>
          <a:p>
            <a:r>
              <a:rPr lang="en-US" dirty="0"/>
              <a:t>Each of the above can work in one of two modes</a:t>
            </a:r>
          </a:p>
          <a:p>
            <a:pPr lvl="1"/>
            <a:r>
              <a:rPr lang="en-US" dirty="0"/>
              <a:t>Local mode</a:t>
            </a:r>
          </a:p>
          <a:p>
            <a:pPr lvl="2"/>
            <a:r>
              <a:rPr lang="en-US" dirty="0"/>
              <a:t>This is a development mode</a:t>
            </a:r>
          </a:p>
          <a:p>
            <a:pPr lvl="2"/>
            <a:r>
              <a:rPr lang="en-US" dirty="0"/>
              <a:t>Runs on local </a:t>
            </a:r>
            <a:r>
              <a:rPr lang="en-US" dirty="0" err="1"/>
              <a:t>filesystem</a:t>
            </a:r>
            <a:r>
              <a:rPr lang="en-US" dirty="0"/>
              <a:t>, does not use </a:t>
            </a:r>
            <a:r>
              <a:rPr lang="en-US" dirty="0" err="1"/>
              <a:t>Hadoop</a:t>
            </a:r>
            <a:endParaRPr lang="en-US" dirty="0"/>
          </a:p>
          <a:p>
            <a:pPr lvl="2"/>
            <a:r>
              <a:rPr lang="en-US" dirty="0"/>
              <a:t>Provides immediate feedback on Pig scripts</a:t>
            </a:r>
          </a:p>
          <a:p>
            <a:pPr lvl="1"/>
            <a:r>
              <a:rPr lang="en-US" dirty="0" err="1"/>
              <a:t>Hadoop</a:t>
            </a:r>
            <a:r>
              <a:rPr lang="en-US" dirty="0"/>
              <a:t> </a:t>
            </a:r>
            <a:r>
              <a:rPr lang="en-US" dirty="0" err="1"/>
              <a:t>MapReduce</a:t>
            </a:r>
            <a:r>
              <a:rPr lang="en-US" dirty="0"/>
              <a:t> mode</a:t>
            </a:r>
          </a:p>
          <a:p>
            <a:pPr lvl="2"/>
            <a:r>
              <a:rPr lang="en-US" dirty="0"/>
              <a:t>Used for processing large datasets</a:t>
            </a:r>
          </a:p>
          <a:p>
            <a:pPr lvl="2"/>
            <a:r>
              <a:rPr lang="en-US" dirty="0"/>
              <a:t>Pig script compiled to </a:t>
            </a:r>
            <a:r>
              <a:rPr lang="en-US" dirty="0" err="1"/>
              <a:t>MapReduce</a:t>
            </a:r>
            <a:r>
              <a:rPr lang="en-US" dirty="0"/>
              <a:t> program</a:t>
            </a:r>
          </a:p>
          <a:p>
            <a:pPr lvl="2"/>
            <a:r>
              <a:rPr lang="en-US" dirty="0"/>
              <a:t>Distributed over all nodes in </a:t>
            </a:r>
            <a:r>
              <a:rPr lang="en-US" dirty="0" err="1"/>
              <a:t>Hadoop</a:t>
            </a:r>
            <a:r>
              <a:rPr lang="en-US" dirty="0"/>
              <a:t> cluster</a:t>
            </a:r>
          </a:p>
        </p:txBody>
      </p:sp>
    </p:spTree>
    <p:extLst>
      <p:ext uri="{BB962C8B-B14F-4D97-AF65-F5344CB8AC3E}">
        <p14:creationId xmlns:p14="http://schemas.microsoft.com/office/powerpoint/2010/main" val="421258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61" y="-43254"/>
            <a:ext cx="10515600" cy="1325563"/>
          </a:xfrm>
        </p:spPr>
        <p:txBody>
          <a:bodyPr/>
          <a:lstStyle/>
          <a:p>
            <a:r>
              <a:rPr lang="en-US" dirty="0"/>
              <a:t>Grunt Shell</a:t>
            </a:r>
          </a:p>
        </p:txBody>
      </p:sp>
      <p:sp>
        <p:nvSpPr>
          <p:cNvPr id="3" name="Content Placeholder 2"/>
          <p:cNvSpPr>
            <a:spLocks noGrp="1"/>
          </p:cNvSpPr>
          <p:nvPr>
            <p:ph idx="1"/>
          </p:nvPr>
        </p:nvSpPr>
        <p:spPr>
          <a:xfrm>
            <a:off x="1981200" y="908720"/>
            <a:ext cx="8229600" cy="2448272"/>
          </a:xfrm>
        </p:spPr>
        <p:txBody>
          <a:bodyPr>
            <a:normAutofit fontScale="92500" lnSpcReduction="10000"/>
          </a:bodyPr>
          <a:lstStyle/>
          <a:p>
            <a:r>
              <a:rPr lang="en-US" dirty="0"/>
              <a:t>Enables execution of Pig Latin statements</a:t>
            </a:r>
          </a:p>
          <a:p>
            <a:pPr lvl="1"/>
            <a:r>
              <a:rPr lang="en-US" dirty="0"/>
              <a:t>Provides basic utility to interact with the HDFS</a:t>
            </a:r>
          </a:p>
          <a:p>
            <a:r>
              <a:rPr lang="en-US" dirty="0"/>
              <a:t>To run Pig in </a:t>
            </a:r>
            <a:r>
              <a:rPr lang="en-US" dirty="0" err="1"/>
              <a:t>MapReduce</a:t>
            </a:r>
            <a:r>
              <a:rPr lang="en-US" dirty="0"/>
              <a:t> mode type </a:t>
            </a:r>
            <a:r>
              <a:rPr lang="en-US" dirty="0">
                <a:latin typeface="Consolas"/>
                <a:cs typeface="Consolas"/>
              </a:rPr>
              <a:t>pig</a:t>
            </a:r>
            <a:r>
              <a:rPr lang="en-US" dirty="0"/>
              <a:t> at command prompt</a:t>
            </a:r>
          </a:p>
          <a:p>
            <a:pPr lvl="1"/>
            <a:r>
              <a:rPr lang="en-US" dirty="0"/>
              <a:t>this is the default</a:t>
            </a:r>
          </a:p>
          <a:p>
            <a:r>
              <a:rPr lang="en-US" dirty="0"/>
              <a:t>To run Grunt shell in local mode:</a:t>
            </a:r>
          </a:p>
        </p:txBody>
      </p:sp>
      <p:sp>
        <p:nvSpPr>
          <p:cNvPr id="4" name="TextBox 3"/>
          <p:cNvSpPr txBox="1"/>
          <p:nvPr/>
        </p:nvSpPr>
        <p:spPr>
          <a:xfrm>
            <a:off x="2495600" y="3356993"/>
            <a:ext cx="2880000" cy="430887"/>
          </a:xfrm>
          <a:prstGeom prst="rect">
            <a:avLst/>
          </a:prstGeom>
          <a:noFill/>
          <a:ln>
            <a:solidFill>
              <a:schemeClr val="tx1"/>
            </a:solidFill>
          </a:ln>
        </p:spPr>
        <p:txBody>
          <a:bodyPr wrap="square" rtlCol="0">
            <a:spAutoFit/>
          </a:bodyPr>
          <a:lstStyle/>
          <a:p>
            <a:r>
              <a:rPr lang="en-US" sz="2200" dirty="0">
                <a:latin typeface="Consolas"/>
                <a:cs typeface="Consolas"/>
              </a:rPr>
              <a:t>pig –x local</a:t>
            </a:r>
          </a:p>
        </p:txBody>
      </p:sp>
      <p:sp>
        <p:nvSpPr>
          <p:cNvPr id="5" name="Content Placeholder 2"/>
          <p:cNvSpPr txBox="1">
            <a:spLocks/>
          </p:cNvSpPr>
          <p:nvPr/>
        </p:nvSpPr>
        <p:spPr>
          <a:xfrm>
            <a:off x="2063552" y="4077072"/>
            <a:ext cx="8229600"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Grunt commands include:</a:t>
            </a:r>
          </a:p>
          <a:p>
            <a:pPr lvl="1"/>
            <a:r>
              <a:rPr lang="en-US" dirty="0">
                <a:latin typeface="Consolas"/>
                <a:cs typeface="Consolas"/>
              </a:rPr>
              <a:t>help</a:t>
            </a:r>
          </a:p>
          <a:p>
            <a:pPr lvl="1"/>
            <a:r>
              <a:rPr lang="en-US" dirty="0">
                <a:latin typeface="Consolas"/>
                <a:cs typeface="Consolas"/>
              </a:rPr>
              <a:t>quit</a:t>
            </a:r>
          </a:p>
          <a:p>
            <a:pPr lvl="1"/>
            <a:r>
              <a:rPr lang="en-US" dirty="0">
                <a:latin typeface="Consolas"/>
                <a:cs typeface="Consolas"/>
              </a:rPr>
              <a:t>set debug  [on | off]</a:t>
            </a:r>
          </a:p>
          <a:p>
            <a:pPr lvl="1"/>
            <a:r>
              <a:rPr lang="en-US" dirty="0">
                <a:latin typeface="Consolas"/>
                <a:cs typeface="Consolas"/>
              </a:rPr>
              <a:t>cat, cd, </a:t>
            </a:r>
            <a:r>
              <a:rPr lang="en-US" dirty="0" err="1">
                <a:latin typeface="Consolas"/>
                <a:cs typeface="Consolas"/>
              </a:rPr>
              <a:t>cp</a:t>
            </a:r>
            <a:r>
              <a:rPr lang="en-US" dirty="0">
                <a:latin typeface="Consolas"/>
                <a:cs typeface="Consolas"/>
              </a:rPr>
              <a:t>, </a:t>
            </a:r>
            <a:r>
              <a:rPr lang="en-US" dirty="0" err="1">
                <a:latin typeface="Consolas"/>
                <a:cs typeface="Consolas"/>
              </a:rPr>
              <a:t>ls</a:t>
            </a:r>
            <a:r>
              <a:rPr lang="en-US" dirty="0">
                <a:latin typeface="Consolas"/>
                <a:cs typeface="Consolas"/>
              </a:rPr>
              <a:t>, </a:t>
            </a:r>
            <a:r>
              <a:rPr lang="en-US" dirty="0" err="1">
                <a:latin typeface="Consolas"/>
                <a:cs typeface="Consolas"/>
              </a:rPr>
              <a:t>mkdir</a:t>
            </a:r>
            <a:r>
              <a:rPr lang="en-US" dirty="0">
                <a:latin typeface="Consolas"/>
                <a:cs typeface="Consolas"/>
              </a:rPr>
              <a:t>, mv, </a:t>
            </a:r>
            <a:r>
              <a:rPr lang="en-US" dirty="0" err="1">
                <a:latin typeface="Consolas"/>
                <a:cs typeface="Consolas"/>
              </a:rPr>
              <a:t>pwd</a:t>
            </a:r>
            <a:r>
              <a:rPr lang="en-US" dirty="0">
                <a:latin typeface="Consolas"/>
                <a:cs typeface="Consolas"/>
              </a:rPr>
              <a:t>, </a:t>
            </a:r>
            <a:r>
              <a:rPr lang="en-US" dirty="0" err="1">
                <a:latin typeface="Consolas"/>
                <a:cs typeface="Consolas"/>
              </a:rPr>
              <a:t>rm</a:t>
            </a:r>
            <a:endParaRPr lang="en-US" dirty="0">
              <a:latin typeface="Consolas"/>
              <a:cs typeface="Consolas"/>
            </a:endParaRPr>
          </a:p>
        </p:txBody>
      </p:sp>
    </p:spTree>
    <p:extLst>
      <p:ext uri="{BB962C8B-B14F-4D97-AF65-F5344CB8AC3E}">
        <p14:creationId xmlns:p14="http://schemas.microsoft.com/office/powerpoint/2010/main" val="57553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8640"/>
            <a:ext cx="8229600" cy="648072"/>
          </a:xfrm>
        </p:spPr>
        <p:txBody>
          <a:bodyPr>
            <a:normAutofit fontScale="90000"/>
          </a:bodyPr>
          <a:lstStyle/>
          <a:p>
            <a:r>
              <a:rPr lang="en-US" dirty="0"/>
              <a:t>Basic Pig Latin</a:t>
            </a:r>
          </a:p>
        </p:txBody>
      </p:sp>
      <p:sp>
        <p:nvSpPr>
          <p:cNvPr id="3" name="Content Placeholder 2"/>
          <p:cNvSpPr>
            <a:spLocks noGrp="1"/>
          </p:cNvSpPr>
          <p:nvPr>
            <p:ph idx="1"/>
          </p:nvPr>
        </p:nvSpPr>
        <p:spPr>
          <a:xfrm>
            <a:off x="1919536" y="764704"/>
            <a:ext cx="8229600" cy="1296144"/>
          </a:xfrm>
        </p:spPr>
        <p:txBody>
          <a:bodyPr/>
          <a:lstStyle/>
          <a:p>
            <a:r>
              <a:rPr lang="en-US" sz="2200" dirty="0"/>
              <a:t>Consider loading data for processing</a:t>
            </a:r>
          </a:p>
          <a:p>
            <a:r>
              <a:rPr lang="en-US" sz="2200" dirty="0"/>
              <a:t>For example, we will assume we have book data in a </a:t>
            </a:r>
            <a:r>
              <a:rPr lang="en-US" sz="2200" dirty="0" err="1"/>
              <a:t>books.csv</a:t>
            </a:r>
            <a:r>
              <a:rPr lang="en-US" sz="2200" dirty="0"/>
              <a:t> file</a:t>
            </a:r>
          </a:p>
          <a:p>
            <a:pPr lvl="1"/>
            <a:r>
              <a:rPr lang="en-US" sz="2000" dirty="0"/>
              <a:t>data is comma separated (CSV)</a:t>
            </a:r>
          </a:p>
        </p:txBody>
      </p:sp>
      <p:graphicFrame>
        <p:nvGraphicFramePr>
          <p:cNvPr id="4" name="Table 3"/>
          <p:cNvGraphicFramePr>
            <a:graphicFrameLocks noGrp="1"/>
          </p:cNvGraphicFramePr>
          <p:nvPr/>
        </p:nvGraphicFramePr>
        <p:xfrm>
          <a:off x="1703512" y="2132856"/>
          <a:ext cx="8640960" cy="18542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2304256">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US" dirty="0"/>
                        <a:t>ISBN</a:t>
                      </a:r>
                    </a:p>
                  </a:txBody>
                  <a:tcPr/>
                </a:tc>
                <a:tc>
                  <a:txBody>
                    <a:bodyPr/>
                    <a:lstStyle/>
                    <a:p>
                      <a:r>
                        <a:rPr lang="en-US" dirty="0"/>
                        <a:t>Title</a:t>
                      </a:r>
                    </a:p>
                  </a:txBody>
                  <a:tcPr/>
                </a:tc>
                <a:tc>
                  <a:txBody>
                    <a:bodyPr/>
                    <a:lstStyle/>
                    <a:p>
                      <a:r>
                        <a:rPr lang="en-US" dirty="0"/>
                        <a:t>Author</a:t>
                      </a:r>
                    </a:p>
                  </a:txBody>
                  <a:tcPr/>
                </a:tc>
                <a:tc>
                  <a:txBody>
                    <a:bodyPr/>
                    <a:lstStyle/>
                    <a:p>
                      <a:r>
                        <a:rPr lang="en-US" dirty="0"/>
                        <a:t>Year</a:t>
                      </a:r>
                    </a:p>
                  </a:txBody>
                  <a:tcPr/>
                </a:tc>
                <a:tc>
                  <a:txBody>
                    <a:bodyPr/>
                    <a:lstStyle/>
                    <a:p>
                      <a:r>
                        <a:rPr lang="en-US" dirty="0"/>
                        <a:t>Publisher</a:t>
                      </a:r>
                    </a:p>
                  </a:txBody>
                  <a:tcPr/>
                </a:tc>
                <a:tc>
                  <a:txBody>
                    <a:bodyPr/>
                    <a:lstStyle/>
                    <a:p>
                      <a:r>
                        <a:rPr lang="en-US" dirty="0"/>
                        <a:t>Price</a:t>
                      </a:r>
                    </a:p>
                  </a:txBody>
                  <a:tcPr/>
                </a:tc>
                <a:extLst>
                  <a:ext uri="{0D108BD9-81ED-4DB2-BD59-A6C34878D82A}">
                    <a16:rowId xmlns:a16="http://schemas.microsoft.com/office/drawing/2014/main" val="10000"/>
                  </a:ext>
                </a:extLst>
              </a:tr>
              <a:tr h="370840">
                <a:tc>
                  <a:txBody>
                    <a:bodyPr/>
                    <a:lstStyle/>
                    <a:p>
                      <a:r>
                        <a:rPr lang="en-US" sz="1600" dirty="0"/>
                        <a:t>055321215X</a:t>
                      </a:r>
                    </a:p>
                  </a:txBody>
                  <a:tcPr/>
                </a:tc>
                <a:tc>
                  <a:txBody>
                    <a:bodyPr/>
                    <a:lstStyle/>
                    <a:p>
                      <a:r>
                        <a:rPr lang="en-US" sz="1600" dirty="0"/>
                        <a:t>Pride and Prejudice</a:t>
                      </a:r>
                    </a:p>
                  </a:txBody>
                  <a:tcPr/>
                </a:tc>
                <a:tc>
                  <a:txBody>
                    <a:bodyPr/>
                    <a:lstStyle/>
                    <a:p>
                      <a:r>
                        <a:rPr lang="en-US" sz="1600" dirty="0"/>
                        <a:t>Jane Austen</a:t>
                      </a:r>
                    </a:p>
                  </a:txBody>
                  <a:tcPr/>
                </a:tc>
                <a:tc>
                  <a:txBody>
                    <a:bodyPr/>
                    <a:lstStyle/>
                    <a:p>
                      <a:r>
                        <a:rPr lang="en-US" sz="1600" dirty="0"/>
                        <a:t>1983</a:t>
                      </a:r>
                    </a:p>
                  </a:txBody>
                  <a:tcPr/>
                </a:tc>
                <a:tc>
                  <a:txBody>
                    <a:bodyPr/>
                    <a:lstStyle/>
                    <a:p>
                      <a:r>
                        <a:rPr lang="en-US" sz="1600" dirty="0"/>
                        <a:t>Bantam Books</a:t>
                      </a:r>
                    </a:p>
                  </a:txBody>
                  <a:tcPr/>
                </a:tc>
                <a:tc>
                  <a:txBody>
                    <a:bodyPr/>
                    <a:lstStyle/>
                    <a:p>
                      <a:r>
                        <a:rPr lang="en-US" sz="1600" dirty="0"/>
                        <a:t>4.99</a:t>
                      </a:r>
                    </a:p>
                  </a:txBody>
                  <a:tcPr/>
                </a:tc>
                <a:extLst>
                  <a:ext uri="{0D108BD9-81ED-4DB2-BD59-A6C34878D82A}">
                    <a16:rowId xmlns:a16="http://schemas.microsoft.com/office/drawing/2014/main" val="10001"/>
                  </a:ext>
                </a:extLst>
              </a:tr>
              <a:tr h="370840">
                <a:tc>
                  <a:txBody>
                    <a:bodyPr/>
                    <a:lstStyle/>
                    <a:p>
                      <a:r>
                        <a:rPr lang="en-US" sz="1600" dirty="0"/>
                        <a:t>61099686</a:t>
                      </a:r>
                    </a:p>
                  </a:txBody>
                  <a:tcPr/>
                </a:tc>
                <a:tc>
                  <a:txBody>
                    <a:bodyPr/>
                    <a:lstStyle/>
                    <a:p>
                      <a:r>
                        <a:rPr lang="en-US" sz="1600" dirty="0"/>
                        <a:t>Downtown</a:t>
                      </a:r>
                    </a:p>
                  </a:txBody>
                  <a:tcPr/>
                </a:tc>
                <a:tc>
                  <a:txBody>
                    <a:bodyPr/>
                    <a:lstStyle/>
                    <a:p>
                      <a:r>
                        <a:rPr lang="en-US" sz="1600" dirty="0"/>
                        <a:t>Anne Rivers Siddons</a:t>
                      </a:r>
                    </a:p>
                  </a:txBody>
                  <a:tcPr/>
                </a:tc>
                <a:tc>
                  <a:txBody>
                    <a:bodyPr/>
                    <a:lstStyle/>
                    <a:p>
                      <a:r>
                        <a:rPr lang="en-US" sz="1600" dirty="0"/>
                        <a:t>1995</a:t>
                      </a:r>
                    </a:p>
                  </a:txBody>
                  <a:tcPr/>
                </a:tc>
                <a:tc>
                  <a:txBody>
                    <a:bodyPr/>
                    <a:lstStyle/>
                    <a:p>
                      <a:r>
                        <a:rPr lang="en-US" sz="1600" dirty="0" err="1"/>
                        <a:t>HarperTorch</a:t>
                      </a:r>
                      <a:endParaRPr lang="en-US" sz="1600" dirty="0"/>
                    </a:p>
                  </a:txBody>
                  <a:tcPr/>
                </a:tc>
                <a:tc>
                  <a:txBody>
                    <a:bodyPr/>
                    <a:lstStyle/>
                    <a:p>
                      <a:r>
                        <a:rPr lang="en-US" sz="1600" dirty="0"/>
                        <a:t>10.00</a:t>
                      </a:r>
                    </a:p>
                  </a:txBody>
                  <a:tcPr/>
                </a:tc>
                <a:extLst>
                  <a:ext uri="{0D108BD9-81ED-4DB2-BD59-A6C34878D82A}">
                    <a16:rowId xmlns:a16="http://schemas.microsoft.com/office/drawing/2014/main" val="10002"/>
                  </a:ext>
                </a:extLst>
              </a:tr>
              <a:tr h="370840">
                <a:tc>
                  <a:txBody>
                    <a:bodyPr/>
                    <a:lstStyle/>
                    <a:p>
                      <a:r>
                        <a:rPr lang="en-US" sz="1600" dirty="0"/>
                        <a:t>553582909</a:t>
                      </a:r>
                    </a:p>
                  </a:txBody>
                  <a:tcPr/>
                </a:tc>
                <a:tc>
                  <a:txBody>
                    <a:bodyPr/>
                    <a:lstStyle/>
                    <a:p>
                      <a:r>
                        <a:rPr lang="en-US" sz="1600" dirty="0"/>
                        <a:t>Icebound</a:t>
                      </a:r>
                    </a:p>
                  </a:txBody>
                  <a:tcPr/>
                </a:tc>
                <a:tc>
                  <a:txBody>
                    <a:bodyPr/>
                    <a:lstStyle/>
                    <a:p>
                      <a:r>
                        <a:rPr lang="en-US" sz="1600" dirty="0"/>
                        <a:t>Dean R. Koontz</a:t>
                      </a:r>
                    </a:p>
                  </a:txBody>
                  <a:tcPr/>
                </a:tc>
                <a:tc>
                  <a:txBody>
                    <a:bodyPr/>
                    <a:lstStyle/>
                    <a:p>
                      <a:r>
                        <a:rPr lang="en-US" sz="1600" dirty="0"/>
                        <a:t>2000</a:t>
                      </a:r>
                    </a:p>
                  </a:txBody>
                  <a:tcPr/>
                </a:tc>
                <a:tc>
                  <a:txBody>
                    <a:bodyPr/>
                    <a:lstStyle/>
                    <a:p>
                      <a:r>
                        <a:rPr lang="en-US" sz="1600" dirty="0"/>
                        <a:t>Bantam Books</a:t>
                      </a:r>
                    </a:p>
                  </a:txBody>
                  <a:tcPr/>
                </a:tc>
                <a:tc>
                  <a:txBody>
                    <a:bodyPr/>
                    <a:lstStyle/>
                    <a:p>
                      <a:r>
                        <a:rPr lang="en-US" sz="1600" dirty="0"/>
                        <a:t>6.99</a:t>
                      </a:r>
                    </a:p>
                  </a:txBody>
                  <a:tcPr/>
                </a:tc>
                <a:extLst>
                  <a:ext uri="{0D108BD9-81ED-4DB2-BD59-A6C34878D82A}">
                    <a16:rowId xmlns:a16="http://schemas.microsoft.com/office/drawing/2014/main" val="10003"/>
                  </a:ext>
                </a:extLst>
              </a:tr>
              <a:tr h="370840">
                <a:tc>
                  <a:txBody>
                    <a:bodyPr/>
                    <a:lstStyle/>
                    <a:p>
                      <a:r>
                        <a:rPr lang="en-US" sz="1600" dirty="0"/>
                        <a:t>425182908</a:t>
                      </a:r>
                    </a:p>
                  </a:txBody>
                  <a:tcPr/>
                </a:tc>
                <a:tc>
                  <a:txBody>
                    <a:bodyPr/>
                    <a:lstStyle/>
                    <a:p>
                      <a:r>
                        <a:rPr lang="en-US" sz="1600" dirty="0"/>
                        <a:t>Isle of Dogs</a:t>
                      </a:r>
                    </a:p>
                  </a:txBody>
                  <a:tcPr/>
                </a:tc>
                <a:tc>
                  <a:txBody>
                    <a:bodyPr/>
                    <a:lstStyle/>
                    <a:p>
                      <a:r>
                        <a:rPr lang="en-US" sz="1600" dirty="0"/>
                        <a:t>Patricia Cornwell</a:t>
                      </a:r>
                    </a:p>
                  </a:txBody>
                  <a:tcPr/>
                </a:tc>
                <a:tc>
                  <a:txBody>
                    <a:bodyPr/>
                    <a:lstStyle/>
                    <a:p>
                      <a:r>
                        <a:rPr lang="en-US" sz="1600" dirty="0"/>
                        <a:t>2002</a:t>
                      </a:r>
                    </a:p>
                  </a:txBody>
                  <a:tcPr/>
                </a:tc>
                <a:tc>
                  <a:txBody>
                    <a:bodyPr/>
                    <a:lstStyle/>
                    <a:p>
                      <a:r>
                        <a:rPr lang="en-US" sz="1600" dirty="0"/>
                        <a:t>Berkley Publishing Group</a:t>
                      </a:r>
                    </a:p>
                  </a:txBody>
                  <a:tcPr/>
                </a:tc>
                <a:tc>
                  <a:txBody>
                    <a:bodyPr/>
                    <a:lstStyle/>
                    <a:p>
                      <a:r>
                        <a:rPr lang="en-US" sz="1600" dirty="0"/>
                        <a:t>5.50</a:t>
                      </a:r>
                    </a:p>
                  </a:txBody>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2258888" y="4221088"/>
            <a:ext cx="7725544" cy="1152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To load file from within grunt, use the following command:</a:t>
            </a:r>
          </a:p>
          <a:p>
            <a:pPr lvl="1"/>
            <a:r>
              <a:rPr lang="en-US" sz="1800" dirty="0"/>
              <a:t>Result of any LOAD statement is a relation (a set of tuples) </a:t>
            </a:r>
          </a:p>
          <a:p>
            <a:pPr lvl="1"/>
            <a:r>
              <a:rPr lang="en-US" sz="1800" dirty="0"/>
              <a:t>Relations are given names (aliases) so they can be referred to later</a:t>
            </a:r>
          </a:p>
        </p:txBody>
      </p:sp>
      <p:sp>
        <p:nvSpPr>
          <p:cNvPr id="6" name="TextBox 5"/>
          <p:cNvSpPr txBox="1"/>
          <p:nvPr/>
        </p:nvSpPr>
        <p:spPr>
          <a:xfrm>
            <a:off x="1703512" y="5517232"/>
            <a:ext cx="8784976" cy="923330"/>
          </a:xfrm>
          <a:prstGeom prst="rect">
            <a:avLst/>
          </a:prstGeom>
          <a:noFill/>
          <a:ln>
            <a:solidFill>
              <a:schemeClr val="tx1"/>
            </a:solidFill>
          </a:ln>
        </p:spPr>
        <p:txBody>
          <a:bodyPr wrap="square" rtlCol="0">
            <a:spAutoFit/>
          </a:bodyPr>
          <a:lstStyle/>
          <a:p>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p:txBody>
      </p:sp>
      <p:grpSp>
        <p:nvGrpSpPr>
          <p:cNvPr id="10" name="Group 9"/>
          <p:cNvGrpSpPr/>
          <p:nvPr/>
        </p:nvGrpSpPr>
        <p:grpSpPr>
          <a:xfrm>
            <a:off x="1631504" y="5013176"/>
            <a:ext cx="792088" cy="400110"/>
            <a:chOff x="179512" y="4757082"/>
            <a:chExt cx="792088" cy="400110"/>
          </a:xfrm>
        </p:grpSpPr>
        <p:sp>
          <p:nvSpPr>
            <p:cNvPr id="8" name="Rectangular Callout 7"/>
            <p:cNvSpPr/>
            <p:nvPr/>
          </p:nvSpPr>
          <p:spPr>
            <a:xfrm flipV="1">
              <a:off x="179512" y="4797152"/>
              <a:ext cx="792088" cy="360040"/>
            </a:xfrm>
            <a:prstGeom prst="wedgeRectCallout">
              <a:avLst>
                <a:gd name="adj1" fmla="val 100012"/>
                <a:gd name="adj2" fmla="val -110174"/>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51520" y="4757082"/>
              <a:ext cx="648410" cy="400110"/>
            </a:xfrm>
            <a:prstGeom prst="rect">
              <a:avLst/>
            </a:prstGeom>
            <a:noFill/>
          </p:spPr>
          <p:txBody>
            <a:bodyPr wrap="none" rtlCol="0">
              <a:spAutoFit/>
            </a:bodyPr>
            <a:lstStyle/>
            <a:p>
              <a:r>
                <a:rPr lang="en-US" sz="2000" dirty="0"/>
                <a:t>alias</a:t>
              </a:r>
            </a:p>
          </p:txBody>
        </p:sp>
      </p:grpSp>
    </p:spTree>
    <p:extLst>
      <p:ext uri="{BB962C8B-B14F-4D97-AF65-F5344CB8AC3E}">
        <p14:creationId xmlns:p14="http://schemas.microsoft.com/office/powerpoint/2010/main" val="22862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92" y="185692"/>
            <a:ext cx="10515600" cy="1325563"/>
          </a:xfrm>
        </p:spPr>
        <p:txBody>
          <a:bodyPr>
            <a:normAutofit/>
          </a:bodyPr>
          <a:lstStyle/>
          <a:p>
            <a:pPr algn="l"/>
            <a:r>
              <a:rPr lang="en-US" sz="4000" dirty="0"/>
              <a:t>…continued</a:t>
            </a:r>
          </a:p>
        </p:txBody>
      </p:sp>
      <p:sp>
        <p:nvSpPr>
          <p:cNvPr id="3" name="Content Placeholder 2"/>
          <p:cNvSpPr>
            <a:spLocks noGrp="1"/>
          </p:cNvSpPr>
          <p:nvPr>
            <p:ph idx="1"/>
          </p:nvPr>
        </p:nvSpPr>
        <p:spPr>
          <a:xfrm>
            <a:off x="1981200" y="1124745"/>
            <a:ext cx="8229600" cy="1008112"/>
          </a:xfrm>
        </p:spPr>
        <p:txBody>
          <a:bodyPr>
            <a:normAutofit/>
          </a:bodyPr>
          <a:lstStyle/>
          <a:p>
            <a:r>
              <a:rPr lang="en-US" sz="2400" dirty="0"/>
              <a:t>DUMP command allows data to be printed to the screen. </a:t>
            </a:r>
            <a:r>
              <a:rPr lang="en-GB" sz="1900" dirty="0"/>
              <a:t>Pig follows a lazy evaluation strategy. No operation is evaluated until the value or the transformed data is required. </a:t>
            </a:r>
          </a:p>
          <a:p>
            <a:endParaRPr lang="en-US" sz="2400" dirty="0"/>
          </a:p>
        </p:txBody>
      </p:sp>
      <p:sp>
        <p:nvSpPr>
          <p:cNvPr id="4" name="TextBox 3"/>
          <p:cNvSpPr txBox="1"/>
          <p:nvPr/>
        </p:nvSpPr>
        <p:spPr>
          <a:xfrm>
            <a:off x="1940224" y="2109337"/>
            <a:ext cx="8208912" cy="1631216"/>
          </a:xfrm>
          <a:prstGeom prst="rect">
            <a:avLst/>
          </a:prstGeom>
          <a:noFill/>
          <a:ln>
            <a:solidFill>
              <a:schemeClr val="tx1"/>
            </a:solidFill>
          </a:ln>
        </p:spPr>
        <p:txBody>
          <a:bodyPr wrap="square" rtlCol="0">
            <a:spAutoFit/>
          </a:bodyPr>
          <a:lstStyle/>
          <a:p>
            <a:pPr>
              <a:spcAft>
                <a:spcPts val="600"/>
              </a:spcAft>
            </a:pPr>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a:p>
            <a:pPr>
              <a:spcAft>
                <a:spcPts val="600"/>
              </a:spcAft>
            </a:pPr>
            <a:r>
              <a:rPr lang="en-US" dirty="0">
                <a:latin typeface="Consolas"/>
                <a:cs typeface="Consolas"/>
              </a:rPr>
              <a:t>grunt&gt; </a:t>
            </a:r>
            <a:r>
              <a:rPr lang="en-US" dirty="0" err="1">
                <a:latin typeface="Consolas"/>
                <a:cs typeface="Consolas"/>
              </a:rPr>
              <a:t>ten_books</a:t>
            </a:r>
            <a:r>
              <a:rPr lang="en-US" dirty="0">
                <a:latin typeface="Consolas"/>
                <a:cs typeface="Consolas"/>
              </a:rPr>
              <a:t> = LIMIT books 10;</a:t>
            </a:r>
          </a:p>
          <a:p>
            <a:pPr>
              <a:spcAft>
                <a:spcPts val="600"/>
              </a:spcAft>
            </a:pPr>
            <a:r>
              <a:rPr lang="en-US" dirty="0">
                <a:latin typeface="Consolas"/>
                <a:cs typeface="Consolas"/>
              </a:rPr>
              <a:t>grunt&gt; DUMP </a:t>
            </a:r>
            <a:r>
              <a:rPr lang="en-US" dirty="0" err="1">
                <a:latin typeface="Consolas"/>
                <a:cs typeface="Consolas"/>
              </a:rPr>
              <a:t>ten_books</a:t>
            </a:r>
            <a:r>
              <a:rPr lang="en-US" dirty="0">
                <a:latin typeface="Consolas"/>
                <a:cs typeface="Consolas"/>
              </a:rPr>
              <a:t>;</a:t>
            </a:r>
          </a:p>
        </p:txBody>
      </p:sp>
      <p:sp>
        <p:nvSpPr>
          <p:cNvPr id="5" name="Content Placeholder 2"/>
          <p:cNvSpPr txBox="1">
            <a:spLocks/>
          </p:cNvSpPr>
          <p:nvPr/>
        </p:nvSpPr>
        <p:spPr>
          <a:xfrm>
            <a:off x="1919536" y="4293096"/>
            <a:ext cx="8229600" cy="1008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DESCRIBE command allows us to see the structure of a relation – that is the relation’s </a:t>
            </a:r>
            <a:r>
              <a:rPr lang="en-US" sz="2400" i="1" dirty="0"/>
              <a:t>schema</a:t>
            </a:r>
          </a:p>
        </p:txBody>
      </p:sp>
      <p:sp>
        <p:nvSpPr>
          <p:cNvPr id="6" name="TextBox 5"/>
          <p:cNvSpPr txBox="1"/>
          <p:nvPr/>
        </p:nvSpPr>
        <p:spPr>
          <a:xfrm>
            <a:off x="1919536" y="5237038"/>
            <a:ext cx="8208912" cy="1000274"/>
          </a:xfrm>
          <a:prstGeom prst="rect">
            <a:avLst/>
          </a:prstGeom>
          <a:noFill/>
          <a:ln>
            <a:solidFill>
              <a:schemeClr val="tx1"/>
            </a:solidFill>
          </a:ln>
        </p:spPr>
        <p:txBody>
          <a:bodyPr wrap="square" rtlCol="0">
            <a:spAutoFit/>
          </a:bodyPr>
          <a:lstStyle/>
          <a:p>
            <a:pPr>
              <a:spcAft>
                <a:spcPts val="600"/>
              </a:spcAft>
            </a:pPr>
            <a:r>
              <a:rPr lang="en-US" dirty="0">
                <a:latin typeface="Consolas"/>
                <a:cs typeface="Consolas"/>
              </a:rPr>
              <a:t>grunt&gt; DESCRIBE books;</a:t>
            </a:r>
          </a:p>
          <a:p>
            <a:pPr>
              <a:spcAft>
                <a:spcPts val="600"/>
              </a:spcAft>
            </a:pPr>
            <a:r>
              <a:rPr lang="en-US" dirty="0">
                <a:latin typeface="Consolas"/>
                <a:cs typeface="Consolas"/>
              </a:rPr>
              <a:t>books: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p:txBody>
      </p:sp>
      <p:grpSp>
        <p:nvGrpSpPr>
          <p:cNvPr id="9" name="Group 8"/>
          <p:cNvGrpSpPr/>
          <p:nvPr/>
        </p:nvGrpSpPr>
        <p:grpSpPr>
          <a:xfrm>
            <a:off x="8184232" y="3893477"/>
            <a:ext cx="2088232" cy="584730"/>
            <a:chOff x="6732240" y="3573016"/>
            <a:chExt cx="2088232" cy="584730"/>
          </a:xfrm>
        </p:grpSpPr>
        <p:sp>
          <p:nvSpPr>
            <p:cNvPr id="7" name="Rectangular Callout 6"/>
            <p:cNvSpPr/>
            <p:nvPr/>
          </p:nvSpPr>
          <p:spPr>
            <a:xfrm>
              <a:off x="6732240" y="3573016"/>
              <a:ext cx="2088232" cy="584730"/>
            </a:xfrm>
            <a:prstGeom prst="wedgeRectCallout">
              <a:avLst>
                <a:gd name="adj1" fmla="val -122138"/>
                <a:gd name="adj2" fmla="val -178731"/>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p:cNvSpPr txBox="1"/>
            <p:nvPr/>
          </p:nvSpPr>
          <p:spPr>
            <a:xfrm>
              <a:off x="6804248" y="3645024"/>
              <a:ext cx="1994581" cy="369332"/>
            </a:xfrm>
            <a:prstGeom prst="rect">
              <a:avLst/>
            </a:prstGeom>
            <a:noFill/>
          </p:spPr>
          <p:txBody>
            <a:bodyPr wrap="none" rtlCol="0">
              <a:spAutoFit/>
            </a:bodyPr>
            <a:lstStyle/>
            <a:p>
              <a:r>
                <a:rPr lang="en-US" dirty="0"/>
                <a:t>Displays 10 records</a:t>
              </a:r>
            </a:p>
          </p:txBody>
        </p:sp>
      </p:grpSp>
    </p:spTree>
    <p:extLst>
      <p:ext uri="{BB962C8B-B14F-4D97-AF65-F5344CB8AC3E}">
        <p14:creationId xmlns:p14="http://schemas.microsoft.com/office/powerpoint/2010/main" val="376544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24"/>
            <a:ext cx="8229600" cy="792088"/>
          </a:xfrm>
        </p:spPr>
        <p:txBody>
          <a:bodyPr/>
          <a:lstStyle/>
          <a:p>
            <a:r>
              <a:rPr lang="en-US" dirty="0"/>
              <a:t>Processing Data</a:t>
            </a:r>
          </a:p>
        </p:txBody>
      </p:sp>
      <p:sp>
        <p:nvSpPr>
          <p:cNvPr id="3" name="Content Placeholder 2"/>
          <p:cNvSpPr>
            <a:spLocks noGrp="1"/>
          </p:cNvSpPr>
          <p:nvPr>
            <p:ph idx="1"/>
          </p:nvPr>
        </p:nvSpPr>
        <p:spPr>
          <a:xfrm>
            <a:off x="1775520" y="764704"/>
            <a:ext cx="8712968" cy="1440160"/>
          </a:xfrm>
        </p:spPr>
        <p:txBody>
          <a:bodyPr>
            <a:normAutofit/>
          </a:bodyPr>
          <a:lstStyle/>
          <a:p>
            <a:r>
              <a:rPr lang="en-US" sz="2400" dirty="0"/>
              <a:t>Consider querying the data set to find how many books each author has published</a:t>
            </a:r>
          </a:p>
          <a:p>
            <a:r>
              <a:rPr lang="en-US" sz="2400" dirty="0"/>
              <a:t>The Pig Latin script to achieve this is:</a:t>
            </a:r>
          </a:p>
        </p:txBody>
      </p:sp>
      <p:sp>
        <p:nvSpPr>
          <p:cNvPr id="4" name="TextBox 3"/>
          <p:cNvSpPr txBox="1"/>
          <p:nvPr/>
        </p:nvSpPr>
        <p:spPr>
          <a:xfrm>
            <a:off x="1703512" y="2132856"/>
            <a:ext cx="8784976" cy="2339102"/>
          </a:xfrm>
          <a:prstGeom prst="rect">
            <a:avLst/>
          </a:prstGeom>
          <a:noFill/>
          <a:ln>
            <a:solidFill>
              <a:schemeClr val="tx1"/>
            </a:solidFill>
          </a:ln>
        </p:spPr>
        <p:txBody>
          <a:bodyPr wrap="square" rtlCol="0">
            <a:spAutoFit/>
          </a:bodyPr>
          <a:lstStyle/>
          <a:p>
            <a:pPr>
              <a:spcAft>
                <a:spcPts val="600"/>
              </a:spcAft>
            </a:pPr>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a:p>
            <a:pPr>
              <a:spcAft>
                <a:spcPts val="600"/>
              </a:spcAft>
            </a:pPr>
            <a:r>
              <a:rPr lang="en-US" dirty="0">
                <a:latin typeface="Consolas"/>
                <a:cs typeface="Consolas"/>
              </a:rPr>
              <a:t>grunt&gt; authors = GROUP books BY author;</a:t>
            </a:r>
          </a:p>
          <a:p>
            <a:pPr>
              <a:spcAft>
                <a:spcPts val="600"/>
              </a:spcAft>
            </a:pPr>
            <a:r>
              <a:rPr lang="en-US" dirty="0">
                <a:latin typeface="Consolas"/>
                <a:cs typeface="Consolas"/>
              </a:rPr>
              <a:t>grunt&gt; result = FOREACH authors GENERATE author, COUNT(books);</a:t>
            </a:r>
          </a:p>
          <a:p>
            <a:pPr>
              <a:spcAft>
                <a:spcPts val="600"/>
              </a:spcAft>
            </a:pPr>
            <a:r>
              <a:rPr lang="en-US" dirty="0">
                <a:latin typeface="Consolas"/>
                <a:cs typeface="Consolas"/>
              </a:rPr>
              <a:t>grunt&gt; STORE result INTO ‘results’;</a:t>
            </a:r>
          </a:p>
          <a:p>
            <a:pPr>
              <a:spcAft>
                <a:spcPts val="600"/>
              </a:spcAft>
            </a:pPr>
            <a:r>
              <a:rPr lang="en-US" dirty="0">
                <a:latin typeface="Consolas"/>
                <a:cs typeface="Consolas"/>
              </a:rPr>
              <a:t>grunt&gt; DUMP result;</a:t>
            </a:r>
          </a:p>
        </p:txBody>
      </p:sp>
      <p:grpSp>
        <p:nvGrpSpPr>
          <p:cNvPr id="10" name="Group 9"/>
          <p:cNvGrpSpPr/>
          <p:nvPr/>
        </p:nvGrpSpPr>
        <p:grpSpPr>
          <a:xfrm>
            <a:off x="7680176" y="5157192"/>
            <a:ext cx="2304256" cy="457200"/>
            <a:chOff x="6588224" y="5157192"/>
            <a:chExt cx="2304256" cy="457200"/>
          </a:xfrm>
        </p:grpSpPr>
        <p:sp>
          <p:nvSpPr>
            <p:cNvPr id="5" name="Rectangular Callout 4"/>
            <p:cNvSpPr/>
            <p:nvPr/>
          </p:nvSpPr>
          <p:spPr>
            <a:xfrm>
              <a:off x="6588224" y="5157192"/>
              <a:ext cx="2304256" cy="457200"/>
            </a:xfrm>
            <a:prstGeom prst="wedgeRectCallout">
              <a:avLst>
                <a:gd name="adj1" fmla="val -107910"/>
                <a:gd name="adj2" fmla="val -311872"/>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p:cNvSpPr txBox="1"/>
            <p:nvPr/>
          </p:nvSpPr>
          <p:spPr>
            <a:xfrm>
              <a:off x="6732240" y="5157192"/>
              <a:ext cx="1988721" cy="369332"/>
            </a:xfrm>
            <a:prstGeom prst="rect">
              <a:avLst/>
            </a:prstGeom>
            <a:noFill/>
          </p:spPr>
          <p:txBody>
            <a:bodyPr wrap="none" rtlCol="0">
              <a:spAutoFit/>
            </a:bodyPr>
            <a:lstStyle/>
            <a:p>
              <a:r>
                <a:rPr lang="en-US" dirty="0"/>
                <a:t>Write results to file</a:t>
              </a:r>
            </a:p>
          </p:txBody>
        </p:sp>
      </p:grpSp>
      <p:sp>
        <p:nvSpPr>
          <p:cNvPr id="8" name="TextBox 7"/>
          <p:cNvSpPr txBox="1"/>
          <p:nvPr/>
        </p:nvSpPr>
        <p:spPr>
          <a:xfrm>
            <a:off x="1919536" y="5325016"/>
            <a:ext cx="3960440" cy="1200329"/>
          </a:xfrm>
          <a:prstGeom prst="rect">
            <a:avLst/>
          </a:prstGeom>
          <a:noFill/>
          <a:ln>
            <a:solidFill>
              <a:schemeClr val="tx1"/>
            </a:solidFill>
          </a:ln>
        </p:spPr>
        <p:txBody>
          <a:bodyPr wrap="square" rtlCol="0">
            <a:spAutoFit/>
          </a:bodyPr>
          <a:lstStyle/>
          <a:p>
            <a:r>
              <a:rPr lang="en-US" dirty="0">
                <a:latin typeface="Consolas"/>
                <a:cs typeface="Consolas"/>
              </a:rPr>
              <a:t>Jane Austen,	    	3</a:t>
            </a:r>
          </a:p>
          <a:p>
            <a:r>
              <a:rPr lang="en-US" dirty="0">
                <a:latin typeface="Consolas"/>
                <a:cs typeface="Consolas"/>
              </a:rPr>
              <a:t>Anne Rivers Siddons,  1</a:t>
            </a:r>
          </a:p>
          <a:p>
            <a:r>
              <a:rPr lang="en-US" dirty="0">
                <a:latin typeface="Consolas"/>
                <a:cs typeface="Consolas"/>
              </a:rPr>
              <a:t>Patricia Cornwell, 	4</a:t>
            </a:r>
          </a:p>
          <a:p>
            <a:r>
              <a:rPr lang="en-US" dirty="0">
                <a:latin typeface="Consolas"/>
                <a:cs typeface="Consolas"/>
              </a:rPr>
              <a:t>…</a:t>
            </a:r>
          </a:p>
        </p:txBody>
      </p:sp>
      <p:sp>
        <p:nvSpPr>
          <p:cNvPr id="9" name="Content Placeholder 2"/>
          <p:cNvSpPr txBox="1">
            <a:spLocks/>
          </p:cNvSpPr>
          <p:nvPr/>
        </p:nvSpPr>
        <p:spPr>
          <a:xfrm>
            <a:off x="1847528" y="4797152"/>
            <a:ext cx="871296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This would generate the output:</a:t>
            </a:r>
          </a:p>
        </p:txBody>
      </p:sp>
    </p:spTree>
    <p:extLst>
      <p:ext uri="{BB962C8B-B14F-4D97-AF65-F5344CB8AC3E}">
        <p14:creationId xmlns:p14="http://schemas.microsoft.com/office/powerpoint/2010/main" val="309018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Pig</a:t>
            </a:r>
          </a:p>
        </p:txBody>
      </p:sp>
      <p:sp>
        <p:nvSpPr>
          <p:cNvPr id="3" name="Content Placeholder 2"/>
          <p:cNvSpPr>
            <a:spLocks noGrp="1"/>
          </p:cNvSpPr>
          <p:nvPr>
            <p:ph idx="1"/>
          </p:nvPr>
        </p:nvSpPr>
        <p:spPr/>
        <p:txBody>
          <a:bodyPr>
            <a:normAutofit/>
          </a:bodyPr>
          <a:lstStyle/>
          <a:p>
            <a:pPr marL="0" indent="0">
              <a:buNone/>
            </a:pPr>
            <a:r>
              <a:rPr lang="en-GB" dirty="0"/>
              <a:t>Pig is a high-level programming language useful for analysing large data sets. Pig was a result of development effort at Yahoo! </a:t>
            </a:r>
          </a:p>
          <a:p>
            <a:endParaRPr lang="en-GB" dirty="0"/>
          </a:p>
        </p:txBody>
      </p:sp>
      <p:sp>
        <p:nvSpPr>
          <p:cNvPr id="4" name="Slide Number Placeholder 3">
            <a:extLst>
              <a:ext uri="{FF2B5EF4-FFF2-40B4-BE49-F238E27FC236}">
                <a16:creationId xmlns:a16="http://schemas.microsoft.com/office/drawing/2014/main" id="{AF060406-D3B5-DB46-97DB-A3C6C8E65983}"/>
              </a:ext>
            </a:extLst>
          </p:cNvPr>
          <p:cNvSpPr>
            <a:spLocks noGrp="1"/>
          </p:cNvSpPr>
          <p:nvPr>
            <p:ph type="sldNum" sz="quarter" idx="12"/>
          </p:nvPr>
        </p:nvSpPr>
        <p:spPr/>
        <p:txBody>
          <a:bodyPr/>
          <a:lstStyle/>
          <a:p>
            <a:fld id="{5E62051D-BC22-CA41-97C9-86F7F4DB8664}" type="slidenum">
              <a:rPr lang="en-US" smtClean="0"/>
              <a:t>2</a:t>
            </a:fld>
            <a:endParaRPr lang="en-US"/>
          </a:p>
        </p:txBody>
      </p:sp>
    </p:spTree>
    <p:extLst>
      <p:ext uri="{BB962C8B-B14F-4D97-AF65-F5344CB8AC3E}">
        <p14:creationId xmlns:p14="http://schemas.microsoft.com/office/powerpoint/2010/main" val="255638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FOREACH operator</a:t>
            </a:r>
          </a:p>
        </p:txBody>
      </p:sp>
      <p:sp>
        <p:nvSpPr>
          <p:cNvPr id="3" name="Content Placeholder 2"/>
          <p:cNvSpPr>
            <a:spLocks noGrp="1"/>
          </p:cNvSpPr>
          <p:nvPr>
            <p:ph idx="1"/>
          </p:nvPr>
        </p:nvSpPr>
        <p:spPr>
          <a:xfrm>
            <a:off x="1981200" y="1340770"/>
            <a:ext cx="8229600" cy="1008111"/>
          </a:xfrm>
        </p:spPr>
        <p:txBody>
          <a:bodyPr>
            <a:normAutofit/>
          </a:bodyPr>
          <a:lstStyle/>
          <a:p>
            <a:pPr marL="0" indent="0">
              <a:buNone/>
            </a:pPr>
            <a:r>
              <a:rPr lang="en-US" sz="2400" dirty="0"/>
              <a:t>FOREACH processes every row to generate derived sets of rows, using a GENERATE clause to define the field in each derived row</a:t>
            </a:r>
          </a:p>
        </p:txBody>
      </p:sp>
      <p:sp>
        <p:nvSpPr>
          <p:cNvPr id="4" name="TextBox 3"/>
          <p:cNvSpPr txBox="1"/>
          <p:nvPr/>
        </p:nvSpPr>
        <p:spPr>
          <a:xfrm>
            <a:off x="1919536" y="2420888"/>
            <a:ext cx="8352928" cy="1631216"/>
          </a:xfrm>
          <a:prstGeom prst="rect">
            <a:avLst/>
          </a:prstGeom>
          <a:noFill/>
          <a:ln>
            <a:solidFill>
              <a:schemeClr val="tx1"/>
            </a:solidFill>
          </a:ln>
        </p:spPr>
        <p:txBody>
          <a:bodyPr wrap="square" rtlCol="0">
            <a:spAutoFit/>
          </a:bodyPr>
          <a:lstStyle/>
          <a:p>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a:p>
            <a:pPr>
              <a:spcBef>
                <a:spcPts val="600"/>
              </a:spcBef>
              <a:spcAft>
                <a:spcPts val="600"/>
              </a:spcAft>
            </a:pPr>
            <a:r>
              <a:rPr lang="en-US" dirty="0">
                <a:latin typeface="Consolas"/>
                <a:cs typeface="Consolas"/>
              </a:rPr>
              <a:t>grunt&gt; authors = FOREACH books GENERATE author;</a:t>
            </a:r>
          </a:p>
          <a:p>
            <a:r>
              <a:rPr lang="en-US" dirty="0">
                <a:latin typeface="Consolas"/>
                <a:cs typeface="Consolas"/>
              </a:rPr>
              <a:t>grunt&gt; DUMP authors;</a:t>
            </a:r>
          </a:p>
        </p:txBody>
      </p:sp>
      <p:sp>
        <p:nvSpPr>
          <p:cNvPr id="8" name="TextBox 7"/>
          <p:cNvSpPr txBox="1"/>
          <p:nvPr/>
        </p:nvSpPr>
        <p:spPr>
          <a:xfrm>
            <a:off x="1919536" y="4725145"/>
            <a:ext cx="2520000" cy="1200329"/>
          </a:xfrm>
          <a:prstGeom prst="rect">
            <a:avLst/>
          </a:prstGeom>
          <a:noFill/>
          <a:ln>
            <a:solidFill>
              <a:schemeClr val="tx1"/>
            </a:solidFill>
          </a:ln>
        </p:spPr>
        <p:txBody>
          <a:bodyPr wrap="square" rtlCol="0">
            <a:spAutoFit/>
          </a:bodyPr>
          <a:lstStyle/>
          <a:p>
            <a:r>
              <a:rPr lang="en-US" dirty="0"/>
              <a:t>Jane Austen</a:t>
            </a:r>
          </a:p>
          <a:p>
            <a:r>
              <a:rPr lang="en-US" dirty="0"/>
              <a:t>Anne Rivers Siddons</a:t>
            </a:r>
          </a:p>
          <a:p>
            <a:r>
              <a:rPr lang="en-US" dirty="0"/>
              <a:t>Dean R. Koontz</a:t>
            </a:r>
          </a:p>
          <a:p>
            <a:r>
              <a:rPr lang="en-US" dirty="0"/>
              <a:t>Patricia Cornwell</a:t>
            </a:r>
          </a:p>
        </p:txBody>
      </p:sp>
    </p:spTree>
    <p:extLst>
      <p:ext uri="{BB962C8B-B14F-4D97-AF65-F5344CB8AC3E}">
        <p14:creationId xmlns:p14="http://schemas.microsoft.com/office/powerpoint/2010/main" val="114776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88"/>
            <a:ext cx="10515600" cy="1325563"/>
          </a:xfrm>
        </p:spPr>
        <p:txBody>
          <a:bodyPr/>
          <a:lstStyle/>
          <a:p>
            <a:r>
              <a:rPr lang="en-US" dirty="0"/>
              <a:t>FILTER BY Operator</a:t>
            </a:r>
          </a:p>
        </p:txBody>
      </p:sp>
      <p:sp>
        <p:nvSpPr>
          <p:cNvPr id="3" name="Content Placeholder 2"/>
          <p:cNvSpPr>
            <a:spLocks noGrp="1"/>
          </p:cNvSpPr>
          <p:nvPr>
            <p:ph idx="1"/>
          </p:nvPr>
        </p:nvSpPr>
        <p:spPr>
          <a:xfrm>
            <a:off x="1981200" y="980729"/>
            <a:ext cx="8229600" cy="1872208"/>
          </a:xfrm>
        </p:spPr>
        <p:txBody>
          <a:bodyPr>
            <a:normAutofit/>
          </a:bodyPr>
          <a:lstStyle/>
          <a:p>
            <a:r>
              <a:rPr lang="en-US" sz="2200" dirty="0"/>
              <a:t>Pig allows you to remove unwanted records based on a condition. </a:t>
            </a:r>
          </a:p>
          <a:p>
            <a:r>
              <a:rPr lang="en-US" sz="2200" dirty="0"/>
              <a:t>The Filter functionality is similar to the WHERE clause in SQL. The FILTER operator is used to remove unwanted records from the data file. </a:t>
            </a:r>
          </a:p>
          <a:p>
            <a:r>
              <a:rPr lang="en-US" sz="2200" dirty="0"/>
              <a:t>The syntax of FILTER operator is shown below: </a:t>
            </a:r>
          </a:p>
          <a:p>
            <a:pPr marL="0" indent="0">
              <a:buNone/>
            </a:pPr>
            <a:endParaRPr lang="en-US" sz="2200" dirty="0"/>
          </a:p>
        </p:txBody>
      </p:sp>
      <p:sp>
        <p:nvSpPr>
          <p:cNvPr id="5" name="TextBox 4"/>
          <p:cNvSpPr txBox="1"/>
          <p:nvPr/>
        </p:nvSpPr>
        <p:spPr>
          <a:xfrm>
            <a:off x="2135560" y="2915652"/>
            <a:ext cx="7848872" cy="369332"/>
          </a:xfrm>
          <a:prstGeom prst="rect">
            <a:avLst/>
          </a:prstGeom>
          <a:noFill/>
          <a:ln>
            <a:solidFill>
              <a:schemeClr val="tx1"/>
            </a:solidFill>
          </a:ln>
        </p:spPr>
        <p:txBody>
          <a:bodyPr wrap="square" rtlCol="0">
            <a:spAutoFit/>
          </a:bodyPr>
          <a:lstStyle/>
          <a:p>
            <a:r>
              <a:rPr lang="en-US" dirty="0">
                <a:latin typeface="Consolas"/>
                <a:cs typeface="Consolas"/>
              </a:rPr>
              <a:t>&lt;new relation&gt; = FILTER &lt;relation&gt; BY &lt;condition&gt;</a:t>
            </a:r>
          </a:p>
        </p:txBody>
      </p:sp>
      <p:sp>
        <p:nvSpPr>
          <p:cNvPr id="6" name="TextBox 5"/>
          <p:cNvSpPr txBox="1"/>
          <p:nvPr/>
        </p:nvSpPr>
        <p:spPr>
          <a:xfrm>
            <a:off x="1991544" y="3501008"/>
            <a:ext cx="8352928" cy="1631216"/>
          </a:xfrm>
          <a:prstGeom prst="rect">
            <a:avLst/>
          </a:prstGeom>
          <a:noFill/>
          <a:ln>
            <a:solidFill>
              <a:schemeClr val="tx1"/>
            </a:solidFill>
          </a:ln>
        </p:spPr>
        <p:txBody>
          <a:bodyPr wrap="square" rtlCol="0">
            <a:spAutoFit/>
          </a:bodyPr>
          <a:lstStyle/>
          <a:p>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a:p>
            <a:pPr>
              <a:spcBef>
                <a:spcPts val="600"/>
              </a:spcBef>
              <a:spcAft>
                <a:spcPts val="600"/>
              </a:spcAft>
            </a:pPr>
            <a:r>
              <a:rPr lang="en-US" dirty="0">
                <a:latin typeface="Consolas"/>
                <a:cs typeface="Consolas"/>
              </a:rPr>
              <a:t>grunt&gt; </a:t>
            </a:r>
            <a:r>
              <a:rPr lang="en-US" dirty="0" err="1">
                <a:latin typeface="Consolas"/>
                <a:cs typeface="Consolas"/>
              </a:rPr>
              <a:t>filtered_books</a:t>
            </a:r>
            <a:r>
              <a:rPr lang="en-US" dirty="0">
                <a:latin typeface="Consolas"/>
                <a:cs typeface="Consolas"/>
              </a:rPr>
              <a:t> = FILTER books BY price &gt; 5.00;</a:t>
            </a:r>
          </a:p>
          <a:p>
            <a:r>
              <a:rPr lang="en-US" dirty="0">
                <a:latin typeface="Consolas"/>
                <a:cs typeface="Consolas"/>
              </a:rPr>
              <a:t>grunt&gt; DUMP </a:t>
            </a:r>
            <a:r>
              <a:rPr lang="en-US" dirty="0" err="1">
                <a:latin typeface="Consolas"/>
                <a:cs typeface="Consolas"/>
              </a:rPr>
              <a:t>filtered_books</a:t>
            </a:r>
            <a:r>
              <a:rPr lang="en-US" dirty="0">
                <a:latin typeface="Consolas"/>
                <a:cs typeface="Consolas"/>
              </a:rPr>
              <a:t>;</a:t>
            </a:r>
          </a:p>
        </p:txBody>
      </p:sp>
      <p:graphicFrame>
        <p:nvGraphicFramePr>
          <p:cNvPr id="8" name="Table 7"/>
          <p:cNvGraphicFramePr>
            <a:graphicFrameLocks noGrp="1"/>
          </p:cNvGraphicFramePr>
          <p:nvPr/>
        </p:nvGraphicFramePr>
        <p:xfrm>
          <a:off x="1847528" y="5373216"/>
          <a:ext cx="8640960" cy="107696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2304256">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145440">
                <a:tc>
                  <a:txBody>
                    <a:bodyPr/>
                    <a:lstStyle/>
                    <a:p>
                      <a:r>
                        <a:rPr lang="en-US" sz="1600" b="0" dirty="0">
                          <a:solidFill>
                            <a:schemeClr val="tx1"/>
                          </a:solidFill>
                        </a:rPr>
                        <a:t>61099686</a:t>
                      </a:r>
                    </a:p>
                  </a:txBody>
                  <a:tcPr>
                    <a:solidFill>
                      <a:schemeClr val="bg1"/>
                    </a:solidFill>
                  </a:tcPr>
                </a:tc>
                <a:tc>
                  <a:txBody>
                    <a:bodyPr/>
                    <a:lstStyle/>
                    <a:p>
                      <a:r>
                        <a:rPr lang="en-US" sz="1600" b="0" dirty="0">
                          <a:solidFill>
                            <a:schemeClr val="tx1"/>
                          </a:solidFill>
                        </a:rPr>
                        <a:t>Downtown</a:t>
                      </a:r>
                    </a:p>
                  </a:txBody>
                  <a:tcPr>
                    <a:solidFill>
                      <a:schemeClr val="bg1"/>
                    </a:solidFill>
                  </a:tcPr>
                </a:tc>
                <a:tc>
                  <a:txBody>
                    <a:bodyPr/>
                    <a:lstStyle/>
                    <a:p>
                      <a:r>
                        <a:rPr lang="en-US" sz="1600" b="0" dirty="0">
                          <a:solidFill>
                            <a:schemeClr val="tx1"/>
                          </a:solidFill>
                        </a:rPr>
                        <a:t>Anne Rivers Siddons</a:t>
                      </a:r>
                    </a:p>
                  </a:txBody>
                  <a:tcPr>
                    <a:solidFill>
                      <a:schemeClr val="bg1"/>
                    </a:solidFill>
                  </a:tcPr>
                </a:tc>
                <a:tc>
                  <a:txBody>
                    <a:bodyPr/>
                    <a:lstStyle/>
                    <a:p>
                      <a:r>
                        <a:rPr lang="en-US" sz="1600" b="0" dirty="0">
                          <a:solidFill>
                            <a:schemeClr val="tx1"/>
                          </a:solidFill>
                        </a:rPr>
                        <a:t>1995</a:t>
                      </a:r>
                    </a:p>
                  </a:txBody>
                  <a:tcPr>
                    <a:solidFill>
                      <a:schemeClr val="bg1"/>
                    </a:solidFill>
                  </a:tcPr>
                </a:tc>
                <a:tc>
                  <a:txBody>
                    <a:bodyPr/>
                    <a:lstStyle/>
                    <a:p>
                      <a:r>
                        <a:rPr lang="en-US" sz="1600" b="0" dirty="0" err="1">
                          <a:solidFill>
                            <a:schemeClr val="tx1"/>
                          </a:solidFill>
                        </a:rPr>
                        <a:t>HarperTorch</a:t>
                      </a:r>
                      <a:endParaRPr lang="en-US" sz="1600" b="0" dirty="0">
                        <a:solidFill>
                          <a:schemeClr val="tx1"/>
                        </a:solidFill>
                      </a:endParaRPr>
                    </a:p>
                  </a:txBody>
                  <a:tcPr>
                    <a:solidFill>
                      <a:schemeClr val="bg1"/>
                    </a:solidFill>
                  </a:tcPr>
                </a:tc>
                <a:tc>
                  <a:txBody>
                    <a:bodyPr/>
                    <a:lstStyle/>
                    <a:p>
                      <a:r>
                        <a:rPr lang="en-US" sz="1600" b="0" dirty="0">
                          <a:solidFill>
                            <a:schemeClr val="tx1"/>
                          </a:solidFill>
                        </a:rPr>
                        <a:t>10.00</a:t>
                      </a:r>
                    </a:p>
                  </a:txBody>
                  <a:tcPr>
                    <a:solidFill>
                      <a:schemeClr val="bg1"/>
                    </a:solidFill>
                  </a:tcPr>
                </a:tc>
                <a:extLst>
                  <a:ext uri="{0D108BD9-81ED-4DB2-BD59-A6C34878D82A}">
                    <a16:rowId xmlns:a16="http://schemas.microsoft.com/office/drawing/2014/main" val="10002"/>
                  </a:ext>
                </a:extLst>
              </a:tr>
              <a:tr h="370840">
                <a:tc>
                  <a:txBody>
                    <a:bodyPr/>
                    <a:lstStyle/>
                    <a:p>
                      <a:r>
                        <a:rPr lang="en-US" sz="1600" dirty="0"/>
                        <a:t>553582909</a:t>
                      </a:r>
                    </a:p>
                  </a:txBody>
                  <a:tcPr>
                    <a:solidFill>
                      <a:schemeClr val="bg1"/>
                    </a:solidFill>
                  </a:tcPr>
                </a:tc>
                <a:tc>
                  <a:txBody>
                    <a:bodyPr/>
                    <a:lstStyle/>
                    <a:p>
                      <a:r>
                        <a:rPr lang="en-US" sz="1600" dirty="0"/>
                        <a:t>Icebound</a:t>
                      </a:r>
                    </a:p>
                  </a:txBody>
                  <a:tcPr>
                    <a:solidFill>
                      <a:schemeClr val="bg1"/>
                    </a:solidFill>
                  </a:tcPr>
                </a:tc>
                <a:tc>
                  <a:txBody>
                    <a:bodyPr/>
                    <a:lstStyle/>
                    <a:p>
                      <a:r>
                        <a:rPr lang="en-US" sz="1600" dirty="0"/>
                        <a:t>Dean R. Koontz</a:t>
                      </a:r>
                    </a:p>
                  </a:txBody>
                  <a:tcPr>
                    <a:solidFill>
                      <a:schemeClr val="bg1"/>
                    </a:solidFill>
                  </a:tcPr>
                </a:tc>
                <a:tc>
                  <a:txBody>
                    <a:bodyPr/>
                    <a:lstStyle/>
                    <a:p>
                      <a:r>
                        <a:rPr lang="en-US" sz="1600" dirty="0"/>
                        <a:t>2000</a:t>
                      </a:r>
                    </a:p>
                  </a:txBody>
                  <a:tcPr>
                    <a:solidFill>
                      <a:schemeClr val="bg1"/>
                    </a:solidFill>
                  </a:tcPr>
                </a:tc>
                <a:tc>
                  <a:txBody>
                    <a:bodyPr/>
                    <a:lstStyle/>
                    <a:p>
                      <a:r>
                        <a:rPr lang="en-US" sz="1600" dirty="0"/>
                        <a:t>Bantam Books</a:t>
                      </a:r>
                    </a:p>
                  </a:txBody>
                  <a:tcPr>
                    <a:solidFill>
                      <a:schemeClr val="bg1"/>
                    </a:solidFill>
                  </a:tcPr>
                </a:tc>
                <a:tc>
                  <a:txBody>
                    <a:bodyPr/>
                    <a:lstStyle/>
                    <a:p>
                      <a:r>
                        <a:rPr lang="en-US" sz="1600" dirty="0"/>
                        <a:t>6.99</a:t>
                      </a:r>
                    </a:p>
                  </a:txBody>
                  <a:tcPr>
                    <a:solidFill>
                      <a:schemeClr val="bg1"/>
                    </a:solidFill>
                  </a:tcPr>
                </a:tc>
                <a:extLst>
                  <a:ext uri="{0D108BD9-81ED-4DB2-BD59-A6C34878D82A}">
                    <a16:rowId xmlns:a16="http://schemas.microsoft.com/office/drawing/2014/main" val="10003"/>
                  </a:ext>
                </a:extLst>
              </a:tr>
              <a:tr h="370840">
                <a:tc>
                  <a:txBody>
                    <a:bodyPr/>
                    <a:lstStyle/>
                    <a:p>
                      <a:r>
                        <a:rPr lang="en-US" sz="1600" dirty="0"/>
                        <a:t>425182908</a:t>
                      </a:r>
                    </a:p>
                  </a:txBody>
                  <a:tcPr>
                    <a:solidFill>
                      <a:schemeClr val="bg1"/>
                    </a:solidFill>
                  </a:tcPr>
                </a:tc>
                <a:tc>
                  <a:txBody>
                    <a:bodyPr/>
                    <a:lstStyle/>
                    <a:p>
                      <a:r>
                        <a:rPr lang="en-US" sz="1600" dirty="0"/>
                        <a:t>Isle of Dogs</a:t>
                      </a:r>
                    </a:p>
                  </a:txBody>
                  <a:tcPr>
                    <a:solidFill>
                      <a:schemeClr val="bg1"/>
                    </a:solidFill>
                  </a:tcPr>
                </a:tc>
                <a:tc>
                  <a:txBody>
                    <a:bodyPr/>
                    <a:lstStyle/>
                    <a:p>
                      <a:r>
                        <a:rPr lang="en-US" sz="1600" dirty="0"/>
                        <a:t>Patricia Cornwell</a:t>
                      </a:r>
                    </a:p>
                  </a:txBody>
                  <a:tcPr>
                    <a:solidFill>
                      <a:schemeClr val="bg1"/>
                    </a:solidFill>
                  </a:tcPr>
                </a:tc>
                <a:tc>
                  <a:txBody>
                    <a:bodyPr/>
                    <a:lstStyle/>
                    <a:p>
                      <a:r>
                        <a:rPr lang="en-US" sz="1600" dirty="0"/>
                        <a:t>2002</a:t>
                      </a:r>
                    </a:p>
                  </a:txBody>
                  <a:tcPr>
                    <a:solidFill>
                      <a:schemeClr val="bg1"/>
                    </a:solidFill>
                  </a:tcPr>
                </a:tc>
                <a:tc>
                  <a:txBody>
                    <a:bodyPr/>
                    <a:lstStyle/>
                    <a:p>
                      <a:r>
                        <a:rPr lang="en-US" sz="1600" dirty="0"/>
                        <a:t>Berkley Publishing Group</a:t>
                      </a:r>
                    </a:p>
                  </a:txBody>
                  <a:tcPr>
                    <a:solidFill>
                      <a:schemeClr val="bg1"/>
                    </a:solidFill>
                  </a:tcPr>
                </a:tc>
                <a:tc>
                  <a:txBody>
                    <a:bodyPr/>
                    <a:lstStyle/>
                    <a:p>
                      <a:r>
                        <a:rPr lang="en-US" sz="1600" dirty="0"/>
                        <a:t>5.50</a:t>
                      </a: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74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36" y="-124360"/>
            <a:ext cx="10515600" cy="1325563"/>
          </a:xfrm>
        </p:spPr>
        <p:txBody>
          <a:bodyPr/>
          <a:lstStyle/>
          <a:p>
            <a:r>
              <a:rPr lang="en-US" dirty="0"/>
              <a:t>GROUP BY Operator</a:t>
            </a:r>
          </a:p>
        </p:txBody>
      </p:sp>
      <p:sp>
        <p:nvSpPr>
          <p:cNvPr id="3" name="Content Placeholder 2"/>
          <p:cNvSpPr>
            <a:spLocks noGrp="1"/>
          </p:cNvSpPr>
          <p:nvPr>
            <p:ph idx="1"/>
          </p:nvPr>
        </p:nvSpPr>
        <p:spPr>
          <a:xfrm>
            <a:off x="1919536" y="908720"/>
            <a:ext cx="8229600" cy="1105088"/>
          </a:xfrm>
        </p:spPr>
        <p:txBody>
          <a:bodyPr>
            <a:normAutofit/>
          </a:bodyPr>
          <a:lstStyle/>
          <a:p>
            <a:r>
              <a:rPr lang="en-US" dirty="0"/>
              <a:t>Similar to SQL GROUP operator</a:t>
            </a:r>
          </a:p>
          <a:p>
            <a:r>
              <a:rPr lang="en-US" dirty="0"/>
              <a:t>Groups data on a particular key</a:t>
            </a:r>
          </a:p>
        </p:txBody>
      </p:sp>
      <p:sp>
        <p:nvSpPr>
          <p:cNvPr id="4" name="TextBox 3"/>
          <p:cNvSpPr txBox="1"/>
          <p:nvPr/>
        </p:nvSpPr>
        <p:spPr>
          <a:xfrm>
            <a:off x="1887501" y="2132856"/>
            <a:ext cx="8352928" cy="1631216"/>
          </a:xfrm>
          <a:prstGeom prst="rect">
            <a:avLst/>
          </a:prstGeom>
          <a:noFill/>
          <a:ln>
            <a:solidFill>
              <a:schemeClr val="tx1"/>
            </a:solidFill>
          </a:ln>
        </p:spPr>
        <p:txBody>
          <a:bodyPr wrap="square" rtlCol="0">
            <a:spAutoFit/>
          </a:bodyPr>
          <a:lstStyle/>
          <a:p>
            <a:r>
              <a:rPr lang="en-US" dirty="0">
                <a:latin typeface="Consolas"/>
                <a:cs typeface="Consolas"/>
              </a:rPr>
              <a:t>grunt&gt; books = LOAD ‘</a:t>
            </a:r>
            <a:r>
              <a:rPr lang="en-US" dirty="0" err="1">
                <a:latin typeface="Consolas"/>
                <a:cs typeface="Consolas"/>
              </a:rPr>
              <a:t>books.csv</a:t>
            </a:r>
            <a:r>
              <a:rPr lang="en-US" dirty="0">
                <a:latin typeface="Consolas"/>
                <a:cs typeface="Consolas"/>
              </a:rPr>
              <a:t>’ USING </a:t>
            </a:r>
            <a:r>
              <a:rPr lang="en-US" dirty="0" err="1">
                <a:latin typeface="Consolas"/>
                <a:cs typeface="Consolas"/>
              </a:rPr>
              <a:t>PigStorage</a:t>
            </a:r>
            <a:r>
              <a:rPr lang="en-US" dirty="0">
                <a:latin typeface="Consolas"/>
                <a:cs typeface="Consolas"/>
              </a:rPr>
              <a:t>(‘,’) AS (</a:t>
            </a:r>
            <a:r>
              <a:rPr lang="en-US" dirty="0" err="1">
                <a:latin typeface="Consolas"/>
                <a:cs typeface="Consolas"/>
              </a:rPr>
              <a:t>ISBN:chararray</a:t>
            </a:r>
            <a:r>
              <a:rPr lang="en-US" dirty="0">
                <a:latin typeface="Consolas"/>
                <a:cs typeface="Consolas"/>
              </a:rPr>
              <a:t>, </a:t>
            </a:r>
            <a:r>
              <a:rPr lang="en-US" dirty="0" err="1">
                <a:latin typeface="Consolas"/>
                <a:cs typeface="Consolas"/>
              </a:rPr>
              <a:t>title:chararray</a:t>
            </a:r>
            <a:r>
              <a:rPr lang="en-US" dirty="0">
                <a:latin typeface="Consolas"/>
                <a:cs typeface="Consolas"/>
              </a:rPr>
              <a:t>, </a:t>
            </a:r>
            <a:r>
              <a:rPr lang="en-US" dirty="0" err="1">
                <a:latin typeface="Consolas"/>
                <a:cs typeface="Consolas"/>
              </a:rPr>
              <a:t>author:chararray</a:t>
            </a:r>
            <a:r>
              <a:rPr lang="en-US" dirty="0">
                <a:latin typeface="Consolas"/>
                <a:cs typeface="Consolas"/>
              </a:rPr>
              <a:t>, </a:t>
            </a:r>
            <a:r>
              <a:rPr lang="en-US" dirty="0" err="1">
                <a:latin typeface="Consolas"/>
                <a:cs typeface="Consolas"/>
              </a:rPr>
              <a:t>year:int</a:t>
            </a:r>
            <a:r>
              <a:rPr lang="en-US" dirty="0">
                <a:latin typeface="Consolas"/>
                <a:cs typeface="Consolas"/>
              </a:rPr>
              <a:t>, </a:t>
            </a:r>
            <a:r>
              <a:rPr lang="en-US" dirty="0" err="1">
                <a:latin typeface="Consolas"/>
                <a:cs typeface="Consolas"/>
              </a:rPr>
              <a:t>publisher:chararray</a:t>
            </a:r>
            <a:r>
              <a:rPr lang="en-US" dirty="0">
                <a:latin typeface="Consolas"/>
                <a:cs typeface="Consolas"/>
              </a:rPr>
              <a:t>, </a:t>
            </a:r>
            <a:r>
              <a:rPr lang="en-US" dirty="0" err="1">
                <a:latin typeface="Consolas"/>
                <a:cs typeface="Consolas"/>
              </a:rPr>
              <a:t>price:float</a:t>
            </a:r>
            <a:r>
              <a:rPr lang="en-US" dirty="0">
                <a:latin typeface="Consolas"/>
                <a:cs typeface="Consolas"/>
              </a:rPr>
              <a:t>);</a:t>
            </a:r>
          </a:p>
          <a:p>
            <a:pPr>
              <a:spcBef>
                <a:spcPts val="600"/>
              </a:spcBef>
              <a:spcAft>
                <a:spcPts val="600"/>
              </a:spcAft>
            </a:pPr>
            <a:r>
              <a:rPr lang="en-US" dirty="0">
                <a:latin typeface="Consolas"/>
                <a:cs typeface="Consolas"/>
              </a:rPr>
              <a:t>grunt&gt; authors = GROUP books BY author;</a:t>
            </a:r>
          </a:p>
          <a:p>
            <a:r>
              <a:rPr lang="en-US" dirty="0">
                <a:latin typeface="Consolas"/>
                <a:cs typeface="Consolas"/>
              </a:rPr>
              <a:t>grunt&gt; DUMP authors;</a:t>
            </a:r>
          </a:p>
        </p:txBody>
      </p:sp>
      <p:sp>
        <p:nvSpPr>
          <p:cNvPr id="5" name="TextBox 4"/>
          <p:cNvSpPr txBox="1"/>
          <p:nvPr/>
        </p:nvSpPr>
        <p:spPr>
          <a:xfrm>
            <a:off x="1857872" y="4797152"/>
            <a:ext cx="8352928" cy="1231106"/>
          </a:xfrm>
          <a:prstGeom prst="rect">
            <a:avLst/>
          </a:prstGeom>
          <a:noFill/>
          <a:ln>
            <a:solidFill>
              <a:schemeClr val="tx1"/>
            </a:solidFill>
          </a:ln>
        </p:spPr>
        <p:txBody>
          <a:bodyPr wrap="square" rtlCol="0">
            <a:spAutoFit/>
          </a:bodyPr>
          <a:lstStyle/>
          <a:p>
            <a:r>
              <a:rPr lang="pt-BR" sz="1400" dirty="0">
                <a:latin typeface="Consolas" panose="020B0609020204030204" pitchFamily="49" charset="0"/>
                <a:cs typeface="Consolas" panose="020B0609020204030204" pitchFamily="49" charset="0"/>
              </a:rPr>
              <a:t>(Roy,{(9724119378,O Deus Das Pequenas Coisas,Roy,1998)})</a:t>
            </a:r>
          </a:p>
          <a:p>
            <a:r>
              <a:rPr lang="en-GB" sz="1400" dirty="0">
                <a:latin typeface="Consolas" panose="020B0609020204030204" pitchFamily="49" charset="0"/>
                <a:cs typeface="Consolas" panose="020B0609020204030204" pitchFamily="49" charset="0"/>
              </a:rPr>
              <a:t>(Amy Tan,{(804106304,The Joy Luck </a:t>
            </a:r>
            <a:r>
              <a:rPr lang="en-GB" sz="1400" dirty="0" err="1">
                <a:latin typeface="Consolas" panose="020B0609020204030204" pitchFamily="49" charset="0"/>
                <a:cs typeface="Consolas" panose="020B0609020204030204" pitchFamily="49" charset="0"/>
              </a:rPr>
              <a:t>Club,Amy</a:t>
            </a:r>
            <a:r>
              <a:rPr lang="en-GB" sz="1400" dirty="0">
                <a:latin typeface="Consolas" panose="020B0609020204030204" pitchFamily="49" charset="0"/>
                <a:cs typeface="Consolas" panose="020B0609020204030204" pitchFamily="49" charset="0"/>
              </a:rPr>
              <a:t> Tan,1994)})</a:t>
            </a:r>
          </a:p>
          <a:p>
            <a:r>
              <a:rPr lang="en-GB" sz="1400" dirty="0">
                <a:latin typeface="Consolas" panose="020B0609020204030204" pitchFamily="49" charset="0"/>
                <a:cs typeface="Consolas" panose="020B0609020204030204" pitchFamily="49" charset="0"/>
              </a:rPr>
              <a:t>(Patricia Cornwell,{(039914739X,Isle of </a:t>
            </a:r>
            <a:r>
              <a:rPr lang="en-GB" sz="1400" dirty="0" err="1">
                <a:latin typeface="Consolas" panose="020B0609020204030204" pitchFamily="49" charset="0"/>
                <a:cs typeface="Consolas" panose="020B0609020204030204" pitchFamily="49" charset="0"/>
              </a:rPr>
              <a:t>Dogs,Patricia</a:t>
            </a:r>
            <a:r>
              <a:rPr lang="en-GB" sz="1400" dirty="0">
                <a:latin typeface="Consolas" panose="020B0609020204030204" pitchFamily="49" charset="0"/>
                <a:cs typeface="Consolas" panose="020B0609020204030204" pitchFamily="49" charset="0"/>
              </a:rPr>
              <a:t> Cornwell,2001</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380710218,Postmortem,Patricia Daniels Cornwell,1993)})</a:t>
            </a: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831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24"/>
            <a:ext cx="8229600" cy="792088"/>
          </a:xfrm>
        </p:spPr>
        <p:txBody>
          <a:bodyPr>
            <a:normAutofit/>
          </a:bodyPr>
          <a:lstStyle/>
          <a:p>
            <a:r>
              <a:rPr lang="en-US" dirty="0"/>
              <a:t>Relational Operators</a:t>
            </a:r>
          </a:p>
        </p:txBody>
      </p:sp>
      <p:sp>
        <p:nvSpPr>
          <p:cNvPr id="3" name="Content Placeholder 2"/>
          <p:cNvSpPr>
            <a:spLocks noGrp="1"/>
          </p:cNvSpPr>
          <p:nvPr>
            <p:ph idx="1"/>
          </p:nvPr>
        </p:nvSpPr>
        <p:spPr>
          <a:xfrm>
            <a:off x="1775520" y="836712"/>
            <a:ext cx="8712968" cy="1008112"/>
          </a:xfrm>
        </p:spPr>
        <p:txBody>
          <a:bodyPr>
            <a:normAutofit/>
          </a:bodyPr>
          <a:lstStyle/>
          <a:p>
            <a:r>
              <a:rPr lang="en-US" sz="2200" dirty="0"/>
              <a:t>It is the relational operators in Pig Latin that provide the real power</a:t>
            </a:r>
          </a:p>
          <a:p>
            <a:r>
              <a:rPr lang="en-US" sz="2200" dirty="0"/>
              <a:t>Let’s consider a simple example:</a:t>
            </a:r>
          </a:p>
        </p:txBody>
      </p:sp>
      <p:sp>
        <p:nvSpPr>
          <p:cNvPr id="5" name="TextBox 4"/>
          <p:cNvSpPr txBox="1"/>
          <p:nvPr/>
        </p:nvSpPr>
        <p:spPr>
          <a:xfrm>
            <a:off x="2567608" y="2060848"/>
            <a:ext cx="1260000" cy="707886"/>
          </a:xfrm>
          <a:prstGeom prst="rect">
            <a:avLst/>
          </a:prstGeom>
          <a:noFill/>
          <a:ln>
            <a:solidFill>
              <a:schemeClr val="tx1"/>
            </a:solidFill>
          </a:ln>
        </p:spPr>
        <p:txBody>
          <a:bodyPr wrap="square" rtlCol="0">
            <a:spAutoFit/>
          </a:bodyPr>
          <a:lstStyle/>
          <a:p>
            <a:r>
              <a:rPr lang="en-US" sz="2000" dirty="0">
                <a:latin typeface="Consolas"/>
                <a:cs typeface="Consolas"/>
              </a:rPr>
              <a:t>0, 1, 2</a:t>
            </a:r>
          </a:p>
          <a:p>
            <a:r>
              <a:rPr lang="en-US" sz="2000" dirty="0">
                <a:latin typeface="Consolas"/>
                <a:cs typeface="Consolas"/>
              </a:rPr>
              <a:t>2, 4, 6</a:t>
            </a:r>
          </a:p>
        </p:txBody>
      </p:sp>
      <p:sp>
        <p:nvSpPr>
          <p:cNvPr id="6" name="TextBox 5"/>
          <p:cNvSpPr txBox="1"/>
          <p:nvPr/>
        </p:nvSpPr>
        <p:spPr>
          <a:xfrm>
            <a:off x="8184232" y="2060848"/>
            <a:ext cx="1368152" cy="707886"/>
          </a:xfrm>
          <a:prstGeom prst="rect">
            <a:avLst/>
          </a:prstGeom>
          <a:noFill/>
          <a:ln>
            <a:solidFill>
              <a:schemeClr val="tx1"/>
            </a:solidFill>
          </a:ln>
        </p:spPr>
        <p:txBody>
          <a:bodyPr wrap="square" rtlCol="0">
            <a:spAutoFit/>
          </a:bodyPr>
          <a:lstStyle/>
          <a:p>
            <a:r>
              <a:rPr lang="en-US" sz="2000" dirty="0">
                <a:latin typeface="Consolas"/>
                <a:cs typeface="Consolas"/>
              </a:rPr>
              <a:t>0, 7, 8</a:t>
            </a:r>
          </a:p>
          <a:p>
            <a:r>
              <a:rPr lang="en-US" sz="2000" dirty="0">
                <a:latin typeface="Consolas"/>
                <a:cs typeface="Consolas"/>
              </a:rPr>
              <a:t>1, 9, 10</a:t>
            </a:r>
          </a:p>
        </p:txBody>
      </p:sp>
      <p:sp>
        <p:nvSpPr>
          <p:cNvPr id="7" name="TextBox 6"/>
          <p:cNvSpPr txBox="1"/>
          <p:nvPr/>
        </p:nvSpPr>
        <p:spPr>
          <a:xfrm>
            <a:off x="1631504" y="3169420"/>
            <a:ext cx="8964488" cy="2923877"/>
          </a:xfrm>
          <a:prstGeom prst="rect">
            <a:avLst/>
          </a:prstGeom>
          <a:noFill/>
          <a:ln>
            <a:solidFill>
              <a:schemeClr val="tx1"/>
            </a:solidFill>
          </a:ln>
        </p:spPr>
        <p:txBody>
          <a:bodyPr wrap="square" rtlCol="0">
            <a:spAutoFit/>
          </a:bodyPr>
          <a:lstStyle/>
          <a:p>
            <a:pPr>
              <a:spcAft>
                <a:spcPts val="600"/>
              </a:spcAft>
            </a:pPr>
            <a:r>
              <a:rPr lang="en-US" sz="1600" dirty="0">
                <a:latin typeface="Consolas"/>
                <a:cs typeface="Consolas"/>
              </a:rPr>
              <a:t>grunt&gt; a = LOAD ‘file1.txt’ USING </a:t>
            </a:r>
            <a:r>
              <a:rPr lang="en-US" sz="1600" dirty="0" err="1">
                <a:latin typeface="Consolas"/>
                <a:cs typeface="Consolas"/>
              </a:rPr>
              <a:t>PigStorage</a:t>
            </a:r>
            <a:r>
              <a:rPr lang="en-US" sz="1600" dirty="0">
                <a:latin typeface="Consolas"/>
                <a:cs typeface="Consolas"/>
              </a:rPr>
              <a:t>(‘,’) AS (a1:int, a2:int, a3:int); </a:t>
            </a:r>
          </a:p>
          <a:p>
            <a:pPr>
              <a:spcAft>
                <a:spcPts val="600"/>
              </a:spcAft>
            </a:pPr>
            <a:r>
              <a:rPr lang="en-US" sz="1600" dirty="0">
                <a:latin typeface="Consolas"/>
                <a:cs typeface="Consolas"/>
              </a:rPr>
              <a:t>grunt&gt; b = LOAD ‘file2.txt’ USING </a:t>
            </a:r>
            <a:r>
              <a:rPr lang="en-US" sz="1600" dirty="0" err="1">
                <a:latin typeface="Consolas"/>
                <a:cs typeface="Consolas"/>
              </a:rPr>
              <a:t>PigStorage</a:t>
            </a:r>
            <a:r>
              <a:rPr lang="en-US" sz="1600" dirty="0">
                <a:latin typeface="Consolas"/>
                <a:cs typeface="Consolas"/>
              </a:rPr>
              <a:t>(‘,’) AS (b1:int, b2:int, b3:int);</a:t>
            </a:r>
          </a:p>
          <a:p>
            <a:pPr>
              <a:spcAft>
                <a:spcPts val="600"/>
              </a:spcAft>
            </a:pPr>
            <a:r>
              <a:rPr lang="en-US" sz="1600" dirty="0">
                <a:latin typeface="Consolas"/>
                <a:cs typeface="Consolas"/>
              </a:rPr>
              <a:t>grunt&gt; DUMP a;</a:t>
            </a:r>
          </a:p>
          <a:p>
            <a:pPr>
              <a:spcAft>
                <a:spcPts val="600"/>
              </a:spcAft>
            </a:pPr>
            <a:r>
              <a:rPr lang="en-US" sz="1600" dirty="0">
                <a:latin typeface="Consolas"/>
                <a:cs typeface="Consolas"/>
              </a:rPr>
              <a:t>(0, 1, 2)  (2, 4, 6)</a:t>
            </a:r>
          </a:p>
          <a:p>
            <a:pPr>
              <a:spcAft>
                <a:spcPts val="600"/>
              </a:spcAft>
            </a:pPr>
            <a:r>
              <a:rPr lang="en-US" sz="1600" dirty="0">
                <a:latin typeface="Consolas"/>
                <a:cs typeface="Consolas"/>
              </a:rPr>
              <a:t>grunt&gt; DUMP b;</a:t>
            </a:r>
          </a:p>
          <a:p>
            <a:pPr>
              <a:spcAft>
                <a:spcPts val="600"/>
              </a:spcAft>
            </a:pPr>
            <a:r>
              <a:rPr lang="en-US" sz="1600" dirty="0">
                <a:latin typeface="Consolas"/>
                <a:cs typeface="Consolas"/>
              </a:rPr>
              <a:t>(0, 7, 8)  (1, 9, 10)</a:t>
            </a:r>
          </a:p>
          <a:p>
            <a:pPr>
              <a:spcAft>
                <a:spcPts val="600"/>
              </a:spcAft>
            </a:pPr>
            <a:r>
              <a:rPr lang="en-US" sz="1600" dirty="0">
                <a:latin typeface="Consolas"/>
                <a:cs typeface="Consolas"/>
              </a:rPr>
              <a:t>grunt&gt; c = UNION a, b;</a:t>
            </a:r>
          </a:p>
          <a:p>
            <a:pPr>
              <a:spcAft>
                <a:spcPts val="600"/>
              </a:spcAft>
            </a:pPr>
            <a:r>
              <a:rPr lang="en-US" sz="1600" dirty="0">
                <a:latin typeface="Consolas"/>
                <a:cs typeface="Consolas"/>
              </a:rPr>
              <a:t>grunt&gt; DUMP c;</a:t>
            </a:r>
          </a:p>
          <a:p>
            <a:pPr>
              <a:spcAft>
                <a:spcPts val="600"/>
              </a:spcAft>
            </a:pPr>
            <a:r>
              <a:rPr lang="en-US" sz="1600" dirty="0">
                <a:latin typeface="Consolas"/>
                <a:cs typeface="Consolas"/>
              </a:rPr>
              <a:t>(0, 1, 2)  (2, 4, 6)  (0, 7, 8)  (1, 9, 10)</a:t>
            </a:r>
          </a:p>
        </p:txBody>
      </p:sp>
      <p:sp>
        <p:nvSpPr>
          <p:cNvPr id="8" name="Rectangular Callout 7"/>
          <p:cNvSpPr/>
          <p:nvPr/>
        </p:nvSpPr>
        <p:spPr>
          <a:xfrm>
            <a:off x="4655840" y="1844824"/>
            <a:ext cx="936104" cy="457200"/>
          </a:xfrm>
          <a:prstGeom prst="wedgeRectCallout">
            <a:avLst>
              <a:gd name="adj1" fmla="val -124207"/>
              <a:gd name="adj2" fmla="val 38492"/>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file1.txt</a:t>
            </a:r>
          </a:p>
        </p:txBody>
      </p:sp>
      <p:sp>
        <p:nvSpPr>
          <p:cNvPr id="9" name="Rectangular Callout 8"/>
          <p:cNvSpPr/>
          <p:nvPr/>
        </p:nvSpPr>
        <p:spPr>
          <a:xfrm>
            <a:off x="6528048" y="1844824"/>
            <a:ext cx="936104" cy="457200"/>
          </a:xfrm>
          <a:prstGeom prst="wedgeRectCallout">
            <a:avLst>
              <a:gd name="adj1" fmla="val 120310"/>
              <a:gd name="adj2" fmla="val 28204"/>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file2.txt</a:t>
            </a:r>
          </a:p>
        </p:txBody>
      </p:sp>
    </p:spTree>
    <p:extLst>
      <p:ext uri="{BB962C8B-B14F-4D97-AF65-F5344CB8AC3E}">
        <p14:creationId xmlns:p14="http://schemas.microsoft.com/office/powerpoint/2010/main" val="172031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5" y="0"/>
            <a:ext cx="10515600" cy="1325563"/>
          </a:xfrm>
        </p:spPr>
        <p:txBody>
          <a:bodyPr/>
          <a:lstStyle/>
          <a:p>
            <a:r>
              <a:rPr lang="en-US" dirty="0"/>
              <a:t>User Defined Functions</a:t>
            </a:r>
          </a:p>
        </p:txBody>
      </p:sp>
      <p:sp>
        <p:nvSpPr>
          <p:cNvPr id="3" name="Content Placeholder 2"/>
          <p:cNvSpPr>
            <a:spLocks noGrp="1"/>
          </p:cNvSpPr>
          <p:nvPr>
            <p:ph idx="1"/>
          </p:nvPr>
        </p:nvSpPr>
        <p:spPr>
          <a:xfrm>
            <a:off x="1775520" y="980729"/>
            <a:ext cx="8640960" cy="5145435"/>
          </a:xfrm>
        </p:spPr>
        <p:txBody>
          <a:bodyPr>
            <a:normAutofit/>
          </a:bodyPr>
          <a:lstStyle/>
          <a:p>
            <a:r>
              <a:rPr lang="en-US" sz="2400" dirty="0"/>
              <a:t>Pig allows extensibility through User Defined Functions (UDF)</a:t>
            </a:r>
          </a:p>
          <a:p>
            <a:pPr lvl="1"/>
            <a:r>
              <a:rPr lang="en-US" sz="2000" dirty="0" err="1"/>
              <a:t>PiggyBank</a:t>
            </a:r>
            <a:r>
              <a:rPr lang="en-US" sz="2000" dirty="0"/>
              <a:t> is an online repository of user defined functions</a:t>
            </a:r>
          </a:p>
          <a:p>
            <a:r>
              <a:rPr lang="en-US" sz="2400" dirty="0"/>
              <a:t>Most UDFs are written in Java</a:t>
            </a:r>
          </a:p>
          <a:p>
            <a:pPr lvl="1"/>
            <a:r>
              <a:rPr lang="en-US" sz="2000" dirty="0"/>
              <a:t>Supplied as a .jar file</a:t>
            </a:r>
          </a:p>
          <a:p>
            <a:r>
              <a:rPr lang="en-US" sz="2400" dirty="0"/>
              <a:t>To use a UDF, it must be first be registered</a:t>
            </a:r>
          </a:p>
          <a:p>
            <a:r>
              <a:rPr lang="en-US" sz="2400" dirty="0"/>
              <a:t>Consider using a UDF named UPPER which converts strings to upper case</a:t>
            </a:r>
          </a:p>
        </p:txBody>
      </p:sp>
      <p:sp>
        <p:nvSpPr>
          <p:cNvPr id="4" name="TextBox 3"/>
          <p:cNvSpPr txBox="1"/>
          <p:nvPr/>
        </p:nvSpPr>
        <p:spPr>
          <a:xfrm>
            <a:off x="1703512" y="4005064"/>
            <a:ext cx="8784976" cy="1708160"/>
          </a:xfrm>
          <a:prstGeom prst="rect">
            <a:avLst/>
          </a:prstGeom>
          <a:noFill/>
          <a:ln>
            <a:solidFill>
              <a:schemeClr val="tx1"/>
            </a:solidFill>
          </a:ln>
        </p:spPr>
        <p:txBody>
          <a:bodyPr wrap="square" rtlCol="0">
            <a:spAutoFit/>
          </a:bodyPr>
          <a:lstStyle/>
          <a:p>
            <a:pPr>
              <a:spcAft>
                <a:spcPts val="600"/>
              </a:spcAft>
            </a:pPr>
            <a:r>
              <a:rPr lang="en-US" dirty="0"/>
              <a:t>grunt&gt; a = LOAD ‘</a:t>
            </a:r>
            <a:r>
              <a:rPr lang="en-US" dirty="0" err="1"/>
              <a:t>stringdata.txt</a:t>
            </a:r>
            <a:r>
              <a:rPr lang="en-US" dirty="0"/>
              <a:t>’ USING </a:t>
            </a:r>
            <a:r>
              <a:rPr lang="en-US" dirty="0" err="1"/>
              <a:t>PigStorage</a:t>
            </a:r>
            <a:r>
              <a:rPr lang="en-US" dirty="0"/>
              <a:t>(‘,’) AS (</a:t>
            </a:r>
            <a:r>
              <a:rPr lang="en-US" dirty="0" err="1"/>
              <a:t>author:chararray</a:t>
            </a:r>
            <a:r>
              <a:rPr lang="en-US" dirty="0"/>
              <a:t>, title: </a:t>
            </a:r>
            <a:r>
              <a:rPr lang="en-US" dirty="0" err="1"/>
              <a:t>chararray</a:t>
            </a:r>
            <a:r>
              <a:rPr lang="en-US" dirty="0"/>
              <a:t>);</a:t>
            </a:r>
          </a:p>
          <a:p>
            <a:pPr>
              <a:spcAft>
                <a:spcPts val="600"/>
              </a:spcAft>
            </a:pPr>
            <a:r>
              <a:rPr lang="en-US" dirty="0"/>
              <a:t>grunt&gt; REGISTER </a:t>
            </a:r>
            <a:r>
              <a:rPr lang="en-US" dirty="0" err="1"/>
              <a:t>piggybank.jar</a:t>
            </a:r>
            <a:r>
              <a:rPr lang="en-US" dirty="0"/>
              <a:t>;</a:t>
            </a:r>
          </a:p>
          <a:p>
            <a:pPr>
              <a:spcAft>
                <a:spcPts val="600"/>
              </a:spcAft>
            </a:pPr>
            <a:r>
              <a:rPr lang="en-US" dirty="0"/>
              <a:t>grunt&gt; </a:t>
            </a:r>
            <a:r>
              <a:rPr lang="en-US"/>
              <a:t>DEFINE UPPER org.apache.pig.piggybank.string.UPPER</a:t>
            </a:r>
            <a:r>
              <a:rPr lang="en-US" dirty="0"/>
              <a:t>();</a:t>
            </a:r>
          </a:p>
          <a:p>
            <a:r>
              <a:rPr lang="en-US" dirty="0"/>
              <a:t>grunt&gt; </a:t>
            </a:r>
            <a:r>
              <a:rPr lang="en-US" dirty="0" err="1"/>
              <a:t>uppercase_data</a:t>
            </a:r>
            <a:r>
              <a:rPr lang="en-US" dirty="0"/>
              <a:t> = FOREACH a GENERATE UPPER(title);</a:t>
            </a:r>
          </a:p>
          <a:p>
            <a:endParaRPr lang="en-US" dirty="0"/>
          </a:p>
        </p:txBody>
      </p:sp>
    </p:spTree>
    <p:extLst>
      <p:ext uri="{BB962C8B-B14F-4D97-AF65-F5344CB8AC3E}">
        <p14:creationId xmlns:p14="http://schemas.microsoft.com/office/powerpoint/2010/main" val="730890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4704"/>
          </a:xfrm>
        </p:spPr>
        <p:txBody>
          <a:bodyPr>
            <a:normAutofit/>
          </a:bodyPr>
          <a:lstStyle/>
          <a:p>
            <a:r>
              <a:rPr lang="en-US" dirty="0"/>
              <a:t>Pig Latin Scripts</a:t>
            </a:r>
          </a:p>
        </p:txBody>
      </p:sp>
      <p:sp>
        <p:nvSpPr>
          <p:cNvPr id="3" name="Content Placeholder 2"/>
          <p:cNvSpPr>
            <a:spLocks noGrp="1"/>
          </p:cNvSpPr>
          <p:nvPr>
            <p:ph idx="1"/>
          </p:nvPr>
        </p:nvSpPr>
        <p:spPr>
          <a:xfrm>
            <a:off x="1847528" y="908720"/>
            <a:ext cx="8640960" cy="2520280"/>
          </a:xfrm>
        </p:spPr>
        <p:txBody>
          <a:bodyPr/>
          <a:lstStyle/>
          <a:p>
            <a:r>
              <a:rPr lang="en-US" sz="2200" dirty="0"/>
              <a:t>Scripts enable reuse of Pig Latin</a:t>
            </a:r>
          </a:p>
          <a:p>
            <a:r>
              <a:rPr lang="en-US" sz="2200" dirty="0"/>
              <a:t>Comments can be added to scripts</a:t>
            </a:r>
          </a:p>
          <a:p>
            <a:pPr lvl="1"/>
            <a:r>
              <a:rPr lang="en-US" sz="2000" dirty="0"/>
              <a:t>Single-line comments begin with a double hyphen - -</a:t>
            </a:r>
          </a:p>
          <a:p>
            <a:pPr lvl="1"/>
            <a:r>
              <a:rPr lang="en-US" sz="2000" dirty="0"/>
              <a:t>Multiple-line comments are enclosed in /*  */</a:t>
            </a:r>
          </a:p>
          <a:p>
            <a:r>
              <a:rPr lang="en-US" sz="2200" dirty="0"/>
              <a:t>Parameters can be passed to the scripts to make them more flexible</a:t>
            </a:r>
          </a:p>
          <a:p>
            <a:pPr lvl="1"/>
            <a:r>
              <a:rPr lang="en-US" sz="2000" dirty="0"/>
              <a:t>Use </a:t>
            </a:r>
            <a:r>
              <a:rPr lang="en-US" sz="2000" dirty="0">
                <a:latin typeface="Consolas"/>
                <a:cs typeface="Consolas"/>
              </a:rPr>
              <a:t>$</a:t>
            </a:r>
            <a:r>
              <a:rPr lang="en-US" sz="2000" dirty="0" err="1">
                <a:latin typeface="Consolas"/>
                <a:cs typeface="Consolas"/>
              </a:rPr>
              <a:t>parameterName</a:t>
            </a:r>
            <a:r>
              <a:rPr lang="en-US" sz="2000" dirty="0">
                <a:latin typeface="Consolas"/>
                <a:cs typeface="Consolas"/>
              </a:rPr>
              <a:t> </a:t>
            </a:r>
            <a:r>
              <a:rPr lang="en-US" sz="2000" dirty="0"/>
              <a:t>in scripts to access parameters</a:t>
            </a:r>
          </a:p>
        </p:txBody>
      </p:sp>
      <p:sp>
        <p:nvSpPr>
          <p:cNvPr id="4" name="TextBox 3"/>
          <p:cNvSpPr txBox="1"/>
          <p:nvPr/>
        </p:nvSpPr>
        <p:spPr>
          <a:xfrm>
            <a:off x="1703512" y="3501009"/>
            <a:ext cx="8856984" cy="1877437"/>
          </a:xfrm>
          <a:prstGeom prst="rect">
            <a:avLst/>
          </a:prstGeom>
          <a:noFill/>
          <a:ln>
            <a:solidFill>
              <a:schemeClr val="tx1"/>
            </a:solidFill>
          </a:ln>
        </p:spPr>
        <p:txBody>
          <a:bodyPr wrap="square" rtlCol="0">
            <a:spAutoFit/>
          </a:bodyPr>
          <a:lstStyle/>
          <a:p>
            <a:pPr>
              <a:spcAft>
                <a:spcPts val="600"/>
              </a:spcAft>
            </a:pPr>
            <a:r>
              <a:rPr lang="en-US" sz="1600" dirty="0">
                <a:latin typeface="Consolas"/>
                <a:cs typeface="Consolas"/>
              </a:rPr>
              <a:t>/* Simple script that loads input file and dumps first few lines to console.</a:t>
            </a:r>
          </a:p>
          <a:p>
            <a:pPr>
              <a:spcAft>
                <a:spcPts val="600"/>
              </a:spcAft>
            </a:pPr>
            <a:r>
              <a:rPr lang="en-US" sz="1600" dirty="0">
                <a:latin typeface="Consolas"/>
                <a:cs typeface="Consolas"/>
              </a:rPr>
              <a:t>   File name and number of lines to dump are passed to script as parameters*/ </a:t>
            </a:r>
          </a:p>
          <a:p>
            <a:pPr>
              <a:spcAft>
                <a:spcPts val="600"/>
              </a:spcAft>
            </a:pPr>
            <a:r>
              <a:rPr lang="en-US" sz="1600" dirty="0">
                <a:latin typeface="Consolas"/>
                <a:cs typeface="Consolas"/>
              </a:rPr>
              <a:t>books = LOAD ‘$file’ USING </a:t>
            </a:r>
            <a:r>
              <a:rPr lang="en-US" sz="1600" dirty="0" err="1">
                <a:latin typeface="Consolas"/>
                <a:cs typeface="Consolas"/>
              </a:rPr>
              <a:t>PigStorage</a:t>
            </a:r>
            <a:r>
              <a:rPr lang="en-US" sz="1600" dirty="0">
                <a:latin typeface="Consolas"/>
                <a:cs typeface="Consolas"/>
              </a:rPr>
              <a:t>(‘,’) AS (</a:t>
            </a:r>
            <a:r>
              <a:rPr lang="en-US" sz="1600" dirty="0" err="1">
                <a:latin typeface="Consolas"/>
                <a:cs typeface="Consolas"/>
              </a:rPr>
              <a:t>ISBN:chararray</a:t>
            </a:r>
            <a:r>
              <a:rPr lang="en-US" sz="1600" dirty="0">
                <a:latin typeface="Consolas"/>
                <a:cs typeface="Consolas"/>
              </a:rPr>
              <a:t>, </a:t>
            </a:r>
            <a:r>
              <a:rPr lang="en-US" sz="1600" dirty="0" err="1">
                <a:latin typeface="Consolas"/>
                <a:cs typeface="Consolas"/>
              </a:rPr>
              <a:t>title:chararray</a:t>
            </a:r>
            <a:r>
              <a:rPr lang="en-US" sz="1600" dirty="0">
                <a:latin typeface="Consolas"/>
                <a:cs typeface="Consolas"/>
              </a:rPr>
              <a:t>, </a:t>
            </a:r>
            <a:r>
              <a:rPr lang="en-US" sz="1600" dirty="0" err="1">
                <a:latin typeface="Consolas"/>
                <a:cs typeface="Consolas"/>
              </a:rPr>
              <a:t>author:chararray</a:t>
            </a:r>
            <a:r>
              <a:rPr lang="en-US" sz="1600" dirty="0">
                <a:latin typeface="Consolas"/>
                <a:cs typeface="Consolas"/>
              </a:rPr>
              <a:t>, </a:t>
            </a:r>
            <a:r>
              <a:rPr lang="en-US" sz="1600" dirty="0" err="1">
                <a:latin typeface="Consolas"/>
                <a:cs typeface="Consolas"/>
              </a:rPr>
              <a:t>year:int</a:t>
            </a:r>
            <a:r>
              <a:rPr lang="en-US" sz="1600" dirty="0">
                <a:latin typeface="Consolas"/>
                <a:cs typeface="Consolas"/>
              </a:rPr>
              <a:t>, </a:t>
            </a:r>
            <a:r>
              <a:rPr lang="en-US" sz="1600" dirty="0" err="1">
                <a:latin typeface="Consolas"/>
                <a:cs typeface="Consolas"/>
              </a:rPr>
              <a:t>publisher:chararray</a:t>
            </a:r>
            <a:r>
              <a:rPr lang="en-US" sz="1600" dirty="0">
                <a:latin typeface="Consolas"/>
                <a:cs typeface="Consolas"/>
              </a:rPr>
              <a:t>);</a:t>
            </a:r>
          </a:p>
          <a:p>
            <a:pPr>
              <a:spcAft>
                <a:spcPts val="600"/>
              </a:spcAft>
            </a:pPr>
            <a:r>
              <a:rPr lang="en-US" sz="1600" dirty="0">
                <a:latin typeface="Consolas"/>
                <a:cs typeface="Consolas"/>
              </a:rPr>
              <a:t>limit = LIMIT books $size;</a:t>
            </a:r>
          </a:p>
          <a:p>
            <a:r>
              <a:rPr lang="en-US" sz="1600" dirty="0">
                <a:latin typeface="Consolas"/>
                <a:cs typeface="Consolas"/>
              </a:rPr>
              <a:t>DUMP limit;</a:t>
            </a:r>
          </a:p>
        </p:txBody>
      </p:sp>
      <p:sp>
        <p:nvSpPr>
          <p:cNvPr id="6" name="Content Placeholder 2"/>
          <p:cNvSpPr txBox="1">
            <a:spLocks/>
          </p:cNvSpPr>
          <p:nvPr/>
        </p:nvSpPr>
        <p:spPr>
          <a:xfrm>
            <a:off x="1991544" y="5445224"/>
            <a:ext cx="8640960"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To run the script</a:t>
            </a:r>
          </a:p>
        </p:txBody>
      </p:sp>
      <p:sp>
        <p:nvSpPr>
          <p:cNvPr id="7" name="TextBox 6"/>
          <p:cNvSpPr txBox="1"/>
          <p:nvPr/>
        </p:nvSpPr>
        <p:spPr>
          <a:xfrm>
            <a:off x="2136440" y="6010536"/>
            <a:ext cx="7920000" cy="369332"/>
          </a:xfrm>
          <a:prstGeom prst="rect">
            <a:avLst/>
          </a:prstGeom>
          <a:noFill/>
          <a:ln>
            <a:solidFill>
              <a:schemeClr val="tx1"/>
            </a:solidFill>
          </a:ln>
        </p:spPr>
        <p:txBody>
          <a:bodyPr wrap="square" rtlCol="0">
            <a:spAutoFit/>
          </a:bodyPr>
          <a:lstStyle/>
          <a:p>
            <a:r>
              <a:rPr lang="en-US" dirty="0">
                <a:latin typeface="Consolas"/>
                <a:cs typeface="Consolas"/>
              </a:rPr>
              <a:t>pig –</a:t>
            </a:r>
            <a:r>
              <a:rPr lang="en-US" dirty="0" err="1">
                <a:latin typeface="Consolas"/>
                <a:cs typeface="Consolas"/>
              </a:rPr>
              <a:t>param</a:t>
            </a:r>
            <a:r>
              <a:rPr lang="en-US" dirty="0">
                <a:latin typeface="Consolas"/>
                <a:cs typeface="Consolas"/>
              </a:rPr>
              <a:t> file=</a:t>
            </a:r>
            <a:r>
              <a:rPr lang="en-US" dirty="0" err="1">
                <a:latin typeface="Consolas"/>
                <a:cs typeface="Consolas"/>
              </a:rPr>
              <a:t>books.csv</a:t>
            </a:r>
            <a:r>
              <a:rPr lang="en-US" dirty="0">
                <a:latin typeface="Consolas"/>
                <a:cs typeface="Consolas"/>
              </a:rPr>
              <a:t> –</a:t>
            </a:r>
            <a:r>
              <a:rPr lang="en-US" dirty="0" err="1">
                <a:latin typeface="Consolas"/>
                <a:cs typeface="Consolas"/>
              </a:rPr>
              <a:t>param</a:t>
            </a:r>
            <a:r>
              <a:rPr lang="en-US" dirty="0">
                <a:latin typeface="Consolas"/>
                <a:cs typeface="Consolas"/>
              </a:rPr>
              <a:t> size=5 </a:t>
            </a:r>
            <a:r>
              <a:rPr lang="en-US" dirty="0" err="1">
                <a:latin typeface="Consolas"/>
                <a:cs typeface="Consolas"/>
              </a:rPr>
              <a:t>first_script.pig</a:t>
            </a:r>
            <a:endParaRPr lang="en-US" dirty="0">
              <a:latin typeface="Consolas"/>
              <a:cs typeface="Consolas"/>
            </a:endParaRPr>
          </a:p>
        </p:txBody>
      </p:sp>
      <p:sp>
        <p:nvSpPr>
          <p:cNvPr id="9" name="Rectangular Callout 8"/>
          <p:cNvSpPr/>
          <p:nvPr/>
        </p:nvSpPr>
        <p:spPr>
          <a:xfrm>
            <a:off x="9048328" y="2924944"/>
            <a:ext cx="1512000" cy="360040"/>
          </a:xfrm>
          <a:prstGeom prst="wedgeRectCallout">
            <a:avLst>
              <a:gd name="adj1" fmla="val -78898"/>
              <a:gd name="adj2" fmla="val 132181"/>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first_script.pig</a:t>
            </a:r>
            <a:endParaRPr lang="en-US" dirty="0">
              <a:solidFill>
                <a:schemeClr val="tx1"/>
              </a:solidFill>
            </a:endParaRPr>
          </a:p>
        </p:txBody>
      </p:sp>
    </p:spTree>
    <p:extLst>
      <p:ext uri="{BB962C8B-B14F-4D97-AF65-F5344CB8AC3E}">
        <p14:creationId xmlns:p14="http://schemas.microsoft.com/office/powerpoint/2010/main" val="69668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Simple Data Types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776" y="1288926"/>
            <a:ext cx="8885223" cy="4948385"/>
          </a:xfrm>
        </p:spPr>
      </p:pic>
    </p:spTree>
    <p:extLst>
      <p:ext uri="{BB962C8B-B14F-4D97-AF65-F5344CB8AC3E}">
        <p14:creationId xmlns:p14="http://schemas.microsoft.com/office/powerpoint/2010/main" val="231515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686800" cy="1028700"/>
          </a:xfrm>
        </p:spPr>
        <p:txBody>
          <a:bodyPr/>
          <a:lstStyle/>
          <a:p>
            <a:r>
              <a:rPr lang="en-GB" dirty="0"/>
              <a:t>Complex Data Types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545" y="836713"/>
            <a:ext cx="7924145" cy="1633593"/>
          </a:xfrm>
        </p:spPr>
      </p:pic>
      <p:sp>
        <p:nvSpPr>
          <p:cNvPr id="6" name="TextBox 5"/>
          <p:cNvSpPr txBox="1"/>
          <p:nvPr/>
        </p:nvSpPr>
        <p:spPr>
          <a:xfrm>
            <a:off x="1905000" y="2590800"/>
            <a:ext cx="7924800" cy="3831818"/>
          </a:xfrm>
          <a:prstGeom prst="rect">
            <a:avLst/>
          </a:prstGeom>
          <a:noFill/>
        </p:spPr>
        <p:txBody>
          <a:bodyPr wrap="square" rtlCol="0">
            <a:spAutoFit/>
          </a:bodyPr>
          <a:lstStyle/>
          <a:p>
            <a:pPr marL="285750" indent="-285750">
              <a:spcAft>
                <a:spcPts val="600"/>
              </a:spcAft>
              <a:buFont typeface="Arial" pitchFamily="34" charset="0"/>
              <a:buChar char="•"/>
            </a:pPr>
            <a:r>
              <a:rPr lang="en-GB" sz="2000" dirty="0"/>
              <a:t>A </a:t>
            </a:r>
            <a:r>
              <a:rPr lang="en-GB" sz="2000" i="1" dirty="0"/>
              <a:t>tuple </a:t>
            </a:r>
            <a:r>
              <a:rPr lang="en-GB" sz="2000" dirty="0"/>
              <a:t>is a fixed-length, ordered collection of Pig data elements. Tuples are divided into </a:t>
            </a:r>
            <a:r>
              <a:rPr lang="en-GB" sz="2000" i="1" dirty="0"/>
              <a:t>fields</a:t>
            </a:r>
            <a:r>
              <a:rPr lang="en-GB" sz="2000" dirty="0"/>
              <a:t>, with each field containing one data element. </a:t>
            </a:r>
          </a:p>
          <a:p>
            <a:pPr marL="800100" lvl="1" indent="-342900">
              <a:spcAft>
                <a:spcPts val="600"/>
              </a:spcAft>
              <a:buFont typeface="Wingdings" charset="2"/>
              <a:buChar char="Ø"/>
            </a:pPr>
            <a:r>
              <a:rPr lang="en-GB" dirty="0"/>
              <a:t>These elements can be of any type—they do not all need to be the same type. A tuple is analogous to a row in SQL, with the fields being SQL columns</a:t>
            </a:r>
            <a:r>
              <a:rPr lang="en-GB" sz="2000" dirty="0"/>
              <a:t>.</a:t>
            </a:r>
          </a:p>
          <a:p>
            <a:pPr marL="285750" indent="-285750">
              <a:spcAft>
                <a:spcPts val="600"/>
              </a:spcAft>
              <a:buFont typeface="Arial" pitchFamily="34" charset="0"/>
              <a:buChar char="•"/>
            </a:pPr>
            <a:r>
              <a:rPr lang="en-GB" sz="2000" dirty="0"/>
              <a:t>A </a:t>
            </a:r>
            <a:r>
              <a:rPr lang="en-GB" sz="2000" i="1" dirty="0"/>
              <a:t>bag </a:t>
            </a:r>
            <a:r>
              <a:rPr lang="en-GB" sz="2000" dirty="0"/>
              <a:t>is an unordered collection of tuples</a:t>
            </a:r>
          </a:p>
          <a:p>
            <a:pPr marL="285750" indent="-285750">
              <a:spcAft>
                <a:spcPts val="600"/>
              </a:spcAft>
              <a:buFont typeface="Arial" pitchFamily="34" charset="0"/>
              <a:buChar char="•"/>
            </a:pPr>
            <a:r>
              <a:rPr lang="en-GB" sz="2000" dirty="0"/>
              <a:t>A </a:t>
            </a:r>
            <a:r>
              <a:rPr lang="en-GB" sz="2000" i="1" dirty="0"/>
              <a:t>map </a:t>
            </a:r>
            <a:r>
              <a:rPr lang="en-GB" sz="2000" dirty="0"/>
              <a:t>in Pig is a </a:t>
            </a:r>
            <a:r>
              <a:rPr lang="en-GB" sz="2000" dirty="0" err="1"/>
              <a:t>chararray</a:t>
            </a:r>
            <a:r>
              <a:rPr lang="en-GB" sz="2000" dirty="0"/>
              <a:t> to data element mapping [</a:t>
            </a:r>
            <a:r>
              <a:rPr lang="en-GB" sz="2000" dirty="0" err="1"/>
              <a:t>key#value</a:t>
            </a:r>
            <a:r>
              <a:rPr lang="en-GB" sz="2000" dirty="0"/>
              <a:t>], where that element can be any Pig type, including a complex type. </a:t>
            </a:r>
          </a:p>
          <a:p>
            <a:pPr marL="800100" lvl="1" indent="-342900">
              <a:spcAft>
                <a:spcPts val="600"/>
              </a:spcAft>
              <a:buFont typeface="Wingdings" charset="2"/>
              <a:buChar char="Ø"/>
            </a:pPr>
            <a:r>
              <a:rPr lang="en-GB" dirty="0"/>
              <a:t>The </a:t>
            </a:r>
            <a:r>
              <a:rPr lang="en-GB" dirty="0" err="1"/>
              <a:t>chararray</a:t>
            </a:r>
            <a:r>
              <a:rPr lang="en-GB" dirty="0"/>
              <a:t> is called a key and is used as an index to find the element, referred to as the value.</a:t>
            </a:r>
          </a:p>
          <a:p>
            <a:endParaRPr lang="en-GB" dirty="0"/>
          </a:p>
        </p:txBody>
      </p:sp>
      <p:cxnSp>
        <p:nvCxnSpPr>
          <p:cNvPr id="8" name="Straight Connector 7"/>
          <p:cNvCxnSpPr/>
          <p:nvPr/>
        </p:nvCxnSpPr>
        <p:spPr bwMode="auto">
          <a:xfrm>
            <a:off x="9436100" y="4953000"/>
            <a:ext cx="0" cy="175260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44750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Expressions</a:t>
            </a:r>
          </a:p>
        </p:txBody>
      </p:sp>
      <p:graphicFrame>
        <p:nvGraphicFramePr>
          <p:cNvPr id="6" name="Table 5"/>
          <p:cNvGraphicFramePr>
            <a:graphicFrameLocks noGrp="1"/>
          </p:cNvGraphicFramePr>
          <p:nvPr>
            <p:extLst>
              <p:ext uri="{D42A27DB-BD31-4B8C-83A1-F6EECF244321}">
                <p14:modId xmlns:p14="http://schemas.microsoft.com/office/powerpoint/2010/main" val="2417681383"/>
              </p:ext>
            </p:extLst>
          </p:nvPr>
        </p:nvGraphicFramePr>
        <p:xfrm>
          <a:off x="1570007" y="1549975"/>
          <a:ext cx="7916174" cy="4942900"/>
        </p:xfrm>
        <a:graphic>
          <a:graphicData uri="http://schemas.openxmlformats.org/drawingml/2006/table">
            <a:tbl>
              <a:tblPr bandRow="1">
                <a:tableStyleId>{5C22544A-7EE6-4342-B048-85BDC9FD1C3A}</a:tableStyleId>
              </a:tblPr>
              <a:tblGrid>
                <a:gridCol w="1889074">
                  <a:extLst>
                    <a:ext uri="{9D8B030D-6E8A-4147-A177-3AD203B41FA5}">
                      <a16:colId xmlns:a16="http://schemas.microsoft.com/office/drawing/2014/main" val="20000"/>
                    </a:ext>
                  </a:extLst>
                </a:gridCol>
                <a:gridCol w="3148457">
                  <a:extLst>
                    <a:ext uri="{9D8B030D-6E8A-4147-A177-3AD203B41FA5}">
                      <a16:colId xmlns:a16="http://schemas.microsoft.com/office/drawing/2014/main" val="20001"/>
                    </a:ext>
                  </a:extLst>
                </a:gridCol>
                <a:gridCol w="2878643">
                  <a:extLst>
                    <a:ext uri="{9D8B030D-6E8A-4147-A177-3AD203B41FA5}">
                      <a16:colId xmlns:a16="http://schemas.microsoft.com/office/drawing/2014/main" val="20002"/>
                    </a:ext>
                  </a:extLst>
                </a:gridCol>
              </a:tblGrid>
              <a:tr h="709945">
                <a:tc>
                  <a:txBody>
                    <a:bodyPr/>
                    <a:lstStyle/>
                    <a:p>
                      <a:r>
                        <a:rPr lang="en-GB" dirty="0"/>
                        <a:t>Arithmetic</a:t>
                      </a:r>
                    </a:p>
                  </a:txBody>
                  <a:tcPr/>
                </a:tc>
                <a:tc>
                  <a:txBody>
                    <a:bodyPr/>
                    <a:lstStyle/>
                    <a:p>
                      <a:r>
                        <a:rPr lang="en-GB" dirty="0"/>
                        <a:t>+, -, *, /</a:t>
                      </a:r>
                    </a:p>
                  </a:txBody>
                  <a:tcPr/>
                </a:tc>
                <a:tc>
                  <a:txBody>
                    <a:bodyPr/>
                    <a:lstStyle/>
                    <a:p>
                      <a:r>
                        <a:rPr lang="en-GB" dirty="0"/>
                        <a:t>Add, subtract, multiply,</a:t>
                      </a:r>
                      <a:r>
                        <a:rPr lang="en-GB" baseline="0" dirty="0"/>
                        <a:t> divide</a:t>
                      </a:r>
                      <a:endParaRPr lang="en-GB" dirty="0"/>
                    </a:p>
                  </a:txBody>
                  <a:tcPr/>
                </a:tc>
                <a:extLst>
                  <a:ext uri="{0D108BD9-81ED-4DB2-BD59-A6C34878D82A}">
                    <a16:rowId xmlns:a16="http://schemas.microsoft.com/office/drawing/2014/main" val="10000"/>
                  </a:ext>
                </a:extLst>
              </a:tr>
              <a:tr h="709945">
                <a:tc>
                  <a:txBody>
                    <a:bodyPr/>
                    <a:lstStyle/>
                    <a:p>
                      <a:r>
                        <a:rPr lang="en-GB" dirty="0"/>
                        <a:t>Modulo</a:t>
                      </a:r>
                    </a:p>
                  </a:txBody>
                  <a:tcPr/>
                </a:tc>
                <a:tc>
                  <a:txBody>
                    <a:bodyPr/>
                    <a:lstStyle/>
                    <a:p>
                      <a:r>
                        <a:rPr lang="en-GB" dirty="0"/>
                        <a:t>x % y</a:t>
                      </a:r>
                    </a:p>
                  </a:txBody>
                  <a:tcPr/>
                </a:tc>
                <a:tc>
                  <a:txBody>
                    <a:bodyPr/>
                    <a:lstStyle/>
                    <a:p>
                      <a:r>
                        <a:rPr lang="en-GB" dirty="0"/>
                        <a:t>Remainder of x divided by y</a:t>
                      </a:r>
                    </a:p>
                  </a:txBody>
                  <a:tcPr/>
                </a:tc>
                <a:extLst>
                  <a:ext uri="{0D108BD9-81ED-4DB2-BD59-A6C34878D82A}">
                    <a16:rowId xmlns:a16="http://schemas.microsoft.com/office/drawing/2014/main" val="10001"/>
                  </a:ext>
                </a:extLst>
              </a:tr>
              <a:tr h="1037612">
                <a:tc>
                  <a:txBody>
                    <a:bodyPr/>
                    <a:lstStyle/>
                    <a:p>
                      <a:r>
                        <a:rPr lang="en-GB" dirty="0"/>
                        <a:t>Comparison</a:t>
                      </a:r>
                    </a:p>
                  </a:txBody>
                  <a:tcPr/>
                </a:tc>
                <a:tc>
                  <a:txBody>
                    <a:bodyPr/>
                    <a:lstStyle/>
                    <a:p>
                      <a:r>
                        <a:rPr lang="en-GB" dirty="0"/>
                        <a:t>== , != ,  &lt; ,</a:t>
                      </a:r>
                      <a:r>
                        <a:rPr lang="en-GB" baseline="0" dirty="0"/>
                        <a:t>  &gt; ,  &lt;= ,  &gt;=</a:t>
                      </a:r>
                      <a:endParaRPr lang="en-GB" dirty="0"/>
                    </a:p>
                  </a:txBody>
                  <a:tcPr/>
                </a:tc>
                <a:tc>
                  <a:txBody>
                    <a:bodyPr/>
                    <a:lstStyle/>
                    <a:p>
                      <a:r>
                        <a:rPr lang="en-GB" dirty="0"/>
                        <a:t>Equal</a:t>
                      </a:r>
                      <a:r>
                        <a:rPr lang="en-GB" baseline="0" dirty="0"/>
                        <a:t> to, not equal to, greater than, less than, greater than or equal, less than or equal to</a:t>
                      </a:r>
                      <a:endParaRPr lang="en-GB" dirty="0"/>
                    </a:p>
                  </a:txBody>
                  <a:tcPr/>
                </a:tc>
                <a:extLst>
                  <a:ext uri="{0D108BD9-81ED-4DB2-BD59-A6C34878D82A}">
                    <a16:rowId xmlns:a16="http://schemas.microsoft.com/office/drawing/2014/main" val="10002"/>
                  </a:ext>
                </a:extLst>
              </a:tr>
              <a:tr h="709945">
                <a:tc>
                  <a:txBody>
                    <a:bodyPr/>
                    <a:lstStyle/>
                    <a:p>
                      <a:r>
                        <a:rPr lang="en-GB" dirty="0"/>
                        <a:t>Null</a:t>
                      </a:r>
                    </a:p>
                  </a:txBody>
                  <a:tcPr/>
                </a:tc>
                <a:tc>
                  <a:txBody>
                    <a:bodyPr/>
                    <a:lstStyle/>
                    <a:p>
                      <a:r>
                        <a:rPr lang="en-GB" dirty="0"/>
                        <a:t>x is null</a:t>
                      </a:r>
                    </a:p>
                    <a:p>
                      <a:r>
                        <a:rPr lang="en-GB" dirty="0"/>
                        <a:t>x is not null</a:t>
                      </a:r>
                    </a:p>
                  </a:txBody>
                  <a:tcPr/>
                </a:tc>
                <a:tc>
                  <a:txBody>
                    <a:bodyPr/>
                    <a:lstStyle/>
                    <a:p>
                      <a:r>
                        <a:rPr lang="en-GB" dirty="0"/>
                        <a:t>Check</a:t>
                      </a:r>
                      <a:r>
                        <a:rPr lang="en-GB" baseline="0" dirty="0"/>
                        <a:t> if x has a value</a:t>
                      </a:r>
                      <a:endParaRPr lang="en-GB" dirty="0"/>
                    </a:p>
                  </a:txBody>
                  <a:tcPr/>
                </a:tc>
                <a:extLst>
                  <a:ext uri="{0D108BD9-81ED-4DB2-BD59-A6C34878D82A}">
                    <a16:rowId xmlns:a16="http://schemas.microsoft.com/office/drawing/2014/main" val="10003"/>
                  </a:ext>
                </a:extLst>
              </a:tr>
              <a:tr h="781348">
                <a:tc>
                  <a:txBody>
                    <a:bodyPr/>
                    <a:lstStyle/>
                    <a:p>
                      <a:r>
                        <a:rPr lang="en-GB" dirty="0"/>
                        <a:t>Boolean</a:t>
                      </a:r>
                    </a:p>
                  </a:txBody>
                  <a:tcPr/>
                </a:tc>
                <a:tc>
                  <a:txBody>
                    <a:bodyPr/>
                    <a:lstStyle/>
                    <a:p>
                      <a:r>
                        <a:rPr lang="en-GB" dirty="0"/>
                        <a:t>x and y</a:t>
                      </a:r>
                    </a:p>
                    <a:p>
                      <a:r>
                        <a:rPr lang="en-GB" baseline="0" dirty="0"/>
                        <a:t>x or y</a:t>
                      </a:r>
                    </a:p>
                    <a:p>
                      <a:r>
                        <a:rPr lang="en-GB" baseline="0" dirty="0"/>
                        <a:t>not x</a:t>
                      </a:r>
                      <a:endParaRPr lang="en-GB" dirty="0"/>
                    </a:p>
                  </a:txBody>
                  <a:tcPr/>
                </a:tc>
                <a:tc>
                  <a:txBody>
                    <a:bodyPr/>
                    <a:lstStyle/>
                    <a:p>
                      <a:r>
                        <a:rPr lang="en-GB" dirty="0"/>
                        <a:t>Both x and y (are true)</a:t>
                      </a:r>
                    </a:p>
                    <a:p>
                      <a:r>
                        <a:rPr lang="en-GB" dirty="0"/>
                        <a:t>Either x or y (are true)</a:t>
                      </a:r>
                    </a:p>
                    <a:p>
                      <a:r>
                        <a:rPr lang="en-GB" dirty="0"/>
                        <a:t>Inverse of x</a:t>
                      </a:r>
                    </a:p>
                  </a:txBody>
                  <a:tcPr/>
                </a:tc>
                <a:extLst>
                  <a:ext uri="{0D108BD9-81ED-4DB2-BD59-A6C34878D82A}">
                    <a16:rowId xmlns:a16="http://schemas.microsoft.com/office/drawing/2014/main" val="10004"/>
                  </a:ext>
                </a:extLst>
              </a:tr>
              <a:tr h="709945">
                <a:tc>
                  <a:txBody>
                    <a:bodyPr/>
                    <a:lstStyle/>
                    <a:p>
                      <a:r>
                        <a:rPr lang="en-GB" dirty="0"/>
                        <a:t>Cast</a:t>
                      </a:r>
                    </a:p>
                  </a:txBody>
                  <a:tcPr/>
                </a:tc>
                <a:tc>
                  <a:txBody>
                    <a:bodyPr/>
                    <a:lstStyle/>
                    <a:p>
                      <a:r>
                        <a:rPr lang="en-GB" dirty="0"/>
                        <a:t>(t)x</a:t>
                      </a:r>
                    </a:p>
                  </a:txBody>
                  <a:tcPr/>
                </a:tc>
                <a:tc>
                  <a:txBody>
                    <a:bodyPr/>
                    <a:lstStyle/>
                    <a:p>
                      <a:r>
                        <a:rPr lang="en-GB" dirty="0"/>
                        <a:t>Converts x to type 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927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792088"/>
          </a:xfrm>
        </p:spPr>
        <p:txBody>
          <a:bodyPr/>
          <a:lstStyle/>
          <a:p>
            <a:r>
              <a:rPr lang="en-GB" dirty="0"/>
              <a:t>Some Pig Functions</a:t>
            </a:r>
          </a:p>
        </p:txBody>
      </p:sp>
      <p:sp>
        <p:nvSpPr>
          <p:cNvPr id="3" name="Content Placeholder 2"/>
          <p:cNvSpPr>
            <a:spLocks noGrp="1"/>
          </p:cNvSpPr>
          <p:nvPr>
            <p:ph idx="1"/>
          </p:nvPr>
        </p:nvSpPr>
        <p:spPr>
          <a:xfrm>
            <a:off x="1981200" y="908720"/>
            <a:ext cx="8229600" cy="432048"/>
          </a:xfrm>
        </p:spPr>
        <p:txBody>
          <a:bodyPr>
            <a:noAutofit/>
          </a:bodyPr>
          <a:lstStyle/>
          <a:p>
            <a:r>
              <a:rPr lang="en-GB" sz="2400" dirty="0"/>
              <a:t>A number of built-in functions are provided:</a:t>
            </a:r>
          </a:p>
        </p:txBody>
      </p:sp>
      <p:graphicFrame>
        <p:nvGraphicFramePr>
          <p:cNvPr id="4" name="Table 3"/>
          <p:cNvGraphicFramePr>
            <a:graphicFrameLocks noGrp="1"/>
          </p:cNvGraphicFramePr>
          <p:nvPr/>
        </p:nvGraphicFramePr>
        <p:xfrm>
          <a:off x="2207568" y="1556796"/>
          <a:ext cx="7200800" cy="4968550"/>
        </p:xfrm>
        <a:graphic>
          <a:graphicData uri="http://schemas.openxmlformats.org/drawingml/2006/table">
            <a:tbl>
              <a:tblPr bandRow="1">
                <a:tableStyleId>{5C22544A-7EE6-4342-B048-85BDC9FD1C3A}</a:tableStyleId>
              </a:tblPr>
              <a:tblGrid>
                <a:gridCol w="1728192">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496855">
                <a:tc>
                  <a:txBody>
                    <a:bodyPr/>
                    <a:lstStyle/>
                    <a:p>
                      <a:r>
                        <a:rPr lang="en-GB" dirty="0"/>
                        <a:t>AVG</a:t>
                      </a:r>
                    </a:p>
                  </a:txBody>
                  <a:tcPr/>
                </a:tc>
                <a:tc>
                  <a:txBody>
                    <a:bodyPr/>
                    <a:lstStyle/>
                    <a:p>
                      <a:r>
                        <a:rPr lang="en-GB" dirty="0"/>
                        <a:t>Calculates average of numeric column</a:t>
                      </a:r>
                    </a:p>
                  </a:txBody>
                  <a:tcPr/>
                </a:tc>
                <a:extLst>
                  <a:ext uri="{0D108BD9-81ED-4DB2-BD59-A6C34878D82A}">
                    <a16:rowId xmlns:a16="http://schemas.microsoft.com/office/drawing/2014/main" val="10000"/>
                  </a:ext>
                </a:extLst>
              </a:tr>
              <a:tr h="496855">
                <a:tc>
                  <a:txBody>
                    <a:bodyPr/>
                    <a:lstStyle/>
                    <a:p>
                      <a:r>
                        <a:rPr lang="en-GB" dirty="0"/>
                        <a:t>CONCAT</a:t>
                      </a:r>
                    </a:p>
                  </a:txBody>
                  <a:tcPr/>
                </a:tc>
                <a:tc>
                  <a:txBody>
                    <a:bodyPr/>
                    <a:lstStyle/>
                    <a:p>
                      <a:r>
                        <a:rPr lang="en-GB" dirty="0"/>
                        <a:t>Concatenates two strings</a:t>
                      </a:r>
                    </a:p>
                  </a:txBody>
                  <a:tcPr/>
                </a:tc>
                <a:extLst>
                  <a:ext uri="{0D108BD9-81ED-4DB2-BD59-A6C34878D82A}">
                    <a16:rowId xmlns:a16="http://schemas.microsoft.com/office/drawing/2014/main" val="10001"/>
                  </a:ext>
                </a:extLst>
              </a:tr>
              <a:tr h="496855">
                <a:tc>
                  <a:txBody>
                    <a:bodyPr/>
                    <a:lstStyle/>
                    <a:p>
                      <a:r>
                        <a:rPr lang="en-GB" dirty="0"/>
                        <a:t>COUNT</a:t>
                      </a:r>
                    </a:p>
                  </a:txBody>
                  <a:tcPr/>
                </a:tc>
                <a:tc>
                  <a:txBody>
                    <a:bodyPr/>
                    <a:lstStyle/>
                    <a:p>
                      <a:r>
                        <a:rPr lang="en-GB" dirty="0"/>
                        <a:t>Counts the number of elements in a</a:t>
                      </a:r>
                      <a:r>
                        <a:rPr lang="en-GB" baseline="0" dirty="0"/>
                        <a:t> bag</a:t>
                      </a:r>
                      <a:endParaRPr lang="en-GB" dirty="0"/>
                    </a:p>
                  </a:txBody>
                  <a:tcPr/>
                </a:tc>
                <a:extLst>
                  <a:ext uri="{0D108BD9-81ED-4DB2-BD59-A6C34878D82A}">
                    <a16:rowId xmlns:a16="http://schemas.microsoft.com/office/drawing/2014/main" val="10002"/>
                  </a:ext>
                </a:extLst>
              </a:tr>
              <a:tr h="496855">
                <a:tc>
                  <a:txBody>
                    <a:bodyPr/>
                    <a:lstStyle/>
                    <a:p>
                      <a:r>
                        <a:rPr lang="en-GB" dirty="0"/>
                        <a:t>DIFF</a:t>
                      </a:r>
                    </a:p>
                  </a:txBody>
                  <a:tcPr/>
                </a:tc>
                <a:tc>
                  <a:txBody>
                    <a:bodyPr/>
                    <a:lstStyle/>
                    <a:p>
                      <a:r>
                        <a:rPr lang="en-GB" sz="1800" b="0" i="0" kern="1200" dirty="0">
                          <a:solidFill>
                            <a:schemeClr val="dk1"/>
                          </a:solidFill>
                          <a:effectLst/>
                          <a:latin typeface="+mn-lt"/>
                          <a:ea typeface="+mn-ea"/>
                          <a:cs typeface="+mn-cs"/>
                        </a:rPr>
                        <a:t>Takes two bags as arguments and compares them</a:t>
                      </a:r>
                      <a:endParaRPr lang="en-GB" dirty="0"/>
                    </a:p>
                  </a:txBody>
                  <a:tcPr/>
                </a:tc>
                <a:extLst>
                  <a:ext uri="{0D108BD9-81ED-4DB2-BD59-A6C34878D82A}">
                    <a16:rowId xmlns:a16="http://schemas.microsoft.com/office/drawing/2014/main" val="10003"/>
                  </a:ext>
                </a:extLst>
              </a:tr>
              <a:tr h="496855">
                <a:tc>
                  <a:txBody>
                    <a:bodyPr/>
                    <a:lstStyle/>
                    <a:p>
                      <a:r>
                        <a:rPr lang="en-GB" dirty="0"/>
                        <a:t>MAX</a:t>
                      </a:r>
                    </a:p>
                  </a:txBody>
                  <a:tcPr/>
                </a:tc>
                <a:tc>
                  <a:txBody>
                    <a:bodyPr/>
                    <a:lstStyle/>
                    <a:p>
                      <a:r>
                        <a:rPr lang="en-GB" dirty="0"/>
                        <a:t>Maximum value in a column</a:t>
                      </a:r>
                    </a:p>
                  </a:txBody>
                  <a:tcPr/>
                </a:tc>
                <a:extLst>
                  <a:ext uri="{0D108BD9-81ED-4DB2-BD59-A6C34878D82A}">
                    <a16:rowId xmlns:a16="http://schemas.microsoft.com/office/drawing/2014/main" val="10004"/>
                  </a:ext>
                </a:extLst>
              </a:tr>
              <a:tr h="496855">
                <a:tc>
                  <a:txBody>
                    <a:bodyPr/>
                    <a:lstStyle/>
                    <a:p>
                      <a:r>
                        <a:rPr lang="en-GB" dirty="0"/>
                        <a:t>MIN</a:t>
                      </a:r>
                    </a:p>
                  </a:txBody>
                  <a:tcPr/>
                </a:tc>
                <a:tc>
                  <a:txBody>
                    <a:bodyPr/>
                    <a:lstStyle/>
                    <a:p>
                      <a:r>
                        <a:rPr lang="en-GB" dirty="0"/>
                        <a:t>Minimum value in a column</a:t>
                      </a:r>
                    </a:p>
                  </a:txBody>
                  <a:tcPr/>
                </a:tc>
                <a:extLst>
                  <a:ext uri="{0D108BD9-81ED-4DB2-BD59-A6C34878D82A}">
                    <a16:rowId xmlns:a16="http://schemas.microsoft.com/office/drawing/2014/main" val="10005"/>
                  </a:ext>
                </a:extLst>
              </a:tr>
              <a:tr h="496855">
                <a:tc>
                  <a:txBody>
                    <a:bodyPr/>
                    <a:lstStyle/>
                    <a:p>
                      <a:r>
                        <a:rPr lang="en-GB" dirty="0"/>
                        <a:t>SIZE</a:t>
                      </a:r>
                    </a:p>
                  </a:txBody>
                  <a:tcPr/>
                </a:tc>
                <a:tc>
                  <a:txBody>
                    <a:bodyPr/>
                    <a:lstStyle/>
                    <a:p>
                      <a:r>
                        <a:rPr lang="en-GB" dirty="0"/>
                        <a:t>Number of elements </a:t>
                      </a:r>
                      <a:r>
                        <a:rPr lang="en-GB" sz="1800" b="0" i="0" kern="1200" dirty="0">
                          <a:solidFill>
                            <a:schemeClr val="dk1"/>
                          </a:solidFill>
                          <a:effectLst/>
                          <a:latin typeface="+mn-lt"/>
                          <a:ea typeface="+mn-ea"/>
                          <a:cs typeface="+mn-cs"/>
                        </a:rPr>
                        <a:t>based on the data type</a:t>
                      </a:r>
                      <a:endParaRPr lang="en-GB" dirty="0"/>
                    </a:p>
                  </a:txBody>
                  <a:tcPr/>
                </a:tc>
                <a:extLst>
                  <a:ext uri="{0D108BD9-81ED-4DB2-BD59-A6C34878D82A}">
                    <a16:rowId xmlns:a16="http://schemas.microsoft.com/office/drawing/2014/main" val="10006"/>
                  </a:ext>
                </a:extLst>
              </a:tr>
              <a:tr h="496855">
                <a:tc>
                  <a:txBody>
                    <a:bodyPr/>
                    <a:lstStyle/>
                    <a:p>
                      <a:r>
                        <a:rPr lang="en-GB" dirty="0"/>
                        <a:t>SUM</a:t>
                      </a:r>
                    </a:p>
                  </a:txBody>
                  <a:tcPr/>
                </a:tc>
                <a:tc>
                  <a:txBody>
                    <a:bodyPr/>
                    <a:lstStyle/>
                    <a:p>
                      <a:r>
                        <a:rPr lang="en-GB" dirty="0"/>
                        <a:t>Sum</a:t>
                      </a:r>
                      <a:r>
                        <a:rPr lang="en-GB" baseline="0" dirty="0"/>
                        <a:t> of numeric values</a:t>
                      </a:r>
                      <a:endParaRPr lang="en-GB" dirty="0"/>
                    </a:p>
                  </a:txBody>
                  <a:tcPr/>
                </a:tc>
                <a:extLst>
                  <a:ext uri="{0D108BD9-81ED-4DB2-BD59-A6C34878D82A}">
                    <a16:rowId xmlns:a16="http://schemas.microsoft.com/office/drawing/2014/main" val="10007"/>
                  </a:ext>
                </a:extLst>
              </a:tr>
              <a:tr h="496855">
                <a:tc>
                  <a:txBody>
                    <a:bodyPr/>
                    <a:lstStyle/>
                    <a:p>
                      <a:r>
                        <a:rPr lang="en-GB" dirty="0"/>
                        <a:t>TOKENIZE</a:t>
                      </a:r>
                    </a:p>
                  </a:txBody>
                  <a:tcPr/>
                </a:tc>
                <a:tc>
                  <a:txBody>
                    <a:bodyPr/>
                    <a:lstStyle/>
                    <a:p>
                      <a:r>
                        <a:rPr lang="en-GB" dirty="0"/>
                        <a:t>Splits string into a bag of words</a:t>
                      </a:r>
                    </a:p>
                  </a:txBody>
                  <a:tcPr/>
                </a:tc>
                <a:extLst>
                  <a:ext uri="{0D108BD9-81ED-4DB2-BD59-A6C34878D82A}">
                    <a16:rowId xmlns:a16="http://schemas.microsoft.com/office/drawing/2014/main" val="10008"/>
                  </a:ext>
                </a:extLst>
              </a:tr>
              <a:tr h="496855">
                <a:tc>
                  <a:txBody>
                    <a:bodyPr/>
                    <a:lstStyle/>
                    <a:p>
                      <a:r>
                        <a:rPr lang="en-GB" dirty="0" err="1"/>
                        <a:t>IsEmpty</a:t>
                      </a:r>
                      <a:endParaRPr lang="en-GB" dirty="0"/>
                    </a:p>
                  </a:txBody>
                  <a:tcPr/>
                </a:tc>
                <a:tc>
                  <a:txBody>
                    <a:bodyPr/>
                    <a:lstStyle/>
                    <a:p>
                      <a:r>
                        <a:rPr lang="en-GB" dirty="0"/>
                        <a:t>Determines if a Bag is empty</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036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Need for High-Level Languages</a:t>
            </a:r>
          </a:p>
        </p:txBody>
      </p:sp>
      <p:sp>
        <p:nvSpPr>
          <p:cNvPr id="3" name="Content Placeholder 2"/>
          <p:cNvSpPr>
            <a:spLocks noGrp="1"/>
          </p:cNvSpPr>
          <p:nvPr>
            <p:ph idx="1"/>
          </p:nvPr>
        </p:nvSpPr>
        <p:spPr/>
        <p:txBody>
          <a:bodyPr/>
          <a:lstStyle/>
          <a:p>
            <a:r>
              <a:rPr lang="en-US"/>
              <a:t>Hadoop is great for large-data processing!</a:t>
            </a:r>
          </a:p>
          <a:p>
            <a:pPr lvl="1"/>
            <a:r>
              <a:rPr lang="en-US"/>
              <a:t>But writing Java programs for everything is verbose and slow</a:t>
            </a:r>
          </a:p>
          <a:p>
            <a:pPr lvl="1"/>
            <a:r>
              <a:rPr lang="en-US"/>
              <a:t>Not everyone wants to (or can) write Java code</a:t>
            </a:r>
          </a:p>
          <a:p>
            <a:r>
              <a:rPr lang="en-US"/>
              <a:t>Solution: develop higher-level data processing languages</a:t>
            </a:r>
          </a:p>
          <a:p>
            <a:pPr lvl="1"/>
            <a:r>
              <a:rPr lang="en-US"/>
              <a:t>Hive: HQL is like SQL</a:t>
            </a:r>
          </a:p>
          <a:p>
            <a:pPr lvl="1"/>
            <a:r>
              <a:rPr lang="en-US"/>
              <a:t>Pig: Pig Latin is a bit like Perl</a:t>
            </a:r>
          </a:p>
        </p:txBody>
      </p:sp>
    </p:spTree>
    <p:extLst>
      <p:ext uri="{BB962C8B-B14F-4D97-AF65-F5344CB8AC3E}">
        <p14:creationId xmlns:p14="http://schemas.microsoft.com/office/powerpoint/2010/main" val="141467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710952"/>
          </a:xfrm>
        </p:spPr>
        <p:txBody>
          <a:bodyPr/>
          <a:lstStyle/>
          <a:p>
            <a:r>
              <a:rPr lang="en-GB" dirty="0"/>
              <a:t>Pig Commands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640" y="884054"/>
            <a:ext cx="6890344" cy="5929323"/>
          </a:xfrm>
        </p:spPr>
      </p:pic>
    </p:spTree>
    <p:extLst>
      <p:ext uri="{BB962C8B-B14F-4D97-AF65-F5344CB8AC3E}">
        <p14:creationId xmlns:p14="http://schemas.microsoft.com/office/powerpoint/2010/main" val="95829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648"/>
            <a:ext cx="8229600" cy="792088"/>
          </a:xfrm>
        </p:spPr>
        <p:txBody>
          <a:bodyPr/>
          <a:lstStyle/>
          <a:p>
            <a:r>
              <a:rPr lang="en-GB" dirty="0"/>
              <a:t>Have Schema</a:t>
            </a:r>
          </a:p>
        </p:txBody>
      </p:sp>
      <p:sp>
        <p:nvSpPr>
          <p:cNvPr id="3" name="Content Placeholder 2"/>
          <p:cNvSpPr>
            <a:spLocks noGrp="1"/>
          </p:cNvSpPr>
          <p:nvPr>
            <p:ph idx="1"/>
          </p:nvPr>
        </p:nvSpPr>
        <p:spPr>
          <a:xfrm>
            <a:off x="1981200" y="1196752"/>
            <a:ext cx="8229600" cy="2016224"/>
          </a:xfrm>
        </p:spPr>
        <p:txBody>
          <a:bodyPr>
            <a:normAutofit/>
          </a:bodyPr>
          <a:lstStyle/>
          <a:p>
            <a:r>
              <a:rPr lang="en-GB" sz="1800" dirty="0"/>
              <a:t>Pig is lax towards schemas</a:t>
            </a:r>
          </a:p>
          <a:p>
            <a:r>
              <a:rPr lang="en-GB" sz="1800" dirty="0"/>
              <a:t>User can provide a schema, but it is not essential</a:t>
            </a:r>
          </a:p>
          <a:p>
            <a:r>
              <a:rPr lang="en-GB" sz="1800" dirty="0"/>
              <a:t>If no schema is provided Pig will guess a schema based on how the script treats the data</a:t>
            </a:r>
          </a:p>
          <a:p>
            <a:pPr>
              <a:spcAft>
                <a:spcPts val="600"/>
              </a:spcAft>
            </a:pPr>
            <a:r>
              <a:rPr lang="en-GB" sz="1800" dirty="0"/>
              <a:t>The easiest way to communicate the schema of your data to Pig is to explicitly tell Pig what it is when you load the data:</a:t>
            </a:r>
          </a:p>
        </p:txBody>
      </p:sp>
      <p:sp>
        <p:nvSpPr>
          <p:cNvPr id="4" name="Content Placeholder 2"/>
          <p:cNvSpPr txBox="1">
            <a:spLocks/>
          </p:cNvSpPr>
          <p:nvPr/>
        </p:nvSpPr>
        <p:spPr>
          <a:xfrm>
            <a:off x="1970856" y="3883288"/>
            <a:ext cx="8229600" cy="16339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a:t>Pig now expects your data to have six fields. If it finds more, it will ignore the extra ones. If it has less, it will pad the end of the record with nulls.</a:t>
            </a:r>
          </a:p>
          <a:p>
            <a:pPr marL="0" indent="0">
              <a:buNone/>
            </a:pPr>
            <a:endParaRPr lang="en-GB" sz="1800" dirty="0"/>
          </a:p>
          <a:p>
            <a:pPr>
              <a:spcAft>
                <a:spcPts val="600"/>
              </a:spcAft>
            </a:pPr>
            <a:r>
              <a:rPr lang="en-GB" sz="1800" dirty="0"/>
              <a:t>It is also possible to specify the schema without giving explicit data types. In this case, the data type is assumed to be </a:t>
            </a:r>
            <a:r>
              <a:rPr lang="en-GB" sz="1600" dirty="0" err="1">
                <a:latin typeface="Courier New" panose="02070309020205020404" pitchFamily="49" charset="0"/>
                <a:cs typeface="Courier New" panose="02070309020205020404" pitchFamily="49" charset="0"/>
              </a:rPr>
              <a:t>bytearray</a:t>
            </a:r>
            <a:r>
              <a:rPr lang="en-GB" sz="1800" dirty="0"/>
              <a:t>:</a:t>
            </a:r>
          </a:p>
        </p:txBody>
      </p:sp>
      <p:sp>
        <p:nvSpPr>
          <p:cNvPr id="5" name="TextBox 4"/>
          <p:cNvSpPr txBox="1"/>
          <p:nvPr/>
        </p:nvSpPr>
        <p:spPr>
          <a:xfrm>
            <a:off x="2007592" y="3212976"/>
            <a:ext cx="8208912" cy="523220"/>
          </a:xfrm>
          <a:prstGeom prst="rect">
            <a:avLst/>
          </a:prstGeom>
          <a:noFill/>
          <a:ln>
            <a:solidFill>
              <a:schemeClr val="tx1"/>
            </a:solidFill>
          </a:ln>
        </p:spPr>
        <p:txBody>
          <a:bodyPr wrap="square" rtlCol="0">
            <a:spAutoFit/>
          </a:bodyPr>
          <a:lstStyle/>
          <a:p>
            <a:r>
              <a:rPr lang="en-US" sz="1400" dirty="0">
                <a:latin typeface="Consolas"/>
                <a:cs typeface="Consolas"/>
              </a:rPr>
              <a:t>grunt&gt; books = LOAD ‘</a:t>
            </a:r>
            <a:r>
              <a:rPr lang="en-US" sz="1400" dirty="0" err="1">
                <a:latin typeface="Consolas"/>
                <a:cs typeface="Consolas"/>
              </a:rPr>
              <a:t>books.csv</a:t>
            </a:r>
            <a:r>
              <a:rPr lang="en-US" sz="1400" dirty="0">
                <a:latin typeface="Consolas"/>
                <a:cs typeface="Consolas"/>
              </a:rPr>
              <a:t>’ USING </a:t>
            </a:r>
            <a:r>
              <a:rPr lang="en-US" sz="1400" dirty="0" err="1">
                <a:latin typeface="Consolas"/>
                <a:cs typeface="Consolas"/>
              </a:rPr>
              <a:t>PigStorage</a:t>
            </a:r>
            <a:r>
              <a:rPr lang="en-US" sz="1400" dirty="0">
                <a:latin typeface="Consolas"/>
                <a:cs typeface="Consolas"/>
              </a:rPr>
              <a:t>(‘,’) AS (</a:t>
            </a:r>
            <a:r>
              <a:rPr lang="en-US" sz="1400" dirty="0" err="1">
                <a:latin typeface="Consolas"/>
                <a:cs typeface="Consolas"/>
              </a:rPr>
              <a:t>ISBN:chararray</a:t>
            </a:r>
            <a:r>
              <a:rPr lang="en-US" sz="1400" dirty="0">
                <a:latin typeface="Consolas"/>
                <a:cs typeface="Consolas"/>
              </a:rPr>
              <a:t>, </a:t>
            </a:r>
            <a:r>
              <a:rPr lang="en-US" sz="1400" dirty="0" err="1">
                <a:latin typeface="Consolas"/>
                <a:cs typeface="Consolas"/>
              </a:rPr>
              <a:t>title:chararray</a:t>
            </a:r>
            <a:r>
              <a:rPr lang="en-US" sz="1400" dirty="0">
                <a:latin typeface="Consolas"/>
                <a:cs typeface="Consolas"/>
              </a:rPr>
              <a:t>, </a:t>
            </a:r>
            <a:r>
              <a:rPr lang="en-US" sz="1400" dirty="0" err="1">
                <a:latin typeface="Consolas"/>
                <a:cs typeface="Consolas"/>
              </a:rPr>
              <a:t>author:chararray</a:t>
            </a:r>
            <a:r>
              <a:rPr lang="en-US" sz="1400" dirty="0">
                <a:latin typeface="Consolas"/>
                <a:cs typeface="Consolas"/>
              </a:rPr>
              <a:t>, </a:t>
            </a:r>
            <a:r>
              <a:rPr lang="en-US" sz="1400" dirty="0" err="1">
                <a:latin typeface="Consolas"/>
                <a:cs typeface="Consolas"/>
              </a:rPr>
              <a:t>year:int</a:t>
            </a:r>
            <a:r>
              <a:rPr lang="en-US" sz="1400" dirty="0">
                <a:latin typeface="Consolas"/>
                <a:cs typeface="Consolas"/>
              </a:rPr>
              <a:t>, </a:t>
            </a:r>
            <a:r>
              <a:rPr lang="en-US" sz="1400" dirty="0" err="1">
                <a:latin typeface="Consolas"/>
                <a:cs typeface="Consolas"/>
              </a:rPr>
              <a:t>publisher:chararray</a:t>
            </a:r>
            <a:r>
              <a:rPr lang="en-US" sz="1400" dirty="0">
                <a:latin typeface="Consolas"/>
                <a:cs typeface="Consolas"/>
              </a:rPr>
              <a:t>, </a:t>
            </a:r>
            <a:r>
              <a:rPr lang="en-US" sz="1400" dirty="0" err="1">
                <a:latin typeface="Consolas"/>
                <a:cs typeface="Consolas"/>
              </a:rPr>
              <a:t>price:float</a:t>
            </a:r>
            <a:r>
              <a:rPr lang="en-US" sz="1400" dirty="0">
                <a:latin typeface="Consolas"/>
                <a:cs typeface="Consolas"/>
              </a:rPr>
              <a:t>);</a:t>
            </a:r>
          </a:p>
        </p:txBody>
      </p:sp>
      <p:sp>
        <p:nvSpPr>
          <p:cNvPr id="6" name="TextBox 5"/>
          <p:cNvSpPr txBox="1"/>
          <p:nvPr/>
        </p:nvSpPr>
        <p:spPr>
          <a:xfrm>
            <a:off x="2135560" y="5498068"/>
            <a:ext cx="8208912" cy="523220"/>
          </a:xfrm>
          <a:prstGeom prst="rect">
            <a:avLst/>
          </a:prstGeom>
          <a:noFill/>
          <a:ln>
            <a:solidFill>
              <a:schemeClr val="tx1"/>
            </a:solidFill>
          </a:ln>
        </p:spPr>
        <p:txBody>
          <a:bodyPr wrap="square" rtlCol="0">
            <a:spAutoFit/>
          </a:bodyPr>
          <a:lstStyle/>
          <a:p>
            <a:r>
              <a:rPr lang="en-US" sz="1400" dirty="0">
                <a:latin typeface="Consolas"/>
                <a:cs typeface="Consolas"/>
              </a:rPr>
              <a:t>grunt&gt; books = LOAD ‘books.csv’ USING </a:t>
            </a:r>
            <a:r>
              <a:rPr lang="en-US" sz="1400" dirty="0" err="1">
                <a:latin typeface="Consolas"/>
                <a:cs typeface="Consolas"/>
              </a:rPr>
              <a:t>PigStorage</a:t>
            </a:r>
            <a:r>
              <a:rPr lang="en-US" sz="1400" dirty="0">
                <a:latin typeface="Consolas"/>
                <a:cs typeface="Consolas"/>
              </a:rPr>
              <a:t>(‘,’) AS (ISBN, title, author, year, publisher, price);</a:t>
            </a:r>
          </a:p>
        </p:txBody>
      </p:sp>
    </p:spTree>
    <p:extLst>
      <p:ext uri="{BB962C8B-B14F-4D97-AF65-F5344CB8AC3E}">
        <p14:creationId xmlns:p14="http://schemas.microsoft.com/office/powerpoint/2010/main" val="119875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0"/>
            <a:ext cx="10515600" cy="1325563"/>
          </a:xfrm>
        </p:spPr>
        <p:txBody>
          <a:bodyPr/>
          <a:lstStyle/>
          <a:p>
            <a:r>
              <a:rPr lang="en-GB" dirty="0"/>
              <a:t>No Schema</a:t>
            </a:r>
          </a:p>
        </p:txBody>
      </p:sp>
      <p:sp>
        <p:nvSpPr>
          <p:cNvPr id="3" name="Content Placeholder 2"/>
          <p:cNvSpPr>
            <a:spLocks noGrp="1"/>
          </p:cNvSpPr>
          <p:nvPr>
            <p:ph idx="1"/>
          </p:nvPr>
        </p:nvSpPr>
        <p:spPr>
          <a:xfrm>
            <a:off x="1981200" y="1052736"/>
            <a:ext cx="8229600" cy="1728192"/>
          </a:xfrm>
        </p:spPr>
        <p:txBody>
          <a:bodyPr>
            <a:normAutofit lnSpcReduction="10000"/>
          </a:bodyPr>
          <a:lstStyle/>
          <a:p>
            <a:r>
              <a:rPr lang="en-GB" sz="1600" dirty="0"/>
              <a:t>In Pig it is possible to provide no schema at all</a:t>
            </a:r>
          </a:p>
          <a:p>
            <a:r>
              <a:rPr lang="en-GB" sz="1600" dirty="0"/>
              <a:t>Fields can be  referenced by name, and by position, starting from zero. The syntax is a dollar sign, then the position- </a:t>
            </a:r>
            <a:r>
              <a:rPr lang="en-GB" sz="1600" b="1" dirty="0">
                <a:solidFill>
                  <a:schemeClr val="accent5">
                    <a:lumMod val="50000"/>
                  </a:schemeClr>
                </a:solidFill>
                <a:latin typeface="Courier New" pitchFamily="49" charset="0"/>
                <a:cs typeface="Courier New" pitchFamily="49" charset="0"/>
              </a:rPr>
              <a:t>$0</a:t>
            </a:r>
            <a:r>
              <a:rPr lang="en-GB" sz="1600" dirty="0"/>
              <a:t> refers to the first field</a:t>
            </a:r>
          </a:p>
          <a:p>
            <a:r>
              <a:rPr lang="en-GB" sz="1600" dirty="0"/>
              <a:t>Pig will not know the data type assumes everything is a </a:t>
            </a:r>
            <a:r>
              <a:rPr lang="en-GB" sz="1600" dirty="0" err="1">
                <a:latin typeface="Consolas" panose="020B0609020204030204" pitchFamily="49" charset="0"/>
                <a:cs typeface="Consolas" panose="020B0609020204030204" pitchFamily="49" charset="0"/>
              </a:rPr>
              <a:t>bytearray</a:t>
            </a:r>
            <a:endParaRPr lang="en-GB" sz="1600" dirty="0"/>
          </a:p>
          <a:p>
            <a:r>
              <a:rPr lang="en-GB" sz="1600" dirty="0"/>
              <a:t> Then it looks at how you use those fields in your script, drawing conclusions about what you think those fields are and how you want to use them. Consider the following:</a:t>
            </a:r>
          </a:p>
          <a:p>
            <a:endParaRPr lang="en-GB" sz="1600" dirty="0"/>
          </a:p>
        </p:txBody>
      </p:sp>
      <p:sp>
        <p:nvSpPr>
          <p:cNvPr id="4" name="TextBox 3"/>
          <p:cNvSpPr txBox="1"/>
          <p:nvPr/>
        </p:nvSpPr>
        <p:spPr>
          <a:xfrm>
            <a:off x="1887501" y="2937718"/>
            <a:ext cx="8352928" cy="923330"/>
          </a:xfrm>
          <a:prstGeom prst="rect">
            <a:avLst/>
          </a:prstGeom>
          <a:noFill/>
          <a:ln>
            <a:solidFill>
              <a:schemeClr val="tx1"/>
            </a:solidFill>
          </a:ln>
        </p:spPr>
        <p:txBody>
          <a:bodyPr wrap="square" rtlCol="0">
            <a:spAutoFit/>
          </a:bodyPr>
          <a:lstStyle/>
          <a:p>
            <a:r>
              <a:rPr lang="en-US" dirty="0">
                <a:latin typeface="Consolas"/>
                <a:cs typeface="Consolas"/>
              </a:rPr>
              <a:t>grunt&gt; books = LOAD ‘books.csv’ USING </a:t>
            </a:r>
            <a:r>
              <a:rPr lang="en-US" dirty="0" err="1">
                <a:latin typeface="Consolas"/>
                <a:cs typeface="Consolas"/>
              </a:rPr>
              <a:t>PigStorage</a:t>
            </a:r>
            <a:r>
              <a:rPr lang="en-US" dirty="0">
                <a:latin typeface="Consolas"/>
                <a:cs typeface="Consolas"/>
              </a:rPr>
              <a:t>(‘,’);</a:t>
            </a:r>
          </a:p>
          <a:p>
            <a:r>
              <a:rPr lang="en-US" dirty="0">
                <a:latin typeface="Consolas"/>
                <a:cs typeface="Consolas"/>
              </a:rPr>
              <a:t>grunt&gt; </a:t>
            </a:r>
            <a:r>
              <a:rPr lang="en-US" dirty="0" err="1">
                <a:latin typeface="Consolas"/>
                <a:cs typeface="Consolas"/>
              </a:rPr>
              <a:t>price_in_pence</a:t>
            </a:r>
            <a:r>
              <a:rPr lang="en-US" dirty="0">
                <a:latin typeface="Consolas"/>
                <a:cs typeface="Consolas"/>
              </a:rPr>
              <a:t> = FOREACH books GENERATE UPPER($1), $5*100;</a:t>
            </a:r>
          </a:p>
          <a:p>
            <a:r>
              <a:rPr lang="en-US" dirty="0">
                <a:latin typeface="Consolas"/>
                <a:cs typeface="Consolas"/>
              </a:rPr>
              <a:t>grunt&gt; DUMP </a:t>
            </a:r>
            <a:r>
              <a:rPr lang="en-US" dirty="0" err="1">
                <a:latin typeface="Consolas"/>
                <a:cs typeface="Consolas"/>
              </a:rPr>
              <a:t>price_in_pence</a:t>
            </a:r>
            <a:r>
              <a:rPr lang="en-US" dirty="0">
                <a:latin typeface="Consolas"/>
                <a:cs typeface="Consolas"/>
              </a:rPr>
              <a:t>;</a:t>
            </a:r>
          </a:p>
        </p:txBody>
      </p:sp>
      <p:sp>
        <p:nvSpPr>
          <p:cNvPr id="5" name="Content Placeholder 2"/>
          <p:cNvSpPr txBox="1">
            <a:spLocks/>
          </p:cNvSpPr>
          <p:nvPr/>
        </p:nvSpPr>
        <p:spPr>
          <a:xfrm>
            <a:off x="1775520" y="4028487"/>
            <a:ext cx="82296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dirty="0"/>
              <a:t>UPPER is a String function so Pig expects $1 (author) to be of type </a:t>
            </a:r>
            <a:r>
              <a:rPr lang="en-GB" sz="1600" dirty="0" err="1">
                <a:latin typeface="Consolas" panose="020B0609020204030204" pitchFamily="49" charset="0"/>
                <a:cs typeface="Consolas" panose="020B0609020204030204" pitchFamily="49" charset="0"/>
              </a:rPr>
              <a:t>chararray</a:t>
            </a:r>
            <a:endParaRPr lang="en-GB" sz="1600" dirty="0">
              <a:latin typeface="Consolas" panose="020B0609020204030204" pitchFamily="49" charset="0"/>
              <a:cs typeface="Consolas" panose="020B0609020204030204" pitchFamily="49" charset="0"/>
            </a:endParaRPr>
          </a:p>
          <a:p>
            <a:r>
              <a:rPr lang="en-GB" sz="1600" dirty="0"/>
              <a:t>*100 implies an integer so Pig assumes $5 (price) to be an </a:t>
            </a:r>
            <a:r>
              <a:rPr lang="en-GB" sz="1600" dirty="0">
                <a:latin typeface="Consolas" panose="020B0609020204030204" pitchFamily="49" charset="0"/>
                <a:cs typeface="Consolas" panose="020B0609020204030204" pitchFamily="49" charset="0"/>
              </a:rPr>
              <a:t>integer</a:t>
            </a:r>
          </a:p>
        </p:txBody>
      </p:sp>
    </p:spTree>
    <p:extLst>
      <p:ext uri="{BB962C8B-B14F-4D97-AF65-F5344CB8AC3E}">
        <p14:creationId xmlns:p14="http://schemas.microsoft.com/office/powerpoint/2010/main" val="3438332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b="1" dirty="0"/>
          </a:p>
        </p:txBody>
      </p:sp>
      <p:sp>
        <p:nvSpPr>
          <p:cNvPr id="3" name="Content Placeholder 2"/>
          <p:cNvSpPr>
            <a:spLocks noGrp="1"/>
          </p:cNvSpPr>
          <p:nvPr>
            <p:ph idx="1"/>
          </p:nvPr>
        </p:nvSpPr>
        <p:spPr/>
        <p:txBody>
          <a:bodyPr>
            <a:normAutofit/>
          </a:bodyPr>
          <a:lstStyle/>
          <a:p>
            <a:pPr marL="0" indent="0">
              <a:buNone/>
            </a:pPr>
            <a:endParaRPr lang="en-GB" b="1" dirty="0"/>
          </a:p>
          <a:p>
            <a:pPr marL="0" indent="0">
              <a:buNone/>
            </a:pPr>
            <a:endParaRPr lang="en-GB" b="1" dirty="0"/>
          </a:p>
          <a:p>
            <a:pPr marL="0" indent="0">
              <a:buNone/>
            </a:pPr>
            <a:r>
              <a:rPr lang="en-GB" b="1" dirty="0"/>
              <a:t>                                                       </a:t>
            </a:r>
          </a:p>
          <a:p>
            <a:pPr marL="0" indent="0">
              <a:buNone/>
            </a:pPr>
            <a:r>
              <a:rPr lang="en-GB" b="1" dirty="0"/>
              <a:t>                                                  </a:t>
            </a:r>
            <a:r>
              <a:rPr lang="en-GB" sz="4400" b="1" dirty="0"/>
              <a:t>Data Lake</a:t>
            </a:r>
            <a:endParaRPr lang="en-GB" sz="4400" dirty="0"/>
          </a:p>
        </p:txBody>
      </p:sp>
      <p:sp>
        <p:nvSpPr>
          <p:cNvPr id="4" name="Slide Number Placeholder 3">
            <a:extLst>
              <a:ext uri="{FF2B5EF4-FFF2-40B4-BE49-F238E27FC236}">
                <a16:creationId xmlns:a16="http://schemas.microsoft.com/office/drawing/2014/main" id="{AF060406-D3B5-DB46-97DB-A3C6C8E65983}"/>
              </a:ext>
            </a:extLst>
          </p:cNvPr>
          <p:cNvSpPr>
            <a:spLocks noGrp="1"/>
          </p:cNvSpPr>
          <p:nvPr>
            <p:ph type="sldNum" sz="quarter" idx="12"/>
          </p:nvPr>
        </p:nvSpPr>
        <p:spPr/>
        <p:txBody>
          <a:bodyPr/>
          <a:lstStyle/>
          <a:p>
            <a:fld id="{5E62051D-BC22-CA41-97C9-86F7F4DB8664}" type="slidenum">
              <a:rPr lang="en-US" smtClean="0"/>
              <a:t>33</a:t>
            </a:fld>
            <a:endParaRPr lang="en-US"/>
          </a:p>
        </p:txBody>
      </p:sp>
    </p:spTree>
    <p:extLst>
      <p:ext uri="{BB962C8B-B14F-4D97-AF65-F5344CB8AC3E}">
        <p14:creationId xmlns:p14="http://schemas.microsoft.com/office/powerpoint/2010/main" val="2085519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is Data Lake</a:t>
            </a:r>
          </a:p>
        </p:txBody>
      </p:sp>
      <p:sp>
        <p:nvSpPr>
          <p:cNvPr id="3" name="Content Placeholder 2"/>
          <p:cNvSpPr>
            <a:spLocks noGrp="1"/>
          </p:cNvSpPr>
          <p:nvPr>
            <p:ph idx="1"/>
          </p:nvPr>
        </p:nvSpPr>
        <p:spPr/>
        <p:txBody>
          <a:bodyPr>
            <a:normAutofit/>
          </a:bodyPr>
          <a:lstStyle/>
          <a:p>
            <a:r>
              <a:rPr lang="en-GB" dirty="0"/>
              <a:t>A data lake is a central location in which to store all your data, regardless of its source or format at any scale </a:t>
            </a:r>
          </a:p>
          <a:p>
            <a:r>
              <a:rPr lang="en-GB" dirty="0"/>
              <a:t>The data can be structured (relational), semi structured  (non relational </a:t>
            </a:r>
            <a:r>
              <a:rPr lang="en-GB" dirty="0" err="1"/>
              <a:t>eg</a:t>
            </a:r>
            <a:r>
              <a:rPr lang="en-GB" dirty="0"/>
              <a:t> JSON)  or unstructured. </a:t>
            </a:r>
          </a:p>
          <a:p>
            <a:r>
              <a:rPr lang="en-GB" dirty="0"/>
              <a:t>It is often built using Hadoop  and variety of storage and processing tools</a:t>
            </a:r>
          </a:p>
          <a:p>
            <a:endParaRPr lang="en-GB" dirty="0"/>
          </a:p>
        </p:txBody>
      </p:sp>
      <p:sp>
        <p:nvSpPr>
          <p:cNvPr id="4" name="Slide Number Placeholder 3">
            <a:extLst>
              <a:ext uri="{FF2B5EF4-FFF2-40B4-BE49-F238E27FC236}">
                <a16:creationId xmlns:a16="http://schemas.microsoft.com/office/drawing/2014/main" id="{AF060406-D3B5-DB46-97DB-A3C6C8E65983}"/>
              </a:ext>
            </a:extLst>
          </p:cNvPr>
          <p:cNvSpPr>
            <a:spLocks noGrp="1"/>
          </p:cNvSpPr>
          <p:nvPr>
            <p:ph type="sldNum" sz="quarter" idx="12"/>
          </p:nvPr>
        </p:nvSpPr>
        <p:spPr/>
        <p:txBody>
          <a:bodyPr/>
          <a:lstStyle/>
          <a:p>
            <a:fld id="{5E62051D-BC22-CA41-97C9-86F7F4DB8664}" type="slidenum">
              <a:rPr lang="en-US" smtClean="0"/>
              <a:t>34</a:t>
            </a:fld>
            <a:endParaRPr lang="en-US"/>
          </a:p>
        </p:txBody>
      </p:sp>
    </p:spTree>
    <p:extLst>
      <p:ext uri="{BB962C8B-B14F-4D97-AF65-F5344CB8AC3E}">
        <p14:creationId xmlns:p14="http://schemas.microsoft.com/office/powerpoint/2010/main" val="409137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3374" cy="1325563"/>
          </a:xfrm>
        </p:spPr>
        <p:txBody>
          <a:bodyPr>
            <a:normAutofit/>
          </a:bodyPr>
          <a:lstStyle/>
          <a:p>
            <a:r>
              <a:rPr lang="en-GB" b="1" dirty="0"/>
              <a:t>Enterprise Data Warehouse (EDW) </a:t>
            </a:r>
          </a:p>
        </p:txBody>
      </p:sp>
      <p:sp>
        <p:nvSpPr>
          <p:cNvPr id="3" name="Content Placeholder 2"/>
          <p:cNvSpPr>
            <a:spLocks noGrp="1"/>
          </p:cNvSpPr>
          <p:nvPr>
            <p:ph idx="1"/>
          </p:nvPr>
        </p:nvSpPr>
        <p:spPr>
          <a:xfrm>
            <a:off x="838199" y="1825625"/>
            <a:ext cx="10847119" cy="4351338"/>
          </a:xfrm>
        </p:spPr>
        <p:txBody>
          <a:bodyPr>
            <a:normAutofit/>
          </a:bodyPr>
          <a:lstStyle/>
          <a:p>
            <a:pPr lvl="1"/>
            <a:r>
              <a:rPr lang="en-US" dirty="0"/>
              <a:t>Traditionally, an Enterprise Data Warehouse (EDW) has served as the foundation for business intelligence and data discovery. </a:t>
            </a:r>
          </a:p>
          <a:p>
            <a:pPr lvl="1"/>
            <a:endParaRPr lang="en-GB" dirty="0"/>
          </a:p>
          <a:p>
            <a:pPr lvl="1"/>
            <a:r>
              <a:rPr lang="en-GB" dirty="0"/>
              <a:t>Data flows into a data warehouse from transactional systems, typically RDBMS based, on a regular basis</a:t>
            </a:r>
          </a:p>
          <a:p>
            <a:pPr lvl="1"/>
            <a:endParaRPr lang="en-GB" dirty="0"/>
          </a:p>
          <a:p>
            <a:pPr lvl="1"/>
            <a:r>
              <a:rPr lang="en-GB" dirty="0"/>
              <a:t>Decision makers, Analysts, Data scientists access the data through Business Intelligence (BI) tools, SQL clients or other analytics applications</a:t>
            </a:r>
          </a:p>
          <a:p>
            <a:endParaRPr lang="en-GB" dirty="0"/>
          </a:p>
        </p:txBody>
      </p:sp>
      <p:sp>
        <p:nvSpPr>
          <p:cNvPr id="4" name="Slide Number Placeholder 3">
            <a:extLst>
              <a:ext uri="{FF2B5EF4-FFF2-40B4-BE49-F238E27FC236}">
                <a16:creationId xmlns:a16="http://schemas.microsoft.com/office/drawing/2014/main" id="{01E5BE3A-55E5-7A49-BE6C-B9A1084580B4}"/>
              </a:ext>
            </a:extLst>
          </p:cNvPr>
          <p:cNvSpPr>
            <a:spLocks noGrp="1"/>
          </p:cNvSpPr>
          <p:nvPr>
            <p:ph type="sldNum" sz="quarter" idx="12"/>
          </p:nvPr>
        </p:nvSpPr>
        <p:spPr/>
        <p:txBody>
          <a:bodyPr/>
          <a:lstStyle/>
          <a:p>
            <a:fld id="{5E62051D-BC22-CA41-97C9-86F7F4DB8664}" type="slidenum">
              <a:rPr lang="en-US" smtClean="0"/>
              <a:t>35</a:t>
            </a:fld>
            <a:endParaRPr lang="en-US"/>
          </a:p>
        </p:txBody>
      </p:sp>
    </p:spTree>
    <p:extLst>
      <p:ext uri="{BB962C8B-B14F-4D97-AF65-F5344CB8AC3E}">
        <p14:creationId xmlns:p14="http://schemas.microsoft.com/office/powerpoint/2010/main" val="1608883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1494" cy="1325563"/>
          </a:xfrm>
        </p:spPr>
        <p:txBody>
          <a:bodyPr>
            <a:normAutofit/>
          </a:bodyPr>
          <a:lstStyle/>
          <a:p>
            <a:pPr fontAlgn="base"/>
            <a:r>
              <a:rPr lang="en-GB" b="1" dirty="0"/>
              <a:t>Limitations of Traditional Data Warehouse (TDW) </a:t>
            </a:r>
            <a:endParaRPr lang="en-GB" dirty="0"/>
          </a:p>
        </p:txBody>
      </p:sp>
      <p:sp>
        <p:nvSpPr>
          <p:cNvPr id="3" name="Content Placeholder 2"/>
          <p:cNvSpPr>
            <a:spLocks noGrp="1"/>
          </p:cNvSpPr>
          <p:nvPr>
            <p:ph idx="1"/>
          </p:nvPr>
        </p:nvSpPr>
        <p:spPr/>
        <p:txBody>
          <a:bodyPr>
            <a:normAutofit lnSpcReduction="10000"/>
          </a:bodyPr>
          <a:lstStyle/>
          <a:p>
            <a:pPr lvl="1" fontAlgn="base"/>
            <a:r>
              <a:rPr lang="en-GB" dirty="0"/>
              <a:t>Data warehouse solutions not designed to handle the volume, variety, and complexity of today data.</a:t>
            </a:r>
          </a:p>
          <a:p>
            <a:pPr lvl="1" fontAlgn="base"/>
            <a:r>
              <a:rPr lang="en-GB" dirty="0"/>
              <a:t>Data sources are more numerous and varied resulting in more diverse data structures that must co-exist to enable analysis</a:t>
            </a:r>
          </a:p>
          <a:p>
            <a:pPr lvl="1" fontAlgn="base"/>
            <a:r>
              <a:rPr lang="en-GB" dirty="0"/>
              <a:t>Scaling up a conventional data warehouse to meet today increasing storage and workload demands is expensive, painful, and slow as it is typically vertical scaling (and not horizontal scaling)</a:t>
            </a:r>
          </a:p>
          <a:p>
            <a:pPr lvl="1" fontAlgn="base"/>
            <a:r>
              <a:rPr lang="en-GB" dirty="0"/>
              <a:t>Data Modelling can be complex.  Need to understand the data first.</a:t>
            </a:r>
          </a:p>
          <a:p>
            <a:pPr lvl="1" fontAlgn="base"/>
            <a:r>
              <a:rPr lang="en-GB" dirty="0"/>
              <a:t>Need to decide which data to store and which data to ignore. A big effort is spent on deciding what to bring in, how to bring in, how to store, how to transform etc. </a:t>
            </a:r>
          </a:p>
          <a:p>
            <a:pPr lvl="1" fontAlgn="base"/>
            <a:r>
              <a:rPr lang="en-GB" dirty="0"/>
              <a:t>Lesser time is spent on actually performing data discovery, uncovering patterns</a:t>
            </a:r>
          </a:p>
          <a:p>
            <a:pPr fontAlgn="base">
              <a:buNone/>
            </a:pPr>
            <a:endParaRPr lang="en-GB" dirty="0"/>
          </a:p>
          <a:p>
            <a:pPr fontAlgn="base"/>
            <a:endParaRPr lang="en-GB" dirty="0"/>
          </a:p>
          <a:p>
            <a:endParaRPr lang="en-GB" dirty="0"/>
          </a:p>
        </p:txBody>
      </p:sp>
      <p:sp>
        <p:nvSpPr>
          <p:cNvPr id="4" name="Slide Number Placeholder 3">
            <a:extLst>
              <a:ext uri="{FF2B5EF4-FFF2-40B4-BE49-F238E27FC236}">
                <a16:creationId xmlns:a16="http://schemas.microsoft.com/office/drawing/2014/main" id="{C3B21BC5-3F02-2749-8848-74A4E994641C}"/>
              </a:ext>
            </a:extLst>
          </p:cNvPr>
          <p:cNvSpPr>
            <a:spLocks noGrp="1"/>
          </p:cNvSpPr>
          <p:nvPr>
            <p:ph type="sldNum" sz="quarter" idx="12"/>
          </p:nvPr>
        </p:nvSpPr>
        <p:spPr/>
        <p:txBody>
          <a:bodyPr/>
          <a:lstStyle/>
          <a:p>
            <a:fld id="{5E62051D-BC22-CA41-97C9-86F7F4DB8664}" type="slidenum">
              <a:rPr lang="en-US" smtClean="0"/>
              <a:t>36</a:t>
            </a:fld>
            <a:endParaRPr lang="en-US"/>
          </a:p>
        </p:txBody>
      </p:sp>
    </p:spTree>
    <p:extLst>
      <p:ext uri="{BB962C8B-B14F-4D97-AF65-F5344CB8AC3E}">
        <p14:creationId xmlns:p14="http://schemas.microsoft.com/office/powerpoint/2010/main" val="62905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35244" cy="1325563"/>
          </a:xfrm>
        </p:spPr>
        <p:txBody>
          <a:bodyPr>
            <a:normAutofit/>
          </a:bodyPr>
          <a:lstStyle/>
          <a:p>
            <a:r>
              <a:rPr lang="en-GB" b="1" dirty="0"/>
              <a:t>Difference between Data Lakes and Enterprise Data Warehouse (EDW)</a:t>
            </a:r>
          </a:p>
        </p:txBody>
      </p:sp>
      <p:sp>
        <p:nvSpPr>
          <p:cNvPr id="3" name="Content Placeholder 2"/>
          <p:cNvSpPr>
            <a:spLocks noGrp="1"/>
          </p:cNvSpPr>
          <p:nvPr>
            <p:ph idx="1"/>
          </p:nvPr>
        </p:nvSpPr>
        <p:spPr/>
        <p:txBody>
          <a:bodyPr>
            <a:normAutofit/>
          </a:bodyPr>
          <a:lstStyle/>
          <a:p>
            <a:r>
              <a:rPr lang="en-GB" dirty="0"/>
              <a:t>EDW is fed data from variety of enterprise systems. The data needs to be transformed to conform to the EDW  own predefined schema</a:t>
            </a:r>
          </a:p>
          <a:p>
            <a:pPr fontAlgn="base"/>
            <a:r>
              <a:rPr lang="en-GB" dirty="0"/>
              <a:t>Data lakes are fed information in its native form. Little or no processing is performed for adapting the structure to an enterprise schema</a:t>
            </a:r>
          </a:p>
          <a:p>
            <a:pPr fontAlgn="base"/>
            <a:r>
              <a:rPr lang="en-GB" dirty="0"/>
              <a:t>Data Lakes are Flexible  -  by allowing the data to remain in its native format, a far greater stream of data is available for analysis</a:t>
            </a:r>
          </a:p>
          <a:p>
            <a:endParaRPr lang="en-GB" dirty="0"/>
          </a:p>
        </p:txBody>
      </p:sp>
      <p:sp>
        <p:nvSpPr>
          <p:cNvPr id="4" name="Slide Number Placeholder 3">
            <a:extLst>
              <a:ext uri="{FF2B5EF4-FFF2-40B4-BE49-F238E27FC236}">
                <a16:creationId xmlns:a16="http://schemas.microsoft.com/office/drawing/2014/main" id="{92C35DF5-8BFD-4943-9222-DC9F812395CB}"/>
              </a:ext>
            </a:extLst>
          </p:cNvPr>
          <p:cNvSpPr>
            <a:spLocks noGrp="1"/>
          </p:cNvSpPr>
          <p:nvPr>
            <p:ph type="sldNum" sz="quarter" idx="12"/>
          </p:nvPr>
        </p:nvSpPr>
        <p:spPr/>
        <p:txBody>
          <a:bodyPr/>
          <a:lstStyle/>
          <a:p>
            <a:fld id="{5E62051D-BC22-CA41-97C9-86F7F4DB8664}" type="slidenum">
              <a:rPr lang="en-US" smtClean="0"/>
              <a:t>37</a:t>
            </a:fld>
            <a:endParaRPr lang="en-US"/>
          </a:p>
        </p:txBody>
      </p:sp>
    </p:spTree>
    <p:extLst>
      <p:ext uri="{BB962C8B-B14F-4D97-AF65-F5344CB8AC3E}">
        <p14:creationId xmlns:p14="http://schemas.microsoft.com/office/powerpoint/2010/main" val="3889164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1" y="0"/>
          <a:ext cx="9144000" cy="696482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68700">
                <a:tc>
                  <a:txBody>
                    <a:bodyPr/>
                    <a:lstStyle/>
                    <a:p>
                      <a:pPr>
                        <a:lnSpc>
                          <a:spcPct val="115000"/>
                        </a:lnSpc>
                        <a:spcAft>
                          <a:spcPts val="0"/>
                        </a:spcAft>
                      </a:pPr>
                      <a:r>
                        <a:rPr lang="en-GB" sz="1300" b="1" dirty="0">
                          <a:latin typeface="Arial"/>
                          <a:ea typeface="Times New Roman"/>
                          <a:cs typeface="Times New Roman"/>
                        </a:rPr>
                        <a:t>Attribute</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a:lnSpc>
                          <a:spcPct val="115000"/>
                        </a:lnSpc>
                        <a:spcAft>
                          <a:spcPts val="0"/>
                        </a:spcAft>
                      </a:pPr>
                      <a:r>
                        <a:rPr lang="en-GB" sz="1300" b="1">
                          <a:latin typeface="Arial"/>
                          <a:ea typeface="Times New Roman"/>
                          <a:cs typeface="Times New Roman"/>
                        </a:rPr>
                        <a:t>EDW</a:t>
                      </a:r>
                      <a:endParaRPr lang="en-GB" sz="130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a:lnSpc>
                          <a:spcPct val="115000"/>
                        </a:lnSpc>
                        <a:spcAft>
                          <a:spcPts val="0"/>
                        </a:spcAft>
                      </a:pPr>
                      <a:r>
                        <a:rPr lang="en-GB" sz="1300" b="1" dirty="0">
                          <a:latin typeface="Arial"/>
                          <a:ea typeface="Times New Roman"/>
                          <a:cs typeface="Times New Roman"/>
                        </a:rPr>
                        <a:t>Data lake</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extLst>
                  <a:ext uri="{0D108BD9-81ED-4DB2-BD59-A6C34878D82A}">
                    <a16:rowId xmlns:a16="http://schemas.microsoft.com/office/drawing/2014/main" val="10000"/>
                  </a:ext>
                </a:extLst>
              </a:tr>
              <a:tr h="268700">
                <a:tc>
                  <a:txBody>
                    <a:bodyPr/>
                    <a:lstStyle/>
                    <a:p>
                      <a:pPr>
                        <a:lnSpc>
                          <a:spcPct val="115000"/>
                        </a:lnSpc>
                        <a:spcAft>
                          <a:spcPts val="0"/>
                        </a:spcAft>
                      </a:pPr>
                      <a:r>
                        <a:rPr lang="en-GB" sz="1300" dirty="0">
                          <a:latin typeface="Arial"/>
                          <a:ea typeface="Times New Roman"/>
                          <a:cs typeface="Times New Roman"/>
                        </a:rPr>
                        <a:t>Schema</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a:latin typeface="Arial"/>
                          <a:ea typeface="Times New Roman"/>
                          <a:cs typeface="Times New Roman"/>
                        </a:rPr>
                        <a:t>Schema-on-write</a:t>
                      </a:r>
                      <a:endParaRPr lang="en-GB" sz="130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Schema-on-read</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9D9D9D"/>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1"/>
                  </a:ext>
                </a:extLst>
              </a:tr>
              <a:tr h="386071">
                <a:tc>
                  <a:txBody>
                    <a:bodyPr/>
                    <a:lstStyle/>
                    <a:p>
                      <a:pPr>
                        <a:lnSpc>
                          <a:spcPct val="115000"/>
                        </a:lnSpc>
                        <a:spcAft>
                          <a:spcPts val="0"/>
                        </a:spcAft>
                      </a:pPr>
                      <a:r>
                        <a:rPr lang="en-GB" sz="1300" dirty="0">
                          <a:latin typeface="Arial"/>
                          <a:ea typeface="Times New Roman"/>
                          <a:cs typeface="Times New Roman"/>
                        </a:rPr>
                        <a:t>Scale</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a:latin typeface="Arial"/>
                          <a:ea typeface="Times New Roman"/>
                          <a:cs typeface="Times New Roman"/>
                        </a:rPr>
                        <a:t>Scales to large volumes at moderate cost</a:t>
                      </a:r>
                      <a:endParaRPr lang="en-GB" sz="130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Scales to huge volumes at low cost</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2"/>
                  </a:ext>
                </a:extLst>
              </a:tr>
              <a:tr h="701631">
                <a:tc>
                  <a:txBody>
                    <a:bodyPr/>
                    <a:lstStyle/>
                    <a:p>
                      <a:pPr>
                        <a:lnSpc>
                          <a:spcPct val="115000"/>
                        </a:lnSpc>
                        <a:spcAft>
                          <a:spcPts val="0"/>
                        </a:spcAft>
                      </a:pPr>
                      <a:r>
                        <a:rPr lang="en-GB" sz="1300" dirty="0">
                          <a:latin typeface="Arial"/>
                          <a:ea typeface="Times New Roman"/>
                          <a:cs typeface="Times New Roman"/>
                        </a:rPr>
                        <a:t>Access methods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Accessed through standardised SQL and BI tools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Accessed through SQL-like systems, programs created by developers, and other methods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3"/>
                  </a:ext>
                </a:extLst>
              </a:tr>
              <a:tr h="701631">
                <a:tc>
                  <a:txBody>
                    <a:bodyPr/>
                    <a:lstStyle/>
                    <a:p>
                      <a:pPr>
                        <a:lnSpc>
                          <a:spcPct val="115000"/>
                        </a:lnSpc>
                        <a:spcAft>
                          <a:spcPts val="0"/>
                        </a:spcAft>
                      </a:pPr>
                      <a:r>
                        <a:rPr lang="en-GB" sz="1300" dirty="0">
                          <a:latin typeface="Arial"/>
                          <a:ea typeface="Times New Roman"/>
                          <a:cs typeface="Times New Roman"/>
                        </a:rPr>
                        <a:t>Workload</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Supports batch processing, as well as thousands of concurrent users performing interactive analytics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Supports batch and stream processing, plus an improved capability over EDWs to support interactive queries from users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4"/>
                  </a:ext>
                </a:extLst>
              </a:tr>
              <a:tr h="268700">
                <a:tc>
                  <a:txBody>
                    <a:bodyPr/>
                    <a:lstStyle/>
                    <a:p>
                      <a:pPr>
                        <a:lnSpc>
                          <a:spcPct val="115000"/>
                        </a:lnSpc>
                        <a:spcAft>
                          <a:spcPts val="0"/>
                        </a:spcAft>
                      </a:pPr>
                      <a:r>
                        <a:rPr lang="en-GB" sz="1300" dirty="0">
                          <a:latin typeface="Arial"/>
                          <a:ea typeface="Times New Roman"/>
                          <a:cs typeface="Times New Roman"/>
                        </a:rPr>
                        <a:t>Data</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Cleansed</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Raw</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5"/>
                  </a:ext>
                </a:extLst>
              </a:tr>
              <a:tr h="537517">
                <a:tc>
                  <a:txBody>
                    <a:bodyPr/>
                    <a:lstStyle/>
                    <a:p>
                      <a:pPr>
                        <a:lnSpc>
                          <a:spcPct val="115000"/>
                        </a:lnSpc>
                        <a:spcAft>
                          <a:spcPts val="0"/>
                        </a:spcAft>
                      </a:pPr>
                      <a:r>
                        <a:rPr lang="en-GB" sz="1300" dirty="0">
                          <a:latin typeface="Arial"/>
                          <a:ea typeface="Times New Roman"/>
                          <a:cs typeface="Times New Roman"/>
                        </a:rPr>
                        <a:t>Cost/efficiency</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Efficiently uses CPU/IO</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a:lnSpc>
                          <a:spcPct val="115000"/>
                        </a:lnSpc>
                        <a:spcAft>
                          <a:spcPts val="0"/>
                        </a:spcAft>
                      </a:pPr>
                      <a:r>
                        <a:rPr lang="en-GB" sz="1300" dirty="0">
                          <a:latin typeface="Arial"/>
                          <a:ea typeface="Times New Roman"/>
                          <a:cs typeface="Times New Roman"/>
                        </a:rPr>
                        <a:t>Efficiently uses storage and processing capabilities at very low cost</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6"/>
                  </a:ext>
                </a:extLst>
              </a:tr>
              <a:tr h="3503131">
                <a:tc>
                  <a:txBody>
                    <a:bodyPr/>
                    <a:lstStyle/>
                    <a:p>
                      <a:pPr>
                        <a:lnSpc>
                          <a:spcPct val="115000"/>
                        </a:lnSpc>
                        <a:spcAft>
                          <a:spcPts val="0"/>
                        </a:spcAft>
                      </a:pPr>
                      <a:r>
                        <a:rPr lang="en-GB" sz="1300" dirty="0">
                          <a:latin typeface="Arial"/>
                          <a:ea typeface="Times New Roman"/>
                          <a:cs typeface="Times New Roman"/>
                        </a:rPr>
                        <a:t>Benefits</a:t>
                      </a:r>
                      <a:endParaRPr lang="en-GB" sz="13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Data of recognised high value </a:t>
                      </a: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Known entities, tracked over time </a:t>
                      </a: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Transform once, use many</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Clean, safe, secure data</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Provides a single enterprise-wide view of data from multiple sources</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Easy to consume data</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High concurrency</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Consistent performance</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Fast response times</a:t>
                      </a:r>
                      <a:endParaRPr lang="en-GB" sz="12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tc>
                  <a:txBody>
                    <a:bodyPr/>
                    <a:lstStyle/>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Candidate data of potential value </a:t>
                      </a: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Raw material for discovering entities and facts </a:t>
                      </a: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Transforms the economics of storing large amounts of data</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Scales to execute on tens of thousands of servers</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Enables analysis to begin as soon as the data arrives</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Allows usage structured /unstructured data</a:t>
                      </a:r>
                      <a:r>
                        <a:rPr lang="en-GB" sz="1200" baseline="0" dirty="0">
                          <a:latin typeface="Arial"/>
                          <a:ea typeface="Times New Roman"/>
                          <a:cs typeface="Times New Roman"/>
                        </a:rPr>
                        <a:t> </a:t>
                      </a:r>
                      <a:r>
                        <a:rPr lang="en-GB" sz="1200" dirty="0">
                          <a:latin typeface="Arial"/>
                          <a:ea typeface="Times New Roman"/>
                          <a:cs typeface="Times New Roman"/>
                        </a:rPr>
                        <a:t>from a single store</a:t>
                      </a:r>
                      <a:endParaRPr lang="en-GB" sz="1200" dirty="0">
                        <a:latin typeface="Calibri"/>
                        <a:ea typeface="Calibri"/>
                        <a:cs typeface="Times New Roman"/>
                      </a:endParaRPr>
                    </a:p>
                    <a:p>
                      <a:pPr marL="342900" lvl="0" indent="-342900">
                        <a:lnSpc>
                          <a:spcPct val="125000"/>
                        </a:lnSpc>
                        <a:spcBef>
                          <a:spcPts val="605"/>
                        </a:spcBef>
                        <a:spcAft>
                          <a:spcPts val="0"/>
                        </a:spcAft>
                        <a:buSzPts val="1000"/>
                        <a:buFont typeface="Symbol"/>
                        <a:buChar char=""/>
                        <a:tabLst>
                          <a:tab pos="457200" algn="l"/>
                        </a:tabLst>
                      </a:pPr>
                      <a:r>
                        <a:rPr lang="en-GB" sz="1200" dirty="0">
                          <a:latin typeface="Arial"/>
                          <a:ea typeface="Times New Roman"/>
                          <a:cs typeface="Times New Roman"/>
                        </a:rPr>
                        <a:t>Supports agile </a:t>
                      </a:r>
                      <a:r>
                        <a:rPr lang="en-GB" sz="1200" dirty="0" err="1">
                          <a:latin typeface="Arial"/>
                          <a:ea typeface="Times New Roman"/>
                          <a:cs typeface="Times New Roman"/>
                        </a:rPr>
                        <a:t>modeling</a:t>
                      </a:r>
                      <a:r>
                        <a:rPr lang="en-GB" sz="1200" dirty="0">
                          <a:latin typeface="Arial"/>
                          <a:ea typeface="Times New Roman"/>
                          <a:cs typeface="Times New Roman"/>
                        </a:rPr>
                        <a:t> by allowing users to change models, applications, and queries</a:t>
                      </a:r>
                      <a:endParaRPr lang="en-GB" sz="1200" dirty="0">
                        <a:latin typeface="Calibri"/>
                        <a:ea typeface="Calibri"/>
                        <a:cs typeface="Times New Roman"/>
                      </a:endParaRPr>
                    </a:p>
                  </a:txBody>
                  <a:tcPr marL="25375" marR="25375" marT="25375" marB="25375" anchor="ctr">
                    <a:lnL>
                      <a:noFill/>
                    </a:lnL>
                    <a:lnR>
                      <a:noFill/>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Slide Number Placeholder 2">
            <a:extLst>
              <a:ext uri="{FF2B5EF4-FFF2-40B4-BE49-F238E27FC236}">
                <a16:creationId xmlns:a16="http://schemas.microsoft.com/office/drawing/2014/main" id="{02B54C8A-8E03-4246-B675-AB5F030E6A3D}"/>
              </a:ext>
            </a:extLst>
          </p:cNvPr>
          <p:cNvSpPr>
            <a:spLocks noGrp="1"/>
          </p:cNvSpPr>
          <p:nvPr>
            <p:ph type="sldNum" sz="quarter" idx="12"/>
          </p:nvPr>
        </p:nvSpPr>
        <p:spPr/>
        <p:txBody>
          <a:bodyPr/>
          <a:lstStyle/>
          <a:p>
            <a:fld id="{5E62051D-BC22-CA41-97C9-86F7F4DB8664}" type="slidenum">
              <a:rPr lang="en-US" smtClean="0"/>
              <a:t>38</a:t>
            </a:fld>
            <a:endParaRPr lang="en-US"/>
          </a:p>
        </p:txBody>
      </p:sp>
    </p:spTree>
    <p:extLst>
      <p:ext uri="{BB962C8B-B14F-4D97-AF65-F5344CB8AC3E}">
        <p14:creationId xmlns:p14="http://schemas.microsoft.com/office/powerpoint/2010/main" val="515914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Data Lake Characteristics - Ingest Data quickly</a:t>
            </a:r>
          </a:p>
        </p:txBody>
      </p:sp>
      <p:sp>
        <p:nvSpPr>
          <p:cNvPr id="3" name="Content Placeholder 2"/>
          <p:cNvSpPr>
            <a:spLocks noGrp="1"/>
          </p:cNvSpPr>
          <p:nvPr>
            <p:ph idx="1"/>
          </p:nvPr>
        </p:nvSpPr>
        <p:spPr/>
        <p:txBody>
          <a:bodyPr>
            <a:normAutofit/>
          </a:bodyPr>
          <a:lstStyle/>
          <a:p>
            <a:pPr algn="just"/>
            <a:r>
              <a:rPr lang="en-GB" dirty="0"/>
              <a:t>It ingests data quickly - A data lake ingests data in its raw, original state, straight from data sources, with little or no cleansing, standardisation or transformation</a:t>
            </a:r>
          </a:p>
          <a:p>
            <a:pPr algn="just"/>
            <a:r>
              <a:rPr lang="en-GB" dirty="0"/>
              <a:t>The early ingestion of data means that operational data is captured and made available for exploration, discovery, and reporting as soon as possible</a:t>
            </a:r>
          </a:p>
          <a:p>
            <a:pPr algn="just"/>
            <a:r>
              <a:rPr lang="en-GB" dirty="0"/>
              <a:t>It captures streaming or batch Data</a:t>
            </a:r>
          </a:p>
          <a:p>
            <a:pPr algn="just"/>
            <a:r>
              <a:rPr lang="en-GB" dirty="0"/>
              <a:t>Data is landed and ready for transformations prior to loading elsewhere.</a:t>
            </a:r>
          </a:p>
        </p:txBody>
      </p:sp>
      <p:sp>
        <p:nvSpPr>
          <p:cNvPr id="4" name="Slide Number Placeholder 3">
            <a:extLst>
              <a:ext uri="{FF2B5EF4-FFF2-40B4-BE49-F238E27FC236}">
                <a16:creationId xmlns:a16="http://schemas.microsoft.com/office/drawing/2014/main" id="{5AD48295-F539-DC4D-9BCD-416D20F3EDC8}"/>
              </a:ext>
            </a:extLst>
          </p:cNvPr>
          <p:cNvSpPr>
            <a:spLocks noGrp="1"/>
          </p:cNvSpPr>
          <p:nvPr>
            <p:ph type="sldNum" sz="quarter" idx="12"/>
          </p:nvPr>
        </p:nvSpPr>
        <p:spPr/>
        <p:txBody>
          <a:bodyPr/>
          <a:lstStyle/>
          <a:p>
            <a:fld id="{5E62051D-BC22-CA41-97C9-86F7F4DB8664}" type="slidenum">
              <a:rPr lang="en-US" smtClean="0"/>
              <a:t>39</a:t>
            </a:fld>
            <a:endParaRPr lang="en-US"/>
          </a:p>
        </p:txBody>
      </p:sp>
    </p:spTree>
    <p:extLst>
      <p:ext uri="{BB962C8B-B14F-4D97-AF65-F5344CB8AC3E}">
        <p14:creationId xmlns:p14="http://schemas.microsoft.com/office/powerpoint/2010/main" val="179632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Hive and Pig - 1</a:t>
            </a:r>
            <a:endParaRPr lang="en-US" dirty="0"/>
          </a:p>
        </p:txBody>
      </p:sp>
      <p:sp>
        <p:nvSpPr>
          <p:cNvPr id="3" name="Content Placeholder 2"/>
          <p:cNvSpPr>
            <a:spLocks noGrp="1"/>
          </p:cNvSpPr>
          <p:nvPr>
            <p:ph idx="1"/>
          </p:nvPr>
        </p:nvSpPr>
        <p:spPr/>
        <p:txBody>
          <a:bodyPr>
            <a:normAutofit lnSpcReduction="10000"/>
          </a:bodyPr>
          <a:lstStyle/>
          <a:p>
            <a:r>
              <a:rPr lang="en-US" dirty="0"/>
              <a:t>Hive: data warehousing application in Hadoop</a:t>
            </a:r>
          </a:p>
          <a:p>
            <a:pPr lvl="1"/>
            <a:r>
              <a:rPr lang="en-US" dirty="0"/>
              <a:t>Query language is HQL, variant of SQL</a:t>
            </a:r>
          </a:p>
          <a:p>
            <a:pPr lvl="1"/>
            <a:r>
              <a:rPr lang="en-US" dirty="0"/>
              <a:t>Tables stored on HDFS as flat files</a:t>
            </a:r>
          </a:p>
          <a:p>
            <a:pPr lvl="1"/>
            <a:r>
              <a:rPr lang="en-US" dirty="0"/>
              <a:t>Developed by Facebook, now open source</a:t>
            </a:r>
          </a:p>
          <a:p>
            <a:r>
              <a:rPr lang="en-US" dirty="0"/>
              <a:t>Pig: large-scale data processing system</a:t>
            </a:r>
          </a:p>
          <a:p>
            <a:pPr lvl="1"/>
            <a:r>
              <a:rPr lang="en-US" dirty="0"/>
              <a:t>Scripts are written in Pig Latin, a dataflow language</a:t>
            </a:r>
          </a:p>
          <a:p>
            <a:pPr lvl="1"/>
            <a:r>
              <a:rPr lang="en-US" dirty="0"/>
              <a:t>Developed by Yahoo!, now open source</a:t>
            </a:r>
          </a:p>
          <a:p>
            <a:pPr lvl="1"/>
            <a:r>
              <a:rPr lang="en-US" dirty="0"/>
              <a:t>Roughly half of all Yahoo! internal jobs</a:t>
            </a:r>
          </a:p>
          <a:p>
            <a:r>
              <a:rPr lang="en-US" dirty="0"/>
              <a:t>Common idea:</a:t>
            </a:r>
          </a:p>
          <a:p>
            <a:pPr lvl="1"/>
            <a:r>
              <a:rPr lang="en-US" dirty="0"/>
              <a:t>Provide higher-level language to facilitate large-data processing</a:t>
            </a:r>
          </a:p>
          <a:p>
            <a:pPr lvl="1"/>
            <a:r>
              <a:rPr lang="en-US" dirty="0"/>
              <a:t>Higher-level language “compiles down” to Hadoop jobs</a:t>
            </a:r>
          </a:p>
          <a:p>
            <a:pPr lvl="1"/>
            <a:endParaRPr lang="en-US" dirty="0"/>
          </a:p>
          <a:p>
            <a:pPr lvl="1"/>
            <a:endParaRPr lang="en-US" dirty="0"/>
          </a:p>
        </p:txBody>
      </p:sp>
      <p:pic>
        <p:nvPicPr>
          <p:cNvPr id="4" name="Picture 3"/>
          <p:cNvPicPr>
            <a:picLocks noChangeAspect="1"/>
          </p:cNvPicPr>
          <p:nvPr/>
        </p:nvPicPr>
        <p:blipFill>
          <a:blip r:embed="rId2" cstate="print"/>
          <a:srcRect l="18000" r="18000"/>
          <a:stretch>
            <a:fillRect/>
          </a:stretch>
        </p:blipFill>
        <p:spPr>
          <a:xfrm>
            <a:off x="9166746" y="2924944"/>
            <a:ext cx="1345620" cy="1401688"/>
          </a:xfrm>
          <a:prstGeom prst="rect">
            <a:avLst/>
          </a:prstGeom>
          <a:ln>
            <a:noFill/>
          </a:ln>
          <a:effectLst>
            <a:softEdge rad="112500"/>
          </a:effectLst>
        </p:spPr>
      </p:pic>
      <p:pic>
        <p:nvPicPr>
          <p:cNvPr id="5" name="Picture 4" descr="hive-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2305" y="914400"/>
            <a:ext cx="1649959" cy="160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79751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1657" cy="1325563"/>
          </a:xfrm>
        </p:spPr>
        <p:txBody>
          <a:bodyPr>
            <a:normAutofit fontScale="90000"/>
          </a:bodyPr>
          <a:lstStyle/>
          <a:p>
            <a:r>
              <a:rPr lang="en-GB" b="1" dirty="0"/>
              <a:t>Building a data lake - Start With a Business Problem </a:t>
            </a:r>
            <a:br>
              <a:rPr lang="en-GB" dirty="0"/>
            </a:br>
            <a:endParaRPr lang="en-GB" dirty="0"/>
          </a:p>
        </p:txBody>
      </p:sp>
      <p:sp>
        <p:nvSpPr>
          <p:cNvPr id="3" name="Content Placeholder 2"/>
          <p:cNvSpPr>
            <a:spLocks noGrp="1"/>
          </p:cNvSpPr>
          <p:nvPr>
            <p:ph idx="1"/>
          </p:nvPr>
        </p:nvSpPr>
        <p:spPr/>
        <p:txBody>
          <a:bodyPr>
            <a:normAutofit/>
          </a:bodyPr>
          <a:lstStyle/>
          <a:p>
            <a:r>
              <a:rPr lang="en-GB" dirty="0"/>
              <a:t>It is better you start with a business problem in mind, stay focused and solve it. </a:t>
            </a:r>
          </a:p>
          <a:p>
            <a:endParaRPr lang="en-GB" dirty="0"/>
          </a:p>
          <a:p>
            <a:r>
              <a:rPr lang="en-GB" dirty="0"/>
              <a:t>Customers who start with an actual business problem for their data lake are often more effective. </a:t>
            </a:r>
          </a:p>
          <a:p>
            <a:endParaRPr lang="en-GB" dirty="0"/>
          </a:p>
        </p:txBody>
      </p:sp>
      <p:sp>
        <p:nvSpPr>
          <p:cNvPr id="4" name="Slide Number Placeholder 3">
            <a:extLst>
              <a:ext uri="{FF2B5EF4-FFF2-40B4-BE49-F238E27FC236}">
                <a16:creationId xmlns:a16="http://schemas.microsoft.com/office/drawing/2014/main" id="{79F10AF8-9D1B-6448-82D2-43C485813D82}"/>
              </a:ext>
            </a:extLst>
          </p:cNvPr>
          <p:cNvSpPr>
            <a:spLocks noGrp="1"/>
          </p:cNvSpPr>
          <p:nvPr>
            <p:ph type="sldNum" sz="quarter" idx="12"/>
          </p:nvPr>
        </p:nvSpPr>
        <p:spPr/>
        <p:txBody>
          <a:bodyPr/>
          <a:lstStyle/>
          <a:p>
            <a:fld id="{5E62051D-BC22-CA41-97C9-86F7F4DB8664}" type="slidenum">
              <a:rPr lang="en-US" smtClean="0"/>
              <a:t>40</a:t>
            </a:fld>
            <a:endParaRPr lang="en-US"/>
          </a:p>
        </p:txBody>
      </p:sp>
    </p:spTree>
    <p:extLst>
      <p:ext uri="{BB962C8B-B14F-4D97-AF65-F5344CB8AC3E}">
        <p14:creationId xmlns:p14="http://schemas.microsoft.com/office/powerpoint/2010/main" val="528217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Building a data lake -Data </a:t>
            </a:r>
            <a:r>
              <a:rPr lang="en-GB" b="1" dirty="0" err="1"/>
              <a:t>Catalog</a:t>
            </a:r>
            <a:endParaRPr lang="en-GB" b="1" dirty="0"/>
          </a:p>
        </p:txBody>
      </p:sp>
      <p:sp>
        <p:nvSpPr>
          <p:cNvPr id="3" name="Content Placeholder 2"/>
          <p:cNvSpPr>
            <a:spLocks noGrp="1"/>
          </p:cNvSpPr>
          <p:nvPr>
            <p:ph idx="1"/>
          </p:nvPr>
        </p:nvSpPr>
        <p:spPr/>
        <p:txBody>
          <a:bodyPr>
            <a:normAutofit/>
          </a:bodyPr>
          <a:lstStyle/>
          <a:p>
            <a:r>
              <a:rPr lang="en-GB" dirty="0"/>
              <a:t>A key challenges in building a data lake is to keep track of all of the raw data as they were loaded into the data lake and then tracking all of the new data and versions that were created by data transformation, data processing, and analytics. </a:t>
            </a:r>
          </a:p>
          <a:p>
            <a:r>
              <a:rPr lang="en-GB" dirty="0"/>
              <a:t>An essential component of a data lake is the data </a:t>
            </a:r>
            <a:r>
              <a:rPr lang="en-GB" dirty="0" err="1"/>
              <a:t>catalog</a:t>
            </a:r>
            <a:r>
              <a:rPr lang="en-GB" dirty="0"/>
              <a:t>. This provides a query-able interface of all data stored in the data lake</a:t>
            </a:r>
          </a:p>
          <a:p>
            <a:r>
              <a:rPr lang="en-GB" dirty="0"/>
              <a:t> Data </a:t>
            </a:r>
            <a:r>
              <a:rPr lang="en-GB" dirty="0" err="1"/>
              <a:t>catalogs</a:t>
            </a:r>
            <a:r>
              <a:rPr lang="en-GB" dirty="0"/>
              <a:t> can alert users when data that is relevant to their work is ingested in the Data Lake</a:t>
            </a:r>
          </a:p>
          <a:p>
            <a:r>
              <a:rPr lang="en-GB" dirty="0"/>
              <a:t>Example:  AWS Glue, Azure Data </a:t>
            </a:r>
            <a:r>
              <a:rPr lang="en-GB" dirty="0" err="1"/>
              <a:t>Catalog</a:t>
            </a:r>
            <a:endParaRPr lang="en-GB" dirty="0"/>
          </a:p>
        </p:txBody>
      </p:sp>
      <p:sp>
        <p:nvSpPr>
          <p:cNvPr id="4" name="Slide Number Placeholder 3">
            <a:extLst>
              <a:ext uri="{FF2B5EF4-FFF2-40B4-BE49-F238E27FC236}">
                <a16:creationId xmlns:a16="http://schemas.microsoft.com/office/drawing/2014/main" id="{65A9D4FE-54A2-2C4E-9A1B-E470AC205108}"/>
              </a:ext>
            </a:extLst>
          </p:cNvPr>
          <p:cNvSpPr>
            <a:spLocks noGrp="1"/>
          </p:cNvSpPr>
          <p:nvPr>
            <p:ph type="sldNum" sz="quarter" idx="12"/>
          </p:nvPr>
        </p:nvSpPr>
        <p:spPr/>
        <p:txBody>
          <a:bodyPr/>
          <a:lstStyle/>
          <a:p>
            <a:fld id="{5E62051D-BC22-CA41-97C9-86F7F4DB8664}" type="slidenum">
              <a:rPr lang="en-US" smtClean="0"/>
              <a:t>41</a:t>
            </a:fld>
            <a:endParaRPr lang="en-US"/>
          </a:p>
        </p:txBody>
      </p:sp>
    </p:spTree>
    <p:extLst>
      <p:ext uri="{BB962C8B-B14F-4D97-AF65-F5344CB8AC3E}">
        <p14:creationId xmlns:p14="http://schemas.microsoft.com/office/powerpoint/2010/main" val="2435461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Building a data lake - Landing Zone</a:t>
            </a:r>
          </a:p>
        </p:txBody>
      </p:sp>
      <p:sp>
        <p:nvSpPr>
          <p:cNvPr id="3" name="Content Placeholder 2"/>
          <p:cNvSpPr>
            <a:spLocks noGrp="1"/>
          </p:cNvSpPr>
          <p:nvPr>
            <p:ph idx="1"/>
          </p:nvPr>
        </p:nvSpPr>
        <p:spPr/>
        <p:txBody>
          <a:bodyPr>
            <a:normAutofit/>
          </a:bodyPr>
          <a:lstStyle/>
          <a:p>
            <a:pPr algn="just"/>
            <a:r>
              <a:rPr lang="en-GB" dirty="0"/>
              <a:t>Landing zone is the central place where data will land in your enterprise. It contains all the raw data from all different source systems available. There is no cleansing and any logics applied on this layer </a:t>
            </a:r>
          </a:p>
          <a:p>
            <a:r>
              <a:rPr lang="en-GB" dirty="0"/>
              <a:t>Hadoop is a useful to land data, for these reasons:</a:t>
            </a:r>
          </a:p>
          <a:p>
            <a:pPr lvl="2"/>
            <a:r>
              <a:rPr lang="en-GB" dirty="0"/>
              <a:t> It can handle all kinds of data (structured or unstructured) </a:t>
            </a:r>
          </a:p>
          <a:p>
            <a:pPr lvl="2"/>
            <a:r>
              <a:rPr lang="en-GB" dirty="0"/>
              <a:t>It is easily scalable and can store v large data volumes</a:t>
            </a:r>
          </a:p>
          <a:p>
            <a:pPr lvl="2"/>
            <a:r>
              <a:rPr lang="en-GB" dirty="0"/>
              <a:t> It is inexpensive </a:t>
            </a:r>
          </a:p>
          <a:p>
            <a:pPr lvl="2"/>
            <a:r>
              <a:rPr lang="en-GB" dirty="0"/>
              <a:t>Once you land data in </a:t>
            </a:r>
            <a:r>
              <a:rPr lang="en-GB" dirty="0" err="1"/>
              <a:t>Hadoop</a:t>
            </a:r>
            <a:r>
              <a:rPr lang="en-GB" dirty="0"/>
              <a:t>, you have the flexibility to query, analyse, or process the data in a variety of ways.</a:t>
            </a:r>
          </a:p>
          <a:p>
            <a:pPr lvl="1"/>
            <a:endParaRPr lang="en-GB" dirty="0"/>
          </a:p>
        </p:txBody>
      </p:sp>
      <p:sp>
        <p:nvSpPr>
          <p:cNvPr id="4" name="Slide Number Placeholder 3">
            <a:extLst>
              <a:ext uri="{FF2B5EF4-FFF2-40B4-BE49-F238E27FC236}">
                <a16:creationId xmlns:a16="http://schemas.microsoft.com/office/drawing/2014/main" id="{202D417D-E5CB-1048-A0E3-C8E6A8625629}"/>
              </a:ext>
            </a:extLst>
          </p:cNvPr>
          <p:cNvSpPr>
            <a:spLocks noGrp="1"/>
          </p:cNvSpPr>
          <p:nvPr>
            <p:ph type="sldNum" sz="quarter" idx="12"/>
          </p:nvPr>
        </p:nvSpPr>
        <p:spPr/>
        <p:txBody>
          <a:bodyPr/>
          <a:lstStyle/>
          <a:p>
            <a:fld id="{5E62051D-BC22-CA41-97C9-86F7F4DB8664}" type="slidenum">
              <a:rPr lang="en-US" smtClean="0"/>
              <a:t>42</a:t>
            </a:fld>
            <a:endParaRPr lang="en-US"/>
          </a:p>
        </p:txBody>
      </p:sp>
    </p:spTree>
    <p:extLst>
      <p:ext uri="{BB962C8B-B14F-4D97-AF65-F5344CB8AC3E}">
        <p14:creationId xmlns:p14="http://schemas.microsoft.com/office/powerpoint/2010/main" val="1640662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Building a data lake - Querying your archive</a:t>
            </a:r>
          </a:p>
        </p:txBody>
      </p:sp>
      <p:sp>
        <p:nvSpPr>
          <p:cNvPr id="3" name="Content Placeholder 2"/>
          <p:cNvSpPr>
            <a:spLocks noGrp="1"/>
          </p:cNvSpPr>
          <p:nvPr>
            <p:ph idx="1"/>
          </p:nvPr>
        </p:nvSpPr>
        <p:spPr/>
        <p:txBody>
          <a:bodyPr>
            <a:normAutofit/>
          </a:bodyPr>
          <a:lstStyle/>
          <a:p>
            <a:pPr algn="just"/>
            <a:r>
              <a:rPr lang="en-GB" dirty="0"/>
              <a:t>Several studies have shown that most data in an enterprise data warehouse is rarely used</a:t>
            </a:r>
          </a:p>
          <a:p>
            <a:pPr algn="just"/>
            <a:r>
              <a:rPr lang="en-GB" dirty="0"/>
              <a:t> An approach to address this inefficiency is to classify data as </a:t>
            </a:r>
            <a:r>
              <a:rPr lang="en-GB" b="1" dirty="0"/>
              <a:t>hot</a:t>
            </a:r>
            <a:r>
              <a:rPr lang="en-GB" dirty="0"/>
              <a:t>, </a:t>
            </a:r>
            <a:r>
              <a:rPr lang="en-GB" b="1" dirty="0"/>
              <a:t>warm</a:t>
            </a:r>
            <a:r>
              <a:rPr lang="en-GB" dirty="0"/>
              <a:t>, or </a:t>
            </a:r>
            <a:r>
              <a:rPr lang="en-GB" b="1" dirty="0"/>
              <a:t>cold</a:t>
            </a:r>
            <a:r>
              <a:rPr lang="en-GB" dirty="0"/>
              <a:t>;  hot data is used often, warm data is used from time to time; and cold data is rarely used </a:t>
            </a:r>
          </a:p>
          <a:p>
            <a:endParaRPr lang="en-GB" dirty="0"/>
          </a:p>
          <a:p>
            <a:r>
              <a:rPr lang="en-GB" dirty="0"/>
              <a:t>Cold data could be archived to Hadoop</a:t>
            </a:r>
          </a:p>
        </p:txBody>
      </p:sp>
      <p:sp>
        <p:nvSpPr>
          <p:cNvPr id="4" name="Slide Number Placeholder 3">
            <a:extLst>
              <a:ext uri="{FF2B5EF4-FFF2-40B4-BE49-F238E27FC236}">
                <a16:creationId xmlns:a16="http://schemas.microsoft.com/office/drawing/2014/main" id="{684171A3-DCA3-B740-8936-E692453C2331}"/>
              </a:ext>
            </a:extLst>
          </p:cNvPr>
          <p:cNvSpPr>
            <a:spLocks noGrp="1"/>
          </p:cNvSpPr>
          <p:nvPr>
            <p:ph type="sldNum" sz="quarter" idx="12"/>
          </p:nvPr>
        </p:nvSpPr>
        <p:spPr/>
        <p:txBody>
          <a:bodyPr/>
          <a:lstStyle/>
          <a:p>
            <a:fld id="{5E62051D-BC22-CA41-97C9-86F7F4DB8664}" type="slidenum">
              <a:rPr lang="en-US" smtClean="0"/>
              <a:t>43</a:t>
            </a:fld>
            <a:endParaRPr lang="en-US"/>
          </a:p>
        </p:txBody>
      </p:sp>
    </p:spTree>
    <p:extLst>
      <p:ext uri="{BB962C8B-B14F-4D97-AF65-F5344CB8AC3E}">
        <p14:creationId xmlns:p14="http://schemas.microsoft.com/office/powerpoint/2010/main" val="882762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Building a data lake - Querying your archive (cont)</a:t>
            </a:r>
          </a:p>
        </p:txBody>
      </p:sp>
      <p:sp>
        <p:nvSpPr>
          <p:cNvPr id="3" name="Content Placeholder 2"/>
          <p:cNvSpPr>
            <a:spLocks noGrp="1"/>
          </p:cNvSpPr>
          <p:nvPr>
            <p:ph idx="1"/>
          </p:nvPr>
        </p:nvSpPr>
        <p:spPr/>
        <p:txBody>
          <a:bodyPr>
            <a:normAutofit/>
          </a:bodyPr>
          <a:lstStyle/>
          <a:p>
            <a:r>
              <a:rPr lang="en-GB" dirty="0"/>
              <a:t>Key Hadoop technology you would use to perform the archiving is </a:t>
            </a:r>
            <a:r>
              <a:rPr lang="en-GB" b="1" dirty="0"/>
              <a:t>Apache Sqoop</a:t>
            </a:r>
            <a:r>
              <a:rPr lang="en-GB" dirty="0"/>
              <a:t>. This  can move the data to be archived from the data warehouse into Hadoop. </a:t>
            </a:r>
          </a:p>
          <a:p>
            <a:r>
              <a:rPr lang="en-GB" dirty="0"/>
              <a:t>Sqoop is a tool designed to transfer data between Hadoop and RDBMS. It can import data from relational databases such as Oracle, MySQL, SQL Server to Hadoop HDFS, and export from Hadoop file system to relational databases.</a:t>
            </a:r>
          </a:p>
          <a:p>
            <a:endParaRPr lang="en-GB" dirty="0"/>
          </a:p>
        </p:txBody>
      </p:sp>
      <p:sp>
        <p:nvSpPr>
          <p:cNvPr id="4" name="Slide Number Placeholder 3">
            <a:extLst>
              <a:ext uri="{FF2B5EF4-FFF2-40B4-BE49-F238E27FC236}">
                <a16:creationId xmlns:a16="http://schemas.microsoft.com/office/drawing/2014/main" id="{0945FCF5-F8E7-5745-969A-A4AF1E1AC99F}"/>
              </a:ext>
            </a:extLst>
          </p:cNvPr>
          <p:cNvSpPr>
            <a:spLocks noGrp="1"/>
          </p:cNvSpPr>
          <p:nvPr>
            <p:ph type="sldNum" sz="quarter" idx="12"/>
          </p:nvPr>
        </p:nvSpPr>
        <p:spPr/>
        <p:txBody>
          <a:bodyPr/>
          <a:lstStyle/>
          <a:p>
            <a:fld id="{5E62051D-BC22-CA41-97C9-86F7F4DB8664}" type="slidenum">
              <a:rPr lang="en-US" smtClean="0"/>
              <a:t>44</a:t>
            </a:fld>
            <a:endParaRPr lang="en-US"/>
          </a:p>
        </p:txBody>
      </p:sp>
    </p:spTree>
    <p:extLst>
      <p:ext uri="{BB962C8B-B14F-4D97-AF65-F5344CB8AC3E}">
        <p14:creationId xmlns:p14="http://schemas.microsoft.com/office/powerpoint/2010/main" val="955560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Building a data lake - Data pre-processing</a:t>
            </a:r>
          </a:p>
        </p:txBody>
      </p:sp>
      <p:sp>
        <p:nvSpPr>
          <p:cNvPr id="3" name="Content Placeholder 2"/>
          <p:cNvSpPr>
            <a:spLocks noGrp="1"/>
          </p:cNvSpPr>
          <p:nvPr>
            <p:ph idx="1"/>
          </p:nvPr>
        </p:nvSpPr>
        <p:spPr/>
        <p:txBody>
          <a:bodyPr>
            <a:normAutofit fontScale="92500" lnSpcReduction="10000"/>
          </a:bodyPr>
          <a:lstStyle/>
          <a:p>
            <a:r>
              <a:rPr lang="en-GB" dirty="0"/>
              <a:t>Leverage the power of the </a:t>
            </a:r>
            <a:r>
              <a:rPr lang="en-GB" dirty="0" err="1"/>
              <a:t>Hadoop</a:t>
            </a:r>
            <a:r>
              <a:rPr lang="en-GB" dirty="0"/>
              <a:t> ecosystem to manipulate and apply transformations to data before it is loaded into a data warehouse </a:t>
            </a:r>
            <a:r>
              <a:rPr lang="en-GB" dirty="0" err="1"/>
              <a:t>eg</a:t>
            </a:r>
            <a:r>
              <a:rPr lang="en-GB" dirty="0"/>
              <a:t>  Extract, Transform, Load (ETL) processes</a:t>
            </a:r>
          </a:p>
          <a:p>
            <a:pPr lvl="1"/>
            <a:r>
              <a:rPr lang="en-GB" dirty="0"/>
              <a:t>ETL:  Extract data from source database, Transform it into the form you need for your analysis and reporting system and then you Load this data into your  target system </a:t>
            </a:r>
            <a:r>
              <a:rPr lang="en-GB" dirty="0" err="1"/>
              <a:t>eg</a:t>
            </a:r>
            <a:r>
              <a:rPr lang="en-GB" dirty="0"/>
              <a:t> data warehouse.</a:t>
            </a:r>
          </a:p>
          <a:p>
            <a:r>
              <a:rPr lang="en-GB" dirty="0"/>
              <a:t>Having deployed a </a:t>
            </a:r>
            <a:r>
              <a:rPr lang="en-GB" dirty="0" err="1"/>
              <a:t>Hadoop</a:t>
            </a:r>
            <a:r>
              <a:rPr lang="en-GB" dirty="0"/>
              <a:t> based landing zone it can be used as a transformation engine.  The landing data get its data from the transactional system into </a:t>
            </a:r>
            <a:r>
              <a:rPr lang="en-GB" dirty="0" err="1"/>
              <a:t>Hadoop</a:t>
            </a:r>
            <a:r>
              <a:rPr lang="en-GB" dirty="0"/>
              <a:t> using </a:t>
            </a:r>
            <a:r>
              <a:rPr lang="en-GB" dirty="0" err="1"/>
              <a:t>Sqoop</a:t>
            </a:r>
            <a:r>
              <a:rPr lang="en-GB" dirty="0"/>
              <a:t> and covers the extraction step. </a:t>
            </a:r>
          </a:p>
          <a:p>
            <a:r>
              <a:rPr lang="en-GB" dirty="0"/>
              <a:t>Implement the transformation logic into </a:t>
            </a:r>
            <a:r>
              <a:rPr lang="en-GB" dirty="0" err="1"/>
              <a:t>MapReduce</a:t>
            </a:r>
            <a:r>
              <a:rPr lang="en-GB" dirty="0"/>
              <a:t> or Pig applications. After the data is transformed, you can load the data into the data warehouse using Sqoop. </a:t>
            </a:r>
          </a:p>
          <a:p>
            <a:endParaRPr lang="en-GB" dirty="0"/>
          </a:p>
          <a:p>
            <a:endParaRPr lang="en-GB" dirty="0"/>
          </a:p>
        </p:txBody>
      </p:sp>
      <p:sp>
        <p:nvSpPr>
          <p:cNvPr id="4" name="Slide Number Placeholder 3">
            <a:extLst>
              <a:ext uri="{FF2B5EF4-FFF2-40B4-BE49-F238E27FC236}">
                <a16:creationId xmlns:a16="http://schemas.microsoft.com/office/drawing/2014/main" id="{0E2E37C9-BDD4-434C-9D3F-DDE104E5976F}"/>
              </a:ext>
            </a:extLst>
          </p:cNvPr>
          <p:cNvSpPr>
            <a:spLocks noGrp="1"/>
          </p:cNvSpPr>
          <p:nvPr>
            <p:ph type="sldNum" sz="quarter" idx="12"/>
          </p:nvPr>
        </p:nvSpPr>
        <p:spPr/>
        <p:txBody>
          <a:bodyPr/>
          <a:lstStyle/>
          <a:p>
            <a:fld id="{5E62051D-BC22-CA41-97C9-86F7F4DB8664}" type="slidenum">
              <a:rPr lang="en-US" smtClean="0"/>
              <a:t>45</a:t>
            </a:fld>
            <a:endParaRPr lang="en-US"/>
          </a:p>
        </p:txBody>
      </p:sp>
    </p:spTree>
    <p:extLst>
      <p:ext uri="{BB962C8B-B14F-4D97-AF65-F5344CB8AC3E}">
        <p14:creationId xmlns:p14="http://schemas.microsoft.com/office/powerpoint/2010/main" val="216380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87B8-E36F-7542-AE78-6B535ED070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30501D-FC3F-A146-91EB-BD04DC0C2528}"/>
              </a:ext>
            </a:extLst>
          </p:cNvPr>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r>
              <a:rPr lang="en-US" dirty="0"/>
              <a:t>                                 Thanks!</a:t>
            </a:r>
          </a:p>
        </p:txBody>
      </p:sp>
      <p:sp>
        <p:nvSpPr>
          <p:cNvPr id="4" name="Slide Number Placeholder 3">
            <a:extLst>
              <a:ext uri="{FF2B5EF4-FFF2-40B4-BE49-F238E27FC236}">
                <a16:creationId xmlns:a16="http://schemas.microsoft.com/office/drawing/2014/main" id="{04AEC4AC-2AA2-D948-BCB3-99DB5E0D5722}"/>
              </a:ext>
            </a:extLst>
          </p:cNvPr>
          <p:cNvSpPr>
            <a:spLocks noGrp="1"/>
          </p:cNvSpPr>
          <p:nvPr>
            <p:ph type="sldNum" sz="quarter" idx="12"/>
          </p:nvPr>
        </p:nvSpPr>
        <p:spPr/>
        <p:txBody>
          <a:bodyPr/>
          <a:lstStyle/>
          <a:p>
            <a:fld id="{90FBDECB-D24E-F247-93AB-4C7123018CAB}" type="slidenum">
              <a:rPr lang="en-US" smtClean="0"/>
              <a:t>46</a:t>
            </a:fld>
            <a:endParaRPr lang="en-US"/>
          </a:p>
        </p:txBody>
      </p:sp>
    </p:spTree>
    <p:extLst>
      <p:ext uri="{BB962C8B-B14F-4D97-AF65-F5344CB8AC3E}">
        <p14:creationId xmlns:p14="http://schemas.microsoft.com/office/powerpoint/2010/main" val="414385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Hive and Pig - 2</a:t>
            </a:r>
          </a:p>
        </p:txBody>
      </p:sp>
      <p:sp>
        <p:nvSpPr>
          <p:cNvPr id="3" name="Content Placeholder 2"/>
          <p:cNvSpPr>
            <a:spLocks noGrp="1"/>
          </p:cNvSpPr>
          <p:nvPr>
            <p:ph idx="1"/>
          </p:nvPr>
        </p:nvSpPr>
        <p:spPr>
          <a:xfrm>
            <a:off x="1273834" y="1394796"/>
            <a:ext cx="8229600" cy="5616624"/>
          </a:xfrm>
        </p:spPr>
        <p:txBody>
          <a:bodyPr>
            <a:normAutofit lnSpcReduction="10000"/>
          </a:bodyPr>
          <a:lstStyle/>
          <a:p>
            <a:r>
              <a:rPr lang="en-GB" dirty="0"/>
              <a:t>Hive and Pig were developed independently by Facebook and Yahoo respectively</a:t>
            </a:r>
          </a:p>
          <a:p>
            <a:r>
              <a:rPr lang="en-GB" dirty="0" err="1"/>
              <a:t>HiveSQL</a:t>
            </a:r>
            <a:r>
              <a:rPr lang="en-GB" dirty="0"/>
              <a:t> is declarative</a:t>
            </a:r>
          </a:p>
          <a:p>
            <a:r>
              <a:rPr lang="en-GB" dirty="0"/>
              <a:t>Pig Latin is procedural</a:t>
            </a:r>
          </a:p>
          <a:p>
            <a:r>
              <a:rPr lang="en-GB" dirty="0"/>
              <a:t>Hive good for structured or semi-structured data</a:t>
            </a:r>
          </a:p>
          <a:p>
            <a:r>
              <a:rPr lang="en-GB" dirty="0"/>
              <a:t>Pig can process both semi-structured and unstructured data</a:t>
            </a:r>
          </a:p>
          <a:p>
            <a:r>
              <a:rPr lang="en-GB" dirty="0"/>
              <a:t>However there is considerable overlap in their capabilities and the choice of which to use is a matter of personal preference to a large extent</a:t>
            </a:r>
          </a:p>
          <a:p>
            <a:pPr lvl="1"/>
            <a:r>
              <a:rPr lang="en-GB" dirty="0"/>
              <a:t>But remember although there are some similarities in syntax between Hive and Pig, expressions are not interchangeable</a:t>
            </a:r>
          </a:p>
        </p:txBody>
      </p:sp>
    </p:spTree>
    <p:extLst>
      <p:ext uri="{BB962C8B-B14F-4D97-AF65-F5344CB8AC3E}">
        <p14:creationId xmlns:p14="http://schemas.microsoft.com/office/powerpoint/2010/main" val="20944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16"/>
          <p:cNvPicPr>
            <a:picLocks noChangeAspect="1" noChangeArrowheads="1"/>
          </p:cNvPicPr>
          <p:nvPr/>
        </p:nvPicPr>
        <p:blipFill>
          <a:blip r:embed="rId2"/>
          <a:srcRect/>
          <a:stretch>
            <a:fillRect/>
          </a:stretch>
        </p:blipFill>
        <p:spPr bwMode="auto">
          <a:xfrm>
            <a:off x="1703512" y="1806896"/>
            <a:ext cx="1011276" cy="397968"/>
          </a:xfrm>
          <a:prstGeom prst="rect">
            <a:avLst/>
          </a:prstGeom>
          <a:noFill/>
          <a:ln w="9525">
            <a:noFill/>
            <a:miter lim="800000"/>
            <a:headEnd/>
            <a:tailEnd/>
          </a:ln>
          <a:effectLst/>
        </p:spPr>
      </p:pic>
      <p:pic>
        <p:nvPicPr>
          <p:cNvPr id="51" name="Picture 19"/>
          <p:cNvPicPr>
            <a:picLocks noChangeAspect="1" noChangeArrowheads="1"/>
          </p:cNvPicPr>
          <p:nvPr/>
        </p:nvPicPr>
        <p:blipFill>
          <a:blip r:embed="rId3"/>
          <a:srcRect/>
          <a:stretch>
            <a:fillRect/>
          </a:stretch>
        </p:blipFill>
        <p:spPr bwMode="auto">
          <a:xfrm>
            <a:off x="3143673" y="6469012"/>
            <a:ext cx="1438943" cy="363195"/>
          </a:xfrm>
          <a:prstGeom prst="rect">
            <a:avLst/>
          </a:prstGeom>
          <a:noFill/>
          <a:ln w="9525">
            <a:noFill/>
            <a:miter lim="800000"/>
            <a:headEnd/>
            <a:tailEnd/>
          </a:ln>
          <a:effectLst/>
        </p:spPr>
      </p:pic>
      <p:pic>
        <p:nvPicPr>
          <p:cNvPr id="60" name="Picture 30"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1" name="Picture 32" descr="Yahoo!"/>
          <p:cNvPicPr>
            <a:picLocks noChangeAspect="1" noChangeArrowheads="1"/>
          </p:cNvPicPr>
          <p:nvPr/>
        </p:nvPicPr>
        <p:blipFill>
          <a:blip r:embed="rId4"/>
          <a:srcRect/>
          <a:stretch>
            <a:fillRect/>
          </a:stretch>
        </p:blipFill>
        <p:spPr bwMode="auto">
          <a:xfrm>
            <a:off x="-149225" y="414339"/>
            <a:ext cx="9525" cy="9525"/>
          </a:xfrm>
          <a:prstGeom prst="rect">
            <a:avLst/>
          </a:prstGeom>
          <a:noFill/>
        </p:spPr>
      </p:pic>
      <p:pic>
        <p:nvPicPr>
          <p:cNvPr id="62" name="Picture 33"/>
          <p:cNvPicPr>
            <a:picLocks noChangeAspect="1" noChangeArrowheads="1"/>
          </p:cNvPicPr>
          <p:nvPr/>
        </p:nvPicPr>
        <p:blipFill>
          <a:blip r:embed="rId5"/>
          <a:srcRect/>
          <a:stretch>
            <a:fillRect/>
          </a:stretch>
        </p:blipFill>
        <p:spPr bwMode="auto">
          <a:xfrm>
            <a:off x="9120336" y="1830092"/>
            <a:ext cx="1501980" cy="317599"/>
          </a:xfrm>
          <a:prstGeom prst="rect">
            <a:avLst/>
          </a:prstGeom>
          <a:noFill/>
          <a:ln w="9525">
            <a:noFill/>
            <a:miter lim="800000"/>
            <a:headEnd/>
            <a:tailEnd/>
          </a:ln>
          <a:effectLst/>
        </p:spPr>
      </p:pic>
      <p:pic>
        <p:nvPicPr>
          <p:cNvPr id="1026" name="Picture 2" descr="http://www.ukoot.com/images/eventLogos/1335943766-Hortonworks:%20Developing%20Solutions%20using%20Apache%20Hadoop%20-%20San%20Francisco%20-%20July%2010-13-hortonwork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513" y="74085"/>
            <a:ext cx="1657401" cy="8287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t1.gstatic.com/images?q=tbn:ANd9GcQy0iwI6VTvCq7iEq5TpLaCLouk8SJPutiwcTm-ZbhxMRkG4Z4HJ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66383" y="3973404"/>
            <a:ext cx="967765" cy="96776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t0.gstatic.com/images?q=tbn:ANd9GcQrwOMYI1a2yoemTPOUE3tq03O1GOuofhl40y2YWkOLI_Do3Iz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1610" y="16830"/>
            <a:ext cx="1410855" cy="938860"/>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http://t3.gstatic.com/images?q=tbn:ANd9GcRmM_ZnriBMl1syS2oLgCJnd--g7j0iUu5IsocQnGPXQUOeDIY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8314" y="2883263"/>
            <a:ext cx="1319335" cy="534731"/>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t2.gstatic.com/images?q=tbn:ANd9GcTYIp-iBqGPoyL5AmEnGIqOznQBJukgth44oxyTjZR-IUwSZNk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8410" y="5996423"/>
            <a:ext cx="1783907" cy="8615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9"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1159" y="-18297"/>
            <a:ext cx="818186" cy="730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12" cstate="print"/>
          <a:srcRect/>
          <a:stretch>
            <a:fillRect/>
          </a:stretch>
        </p:blipFill>
        <p:spPr bwMode="auto">
          <a:xfrm>
            <a:off x="1608313" y="3984067"/>
            <a:ext cx="819150" cy="1057637"/>
          </a:xfrm>
          <a:prstGeom prst="rect">
            <a:avLst/>
          </a:prstGeom>
          <a:noFill/>
          <a:ln w="9525">
            <a:noFill/>
            <a:miter lim="800000"/>
            <a:headEnd/>
            <a:tailEnd/>
          </a:ln>
          <a:effectLst/>
        </p:spPr>
      </p:pic>
      <p:pic>
        <p:nvPicPr>
          <p:cNvPr id="15" name="Picture 11"/>
          <p:cNvPicPr>
            <a:picLocks noChangeAspect="1" noChangeArrowheads="1"/>
          </p:cNvPicPr>
          <p:nvPr/>
        </p:nvPicPr>
        <p:blipFill>
          <a:blip r:embed="rId13" cstate="print"/>
          <a:srcRect/>
          <a:stretch>
            <a:fillRect/>
          </a:stretch>
        </p:blipFill>
        <p:spPr bwMode="auto">
          <a:xfrm>
            <a:off x="1598960" y="5750277"/>
            <a:ext cx="994699" cy="838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82824" y="116266"/>
            <a:ext cx="1502956" cy="596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5" name="Picture 7" descr="http://t3.gstatic.com/images?q=tbn:ANd9GcTy6qYmg6R8X7KYMFv2ZJac-5L7k3gSKZwQ-blDgbpeOO4nuQX-"/>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20244" y="2770196"/>
            <a:ext cx="1552344" cy="51478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3" descr="C:\Documents and Settings\zjffdu\Desktop\Pic\amazon-logo-o.jpg"/>
          <p:cNvPicPr>
            <a:picLocks noChangeAspect="1" noChangeArrowheads="1"/>
          </p:cNvPicPr>
          <p:nvPr/>
        </p:nvPicPr>
        <p:blipFill rotWithShape="1">
          <a:blip r:embed="rId16"/>
          <a:srcRect l="6778" t="12915" r="8820" b="22071"/>
          <a:stretch/>
        </p:blipFill>
        <p:spPr bwMode="auto">
          <a:xfrm>
            <a:off x="7012898" y="6469011"/>
            <a:ext cx="1721270" cy="388988"/>
          </a:xfrm>
          <a:prstGeom prst="rect">
            <a:avLst/>
          </a:prstGeom>
          <a:noFill/>
        </p:spPr>
      </p:pic>
      <p:sp>
        <p:nvSpPr>
          <p:cNvPr id="2" name="TextBox 1"/>
          <p:cNvSpPr txBox="1"/>
          <p:nvPr/>
        </p:nvSpPr>
        <p:spPr>
          <a:xfrm>
            <a:off x="3129139" y="754195"/>
            <a:ext cx="5904656" cy="5539978"/>
          </a:xfrm>
          <a:prstGeom prst="rect">
            <a:avLst/>
          </a:prstGeom>
          <a:noFill/>
        </p:spPr>
        <p:txBody>
          <a:bodyPr wrap="square" rtlCol="0">
            <a:spAutoFit/>
          </a:bodyPr>
          <a:lstStyle/>
          <a:p>
            <a:pPr marL="342900" indent="-342900">
              <a:buFont typeface="Arial" pitchFamily="34" charset="0"/>
              <a:buChar char="•"/>
            </a:pPr>
            <a:r>
              <a:rPr lang="en-GB" sz="2400" dirty="0"/>
              <a:t>Yahoo! estimates that between 40% and 60% of its </a:t>
            </a:r>
            <a:r>
              <a:rPr lang="en-GB" sz="2400" dirty="0" err="1"/>
              <a:t>Hadoop</a:t>
            </a:r>
            <a:r>
              <a:rPr lang="en-GB" sz="2400" dirty="0"/>
              <a:t> workloads are generated from Pig Latin scripts. </a:t>
            </a:r>
          </a:p>
          <a:p>
            <a:pPr marL="342900" indent="-342900">
              <a:buFont typeface="Arial" pitchFamily="34" charset="0"/>
              <a:buChar char="•"/>
            </a:pPr>
            <a:r>
              <a:rPr lang="en-GB" sz="2400" dirty="0"/>
              <a:t>With 100,000 CPUs at Yahoo! and roughly 50% running </a:t>
            </a:r>
            <a:r>
              <a:rPr lang="en-GB" sz="2400" dirty="0" err="1"/>
              <a:t>Hadoop</a:t>
            </a:r>
            <a:r>
              <a:rPr lang="en-GB" sz="2400" dirty="0"/>
              <a:t>, that's a lot of pigs running around. </a:t>
            </a:r>
          </a:p>
          <a:p>
            <a:pPr marL="342900" indent="-342900">
              <a:buFont typeface="Arial" pitchFamily="34" charset="0"/>
              <a:buChar char="•"/>
            </a:pPr>
            <a:r>
              <a:rPr lang="en-GB" sz="2400" dirty="0"/>
              <a:t>Twitter for processing logs, mining tweet data</a:t>
            </a:r>
          </a:p>
          <a:p>
            <a:pPr marL="342900" indent="-342900">
              <a:buFont typeface="Arial" pitchFamily="34" charset="0"/>
              <a:buChar char="•"/>
            </a:pPr>
            <a:r>
              <a:rPr lang="en-GB" sz="2400" dirty="0"/>
              <a:t>AOL and MapQuest for analytics and batch data processing</a:t>
            </a:r>
          </a:p>
          <a:p>
            <a:pPr marL="342900" indent="-342900">
              <a:buFont typeface="Arial" pitchFamily="34" charset="0"/>
              <a:buChar char="•"/>
            </a:pPr>
            <a:r>
              <a:rPr lang="en-GB" sz="2400" dirty="0"/>
              <a:t>LinkedIn, where Pig is used to discover people you might know. </a:t>
            </a:r>
          </a:p>
          <a:p>
            <a:pPr marL="342900" indent="-342900">
              <a:buFont typeface="Arial" pitchFamily="34" charset="0"/>
              <a:buChar char="•"/>
            </a:pPr>
            <a:r>
              <a:rPr lang="en-GB" sz="2400" dirty="0" err="1"/>
              <a:t>Ebay</a:t>
            </a:r>
            <a:r>
              <a:rPr lang="en-GB" sz="2400" dirty="0"/>
              <a:t> is reportedly using Pig for search optimization. </a:t>
            </a:r>
          </a:p>
          <a:p>
            <a:endParaRPr lang="en-GB" b="1" dirty="0"/>
          </a:p>
        </p:txBody>
      </p:sp>
    </p:spTree>
    <p:extLst>
      <p:ext uri="{BB962C8B-B14F-4D97-AF65-F5344CB8AC3E}">
        <p14:creationId xmlns:p14="http://schemas.microsoft.com/office/powerpoint/2010/main" val="120967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Example Data Analysis Task</a:t>
            </a:r>
          </a:p>
        </p:txBody>
      </p:sp>
      <p:graphicFrame>
        <p:nvGraphicFramePr>
          <p:cNvPr id="42043" name="Group 59"/>
          <p:cNvGraphicFramePr>
            <a:graphicFrameLocks noGrp="1"/>
          </p:cNvGraphicFramePr>
          <p:nvPr/>
        </p:nvGraphicFramePr>
        <p:xfrm>
          <a:off x="1752600" y="3281363"/>
          <a:ext cx="4267200" cy="2774422"/>
        </p:xfrm>
        <a:graphic>
          <a:graphicData uri="http://schemas.openxmlformats.org/drawingml/2006/table">
            <a:tbl>
              <a:tblPr/>
              <a:tblGrid>
                <a:gridCol w="838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96346">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Arial" pitchFamily="34" charset="0"/>
                          <a:ea typeface="MS PGothic" pitchFamily="34" charset="-128"/>
                          <a:cs typeface="Arial" pitchFamily="34" charset="0"/>
                        </a:rPr>
                        <a:t>Visits</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MS PGothic" pitchFamily="34" charset="-128"/>
                          <a:cs typeface="Arial" pitchFamily="34" charset="0"/>
                        </a:rPr>
                        <a:t>user</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34" charset="0"/>
                          <a:ea typeface="MS PGothic" pitchFamily="34" charset="-128"/>
                          <a:cs typeface="Arial" pitchFamily="34" charset="0"/>
                        </a:rPr>
                        <a:t>url</a:t>
                      </a:r>
                      <a:endParaRPr kumimoji="0" lang="en-US" sz="2000" b="0" i="0" u="none" strike="noStrike" cap="none" normalizeH="0" baseline="0" dirty="0">
                        <a:ln>
                          <a:noFill/>
                        </a:ln>
                        <a:solidFill>
                          <a:schemeClr val="tx1"/>
                        </a:solidFill>
                        <a:effectLst/>
                        <a:latin typeface="Arial" pitchFamily="34" charset="0"/>
                        <a:ea typeface="MS PGothic" pitchFamily="34" charset="-128"/>
                        <a:cs typeface="Arial" pitchFamily="34"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MS PGothic" pitchFamily="34" charset="-128"/>
                          <a:cs typeface="Arial" pitchFamily="34" charset="0"/>
                        </a:rPr>
                        <a:t>time</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Amy</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rPr>
                        <a:t>www.cnn.com</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rPr>
                        <a:t>8:00</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Amy</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rPr>
                        <a:t>www.bbc.com</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8:05</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Amy</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www.myblog.com</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10:00</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Amy</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www.flickr.com</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10:05</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Fred</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pitchFamily="34" charset="0"/>
                          <a:ea typeface="MS PGothic" pitchFamily="34" charset="-128"/>
                          <a:cs typeface="Arial" pitchFamily="34" charset="0"/>
                        </a:rPr>
                        <a:t>cnn.com/index.htm</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34" charset="0"/>
                          <a:ea typeface="MS PGothic" pitchFamily="34" charset="-128"/>
                          <a:cs typeface="Arial" pitchFamily="34" charset="0"/>
                        </a:rPr>
                        <a:t>12:00</a:t>
                      </a: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graphicFrame>
        <p:nvGraphicFramePr>
          <p:cNvPr id="42044" name="Group 60"/>
          <p:cNvGraphicFramePr>
            <a:graphicFrameLocks noGrp="1"/>
          </p:cNvGraphicFramePr>
          <p:nvPr/>
        </p:nvGraphicFramePr>
        <p:xfrm>
          <a:off x="6456040" y="3270250"/>
          <a:ext cx="4032448" cy="2559368"/>
        </p:xfrm>
        <a:graphic>
          <a:graphicData uri="http://schemas.openxmlformats.org/drawingml/2006/table">
            <a:tbl>
              <a:tblPr/>
              <a:tblGrid>
                <a:gridCol w="1785186">
                  <a:extLst>
                    <a:ext uri="{9D8B030D-6E8A-4147-A177-3AD203B41FA5}">
                      <a16:colId xmlns:a16="http://schemas.microsoft.com/office/drawing/2014/main" val="20000"/>
                    </a:ext>
                  </a:extLst>
                </a:gridCol>
                <a:gridCol w="1123631">
                  <a:extLst>
                    <a:ext uri="{9D8B030D-6E8A-4147-A177-3AD203B41FA5}">
                      <a16:colId xmlns:a16="http://schemas.microsoft.com/office/drawing/2014/main" val="20001"/>
                    </a:ext>
                  </a:extLst>
                </a:gridCol>
                <a:gridCol w="1123631">
                  <a:extLst>
                    <a:ext uri="{9D8B030D-6E8A-4147-A177-3AD203B41FA5}">
                      <a16:colId xmlns:a16="http://schemas.microsoft.com/office/drawing/2014/main" val="20002"/>
                    </a:ext>
                  </a:extLst>
                </a:gridCol>
              </a:tblGrid>
              <a:tr h="29845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accent2"/>
                          </a:solidFill>
                          <a:effectLst/>
                          <a:latin typeface="Arial" pitchFamily="34" charset="0"/>
                          <a:ea typeface="MS PGothic" pitchFamily="34" charset="-128"/>
                          <a:cs typeface="Arial" pitchFamily="34" charset="0"/>
                        </a:rPr>
                        <a:t>URL Info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0"/>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34" charset="0"/>
                          <a:ea typeface="MS PGothic" pitchFamily="34" charset="-128"/>
                          <a:cs typeface="Arial" pitchFamily="34" charset="0"/>
                        </a:rPr>
                        <a:t>url</a:t>
                      </a:r>
                      <a:endParaRPr kumimoji="0" lang="en-US" sz="1600" b="0" i="0" u="none" strike="noStrike" cap="none" normalizeH="0" baseline="0" dirty="0">
                        <a:ln>
                          <a:noFill/>
                        </a:ln>
                        <a:solidFill>
                          <a:schemeClr val="tx1"/>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34" charset="0"/>
                          <a:ea typeface="MS PGothic" pitchFamily="34" charset="-128"/>
                          <a:cs typeface="Arial" pitchFamily="34" charset="0"/>
                        </a:rPr>
                        <a:t>pagerank</a:t>
                      </a:r>
                      <a:endParaRPr kumimoji="0" lang="en-US" sz="1600" b="0" i="0" u="none" strike="noStrike" cap="none" normalizeH="0" baseline="0" dirty="0">
                        <a:ln>
                          <a:noFill/>
                        </a:ln>
                        <a:solidFill>
                          <a:schemeClr val="tx1"/>
                        </a:solidFill>
                        <a:effectLst/>
                        <a:latin typeface="Arial" pitchFamily="34" charset="0"/>
                        <a:ea typeface="MS PGothic" pitchFamily="34" charset="-128"/>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MS PGothic" pitchFamily="34" charset="-128"/>
                          <a:cs typeface="Arial" pitchFamily="34" charset="0"/>
                        </a:rPr>
                        <a:t>category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www.cnn.com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news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bg1"/>
                          </a:solidFill>
                          <a:effectLst/>
                          <a:latin typeface="Arial" pitchFamily="34" charset="0"/>
                          <a:ea typeface="MS PGothic" pitchFamily="34" charset="-128"/>
                          <a:cs typeface="Arial" pitchFamily="34" charset="0"/>
                        </a:rPr>
                        <a:t>www.flickr.com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social media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3"/>
                  </a:ext>
                </a:extLst>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bg1"/>
                          </a:solidFill>
                          <a:effectLst/>
                          <a:latin typeface="Arial" pitchFamily="34" charset="0"/>
                          <a:ea typeface="MS PGothic" pitchFamily="34" charset="-128"/>
                          <a:cs typeface="Arial" pitchFamily="34" charset="0"/>
                        </a:rPr>
                        <a:t>www.myblog.com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social media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www.bbc.com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bg1"/>
                          </a:solidFill>
                          <a:effectLst/>
                          <a:latin typeface="Arial" pitchFamily="34" charset="0"/>
                          <a:ea typeface="MS PGothic" pitchFamily="34" charset="-128"/>
                          <a:cs typeface="Arial" pitchFamily="34" charset="0"/>
                        </a:rPr>
                        <a:t>news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extLst>
                  <a:ext uri="{0D108BD9-81ED-4DB2-BD59-A6C34878D82A}">
                    <a16:rowId xmlns:a16="http://schemas.microsoft.com/office/drawing/2014/main" val="10005"/>
                  </a:ext>
                </a:extLst>
              </a:tr>
            </a:tbl>
          </a:graphicData>
        </a:graphic>
      </p:graphicFrame>
      <p:sp>
        <p:nvSpPr>
          <p:cNvPr id="30773" name="Text Box 57"/>
          <p:cNvSpPr txBox="1">
            <a:spLocks noChangeArrowheads="1"/>
          </p:cNvSpPr>
          <p:nvPr/>
        </p:nvSpPr>
        <p:spPr bwMode="auto">
          <a:xfrm>
            <a:off x="1524000" y="1700808"/>
            <a:ext cx="914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cs typeface="Arial" pitchFamily="34" charset="0"/>
              </a:defRPr>
            </a:lvl1pPr>
            <a:lvl2pPr marL="742950" indent="-285750" eaLnBrk="0" hangingPunct="0">
              <a:defRPr sz="1600" b="1">
                <a:solidFill>
                  <a:schemeClr val="tx1"/>
                </a:solidFill>
                <a:latin typeface="Arial" pitchFamily="34" charset="0"/>
                <a:cs typeface="Arial" pitchFamily="34" charset="0"/>
              </a:defRPr>
            </a:lvl2pPr>
            <a:lvl3pPr marL="1143000" indent="-228600" eaLnBrk="0" hangingPunct="0">
              <a:defRPr sz="1600" b="1">
                <a:solidFill>
                  <a:schemeClr val="tx1"/>
                </a:solidFill>
                <a:latin typeface="Arial" pitchFamily="34" charset="0"/>
                <a:cs typeface="Arial" pitchFamily="34" charset="0"/>
              </a:defRPr>
            </a:lvl3pPr>
            <a:lvl4pPr marL="1600200" indent="-228600" eaLnBrk="0" hangingPunct="0">
              <a:defRPr sz="1600" b="1">
                <a:solidFill>
                  <a:schemeClr val="tx1"/>
                </a:solidFill>
                <a:latin typeface="Arial" pitchFamily="34" charset="0"/>
                <a:cs typeface="Arial" pitchFamily="34" charset="0"/>
              </a:defRPr>
            </a:lvl4pPr>
            <a:lvl5pPr marL="2057400" indent="-228600" eaLnBrk="0" hangingPunct="0">
              <a:defRPr sz="16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cs typeface="Arial" pitchFamily="34" charset="0"/>
              </a:defRPr>
            </a:lvl9pPr>
          </a:lstStyle>
          <a:p>
            <a:r>
              <a:rPr lang="en-US" sz="2800" dirty="0"/>
              <a:t>Find the top 10 most visited pages in each category</a:t>
            </a:r>
          </a:p>
        </p:txBody>
      </p:sp>
      <p:sp>
        <p:nvSpPr>
          <p:cNvPr id="30774" name="Rectangle 58"/>
          <p:cNvSpPr>
            <a:spLocks noChangeArrowheads="1"/>
          </p:cNvSpPr>
          <p:nvPr/>
        </p:nvSpPr>
        <p:spPr bwMode="auto">
          <a:xfrm>
            <a:off x="6781801" y="2824163"/>
            <a:ext cx="72122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dirty="0">
                <a:solidFill>
                  <a:schemeClr val="bg1"/>
                </a:solidFill>
              </a:rPr>
              <a:t>Pages</a:t>
            </a:r>
          </a:p>
        </p:txBody>
      </p:sp>
      <p:sp>
        <p:nvSpPr>
          <p:cNvPr id="30775" name="Rectangle 59"/>
          <p:cNvSpPr>
            <a:spLocks noChangeArrowheads="1"/>
          </p:cNvSpPr>
          <p:nvPr/>
        </p:nvSpPr>
        <p:spPr bwMode="auto">
          <a:xfrm>
            <a:off x="1752601" y="2824163"/>
            <a:ext cx="67839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dirty="0">
                <a:solidFill>
                  <a:schemeClr val="bg1"/>
                </a:solidFill>
              </a:rPr>
              <a:t>Visits</a:t>
            </a:r>
          </a:p>
        </p:txBody>
      </p:sp>
      <p:sp>
        <p:nvSpPr>
          <p:cNvPr id="30776" name="Text Box 60"/>
          <p:cNvSpPr txBox="1">
            <a:spLocks noChangeArrowheads="1"/>
          </p:cNvSpPr>
          <p:nvPr/>
        </p:nvSpPr>
        <p:spPr bwMode="auto">
          <a:xfrm rot="5400000">
            <a:off x="3648870" y="6001545"/>
            <a:ext cx="47466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itchFamily="34" charset="0"/>
                <a:cs typeface="Arial" pitchFamily="34" charset="0"/>
              </a:defRPr>
            </a:lvl1pPr>
            <a:lvl2pPr marL="742950" indent="-285750" eaLnBrk="0" hangingPunct="0">
              <a:defRPr sz="1600" b="1">
                <a:solidFill>
                  <a:schemeClr val="tx1"/>
                </a:solidFill>
                <a:latin typeface="Arial" pitchFamily="34" charset="0"/>
                <a:cs typeface="Arial" pitchFamily="34" charset="0"/>
              </a:defRPr>
            </a:lvl2pPr>
            <a:lvl3pPr marL="1143000" indent="-228600" eaLnBrk="0" hangingPunct="0">
              <a:defRPr sz="1600" b="1">
                <a:solidFill>
                  <a:schemeClr val="tx1"/>
                </a:solidFill>
                <a:latin typeface="Arial" pitchFamily="34" charset="0"/>
                <a:cs typeface="Arial" pitchFamily="34" charset="0"/>
              </a:defRPr>
            </a:lvl3pPr>
            <a:lvl4pPr marL="1600200" indent="-228600" eaLnBrk="0" hangingPunct="0">
              <a:defRPr sz="1600" b="1">
                <a:solidFill>
                  <a:schemeClr val="tx1"/>
                </a:solidFill>
                <a:latin typeface="Arial" pitchFamily="34" charset="0"/>
                <a:cs typeface="Arial" pitchFamily="34" charset="0"/>
              </a:defRPr>
            </a:lvl4pPr>
            <a:lvl5pPr marL="2057400" indent="-228600" eaLnBrk="0" hangingPunct="0">
              <a:defRPr sz="16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cs typeface="Arial" pitchFamily="34" charset="0"/>
              </a:defRPr>
            </a:lvl9pPr>
          </a:lstStyle>
          <a:p>
            <a:r>
              <a:rPr lang="en-US">
                <a:solidFill>
                  <a:schemeClr val="bg1"/>
                </a:solidFill>
              </a:rPr>
              <a:t>. . .</a:t>
            </a:r>
          </a:p>
        </p:txBody>
      </p:sp>
    </p:spTree>
    <p:extLst>
      <p:ext uri="{BB962C8B-B14F-4D97-AF65-F5344CB8AC3E}">
        <p14:creationId xmlns:p14="http://schemas.microsoft.com/office/powerpoint/2010/main" val="74582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Data  Flow</a:t>
            </a:r>
          </a:p>
        </p:txBody>
      </p:sp>
      <p:sp>
        <p:nvSpPr>
          <p:cNvPr id="4" name="Rounded Rectangle 3"/>
          <p:cNvSpPr>
            <a:spLocks noChangeArrowheads="1"/>
          </p:cNvSpPr>
          <p:nvPr/>
        </p:nvSpPr>
        <p:spPr bwMode="auto">
          <a:xfrm>
            <a:off x="1905000" y="1219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latin typeface="Calibri" pitchFamily="34" charset="0"/>
              </a:rPr>
              <a:t>Load </a:t>
            </a:r>
            <a:r>
              <a:rPr lang="en-US" sz="1600">
                <a:solidFill>
                  <a:srgbClr val="FFFFFF"/>
                </a:solidFill>
                <a:latin typeface="Calibri" pitchFamily="34" charset="0"/>
              </a:rPr>
              <a:t>Visits</a:t>
            </a:r>
          </a:p>
        </p:txBody>
      </p:sp>
      <p:sp>
        <p:nvSpPr>
          <p:cNvPr id="6" name="Rounded Rectangle 5"/>
          <p:cNvSpPr>
            <a:spLocks noChangeArrowheads="1"/>
          </p:cNvSpPr>
          <p:nvPr/>
        </p:nvSpPr>
        <p:spPr bwMode="auto">
          <a:xfrm>
            <a:off x="2667000" y="19812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Group </a:t>
            </a:r>
            <a:r>
              <a:rPr lang="en-US" sz="1600">
                <a:solidFill>
                  <a:srgbClr val="FFFFFF"/>
                </a:solidFill>
                <a:latin typeface="Calibri" pitchFamily="34" charset="0"/>
              </a:rPr>
              <a:t>by url</a:t>
            </a:r>
          </a:p>
        </p:txBody>
      </p:sp>
      <p:sp>
        <p:nvSpPr>
          <p:cNvPr id="8" name="Rounded Rectangle 7"/>
          <p:cNvSpPr>
            <a:spLocks noChangeArrowheads="1"/>
          </p:cNvSpPr>
          <p:nvPr/>
        </p:nvSpPr>
        <p:spPr bwMode="auto">
          <a:xfrm>
            <a:off x="3886200" y="2743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Foreach </a:t>
            </a:r>
            <a:r>
              <a:rPr lang="en-US">
                <a:solidFill>
                  <a:schemeClr val="bg1"/>
                </a:solidFill>
                <a:latin typeface="Calibri" pitchFamily="34" charset="0"/>
              </a:rPr>
              <a:t>url</a:t>
            </a:r>
            <a:endParaRPr lang="en-US" sz="2000">
              <a:solidFill>
                <a:schemeClr val="bg1"/>
              </a:solidFill>
              <a:latin typeface="Calibri" pitchFamily="34" charset="0"/>
            </a:endParaRPr>
          </a:p>
          <a:p>
            <a:pPr algn="ctr"/>
            <a:r>
              <a:rPr lang="en-US" sz="2000">
                <a:solidFill>
                  <a:srgbClr val="000000"/>
                </a:solidFill>
                <a:latin typeface="Calibri" pitchFamily="34" charset="0"/>
              </a:rPr>
              <a:t>generate </a:t>
            </a:r>
            <a:r>
              <a:rPr lang="en-US">
                <a:solidFill>
                  <a:srgbClr val="FFFFFF"/>
                </a:solidFill>
                <a:latin typeface="Calibri" pitchFamily="34" charset="0"/>
              </a:rPr>
              <a:t>count</a:t>
            </a:r>
            <a:endParaRPr lang="en-US" sz="1600">
              <a:solidFill>
                <a:srgbClr val="FFFFFF"/>
              </a:solidFill>
              <a:latin typeface="Calibri" pitchFamily="34" charset="0"/>
            </a:endParaRPr>
          </a:p>
        </p:txBody>
      </p:sp>
      <p:sp>
        <p:nvSpPr>
          <p:cNvPr id="9" name="Rounded Rectangle 8"/>
          <p:cNvSpPr>
            <a:spLocks noChangeArrowheads="1"/>
          </p:cNvSpPr>
          <p:nvPr/>
        </p:nvSpPr>
        <p:spPr bwMode="auto">
          <a:xfrm>
            <a:off x="6858000" y="2819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Load </a:t>
            </a:r>
            <a:r>
              <a:rPr lang="en-US" sz="1600">
                <a:solidFill>
                  <a:srgbClr val="FFFFFF"/>
                </a:solidFill>
                <a:latin typeface="Calibri" pitchFamily="34" charset="0"/>
              </a:rPr>
              <a:t>Url Info</a:t>
            </a:r>
          </a:p>
        </p:txBody>
      </p:sp>
      <p:sp>
        <p:nvSpPr>
          <p:cNvPr id="10" name="Rounded Rectangle 9"/>
          <p:cNvSpPr>
            <a:spLocks noChangeArrowheads="1"/>
          </p:cNvSpPr>
          <p:nvPr/>
        </p:nvSpPr>
        <p:spPr bwMode="auto">
          <a:xfrm>
            <a:off x="5486400" y="3733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Join </a:t>
            </a:r>
            <a:r>
              <a:rPr lang="en-US" sz="1600">
                <a:solidFill>
                  <a:srgbClr val="FFFFFF"/>
                </a:solidFill>
                <a:latin typeface="Calibri" pitchFamily="34" charset="0"/>
              </a:rPr>
              <a:t>on url</a:t>
            </a:r>
          </a:p>
        </p:txBody>
      </p:sp>
      <p:sp>
        <p:nvSpPr>
          <p:cNvPr id="11" name="Rounded Rectangle 10"/>
          <p:cNvSpPr>
            <a:spLocks noChangeArrowheads="1"/>
          </p:cNvSpPr>
          <p:nvPr/>
        </p:nvSpPr>
        <p:spPr bwMode="auto">
          <a:xfrm>
            <a:off x="5486400" y="4495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Group </a:t>
            </a:r>
            <a:r>
              <a:rPr lang="en-US" sz="1600">
                <a:solidFill>
                  <a:srgbClr val="FFFFFF"/>
                </a:solidFill>
                <a:latin typeface="Calibri" pitchFamily="34" charset="0"/>
              </a:rPr>
              <a:t>by category</a:t>
            </a:r>
          </a:p>
        </p:txBody>
      </p:sp>
      <p:sp>
        <p:nvSpPr>
          <p:cNvPr id="12" name="Rounded Rectangle 11"/>
          <p:cNvSpPr>
            <a:spLocks noChangeArrowheads="1"/>
          </p:cNvSpPr>
          <p:nvPr/>
        </p:nvSpPr>
        <p:spPr bwMode="auto">
          <a:xfrm>
            <a:off x="5297488" y="52578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p>
            <a:pPr algn="ctr"/>
            <a:r>
              <a:rPr lang="en-US" sz="2000">
                <a:solidFill>
                  <a:srgbClr val="000000"/>
                </a:solidFill>
                <a:latin typeface="Calibri" pitchFamily="34" charset="0"/>
              </a:rPr>
              <a:t>Foreach </a:t>
            </a:r>
            <a:r>
              <a:rPr lang="en-US">
                <a:solidFill>
                  <a:schemeClr val="bg1"/>
                </a:solidFill>
                <a:latin typeface="Calibri" pitchFamily="34" charset="0"/>
              </a:rPr>
              <a:t>category</a:t>
            </a:r>
            <a:endParaRPr lang="en-US" sz="2000">
              <a:solidFill>
                <a:schemeClr val="bg1"/>
              </a:solidFill>
              <a:latin typeface="Calibri" pitchFamily="34" charset="0"/>
            </a:endParaRPr>
          </a:p>
          <a:p>
            <a:pPr algn="ctr"/>
            <a:r>
              <a:rPr lang="en-US" sz="2000">
                <a:solidFill>
                  <a:srgbClr val="000000"/>
                </a:solidFill>
                <a:latin typeface="Calibri" pitchFamily="34" charset="0"/>
              </a:rPr>
              <a:t>generate </a:t>
            </a:r>
            <a:r>
              <a:rPr lang="en-US">
                <a:solidFill>
                  <a:srgbClr val="FFFFFF"/>
                </a:solidFill>
                <a:latin typeface="Calibri" pitchFamily="34" charset="0"/>
              </a:rPr>
              <a:t>top10 urls</a:t>
            </a:r>
            <a:endParaRPr lang="en-US" sz="1600">
              <a:solidFill>
                <a:srgbClr val="FFFFFF"/>
              </a:solidFill>
              <a:latin typeface="Calibri" pitchFamily="34" charset="0"/>
            </a:endParaRPr>
          </a:p>
        </p:txBody>
      </p:sp>
      <p:cxnSp>
        <p:nvCxnSpPr>
          <p:cNvPr id="14" name="Straight Arrow Connector 13"/>
          <p:cNvCxnSpPr>
            <a:cxnSpLocks noChangeShapeType="1"/>
          </p:cNvCxnSpPr>
          <p:nvPr/>
        </p:nvCxnSpPr>
        <p:spPr bwMode="auto">
          <a:xfrm>
            <a:off x="2971800" y="1676400"/>
            <a:ext cx="457200" cy="304800"/>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18" name="Straight Arrow Connector 17"/>
          <p:cNvCxnSpPr>
            <a:cxnSpLocks noChangeShapeType="1"/>
          </p:cNvCxnSpPr>
          <p:nvPr/>
        </p:nvCxnSpPr>
        <p:spPr bwMode="auto">
          <a:xfrm>
            <a:off x="5297488" y="3352800"/>
            <a:ext cx="569912" cy="381000"/>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1" name="Straight Arrow Connector 20"/>
          <p:cNvCxnSpPr>
            <a:cxnSpLocks noChangeShapeType="1"/>
            <a:stCxn id="9" idx="2"/>
          </p:cNvCxnSpPr>
          <p:nvPr/>
        </p:nvCxnSpPr>
        <p:spPr bwMode="auto">
          <a:xfrm rot="5400000">
            <a:off x="7239000" y="3124200"/>
            <a:ext cx="457200" cy="762000"/>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4" name="Straight Arrow Connector 33"/>
          <p:cNvCxnSpPr>
            <a:cxnSpLocks noChangeShapeType="1"/>
            <a:stCxn id="10" idx="2"/>
            <a:endCxn id="11" idx="0"/>
          </p:cNvCxnSpPr>
          <p:nvPr/>
        </p:nvCxnSpPr>
        <p:spPr bwMode="auto">
          <a:xfrm rot="5400000">
            <a:off x="6324601" y="4343401"/>
            <a:ext cx="304800" cy="3175"/>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6" name="Straight Arrow Connector 35"/>
          <p:cNvCxnSpPr>
            <a:cxnSpLocks noChangeShapeType="1"/>
            <a:stCxn id="11" idx="2"/>
            <a:endCxn id="12" idx="0"/>
          </p:cNvCxnSpPr>
          <p:nvPr/>
        </p:nvCxnSpPr>
        <p:spPr bwMode="auto">
          <a:xfrm rot="16200000" flipH="1">
            <a:off x="6325394" y="5104606"/>
            <a:ext cx="304800" cy="1588"/>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0" name="Straight Arrow Connector 39"/>
          <p:cNvCxnSpPr>
            <a:cxnSpLocks noChangeShapeType="1"/>
          </p:cNvCxnSpPr>
          <p:nvPr/>
        </p:nvCxnSpPr>
        <p:spPr bwMode="auto">
          <a:xfrm rot="16200000" flipH="1">
            <a:off x="6326188" y="6019800"/>
            <a:ext cx="304800" cy="0"/>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p:cNvCxnSpPr>
          <p:nvPr/>
        </p:nvCxnSpPr>
        <p:spPr bwMode="auto">
          <a:xfrm>
            <a:off x="4114800" y="2438400"/>
            <a:ext cx="457200" cy="304800"/>
          </a:xfrm>
          <a:prstGeom prst="straightConnector1">
            <a:avLst/>
          </a:prstGeom>
          <a:noFill/>
          <a:ln w="25400">
            <a:solidFill>
              <a:schemeClr val="accent4">
                <a:lumMod val="50000"/>
              </a:schemeClr>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16414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MapReduce Code</a:t>
            </a:r>
          </a:p>
        </p:txBody>
      </p:sp>
      <p:graphicFrame>
        <p:nvGraphicFramePr>
          <p:cNvPr id="33795" name="Object 2"/>
          <p:cNvGraphicFramePr>
            <a:graphicFrameLocks noChangeAspect="1"/>
          </p:cNvGraphicFramePr>
          <p:nvPr/>
        </p:nvGraphicFramePr>
        <p:xfrm>
          <a:off x="1631950" y="1295401"/>
          <a:ext cx="9036050" cy="4716463"/>
        </p:xfrm>
        <a:graphic>
          <a:graphicData uri="http://schemas.openxmlformats.org/presentationml/2006/ole">
            <mc:AlternateContent xmlns:mc="http://schemas.openxmlformats.org/markup-compatibility/2006">
              <mc:Choice xmlns:v="urn:schemas-microsoft-com:vml" Requires="v">
                <p:oleObj spid="_x0000_s1099" name="Document" r:id="rId3" imgW="13716000" imgH="9534144" progId="Word.Document.8">
                  <p:embed/>
                </p:oleObj>
              </mc:Choice>
              <mc:Fallback>
                <p:oleObj name="Document" r:id="rId3" imgW="13716000" imgH="9534144" progId="Word.Document.8">
                  <p:embed/>
                  <p:pic>
                    <p:nvPicPr>
                      <p:cNvPr id="3379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1295401"/>
                        <a:ext cx="9036050" cy="4716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699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3905</TotalTime>
  <Words>4048</Words>
  <Application>Microsoft Macintosh PowerPoint</Application>
  <PresentationFormat>Widescreen</PresentationFormat>
  <Paragraphs>522</Paragraphs>
  <Slides>46</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Arial</vt:lpstr>
      <vt:lpstr>Calibri</vt:lpstr>
      <vt:lpstr>Calibri Light</vt:lpstr>
      <vt:lpstr>Consolas</vt:lpstr>
      <vt:lpstr>Courier New</vt:lpstr>
      <vt:lpstr>Symbol</vt:lpstr>
      <vt:lpstr>Wingdings</vt:lpstr>
      <vt:lpstr>Office Theme</vt:lpstr>
      <vt:lpstr>Document</vt:lpstr>
      <vt:lpstr>Worksheet</vt:lpstr>
      <vt:lpstr>Pig and Data Lake</vt:lpstr>
      <vt:lpstr>What is Pig</vt:lpstr>
      <vt:lpstr>Need for High-Level Languages</vt:lpstr>
      <vt:lpstr>Hive and Pig - 1</vt:lpstr>
      <vt:lpstr>Hive and Pig - 2</vt:lpstr>
      <vt:lpstr>PowerPoint Presentation</vt:lpstr>
      <vt:lpstr>Example Data Analysis Task</vt:lpstr>
      <vt:lpstr>Data  Flow</vt:lpstr>
      <vt:lpstr>MapReduce Code</vt:lpstr>
      <vt:lpstr>In Pig Latin</vt:lpstr>
      <vt:lpstr>Java vs. Pig Latin</vt:lpstr>
      <vt:lpstr>Pig takes care of…</vt:lpstr>
      <vt:lpstr>Compilation into Map-Reduce</vt:lpstr>
      <vt:lpstr>Components of Pig</vt:lpstr>
      <vt:lpstr>Running Pig</vt:lpstr>
      <vt:lpstr>Grunt Shell</vt:lpstr>
      <vt:lpstr>Basic Pig Latin</vt:lpstr>
      <vt:lpstr>…continued</vt:lpstr>
      <vt:lpstr>Processing Data</vt:lpstr>
      <vt:lpstr>FOREACH operator</vt:lpstr>
      <vt:lpstr>FILTER BY Operator</vt:lpstr>
      <vt:lpstr>GROUP BY Operator</vt:lpstr>
      <vt:lpstr>Relational Operators</vt:lpstr>
      <vt:lpstr>User Defined Functions</vt:lpstr>
      <vt:lpstr>Pig Latin Scripts</vt:lpstr>
      <vt:lpstr>Simple Data Types</vt:lpstr>
      <vt:lpstr>Complex Data Types</vt:lpstr>
      <vt:lpstr>Expressions</vt:lpstr>
      <vt:lpstr>Some Pig Functions</vt:lpstr>
      <vt:lpstr>Pig Commands</vt:lpstr>
      <vt:lpstr>Have Schema</vt:lpstr>
      <vt:lpstr>No Schema</vt:lpstr>
      <vt:lpstr>PowerPoint Presentation</vt:lpstr>
      <vt:lpstr>What is Data Lake</vt:lpstr>
      <vt:lpstr>Enterprise Data Warehouse (EDW) </vt:lpstr>
      <vt:lpstr>Limitations of Traditional Data Warehouse (TDW) </vt:lpstr>
      <vt:lpstr>Difference between Data Lakes and Enterprise Data Warehouse (EDW)</vt:lpstr>
      <vt:lpstr>PowerPoint Presentation</vt:lpstr>
      <vt:lpstr>Data Lake Characteristics - Ingest Data quickly</vt:lpstr>
      <vt:lpstr>Building a data lake - Start With a Business Problem  </vt:lpstr>
      <vt:lpstr>Building a data lake -Data Catalog</vt:lpstr>
      <vt:lpstr>Building a data lake - Landing Zone</vt:lpstr>
      <vt:lpstr>Building a data lake - Querying your archive</vt:lpstr>
      <vt:lpstr>Building a data lake - Querying your archive (cont)</vt:lpstr>
      <vt:lpstr>Building a data lake - Data pre-processing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and HIVE</dc:title>
  <dc:creator>Hai Huang</dc:creator>
  <cp:lastModifiedBy>Hai Huang</cp:lastModifiedBy>
  <cp:revision>108</cp:revision>
  <dcterms:created xsi:type="dcterms:W3CDTF">2020-10-20T22:10:48Z</dcterms:created>
  <dcterms:modified xsi:type="dcterms:W3CDTF">2021-02-23T12:01:58Z</dcterms:modified>
</cp:coreProperties>
</file>