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367" r:id="rId3"/>
    <p:sldId id="368" r:id="rId4"/>
    <p:sldId id="369" r:id="rId5"/>
    <p:sldId id="370" r:id="rId6"/>
    <p:sldId id="371" r:id="rId7"/>
    <p:sldId id="410"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5" r:id="rId21"/>
    <p:sldId id="390" r:id="rId22"/>
    <p:sldId id="391" r:id="rId23"/>
    <p:sldId id="393" r:id="rId24"/>
    <p:sldId id="394" r:id="rId25"/>
    <p:sldId id="395" r:id="rId26"/>
    <p:sldId id="396" r:id="rId27"/>
    <p:sldId id="397" r:id="rId28"/>
    <p:sldId id="411" r:id="rId29"/>
    <p:sldId id="400" r:id="rId30"/>
    <p:sldId id="401" r:id="rId31"/>
    <p:sldId id="403" r:id="rId32"/>
    <p:sldId id="404" r:id="rId33"/>
    <p:sldId id="405" r:id="rId34"/>
    <p:sldId id="407" r:id="rId35"/>
    <p:sldId id="408" r:id="rId36"/>
    <p:sldId id="409" r:id="rId37"/>
    <p:sldId id="35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5857"/>
  </p:normalViewPr>
  <p:slideViewPr>
    <p:cSldViewPr snapToGrid="0" snapToObjects="1">
      <p:cViewPr varScale="1">
        <p:scale>
          <a:sx n="82" d="100"/>
          <a:sy n="82"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BFA53-F16F-DE4C-94C2-15C5C0E5601E}" type="datetimeFigureOut">
              <a:rPr lang="en-US" smtClean="0"/>
              <a:t>3/14/21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68621-7FF1-E647-96F4-768C96E3CDFC}" type="slidenum">
              <a:rPr lang="en-US" smtClean="0"/>
              <a:t>‹#›</a:t>
            </a:fld>
            <a:endParaRPr lang="en-US"/>
          </a:p>
        </p:txBody>
      </p:sp>
    </p:spTree>
    <p:extLst>
      <p:ext uri="{BB962C8B-B14F-4D97-AF65-F5344CB8AC3E}">
        <p14:creationId xmlns:p14="http://schemas.microsoft.com/office/powerpoint/2010/main" val="204665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a:t>
            </a:fld>
            <a:endParaRPr lang="en-US"/>
          </a:p>
        </p:txBody>
      </p:sp>
    </p:spTree>
    <p:extLst>
      <p:ext uri="{BB962C8B-B14F-4D97-AF65-F5344CB8AC3E}">
        <p14:creationId xmlns:p14="http://schemas.microsoft.com/office/powerpoint/2010/main" val="222408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10</a:t>
            </a:fld>
            <a:endParaRPr lang="en-US"/>
          </a:p>
        </p:txBody>
      </p:sp>
    </p:spTree>
    <p:extLst>
      <p:ext uri="{BB962C8B-B14F-4D97-AF65-F5344CB8AC3E}">
        <p14:creationId xmlns:p14="http://schemas.microsoft.com/office/powerpoint/2010/main" val="411537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11</a:t>
            </a:fld>
            <a:endParaRPr lang="en-US"/>
          </a:p>
        </p:txBody>
      </p:sp>
    </p:spTree>
    <p:extLst>
      <p:ext uri="{BB962C8B-B14F-4D97-AF65-F5344CB8AC3E}">
        <p14:creationId xmlns:p14="http://schemas.microsoft.com/office/powerpoint/2010/main" val="3946255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71D18-D8FF-904A-A440-1785FC8B94A9}" type="slidenum">
              <a:rPr lang="en-US" smtClean="0"/>
              <a:t>13</a:t>
            </a:fld>
            <a:endParaRPr lang="en-US"/>
          </a:p>
        </p:txBody>
      </p:sp>
    </p:spTree>
    <p:extLst>
      <p:ext uri="{BB962C8B-B14F-4D97-AF65-F5344CB8AC3E}">
        <p14:creationId xmlns:p14="http://schemas.microsoft.com/office/powerpoint/2010/main" val="228144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14</a:t>
            </a:fld>
            <a:endParaRPr lang="en-US"/>
          </a:p>
        </p:txBody>
      </p:sp>
    </p:spTree>
    <p:extLst>
      <p:ext uri="{BB962C8B-B14F-4D97-AF65-F5344CB8AC3E}">
        <p14:creationId xmlns:p14="http://schemas.microsoft.com/office/powerpoint/2010/main" val="1315527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17</a:t>
            </a:fld>
            <a:endParaRPr lang="en-US"/>
          </a:p>
        </p:txBody>
      </p:sp>
    </p:spTree>
    <p:extLst>
      <p:ext uri="{BB962C8B-B14F-4D97-AF65-F5344CB8AC3E}">
        <p14:creationId xmlns:p14="http://schemas.microsoft.com/office/powerpoint/2010/main" val="1507079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customer data</a:t>
            </a:r>
            <a:r>
              <a:rPr lang="en-GB" dirty="0"/>
              <a:t> </a:t>
            </a:r>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18</a:t>
            </a:fld>
            <a:endParaRPr lang="en-US"/>
          </a:p>
        </p:txBody>
      </p:sp>
    </p:spTree>
    <p:extLst>
      <p:ext uri="{BB962C8B-B14F-4D97-AF65-F5344CB8AC3E}">
        <p14:creationId xmlns:p14="http://schemas.microsoft.com/office/powerpoint/2010/main" val="374706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24</a:t>
            </a:fld>
            <a:endParaRPr lang="en-US"/>
          </a:p>
        </p:txBody>
      </p:sp>
    </p:spTree>
    <p:extLst>
      <p:ext uri="{BB962C8B-B14F-4D97-AF65-F5344CB8AC3E}">
        <p14:creationId xmlns:p14="http://schemas.microsoft.com/office/powerpoint/2010/main" val="4179656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25</a:t>
            </a:fld>
            <a:endParaRPr lang="en-US"/>
          </a:p>
        </p:txBody>
      </p:sp>
    </p:spTree>
    <p:extLst>
      <p:ext uri="{BB962C8B-B14F-4D97-AF65-F5344CB8AC3E}">
        <p14:creationId xmlns:p14="http://schemas.microsoft.com/office/powerpoint/2010/main" val="1902298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26</a:t>
            </a:fld>
            <a:endParaRPr lang="en-US"/>
          </a:p>
        </p:txBody>
      </p:sp>
    </p:spTree>
    <p:extLst>
      <p:ext uri="{BB962C8B-B14F-4D97-AF65-F5344CB8AC3E}">
        <p14:creationId xmlns:p14="http://schemas.microsoft.com/office/powerpoint/2010/main" val="1732674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27</a:t>
            </a:fld>
            <a:endParaRPr lang="en-US"/>
          </a:p>
        </p:txBody>
      </p:sp>
    </p:spTree>
    <p:extLst>
      <p:ext uri="{BB962C8B-B14F-4D97-AF65-F5344CB8AC3E}">
        <p14:creationId xmlns:p14="http://schemas.microsoft.com/office/powerpoint/2010/main" val="333458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068621-7FF1-E647-96F4-768C96E3CDFC}" type="slidenum">
              <a:rPr lang="en-US" smtClean="0"/>
              <a:t>2</a:t>
            </a:fld>
            <a:endParaRPr lang="en-US"/>
          </a:p>
        </p:txBody>
      </p:sp>
    </p:spTree>
    <p:extLst>
      <p:ext uri="{BB962C8B-B14F-4D97-AF65-F5344CB8AC3E}">
        <p14:creationId xmlns:p14="http://schemas.microsoft.com/office/powerpoint/2010/main" val="1540589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5"/>
          </p:nvPr>
        </p:nvSpPr>
        <p:spPr/>
        <p:txBody>
          <a:bodyPr/>
          <a:lstStyle/>
          <a:p>
            <a:fld id="{28068621-7FF1-E647-96F4-768C96E3CDFC}" type="slidenum">
              <a:rPr lang="en-US" smtClean="0"/>
              <a:t>28</a:t>
            </a:fld>
            <a:endParaRPr lang="en-US"/>
          </a:p>
        </p:txBody>
      </p:sp>
    </p:spTree>
    <p:extLst>
      <p:ext uri="{BB962C8B-B14F-4D97-AF65-F5344CB8AC3E}">
        <p14:creationId xmlns:p14="http://schemas.microsoft.com/office/powerpoint/2010/main" val="614071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29</a:t>
            </a:fld>
            <a:endParaRPr lang="en-US"/>
          </a:p>
        </p:txBody>
      </p:sp>
    </p:spTree>
    <p:extLst>
      <p:ext uri="{BB962C8B-B14F-4D97-AF65-F5344CB8AC3E}">
        <p14:creationId xmlns:p14="http://schemas.microsoft.com/office/powerpoint/2010/main" val="2556215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30</a:t>
            </a:fld>
            <a:endParaRPr lang="en-US"/>
          </a:p>
        </p:txBody>
      </p:sp>
    </p:spTree>
    <p:extLst>
      <p:ext uri="{BB962C8B-B14F-4D97-AF65-F5344CB8AC3E}">
        <p14:creationId xmlns:p14="http://schemas.microsoft.com/office/powerpoint/2010/main" val="2077818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31</a:t>
            </a:fld>
            <a:endParaRPr lang="en-US"/>
          </a:p>
        </p:txBody>
      </p:sp>
    </p:spTree>
    <p:extLst>
      <p:ext uri="{BB962C8B-B14F-4D97-AF65-F5344CB8AC3E}">
        <p14:creationId xmlns:p14="http://schemas.microsoft.com/office/powerpoint/2010/main" val="2778491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32</a:t>
            </a:fld>
            <a:endParaRPr lang="en-US"/>
          </a:p>
        </p:txBody>
      </p:sp>
    </p:spTree>
    <p:extLst>
      <p:ext uri="{BB962C8B-B14F-4D97-AF65-F5344CB8AC3E}">
        <p14:creationId xmlns:p14="http://schemas.microsoft.com/office/powerpoint/2010/main" val="193936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068621-7FF1-E647-96F4-768C96E3CDFC}" type="slidenum">
              <a:rPr lang="en-US" smtClean="0"/>
              <a:t>35</a:t>
            </a:fld>
            <a:endParaRPr lang="en-US"/>
          </a:p>
        </p:txBody>
      </p:sp>
    </p:spTree>
    <p:extLst>
      <p:ext uri="{BB962C8B-B14F-4D97-AF65-F5344CB8AC3E}">
        <p14:creationId xmlns:p14="http://schemas.microsoft.com/office/powerpoint/2010/main" val="2916804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36</a:t>
            </a:fld>
            <a:endParaRPr lang="en-US"/>
          </a:p>
        </p:txBody>
      </p:sp>
    </p:spTree>
    <p:extLst>
      <p:ext uri="{BB962C8B-B14F-4D97-AF65-F5344CB8AC3E}">
        <p14:creationId xmlns:p14="http://schemas.microsoft.com/office/powerpoint/2010/main" val="172121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3</a:t>
            </a:fld>
            <a:endParaRPr lang="en-US"/>
          </a:p>
        </p:txBody>
      </p:sp>
    </p:spTree>
    <p:extLst>
      <p:ext uri="{BB962C8B-B14F-4D97-AF65-F5344CB8AC3E}">
        <p14:creationId xmlns:p14="http://schemas.microsoft.com/office/powerpoint/2010/main" val="67003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4</a:t>
            </a:fld>
            <a:endParaRPr lang="en-US"/>
          </a:p>
        </p:txBody>
      </p:sp>
    </p:spTree>
    <p:extLst>
      <p:ext uri="{BB962C8B-B14F-4D97-AF65-F5344CB8AC3E}">
        <p14:creationId xmlns:p14="http://schemas.microsoft.com/office/powerpoint/2010/main" val="333723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5</a:t>
            </a:fld>
            <a:endParaRPr lang="en-US"/>
          </a:p>
        </p:txBody>
      </p:sp>
    </p:spTree>
    <p:extLst>
      <p:ext uri="{BB962C8B-B14F-4D97-AF65-F5344CB8AC3E}">
        <p14:creationId xmlns:p14="http://schemas.microsoft.com/office/powerpoint/2010/main" val="2450863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6</a:t>
            </a:fld>
            <a:endParaRPr lang="en-US"/>
          </a:p>
        </p:txBody>
      </p:sp>
    </p:spTree>
    <p:extLst>
      <p:ext uri="{BB962C8B-B14F-4D97-AF65-F5344CB8AC3E}">
        <p14:creationId xmlns:p14="http://schemas.microsoft.com/office/powerpoint/2010/main" val="327330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7</a:t>
            </a:fld>
            <a:endParaRPr lang="en-US"/>
          </a:p>
        </p:txBody>
      </p:sp>
    </p:spTree>
    <p:extLst>
      <p:ext uri="{BB962C8B-B14F-4D97-AF65-F5344CB8AC3E}">
        <p14:creationId xmlns:p14="http://schemas.microsoft.com/office/powerpoint/2010/main" val="2865320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8</a:t>
            </a:fld>
            <a:endParaRPr lang="en-US"/>
          </a:p>
        </p:txBody>
      </p:sp>
    </p:spTree>
    <p:extLst>
      <p:ext uri="{BB962C8B-B14F-4D97-AF65-F5344CB8AC3E}">
        <p14:creationId xmlns:p14="http://schemas.microsoft.com/office/powerpoint/2010/main" val="74281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068621-7FF1-E647-96F4-768C96E3CDFC}" type="slidenum">
              <a:rPr lang="en-US" smtClean="0"/>
              <a:t>9</a:t>
            </a:fld>
            <a:endParaRPr lang="en-US"/>
          </a:p>
        </p:txBody>
      </p:sp>
    </p:spTree>
    <p:extLst>
      <p:ext uri="{BB962C8B-B14F-4D97-AF65-F5344CB8AC3E}">
        <p14:creationId xmlns:p14="http://schemas.microsoft.com/office/powerpoint/2010/main" val="285014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F881-0AD9-5D4D-9A40-F185B10C6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BBF0A2-CF2B-6943-9EE1-8667860C3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C10BA-A571-3646-96F7-38DF790CE980}"/>
              </a:ext>
            </a:extLst>
          </p:cNvPr>
          <p:cNvSpPr>
            <a:spLocks noGrp="1"/>
          </p:cNvSpPr>
          <p:nvPr>
            <p:ph type="dt" sz="half" idx="10"/>
          </p:nvPr>
        </p:nvSpPr>
        <p:spPr/>
        <p:txBody>
          <a:bodyPr/>
          <a:lstStyle/>
          <a:p>
            <a:fld id="{F96ADCED-D82C-FD4D-A958-65121724FA9B}" type="datetime1">
              <a:rPr lang="en-US" smtClean="0"/>
              <a:t>3/14/21</a:t>
            </a:fld>
            <a:endParaRPr lang="en-US"/>
          </a:p>
        </p:txBody>
      </p:sp>
      <p:sp>
        <p:nvSpPr>
          <p:cNvPr id="5" name="Footer Placeholder 4">
            <a:extLst>
              <a:ext uri="{FF2B5EF4-FFF2-40B4-BE49-F238E27FC236}">
                <a16:creationId xmlns:a16="http://schemas.microsoft.com/office/drawing/2014/main" id="{737B6AB1-9705-7740-B3B5-D689617F0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655CA-3636-9C48-9251-92BB5802DFC1}"/>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2214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8A33-1EB9-3444-9D49-58CB9A54B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543EC-B063-2846-B3E0-BC0EF3EE98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E2E70-9C81-5446-97BE-0D3E3DC3CB19}"/>
              </a:ext>
            </a:extLst>
          </p:cNvPr>
          <p:cNvSpPr>
            <a:spLocks noGrp="1"/>
          </p:cNvSpPr>
          <p:nvPr>
            <p:ph type="dt" sz="half" idx="10"/>
          </p:nvPr>
        </p:nvSpPr>
        <p:spPr/>
        <p:txBody>
          <a:bodyPr/>
          <a:lstStyle/>
          <a:p>
            <a:fld id="{D1C99BBF-B970-AA45-9B6C-418411DA0085}" type="datetime1">
              <a:rPr lang="en-US" smtClean="0"/>
              <a:t>3/14/21</a:t>
            </a:fld>
            <a:endParaRPr lang="en-US"/>
          </a:p>
        </p:txBody>
      </p:sp>
      <p:sp>
        <p:nvSpPr>
          <p:cNvPr id="5" name="Footer Placeholder 4">
            <a:extLst>
              <a:ext uri="{FF2B5EF4-FFF2-40B4-BE49-F238E27FC236}">
                <a16:creationId xmlns:a16="http://schemas.microsoft.com/office/drawing/2014/main" id="{7F2A9EF9-F4A5-384A-B44F-A038875AF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D1B71-2E48-F249-9A3D-0490D1CE9CE3}"/>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06719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4C8E9-4D9F-A944-905E-38F5F92BC0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287644-1DE6-D344-965B-7C998FB2D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1B4C2-0E35-0842-86F2-AE8B92218D2F}"/>
              </a:ext>
            </a:extLst>
          </p:cNvPr>
          <p:cNvSpPr>
            <a:spLocks noGrp="1"/>
          </p:cNvSpPr>
          <p:nvPr>
            <p:ph type="dt" sz="half" idx="10"/>
          </p:nvPr>
        </p:nvSpPr>
        <p:spPr/>
        <p:txBody>
          <a:bodyPr/>
          <a:lstStyle/>
          <a:p>
            <a:fld id="{90E34648-F671-BF4B-8470-A7F33BC87BCE}" type="datetime1">
              <a:rPr lang="en-US" smtClean="0"/>
              <a:t>3/14/21</a:t>
            </a:fld>
            <a:endParaRPr lang="en-US"/>
          </a:p>
        </p:txBody>
      </p:sp>
      <p:sp>
        <p:nvSpPr>
          <p:cNvPr id="5" name="Footer Placeholder 4">
            <a:extLst>
              <a:ext uri="{FF2B5EF4-FFF2-40B4-BE49-F238E27FC236}">
                <a16:creationId xmlns:a16="http://schemas.microsoft.com/office/drawing/2014/main" id="{93BA76C7-E883-F346-9078-1E0F00CF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57CBB-5CE8-2F42-BC0A-82266CBEECD2}"/>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29993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B16D-B5A2-8E49-BEE3-9EB414E3B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B22A7-C2CC-B848-9FD1-30FDAFE32E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E95FC-6686-D54B-8500-16B8ADA160C1}"/>
              </a:ext>
            </a:extLst>
          </p:cNvPr>
          <p:cNvSpPr>
            <a:spLocks noGrp="1"/>
          </p:cNvSpPr>
          <p:nvPr>
            <p:ph type="dt" sz="half" idx="10"/>
          </p:nvPr>
        </p:nvSpPr>
        <p:spPr/>
        <p:txBody>
          <a:bodyPr/>
          <a:lstStyle/>
          <a:p>
            <a:fld id="{A03E7229-EB99-B147-A063-06A1DA420189}" type="datetime1">
              <a:rPr lang="en-US" smtClean="0"/>
              <a:t>3/14/21</a:t>
            </a:fld>
            <a:endParaRPr lang="en-US"/>
          </a:p>
        </p:txBody>
      </p:sp>
      <p:sp>
        <p:nvSpPr>
          <p:cNvPr id="5" name="Footer Placeholder 4">
            <a:extLst>
              <a:ext uri="{FF2B5EF4-FFF2-40B4-BE49-F238E27FC236}">
                <a16:creationId xmlns:a16="http://schemas.microsoft.com/office/drawing/2014/main" id="{7BC78379-37CD-5A47-9748-9AF6BD2B7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643A4-3298-8C45-A4BE-8270FF94C637}"/>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04795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96FB-0FD0-AC41-BEBF-41076B9BB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0006A-8B24-7441-901B-AF25AF885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F6D4A-E4EC-0646-B6DE-4D838AB60E09}"/>
              </a:ext>
            </a:extLst>
          </p:cNvPr>
          <p:cNvSpPr>
            <a:spLocks noGrp="1"/>
          </p:cNvSpPr>
          <p:nvPr>
            <p:ph type="dt" sz="half" idx="10"/>
          </p:nvPr>
        </p:nvSpPr>
        <p:spPr/>
        <p:txBody>
          <a:bodyPr/>
          <a:lstStyle/>
          <a:p>
            <a:fld id="{109B503D-D565-B94C-AC3D-B0E2FB68D9D0}" type="datetime1">
              <a:rPr lang="en-US" smtClean="0"/>
              <a:t>3/14/21</a:t>
            </a:fld>
            <a:endParaRPr lang="en-US"/>
          </a:p>
        </p:txBody>
      </p:sp>
      <p:sp>
        <p:nvSpPr>
          <p:cNvPr id="5" name="Footer Placeholder 4">
            <a:extLst>
              <a:ext uri="{FF2B5EF4-FFF2-40B4-BE49-F238E27FC236}">
                <a16:creationId xmlns:a16="http://schemas.microsoft.com/office/drawing/2014/main" id="{5C27D5B6-01A6-1044-A36B-E83EE4705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7FD91-B106-5C47-A8A6-14CB0F8A77CE}"/>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617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04C5-CBD4-D44F-A1BC-B3176D1F4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904B1B-2745-AB43-9417-AACD2AF85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28ACB-0CAB-3949-91E9-D6047E508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05D-6BEB-3D40-BBEE-2908D85C77DE}"/>
              </a:ext>
            </a:extLst>
          </p:cNvPr>
          <p:cNvSpPr>
            <a:spLocks noGrp="1"/>
          </p:cNvSpPr>
          <p:nvPr>
            <p:ph type="dt" sz="half" idx="10"/>
          </p:nvPr>
        </p:nvSpPr>
        <p:spPr/>
        <p:txBody>
          <a:bodyPr/>
          <a:lstStyle/>
          <a:p>
            <a:fld id="{D987293B-70E4-3840-9F0A-3C3C01425199}" type="datetime1">
              <a:rPr lang="en-US" smtClean="0"/>
              <a:t>3/14/21</a:t>
            </a:fld>
            <a:endParaRPr lang="en-US"/>
          </a:p>
        </p:txBody>
      </p:sp>
      <p:sp>
        <p:nvSpPr>
          <p:cNvPr id="6" name="Footer Placeholder 5">
            <a:extLst>
              <a:ext uri="{FF2B5EF4-FFF2-40B4-BE49-F238E27FC236}">
                <a16:creationId xmlns:a16="http://schemas.microsoft.com/office/drawing/2014/main" id="{5694EA68-6802-3A45-84B4-A31BBD22B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20293-65FD-2A48-AC6F-0E51F005583D}"/>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2759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292A-74AC-CC4F-8E0A-E7F25E85F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7A439-C0C9-984E-A79A-AC5C96EDC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DAFD5F-EF14-674D-8EA0-BBAF90E6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0CC6E-AAF1-7D41-9AC0-806747260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93733-10EE-F043-A1FD-373DF5E88B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E2FB3-F79E-0640-88A7-D1B5C5FCD71E}"/>
              </a:ext>
            </a:extLst>
          </p:cNvPr>
          <p:cNvSpPr>
            <a:spLocks noGrp="1"/>
          </p:cNvSpPr>
          <p:nvPr>
            <p:ph type="dt" sz="half" idx="10"/>
          </p:nvPr>
        </p:nvSpPr>
        <p:spPr/>
        <p:txBody>
          <a:bodyPr/>
          <a:lstStyle/>
          <a:p>
            <a:fld id="{BFED7CE9-AEB9-D540-B7A1-08F89C3640E5}" type="datetime1">
              <a:rPr lang="en-US" smtClean="0"/>
              <a:t>3/14/21</a:t>
            </a:fld>
            <a:endParaRPr lang="en-US"/>
          </a:p>
        </p:txBody>
      </p:sp>
      <p:sp>
        <p:nvSpPr>
          <p:cNvPr id="8" name="Footer Placeholder 7">
            <a:extLst>
              <a:ext uri="{FF2B5EF4-FFF2-40B4-BE49-F238E27FC236}">
                <a16:creationId xmlns:a16="http://schemas.microsoft.com/office/drawing/2014/main" id="{DE97C65A-4C6F-CA4E-826E-52CA7CA81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26DE1-7973-4040-86FB-488604DC51DA}"/>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79245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AE5A-A687-3040-BC17-3BB53C3C1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0ADA1-803F-4A4E-A3C0-478B04D672C1}"/>
              </a:ext>
            </a:extLst>
          </p:cNvPr>
          <p:cNvSpPr>
            <a:spLocks noGrp="1"/>
          </p:cNvSpPr>
          <p:nvPr>
            <p:ph type="dt" sz="half" idx="10"/>
          </p:nvPr>
        </p:nvSpPr>
        <p:spPr/>
        <p:txBody>
          <a:bodyPr/>
          <a:lstStyle/>
          <a:p>
            <a:fld id="{F7A224B2-7891-0A4E-A520-FC02B90A6770}" type="datetime1">
              <a:rPr lang="en-US" smtClean="0"/>
              <a:t>3/14/21</a:t>
            </a:fld>
            <a:endParaRPr lang="en-US"/>
          </a:p>
        </p:txBody>
      </p:sp>
      <p:sp>
        <p:nvSpPr>
          <p:cNvPr id="4" name="Footer Placeholder 3">
            <a:extLst>
              <a:ext uri="{FF2B5EF4-FFF2-40B4-BE49-F238E27FC236}">
                <a16:creationId xmlns:a16="http://schemas.microsoft.com/office/drawing/2014/main" id="{C453357D-811D-5346-82EB-807AB8A73D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1954C-1FE7-344A-80CB-095EE488A1FA}"/>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375210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BDB69-4FF9-6E4A-91A4-C3ED42593DBF}"/>
              </a:ext>
            </a:extLst>
          </p:cNvPr>
          <p:cNvSpPr>
            <a:spLocks noGrp="1"/>
          </p:cNvSpPr>
          <p:nvPr>
            <p:ph type="dt" sz="half" idx="10"/>
          </p:nvPr>
        </p:nvSpPr>
        <p:spPr/>
        <p:txBody>
          <a:bodyPr/>
          <a:lstStyle/>
          <a:p>
            <a:fld id="{FE67E5D4-20F8-C544-A009-8F07D1330679}" type="datetime1">
              <a:rPr lang="en-US" smtClean="0"/>
              <a:t>3/14/21</a:t>
            </a:fld>
            <a:endParaRPr lang="en-US"/>
          </a:p>
        </p:txBody>
      </p:sp>
      <p:sp>
        <p:nvSpPr>
          <p:cNvPr id="3" name="Footer Placeholder 2">
            <a:extLst>
              <a:ext uri="{FF2B5EF4-FFF2-40B4-BE49-F238E27FC236}">
                <a16:creationId xmlns:a16="http://schemas.microsoft.com/office/drawing/2014/main" id="{21334CC1-B5DC-914B-8A7D-0C0AD02714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315E8-104A-6A4E-90D0-FB173B0A52DE}"/>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2369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4A1E-D8EA-D441-885C-EF8F40C39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2B624-3565-5E4B-B6F3-65BC00D5D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9580B5-56B0-5345-B188-B0745B5AB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7F48E-10C4-E54C-B531-8D1BCA865C0B}"/>
              </a:ext>
            </a:extLst>
          </p:cNvPr>
          <p:cNvSpPr>
            <a:spLocks noGrp="1"/>
          </p:cNvSpPr>
          <p:nvPr>
            <p:ph type="dt" sz="half" idx="10"/>
          </p:nvPr>
        </p:nvSpPr>
        <p:spPr/>
        <p:txBody>
          <a:bodyPr/>
          <a:lstStyle/>
          <a:p>
            <a:fld id="{343019D1-470D-4E47-A58D-1FBAD2F3C7D9}" type="datetime1">
              <a:rPr lang="en-US" smtClean="0"/>
              <a:t>3/14/21</a:t>
            </a:fld>
            <a:endParaRPr lang="en-US"/>
          </a:p>
        </p:txBody>
      </p:sp>
      <p:sp>
        <p:nvSpPr>
          <p:cNvPr id="6" name="Footer Placeholder 5">
            <a:extLst>
              <a:ext uri="{FF2B5EF4-FFF2-40B4-BE49-F238E27FC236}">
                <a16:creationId xmlns:a16="http://schemas.microsoft.com/office/drawing/2014/main" id="{5B162CBC-1525-6941-B461-540DA8FA8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A8F1B-2FAB-654E-93DC-B75BA489D2CF}"/>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25949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69D0-858B-0141-8AEE-459EF186F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18B1BE-40DA-2442-8301-B55AE863B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03307E-23EB-A14F-8B79-7A0A353A1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7C472-DF9C-6546-8E2E-AF0BA359D2A7}"/>
              </a:ext>
            </a:extLst>
          </p:cNvPr>
          <p:cNvSpPr>
            <a:spLocks noGrp="1"/>
          </p:cNvSpPr>
          <p:nvPr>
            <p:ph type="dt" sz="half" idx="10"/>
          </p:nvPr>
        </p:nvSpPr>
        <p:spPr/>
        <p:txBody>
          <a:bodyPr/>
          <a:lstStyle/>
          <a:p>
            <a:fld id="{6A27922C-ABF0-C748-A5FD-6D5900B6FC85}" type="datetime1">
              <a:rPr lang="en-US" smtClean="0"/>
              <a:t>3/14/21</a:t>
            </a:fld>
            <a:endParaRPr lang="en-US"/>
          </a:p>
        </p:txBody>
      </p:sp>
      <p:sp>
        <p:nvSpPr>
          <p:cNvPr id="6" name="Footer Placeholder 5">
            <a:extLst>
              <a:ext uri="{FF2B5EF4-FFF2-40B4-BE49-F238E27FC236}">
                <a16:creationId xmlns:a16="http://schemas.microsoft.com/office/drawing/2014/main" id="{B0344DC3-0AC4-F94A-A8D6-EAB8E38E5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A0643-441A-004A-A110-C8B245BE3641}"/>
              </a:ext>
            </a:extLst>
          </p:cNvPr>
          <p:cNvSpPr>
            <a:spLocks noGrp="1"/>
          </p:cNvSpPr>
          <p:nvPr>
            <p:ph type="sldNum" sz="quarter" idx="12"/>
          </p:nvPr>
        </p:nvSpPr>
        <p:spPr/>
        <p:txBody>
          <a:bodyPr/>
          <a:lstStyle/>
          <a:p>
            <a:fld id="{90FBDECB-D24E-F247-93AB-4C7123018CAB}" type="slidenum">
              <a:rPr lang="en-US" smtClean="0"/>
              <a:t>‹#›</a:t>
            </a:fld>
            <a:endParaRPr lang="en-US"/>
          </a:p>
        </p:txBody>
      </p:sp>
    </p:spTree>
    <p:extLst>
      <p:ext uri="{BB962C8B-B14F-4D97-AF65-F5344CB8AC3E}">
        <p14:creationId xmlns:p14="http://schemas.microsoft.com/office/powerpoint/2010/main" val="405069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87F62-4DC3-374E-9BF1-604F1BFE9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83FFF-BC02-134B-9E41-E55F5E644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1FE57-07F2-F048-A313-D45584164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A0BE2-53A6-6349-880E-652B8ADFC4D7}" type="datetime1">
              <a:rPr lang="en-US" smtClean="0"/>
              <a:t>3/14/21</a:t>
            </a:fld>
            <a:endParaRPr lang="en-US"/>
          </a:p>
        </p:txBody>
      </p:sp>
      <p:sp>
        <p:nvSpPr>
          <p:cNvPr id="5" name="Footer Placeholder 4">
            <a:extLst>
              <a:ext uri="{FF2B5EF4-FFF2-40B4-BE49-F238E27FC236}">
                <a16:creationId xmlns:a16="http://schemas.microsoft.com/office/drawing/2014/main" id="{7C893DA1-2E9F-0340-B769-87DFF973B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DB0D9-3BA7-AD43-AED6-3E48871F3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BDECB-D24E-F247-93AB-4C7123018CAB}" type="slidenum">
              <a:rPr lang="en-US" smtClean="0"/>
              <a:t>‹#›</a:t>
            </a:fld>
            <a:endParaRPr lang="en-US"/>
          </a:p>
        </p:txBody>
      </p:sp>
    </p:spTree>
    <p:extLst>
      <p:ext uri="{BB962C8B-B14F-4D97-AF65-F5344CB8AC3E}">
        <p14:creationId xmlns:p14="http://schemas.microsoft.com/office/powerpoint/2010/main" val="894287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524F0E-0F79-A34B-BDCE-95FFEE7FECEF}"/>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Big Data Architecture</a:t>
            </a:r>
          </a:p>
        </p:txBody>
      </p:sp>
      <p:sp>
        <p:nvSpPr>
          <p:cNvPr id="3" name="Subtitle 2">
            <a:extLst>
              <a:ext uri="{FF2B5EF4-FFF2-40B4-BE49-F238E27FC236}">
                <a16:creationId xmlns:a16="http://schemas.microsoft.com/office/drawing/2014/main" id="{6A9DEB85-7391-4F44-85C3-E995AA0EAD91}"/>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COMP 1702 Big Data </a:t>
            </a:r>
          </a:p>
          <a:p>
            <a:r>
              <a:rPr lang="en-US" dirty="0">
                <a:solidFill>
                  <a:srgbClr val="FFFFFF"/>
                </a:solidFill>
              </a:rPr>
              <a:t>Lecture  9</a:t>
            </a:r>
          </a:p>
        </p:txBody>
      </p:sp>
      <p:sp>
        <p:nvSpPr>
          <p:cNvPr id="4" name="Slide Number Placeholder 3">
            <a:extLst>
              <a:ext uri="{FF2B5EF4-FFF2-40B4-BE49-F238E27FC236}">
                <a16:creationId xmlns:a16="http://schemas.microsoft.com/office/drawing/2014/main" id="{8EB18123-B3EA-694F-8BA3-D99C9F4FA0F1}"/>
              </a:ext>
            </a:extLst>
          </p:cNvPr>
          <p:cNvSpPr>
            <a:spLocks noGrp="1"/>
          </p:cNvSpPr>
          <p:nvPr>
            <p:ph type="sldNum" sz="quarter" idx="12"/>
          </p:nvPr>
        </p:nvSpPr>
        <p:spPr>
          <a:xfrm>
            <a:off x="10825930" y="6223702"/>
            <a:ext cx="570728" cy="314067"/>
          </a:xfrm>
        </p:spPr>
        <p:txBody>
          <a:bodyPr>
            <a:normAutofit/>
          </a:bodyPr>
          <a:lstStyle/>
          <a:p>
            <a:pPr>
              <a:spcAft>
                <a:spcPts val="600"/>
              </a:spcAft>
            </a:pPr>
            <a:fld id="{90FBDECB-D24E-F247-93AB-4C7123018CAB}" type="slidenum">
              <a:rPr lang="en-US" sz="1000">
                <a:solidFill>
                  <a:srgbClr val="898989"/>
                </a:solidFill>
              </a:rPr>
              <a:pPr>
                <a:spcAft>
                  <a:spcPts val="600"/>
                </a:spcAft>
              </a:pPr>
              <a:t>1</a:t>
            </a:fld>
            <a:endParaRPr lang="en-US" sz="1000">
              <a:solidFill>
                <a:srgbClr val="898989"/>
              </a:solidFill>
            </a:endParaRPr>
          </a:p>
        </p:txBody>
      </p:sp>
    </p:spTree>
    <p:extLst>
      <p:ext uri="{BB962C8B-B14F-4D97-AF65-F5344CB8AC3E}">
        <p14:creationId xmlns:p14="http://schemas.microsoft.com/office/powerpoint/2010/main" val="310266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Real</a:t>
            </a:r>
            <a:r>
              <a:rPr lang="en-US" dirty="0"/>
              <a:t>-</a:t>
            </a:r>
            <a:r>
              <a:rPr lang="en-US" b="1" dirty="0"/>
              <a:t>time processing</a:t>
            </a:r>
            <a:endParaRPr lang="en-GB" b="1" dirty="0"/>
          </a:p>
        </p:txBody>
      </p:sp>
      <p:sp>
        <p:nvSpPr>
          <p:cNvPr id="3" name="Content Placeholder 2"/>
          <p:cNvSpPr>
            <a:spLocks noGrp="1"/>
          </p:cNvSpPr>
          <p:nvPr>
            <p:ph idx="1"/>
          </p:nvPr>
        </p:nvSpPr>
        <p:spPr>
          <a:xfrm>
            <a:off x="1045029" y="1772816"/>
            <a:ext cx="10308771" cy="4608512"/>
          </a:xfrm>
        </p:spPr>
        <p:txBody>
          <a:bodyPr>
            <a:normAutofit fontScale="85000" lnSpcReduction="20000"/>
          </a:bodyPr>
          <a:lstStyle/>
          <a:p>
            <a:r>
              <a:rPr lang="en-GB" b="1" dirty="0"/>
              <a:t>Real-time </a:t>
            </a:r>
            <a:r>
              <a:rPr lang="en-US" b="1" dirty="0"/>
              <a:t>processing</a:t>
            </a:r>
            <a:r>
              <a:rPr lang="en-GB" b="1" dirty="0"/>
              <a:t> </a:t>
            </a:r>
            <a:r>
              <a:rPr lang="en-GB" dirty="0"/>
              <a:t>typically refers to the </a:t>
            </a:r>
            <a:r>
              <a:rPr lang="en-GB" i="1" dirty="0"/>
              <a:t>reactions</a:t>
            </a:r>
            <a:r>
              <a:rPr lang="en-GB" dirty="0"/>
              <a:t> to data. A system can be categorized as real-time if it can guarantee that the reaction will be within a tight real-world deadline, usually in a matter of seconds or milliseconds.</a:t>
            </a:r>
          </a:p>
          <a:p>
            <a:endParaRPr lang="en-US" b="1" dirty="0"/>
          </a:p>
          <a:p>
            <a:r>
              <a:rPr lang="en-US" dirty="0"/>
              <a:t>It</a:t>
            </a:r>
            <a:r>
              <a:rPr lang="en-US" b="1" dirty="0"/>
              <a:t> </a:t>
            </a:r>
            <a:r>
              <a:rPr lang="en-US" dirty="0"/>
              <a:t>enables businesses to make timely operational decisions that are critical to the success of the organization – while the data is still current.</a:t>
            </a:r>
            <a:endParaRPr lang="en-GB" dirty="0"/>
          </a:p>
          <a:p>
            <a:pPr marL="0" indent="0">
              <a:buNone/>
            </a:pPr>
            <a:endParaRPr lang="en-GB" dirty="0"/>
          </a:p>
          <a:p>
            <a:r>
              <a:rPr lang="en-GB" dirty="0"/>
              <a:t>The architecture needs to capture &amp; store real time messages for stream processing </a:t>
            </a:r>
          </a:p>
          <a:p>
            <a:r>
              <a:rPr lang="en-GB" dirty="0"/>
              <a:t>Incoming messages could be dropped into a simple data store (folder) for processing </a:t>
            </a:r>
          </a:p>
          <a:p>
            <a:r>
              <a:rPr lang="en-GB" dirty="0"/>
              <a:t>Message ingestion store needs to act as a buffer for messages and to support scale out processing and reliable delivery using Publish &amp; Subscribe</a:t>
            </a:r>
          </a:p>
          <a:p>
            <a:r>
              <a:rPr lang="en-GB" dirty="0"/>
              <a:t>This portion of a streaming architecture is often referred to as stream buffering.</a:t>
            </a:r>
          </a:p>
        </p:txBody>
      </p:sp>
    </p:spTree>
    <p:extLst>
      <p:ext uri="{BB962C8B-B14F-4D97-AF65-F5344CB8AC3E}">
        <p14:creationId xmlns:p14="http://schemas.microsoft.com/office/powerpoint/2010/main" val="230972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Ingestion &amp; Apache Flume</a:t>
            </a:r>
          </a:p>
        </p:txBody>
      </p:sp>
      <p:sp>
        <p:nvSpPr>
          <p:cNvPr id="3" name="Content Placeholder 2"/>
          <p:cNvSpPr>
            <a:spLocks noGrp="1"/>
          </p:cNvSpPr>
          <p:nvPr>
            <p:ph idx="1"/>
          </p:nvPr>
        </p:nvSpPr>
        <p:spPr/>
        <p:txBody>
          <a:bodyPr>
            <a:normAutofit fontScale="92500" lnSpcReduction="10000"/>
          </a:bodyPr>
          <a:lstStyle/>
          <a:p>
            <a:r>
              <a:rPr lang="en-GB" dirty="0"/>
              <a:t>Data Ingestion is  process by which data is moved from a source(s) to destination where it can be stored and further analysed</a:t>
            </a:r>
          </a:p>
          <a:p>
            <a:r>
              <a:rPr lang="en-GB" dirty="0"/>
              <a:t>Data can be different formats and come from various sources, including RDBMS,  CSVs, Social media, etc.</a:t>
            </a:r>
          </a:p>
          <a:p>
            <a:r>
              <a:rPr lang="en-GB" dirty="0"/>
              <a:t>Apache Flume can be used for Data Ingestion; it is a distributed system for aggregating and moving large amounts of streaming data from different sources to a centralised data store</a:t>
            </a:r>
          </a:p>
          <a:p>
            <a:r>
              <a:rPr lang="en-GB" dirty="0"/>
              <a:t>Flume is designed for the continuous ingestion of data into Hadoop HDFS. </a:t>
            </a:r>
          </a:p>
          <a:p>
            <a:r>
              <a:rPr lang="en-GB" dirty="0"/>
              <a:t>Flume is  well suited to handling log data like log data from web servers and also used to import huge volumes of event data produced by social media (</a:t>
            </a:r>
            <a:r>
              <a:rPr lang="en-GB" dirty="0" err="1"/>
              <a:t>eg</a:t>
            </a:r>
            <a:r>
              <a:rPr lang="en-GB" dirty="0"/>
              <a:t> Twitter, </a:t>
            </a:r>
            <a:r>
              <a:rPr lang="en-GB" dirty="0" err="1"/>
              <a:t>Facebook</a:t>
            </a:r>
            <a:r>
              <a:rPr lang="en-GB" dirty="0"/>
              <a:t> ) and e-commerce websites like Amazon</a:t>
            </a:r>
          </a:p>
        </p:txBody>
      </p:sp>
    </p:spTree>
    <p:extLst>
      <p:ext uri="{BB962C8B-B14F-4D97-AF65-F5344CB8AC3E}">
        <p14:creationId xmlns:p14="http://schemas.microsoft.com/office/powerpoint/2010/main" val="320584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Messaging using Apache Kafka</a:t>
            </a:r>
          </a:p>
        </p:txBody>
      </p:sp>
      <p:sp>
        <p:nvSpPr>
          <p:cNvPr id="3" name="Content Placeholder 2"/>
          <p:cNvSpPr>
            <a:spLocks noGrp="1"/>
          </p:cNvSpPr>
          <p:nvPr>
            <p:ph idx="1"/>
          </p:nvPr>
        </p:nvSpPr>
        <p:spPr/>
        <p:txBody>
          <a:bodyPr>
            <a:normAutofit/>
          </a:bodyPr>
          <a:lstStyle/>
          <a:p>
            <a:r>
              <a:rPr lang="en-GB" dirty="0"/>
              <a:t>Kafka is a messaging system which allow for data to be moved between systems without tight coupling</a:t>
            </a:r>
          </a:p>
          <a:p>
            <a:r>
              <a:rPr lang="en-GB" dirty="0"/>
              <a:t>Is fast, horizontally scalable, durable, distributed by design and fault tolerant</a:t>
            </a:r>
          </a:p>
          <a:p>
            <a:r>
              <a:rPr lang="en-GB" dirty="0"/>
              <a:t>Developed by LinkedIn.</a:t>
            </a:r>
          </a:p>
          <a:p>
            <a:r>
              <a:rPr lang="en-GB" dirty="0"/>
              <a:t>Kafka has better throughput, built-in partitioning, replication and inherent fault-tolerance, which makes it a good fit for large-scale message processing applications and better than other messaging system</a:t>
            </a:r>
          </a:p>
        </p:txBody>
      </p:sp>
    </p:spTree>
    <p:extLst>
      <p:ext uri="{BB962C8B-B14F-4D97-AF65-F5344CB8AC3E}">
        <p14:creationId xmlns:p14="http://schemas.microsoft.com/office/powerpoint/2010/main" val="85614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Stream Processing</a:t>
            </a:r>
          </a:p>
        </p:txBody>
      </p:sp>
      <p:sp>
        <p:nvSpPr>
          <p:cNvPr id="3" name="Content Placeholder 2"/>
          <p:cNvSpPr>
            <a:spLocks noGrp="1"/>
          </p:cNvSpPr>
          <p:nvPr>
            <p:ph idx="1"/>
          </p:nvPr>
        </p:nvSpPr>
        <p:spPr/>
        <p:txBody>
          <a:bodyPr>
            <a:normAutofit fontScale="92500"/>
          </a:bodyPr>
          <a:lstStyle/>
          <a:p>
            <a:r>
              <a:rPr lang="en-GB" dirty="0"/>
              <a:t>Once the real time messages are captured and delivered, the solution must process them by filtering, aggregating and prepare data for analysis. </a:t>
            </a:r>
          </a:p>
          <a:p>
            <a:r>
              <a:rPr lang="en-GB" dirty="0"/>
              <a:t>Apache Spark Streaming is often used to implement stream processing</a:t>
            </a:r>
          </a:p>
          <a:p>
            <a:r>
              <a:rPr lang="en-GB" dirty="0"/>
              <a:t>Azure Stream Analytics provides a managed stream processing service based on perpetually running SQL queries that operate on unbounded streams</a:t>
            </a:r>
          </a:p>
          <a:p>
            <a:r>
              <a:rPr lang="en-GB" dirty="0"/>
              <a:t>Apache Kafka KSQL also provides the ability to continuously query streams of Data </a:t>
            </a:r>
          </a:p>
          <a:p>
            <a:pPr lvl="1"/>
            <a:r>
              <a:rPr lang="en-GB" dirty="0"/>
              <a:t>You can also use open source Apache streaming technologies like Spark Streaming in an Azure  HDInsight cluster</a:t>
            </a:r>
          </a:p>
        </p:txBody>
      </p:sp>
    </p:spTree>
    <p:extLst>
      <p:ext uri="{BB962C8B-B14F-4D97-AF65-F5344CB8AC3E}">
        <p14:creationId xmlns:p14="http://schemas.microsoft.com/office/powerpoint/2010/main" val="395985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Analytical Data Store</a:t>
            </a:r>
          </a:p>
        </p:txBody>
      </p:sp>
      <p:sp>
        <p:nvSpPr>
          <p:cNvPr id="3" name="Content Placeholder 2"/>
          <p:cNvSpPr>
            <a:spLocks noGrp="1"/>
          </p:cNvSpPr>
          <p:nvPr>
            <p:ph idx="1"/>
          </p:nvPr>
        </p:nvSpPr>
        <p:spPr/>
        <p:txBody>
          <a:bodyPr>
            <a:normAutofit fontScale="85000" lnSpcReduction="20000"/>
          </a:bodyPr>
          <a:lstStyle/>
          <a:p>
            <a:r>
              <a:rPr lang="en-GB" dirty="0"/>
              <a:t>Many big data solutions prepare data for analysis and then serve the processed data in a structured format that can be queried using analytical tools.</a:t>
            </a:r>
          </a:p>
          <a:p>
            <a:pPr marL="0" indent="0">
              <a:buNone/>
            </a:pPr>
            <a:endParaRPr lang="en-GB" dirty="0"/>
          </a:p>
          <a:p>
            <a:r>
              <a:rPr lang="en-GB" dirty="0"/>
              <a:t>The analytical data store used to serve these queries can be a relational data warehouse, like traditional business intelligence (BI) solutions.</a:t>
            </a:r>
          </a:p>
          <a:p>
            <a:endParaRPr lang="en-GB" dirty="0"/>
          </a:p>
          <a:p>
            <a:r>
              <a:rPr lang="en-GB" dirty="0"/>
              <a:t>Alternatively, the data could be presented through a low-latency NoSQL technology such as HBase, or an interactive Hive database that provides a metadata abstraction over data files in the distributed data store. </a:t>
            </a:r>
          </a:p>
          <a:p>
            <a:endParaRPr lang="en-GB" dirty="0"/>
          </a:p>
          <a:p>
            <a:r>
              <a:rPr lang="en-GB" dirty="0"/>
              <a:t>Azure Synapse Analytics provides a managed service for large-scale, cloud-based data warehousing. HDInsight supports Interactive Hive, HBase, and Spark SQL, which can also be used to serve data for analysis.</a:t>
            </a:r>
          </a:p>
        </p:txBody>
      </p:sp>
    </p:spTree>
    <p:extLst>
      <p:ext uri="{BB962C8B-B14F-4D97-AF65-F5344CB8AC3E}">
        <p14:creationId xmlns:p14="http://schemas.microsoft.com/office/powerpoint/2010/main" val="35469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Analysis &amp; Reporting</a:t>
            </a:r>
          </a:p>
        </p:txBody>
      </p:sp>
      <p:sp>
        <p:nvSpPr>
          <p:cNvPr id="3" name="Content Placeholder 2"/>
          <p:cNvSpPr>
            <a:spLocks noGrp="1"/>
          </p:cNvSpPr>
          <p:nvPr>
            <p:ph idx="1"/>
          </p:nvPr>
        </p:nvSpPr>
        <p:spPr/>
        <p:txBody>
          <a:bodyPr>
            <a:normAutofit fontScale="92500" lnSpcReduction="10000"/>
          </a:bodyPr>
          <a:lstStyle/>
          <a:p>
            <a:r>
              <a:rPr lang="en-GB" dirty="0"/>
              <a:t>The goal of most big data solutions is to provide insights into the data through analysis and reporting. </a:t>
            </a:r>
          </a:p>
          <a:p>
            <a:r>
              <a:rPr lang="en-GB" dirty="0"/>
              <a:t>To let users to analyse the data, the architecture may include a data modelling layer</a:t>
            </a:r>
          </a:p>
          <a:p>
            <a:pPr lvl="1"/>
            <a:r>
              <a:rPr lang="en-GB" dirty="0"/>
              <a:t>It might also support self-service BI, using the modelling and visualisation technologies in Microsoft Power BI or Microsoft Excel.</a:t>
            </a:r>
          </a:p>
          <a:p>
            <a:r>
              <a:rPr lang="en-GB" dirty="0"/>
              <a:t>Analysis and reporting can also take the form of interactive data exploration by data scientists or data analysts. </a:t>
            </a:r>
          </a:p>
          <a:p>
            <a:pPr lvl="1"/>
            <a:r>
              <a:rPr lang="en-GB" dirty="0"/>
              <a:t> MS Azure supports for analytical notebooks, such as </a:t>
            </a:r>
            <a:r>
              <a:rPr lang="en-GB" dirty="0" err="1"/>
              <a:t>Jupyter</a:t>
            </a:r>
            <a:r>
              <a:rPr lang="en-GB" dirty="0"/>
              <a:t>, enabling these users to leverage their existing skills with Python or R.</a:t>
            </a:r>
          </a:p>
          <a:p>
            <a:pPr lvl="1"/>
            <a:r>
              <a:rPr lang="en-GB" dirty="0"/>
              <a:t> For large-scale data exploration, you can use Microsoft R Server, either standalone or with Spark</a:t>
            </a:r>
          </a:p>
        </p:txBody>
      </p:sp>
    </p:spTree>
    <p:extLst>
      <p:ext uri="{BB962C8B-B14F-4D97-AF65-F5344CB8AC3E}">
        <p14:creationId xmlns:p14="http://schemas.microsoft.com/office/powerpoint/2010/main" val="206003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Orchestration/Automation</a:t>
            </a:r>
          </a:p>
        </p:txBody>
      </p:sp>
      <p:sp>
        <p:nvSpPr>
          <p:cNvPr id="3" name="Content Placeholder 2"/>
          <p:cNvSpPr>
            <a:spLocks noGrp="1"/>
          </p:cNvSpPr>
          <p:nvPr>
            <p:ph idx="1"/>
          </p:nvPr>
        </p:nvSpPr>
        <p:spPr/>
        <p:txBody>
          <a:bodyPr>
            <a:normAutofit lnSpcReduction="10000"/>
          </a:bodyPr>
          <a:lstStyle/>
          <a:p>
            <a:r>
              <a:rPr lang="en-GB" dirty="0"/>
              <a:t>Big data based solutions consist of data related operations that are repetitive in nature </a:t>
            </a:r>
          </a:p>
          <a:p>
            <a:pPr lvl="1"/>
            <a:r>
              <a:rPr lang="en-GB" dirty="0"/>
              <a:t>It consists of repeated data processing operations, workflows that transform source data, move data between multiple sources and sinks, load the processed data into an analytical data store or push the result to a report or dashboard</a:t>
            </a:r>
          </a:p>
          <a:p>
            <a:r>
              <a:rPr lang="en-GB" dirty="0"/>
              <a:t>Moving the data through these various systems requires orchestration.</a:t>
            </a:r>
          </a:p>
          <a:p>
            <a:pPr lvl="1"/>
            <a:endParaRPr lang="en-GB" dirty="0"/>
          </a:p>
          <a:p>
            <a:r>
              <a:rPr lang="en-GB" dirty="0"/>
              <a:t>To automate these workflows, you can use an orchestration technology such as Azure Data Factory or Apache Oozie</a:t>
            </a:r>
          </a:p>
        </p:txBody>
      </p:sp>
    </p:spTree>
    <p:extLst>
      <p:ext uri="{BB962C8B-B14F-4D97-AF65-F5344CB8AC3E}">
        <p14:creationId xmlns:p14="http://schemas.microsoft.com/office/powerpoint/2010/main" val="196233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Data - Best Practice (I)</a:t>
            </a:r>
          </a:p>
        </p:txBody>
      </p:sp>
      <p:sp>
        <p:nvSpPr>
          <p:cNvPr id="3" name="Content Placeholder 2"/>
          <p:cNvSpPr>
            <a:spLocks noGrp="1"/>
          </p:cNvSpPr>
          <p:nvPr>
            <p:ph idx="1"/>
          </p:nvPr>
        </p:nvSpPr>
        <p:spPr/>
        <p:txBody>
          <a:bodyPr>
            <a:normAutofit/>
          </a:bodyPr>
          <a:lstStyle/>
          <a:p>
            <a:r>
              <a:rPr lang="en-GB" b="1" dirty="0"/>
              <a:t>Leverage parallelism</a:t>
            </a:r>
            <a:r>
              <a:rPr lang="en-GB" dirty="0"/>
              <a:t> -  Big data processing technologies distribute the workload across multiple nodes (processing units). Distributed file systems, like HDFS can optimise read and write performance, and the actual processing is performed by multiple cluster nodes in parallel – Blocks -  which reduces overall job times</a:t>
            </a:r>
          </a:p>
          <a:p>
            <a:r>
              <a:rPr lang="en-GB" b="1" dirty="0"/>
              <a:t>Partition data</a:t>
            </a:r>
            <a:r>
              <a:rPr lang="en-GB" dirty="0"/>
              <a:t>. It is desirable to divide data into related parts based on the values of </a:t>
            </a:r>
            <a:r>
              <a:rPr lang="en-GB" b="1" dirty="0"/>
              <a:t>partitioned</a:t>
            </a:r>
            <a:r>
              <a:rPr lang="en-GB" dirty="0"/>
              <a:t> columns such as date, city, and department. </a:t>
            </a:r>
            <a:r>
              <a:rPr lang="en-GB" dirty="0" err="1"/>
              <a:t>F.g</a:t>
            </a:r>
            <a:r>
              <a:rPr lang="en-GB" dirty="0"/>
              <a:t>, partitioning tables that are used in Hive can improve query performance.</a:t>
            </a:r>
          </a:p>
          <a:p>
            <a:endParaRPr lang="en-GB" dirty="0"/>
          </a:p>
        </p:txBody>
      </p:sp>
    </p:spTree>
    <p:extLst>
      <p:ext uri="{BB962C8B-B14F-4D97-AF65-F5344CB8AC3E}">
        <p14:creationId xmlns:p14="http://schemas.microsoft.com/office/powerpoint/2010/main" val="353074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Data - Best Practice (II)</a:t>
            </a:r>
          </a:p>
        </p:txBody>
      </p:sp>
      <p:sp>
        <p:nvSpPr>
          <p:cNvPr id="3" name="Content Placeholder 2"/>
          <p:cNvSpPr>
            <a:spLocks noGrp="1"/>
          </p:cNvSpPr>
          <p:nvPr>
            <p:ph idx="1"/>
          </p:nvPr>
        </p:nvSpPr>
        <p:spPr/>
        <p:txBody>
          <a:bodyPr>
            <a:normAutofit fontScale="92500" lnSpcReduction="10000"/>
          </a:bodyPr>
          <a:lstStyle/>
          <a:p>
            <a:r>
              <a:rPr lang="en-GB" b="1" dirty="0"/>
              <a:t>Apply schema-on-read semantics</a:t>
            </a:r>
            <a:r>
              <a:rPr lang="en-GB" dirty="0"/>
              <a:t> - Apply a schema onto the data when the data is processed (NOT when it is stored). This builds flexibility and prevents bottlenecks during data ingestion caused by data validation, type checking</a:t>
            </a:r>
          </a:p>
          <a:p>
            <a:endParaRPr lang="en-GB" dirty="0"/>
          </a:p>
          <a:p>
            <a:r>
              <a:rPr lang="en-GB" b="1" dirty="0"/>
              <a:t>Process data in-place</a:t>
            </a:r>
            <a:r>
              <a:rPr lang="en-GB" dirty="0"/>
              <a:t>. Traditional BI solutions use  Extract, Transform Load (ETL) process to move data into data warehouse. To support larger volumes data and greater variety of formats, big data solutions use variations of ETL, such as transform, extract, and load (TEL).  With this approach, the data is processed within the distributed data store, transforming it to the required structure, before moving the transformed data into an analytical data store. </a:t>
            </a:r>
          </a:p>
          <a:p>
            <a:endParaRPr lang="en-GB" dirty="0"/>
          </a:p>
        </p:txBody>
      </p:sp>
    </p:spTree>
    <p:extLst>
      <p:ext uri="{BB962C8B-B14F-4D97-AF65-F5344CB8AC3E}">
        <p14:creationId xmlns:p14="http://schemas.microsoft.com/office/powerpoint/2010/main" val="237126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Data Model – Schema on Read</a:t>
            </a:r>
          </a:p>
        </p:txBody>
      </p:sp>
      <p:sp>
        <p:nvSpPr>
          <p:cNvPr id="3" name="Content Placeholder 2"/>
          <p:cNvSpPr>
            <a:spLocks noGrp="1"/>
          </p:cNvSpPr>
          <p:nvPr>
            <p:ph idx="1"/>
          </p:nvPr>
        </p:nvSpPr>
        <p:spPr>
          <a:xfrm>
            <a:off x="838200" y="1825625"/>
            <a:ext cx="5448300" cy="4351338"/>
          </a:xfrm>
        </p:spPr>
        <p:txBody>
          <a:bodyPr/>
          <a:lstStyle/>
          <a:p>
            <a:r>
              <a:rPr lang="en-GB" dirty="0"/>
              <a:t>It means you will not need to know how you will use data when you store data </a:t>
            </a:r>
          </a:p>
          <a:p>
            <a:r>
              <a:rPr lang="en-GB" dirty="0"/>
              <a:t>Don’t need to know exactly how you will use the data  </a:t>
            </a:r>
          </a:p>
          <a:p>
            <a:pPr lvl="1"/>
            <a:r>
              <a:rPr lang="en-GB" dirty="0" err="1"/>
              <a:t>Eg</a:t>
            </a:r>
            <a:r>
              <a:rPr lang="en-GB" dirty="0"/>
              <a:t> first place data on Hadoop HDFS and then apply table structure using Apache Hive </a:t>
            </a:r>
          </a:p>
          <a:p>
            <a:pPr lvl="1"/>
            <a:r>
              <a:rPr lang="en-GB" dirty="0"/>
              <a:t>Hive provides a mechanism to structure data in Hadoop HDFS and to issue SQL like dialect </a:t>
            </a:r>
          </a:p>
          <a:p>
            <a:endParaRPr lang="en-GB" dirty="0"/>
          </a:p>
        </p:txBody>
      </p:sp>
      <p:pic>
        <p:nvPicPr>
          <p:cNvPr id="4" name="Picture 2">
            <a:extLst>
              <a:ext uri="{FF2B5EF4-FFF2-40B4-BE49-F238E27FC236}">
                <a16:creationId xmlns:a16="http://schemas.microsoft.com/office/drawing/2014/main" id="{BEBF37A1-0B01-234E-8731-6B5925F7C430}"/>
              </a:ext>
            </a:extLst>
          </p:cNvPr>
          <p:cNvPicPr>
            <a:picLocks noChangeAspect="1" noChangeArrowheads="1"/>
          </p:cNvPicPr>
          <p:nvPr/>
        </p:nvPicPr>
        <p:blipFill>
          <a:blip r:embed="rId2" cstate="print"/>
          <a:srcRect/>
          <a:stretch>
            <a:fillRect/>
          </a:stretch>
        </p:blipFill>
        <p:spPr bwMode="auto">
          <a:xfrm>
            <a:off x="6958012" y="1512934"/>
            <a:ext cx="4395788" cy="4937079"/>
          </a:xfrm>
          <a:prstGeom prst="rect">
            <a:avLst/>
          </a:prstGeom>
          <a:noFill/>
          <a:ln w="9525">
            <a:noFill/>
            <a:miter lim="800000"/>
            <a:headEnd/>
            <a:tailEnd/>
          </a:ln>
        </p:spPr>
      </p:pic>
    </p:spTree>
    <p:extLst>
      <p:ext uri="{BB962C8B-B14F-4D97-AF65-F5344CB8AC3E}">
        <p14:creationId xmlns:p14="http://schemas.microsoft.com/office/powerpoint/2010/main" val="90042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Big Data Architecture</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endParaRPr lang="en-GB" dirty="0"/>
          </a:p>
          <a:p>
            <a:pPr marL="0" indent="0">
              <a:buNone/>
            </a:pPr>
            <a:r>
              <a:rPr lang="en-GB" b="1" dirty="0"/>
              <a:t>Big data architecture </a:t>
            </a:r>
            <a:r>
              <a:rPr lang="en-GB" dirty="0"/>
              <a:t>is designed to handle ingestion, processing, and analysis of data that is too large or complex for  traditional database systems </a:t>
            </a:r>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110378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Ingestion &amp; Apache Flume</a:t>
            </a:r>
          </a:p>
        </p:txBody>
      </p:sp>
      <p:sp>
        <p:nvSpPr>
          <p:cNvPr id="3" name="Content Placeholder 2"/>
          <p:cNvSpPr>
            <a:spLocks noGrp="1"/>
          </p:cNvSpPr>
          <p:nvPr>
            <p:ph idx="1"/>
          </p:nvPr>
        </p:nvSpPr>
        <p:spPr/>
        <p:txBody>
          <a:bodyPr>
            <a:normAutofit fontScale="92500" lnSpcReduction="10000"/>
          </a:bodyPr>
          <a:lstStyle/>
          <a:p>
            <a:r>
              <a:rPr lang="en-GB" dirty="0"/>
              <a:t>Data Ingestion is  process by which data is moved from a source(s) to destination where it can be stored and further analysed</a:t>
            </a:r>
          </a:p>
          <a:p>
            <a:r>
              <a:rPr lang="en-GB" dirty="0"/>
              <a:t>Data can be different formats and come from various sources, including RDBMS,  CSVs, Social media, etc.</a:t>
            </a:r>
          </a:p>
          <a:p>
            <a:r>
              <a:rPr lang="en-GB" dirty="0"/>
              <a:t>Apache Flume can be used for Data Ingestion; it is a distributed system for aggregating and moving large amounts of streaming data from different sources to a centralised data store, like HDFS </a:t>
            </a:r>
          </a:p>
          <a:p>
            <a:r>
              <a:rPr lang="en-GB" dirty="0"/>
              <a:t>Flume is designed for the continuous ingestion of data into Hadoop HDFS. </a:t>
            </a:r>
          </a:p>
          <a:p>
            <a:r>
              <a:rPr lang="en-GB" dirty="0"/>
              <a:t>Flume is  well suited to handling log data from web servers and also used to import huge volumes of event data produced by social media (</a:t>
            </a:r>
            <a:r>
              <a:rPr lang="en-GB" dirty="0" err="1"/>
              <a:t>eg</a:t>
            </a:r>
            <a:r>
              <a:rPr lang="en-GB" dirty="0"/>
              <a:t> Twitter, Facebook ) and e-commerce websites like Amazon</a:t>
            </a:r>
          </a:p>
        </p:txBody>
      </p:sp>
    </p:spTree>
    <p:extLst>
      <p:ext uri="{BB962C8B-B14F-4D97-AF65-F5344CB8AC3E}">
        <p14:creationId xmlns:p14="http://schemas.microsoft.com/office/powerpoint/2010/main" val="390498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Apache Flume Architecture</a:t>
            </a:r>
          </a:p>
        </p:txBody>
      </p:sp>
      <p:sp>
        <p:nvSpPr>
          <p:cNvPr id="3" name="Content Placeholder 2"/>
          <p:cNvSpPr>
            <a:spLocks noGrp="1"/>
          </p:cNvSpPr>
          <p:nvPr>
            <p:ph idx="1"/>
          </p:nvPr>
        </p:nvSpPr>
        <p:spPr>
          <a:xfrm>
            <a:off x="-71440" y="1690688"/>
            <a:ext cx="5900737" cy="4606926"/>
          </a:xfrm>
        </p:spPr>
        <p:txBody>
          <a:bodyPr>
            <a:normAutofit fontScale="85000" lnSpcReduction="20000"/>
          </a:bodyPr>
          <a:lstStyle/>
          <a:p>
            <a:r>
              <a:rPr lang="en-GB" b="1" dirty="0"/>
              <a:t>Data Generator</a:t>
            </a:r>
          </a:p>
          <a:p>
            <a:pPr lvl="1"/>
            <a:r>
              <a:rPr lang="en-GB" dirty="0"/>
              <a:t>A data generator is any data feed; such as Twitter, </a:t>
            </a:r>
            <a:r>
              <a:rPr lang="en-GB" dirty="0" err="1"/>
              <a:t>Facebook</a:t>
            </a:r>
            <a:r>
              <a:rPr lang="en-GB" dirty="0"/>
              <a:t> that creates data to be collected by the Flume Agent</a:t>
            </a:r>
          </a:p>
          <a:p>
            <a:r>
              <a:rPr lang="en-GB" b="1" dirty="0"/>
              <a:t>Flume Agent: </a:t>
            </a:r>
            <a:r>
              <a:rPr lang="en-GB" dirty="0"/>
              <a:t>each agent has three components: sources, channels, and sinks.</a:t>
            </a:r>
          </a:p>
          <a:p>
            <a:pPr lvl="1"/>
            <a:r>
              <a:rPr lang="en-GB" b="1" i="1" dirty="0"/>
              <a:t>Source</a:t>
            </a:r>
            <a:endParaRPr lang="en-GB" dirty="0"/>
          </a:p>
          <a:p>
            <a:pPr lvl="2"/>
            <a:r>
              <a:rPr lang="en-GB" dirty="0"/>
              <a:t>Source component receives data from the data generators and transfers it to one or more channels in the form of Flume events</a:t>
            </a:r>
          </a:p>
          <a:p>
            <a:pPr lvl="1"/>
            <a:r>
              <a:rPr lang="en-GB" b="1" i="1" dirty="0"/>
              <a:t>Channel</a:t>
            </a:r>
            <a:endParaRPr lang="en-GB" dirty="0"/>
          </a:p>
          <a:p>
            <a:pPr lvl="2"/>
            <a:r>
              <a:rPr lang="en-GB" dirty="0"/>
              <a:t>A channel is a transient store which receives Flume events from the source and buffers them till they are consumed by sinks</a:t>
            </a:r>
          </a:p>
          <a:p>
            <a:pPr lvl="1"/>
            <a:r>
              <a:rPr lang="en-GB" b="1" i="1" dirty="0"/>
              <a:t>Sink</a:t>
            </a:r>
            <a:endParaRPr lang="en-GB" dirty="0"/>
          </a:p>
          <a:p>
            <a:pPr lvl="2"/>
            <a:r>
              <a:rPr lang="en-GB" dirty="0"/>
              <a:t>A sink consumes Flume events from the channels and delivers it to the destination. The destination of the sink may be another agent or an external repository; such as, HDFS</a:t>
            </a:r>
          </a:p>
          <a:p>
            <a:endParaRPr lang="en-GB" dirty="0"/>
          </a:p>
        </p:txBody>
      </p:sp>
      <p:pic>
        <p:nvPicPr>
          <p:cNvPr id="4" name="Picture 2" descr="https://www.atcfiles.com/wp-content/uploads/2016/10/flume.jpg">
            <a:extLst>
              <a:ext uri="{FF2B5EF4-FFF2-40B4-BE49-F238E27FC236}">
                <a16:creationId xmlns:a16="http://schemas.microsoft.com/office/drawing/2014/main" id="{A28AA3A6-5005-E041-A629-B06F95399219}"/>
              </a:ext>
            </a:extLst>
          </p:cNvPr>
          <p:cNvPicPr>
            <a:picLocks noChangeAspect="1" noChangeArrowheads="1"/>
          </p:cNvPicPr>
          <p:nvPr/>
        </p:nvPicPr>
        <p:blipFill>
          <a:blip r:embed="rId2" cstate="print"/>
          <a:srcRect/>
          <a:stretch>
            <a:fillRect/>
          </a:stretch>
        </p:blipFill>
        <p:spPr bwMode="auto">
          <a:xfrm>
            <a:off x="5695950" y="1690688"/>
            <a:ext cx="6620113" cy="4424362"/>
          </a:xfrm>
          <a:prstGeom prst="rect">
            <a:avLst/>
          </a:prstGeom>
          <a:noFill/>
        </p:spPr>
      </p:pic>
    </p:spTree>
    <p:extLst>
      <p:ext uri="{BB962C8B-B14F-4D97-AF65-F5344CB8AC3E}">
        <p14:creationId xmlns:p14="http://schemas.microsoft.com/office/powerpoint/2010/main" val="2650716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Apache </a:t>
            </a:r>
            <a:r>
              <a:rPr lang="en-GB" dirty="0" err="1"/>
              <a:t>Sqoop</a:t>
            </a:r>
            <a:r>
              <a:rPr lang="en-GB" dirty="0"/>
              <a:t> (SQL-to-</a:t>
            </a:r>
            <a:r>
              <a:rPr lang="en-GB" dirty="0" err="1"/>
              <a:t>Hadoop</a:t>
            </a:r>
            <a:r>
              <a:rPr lang="en-GB" dirty="0"/>
              <a:t>)</a:t>
            </a:r>
          </a:p>
        </p:txBody>
      </p:sp>
      <p:sp>
        <p:nvSpPr>
          <p:cNvPr id="3" name="Content Placeholder 2"/>
          <p:cNvSpPr>
            <a:spLocks noGrp="1"/>
          </p:cNvSpPr>
          <p:nvPr>
            <p:ph idx="1"/>
          </p:nvPr>
        </p:nvSpPr>
        <p:spPr/>
        <p:txBody>
          <a:bodyPr>
            <a:normAutofit/>
          </a:bodyPr>
          <a:lstStyle/>
          <a:p>
            <a:r>
              <a:rPr lang="en-GB" dirty="0"/>
              <a:t>Used for transferring data between </a:t>
            </a:r>
            <a:r>
              <a:rPr lang="en-GB" dirty="0" err="1"/>
              <a:t>Hadoop</a:t>
            </a:r>
            <a:r>
              <a:rPr lang="en-GB" dirty="0"/>
              <a:t> (HDFS, </a:t>
            </a:r>
            <a:r>
              <a:rPr lang="en-GB" dirty="0" err="1"/>
              <a:t>HBase</a:t>
            </a:r>
            <a:r>
              <a:rPr lang="en-GB" dirty="0"/>
              <a:t>) and relational database servers (</a:t>
            </a:r>
            <a:r>
              <a:rPr lang="en-GB" dirty="0" err="1"/>
              <a:t>eg</a:t>
            </a:r>
            <a:r>
              <a:rPr lang="en-GB" dirty="0"/>
              <a:t> Oracle, MS SQL server, </a:t>
            </a:r>
            <a:r>
              <a:rPr lang="en-GB" dirty="0" err="1"/>
              <a:t>MySql</a:t>
            </a:r>
            <a:r>
              <a:rPr lang="en-GB" dirty="0"/>
              <a:t>, </a:t>
            </a:r>
            <a:r>
              <a:rPr lang="en-GB" dirty="0" err="1"/>
              <a:t>Postgress</a:t>
            </a:r>
            <a:r>
              <a:rPr lang="en-GB" dirty="0"/>
              <a:t>) </a:t>
            </a:r>
          </a:p>
          <a:p>
            <a:r>
              <a:rPr lang="en-GB" dirty="0"/>
              <a:t>Works Both ways i.e. we can use Sqoop to transform the data in Hadoop and then export the data back into an RDBMS</a:t>
            </a:r>
          </a:p>
          <a:p>
            <a:r>
              <a:rPr lang="en-GB" dirty="0" err="1"/>
              <a:t>Sqoop</a:t>
            </a:r>
            <a:r>
              <a:rPr lang="en-GB" dirty="0"/>
              <a:t> uses </a:t>
            </a:r>
            <a:r>
              <a:rPr lang="en-GB" dirty="0" err="1"/>
              <a:t>Mapreduce</a:t>
            </a:r>
            <a:r>
              <a:rPr lang="en-GB" dirty="0"/>
              <a:t> to import and export the data (no need to write complex </a:t>
            </a:r>
            <a:r>
              <a:rPr lang="en-GB" dirty="0" err="1"/>
              <a:t>MapReduce</a:t>
            </a:r>
            <a:r>
              <a:rPr lang="en-GB" dirty="0"/>
              <a:t> programs to use parallel distributed processing)</a:t>
            </a:r>
          </a:p>
          <a:p>
            <a:pPr lvl="1"/>
            <a:r>
              <a:rPr lang="en-GB" dirty="0"/>
              <a:t>Provides Command Line interface for importing or exporting data</a:t>
            </a:r>
          </a:p>
          <a:p>
            <a:endParaRPr lang="en-GB" dirty="0"/>
          </a:p>
          <a:p>
            <a:endParaRPr lang="en-GB" dirty="0"/>
          </a:p>
        </p:txBody>
      </p:sp>
    </p:spTree>
    <p:extLst>
      <p:ext uri="{BB962C8B-B14F-4D97-AF65-F5344CB8AC3E}">
        <p14:creationId xmlns:p14="http://schemas.microsoft.com/office/powerpoint/2010/main" val="994930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Flume Vs </a:t>
            </a:r>
            <a:r>
              <a:rPr lang="en-GB" dirty="0" err="1"/>
              <a:t>Sqoop</a:t>
            </a:r>
            <a:endParaRPr lang="en-GB" dirty="0"/>
          </a:p>
        </p:txBody>
      </p:sp>
      <p:sp>
        <p:nvSpPr>
          <p:cNvPr id="3" name="Content Placeholder 2"/>
          <p:cNvSpPr>
            <a:spLocks noGrp="1"/>
          </p:cNvSpPr>
          <p:nvPr>
            <p:ph idx="1"/>
          </p:nvPr>
        </p:nvSpPr>
        <p:spPr/>
        <p:txBody>
          <a:bodyPr>
            <a:normAutofit/>
          </a:bodyPr>
          <a:lstStyle/>
          <a:p>
            <a:r>
              <a:rPr lang="en-GB" dirty="0"/>
              <a:t>Flume ingest streaming data source, which can be unstructured, semi-structured data into Hadoop HDFS. Data can be from logs, JMS (Java Message Service), etc. </a:t>
            </a:r>
          </a:p>
          <a:p>
            <a:endParaRPr lang="en-GB" dirty="0"/>
          </a:p>
          <a:p>
            <a:r>
              <a:rPr lang="en-GB" dirty="0"/>
              <a:t>Sqoop can import/export structured data from RDBMS or Enterprise data warehouses to HDFS or vice versa</a:t>
            </a:r>
          </a:p>
          <a:p>
            <a:endParaRPr lang="en-GB" dirty="0"/>
          </a:p>
          <a:p>
            <a:r>
              <a:rPr lang="en-GB" dirty="0"/>
              <a:t>Flume is event driven while Sqoop is not event driven</a:t>
            </a:r>
          </a:p>
          <a:p>
            <a:endParaRPr lang="en-GB" dirty="0"/>
          </a:p>
          <a:p>
            <a:endParaRPr lang="en-GB" dirty="0"/>
          </a:p>
        </p:txBody>
      </p:sp>
    </p:spTree>
    <p:extLst>
      <p:ext uri="{BB962C8B-B14F-4D97-AF65-F5344CB8AC3E}">
        <p14:creationId xmlns:p14="http://schemas.microsoft.com/office/powerpoint/2010/main" val="109253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Messaging using Apache Kafka - Introduction</a:t>
            </a:r>
          </a:p>
        </p:txBody>
      </p:sp>
      <p:sp>
        <p:nvSpPr>
          <p:cNvPr id="3" name="Content Placeholder 2"/>
          <p:cNvSpPr>
            <a:spLocks noGrp="1"/>
          </p:cNvSpPr>
          <p:nvPr>
            <p:ph idx="1"/>
          </p:nvPr>
        </p:nvSpPr>
        <p:spPr/>
        <p:txBody>
          <a:bodyPr>
            <a:normAutofit lnSpcReduction="10000"/>
          </a:bodyPr>
          <a:lstStyle/>
          <a:p>
            <a:pPr algn="just"/>
            <a:r>
              <a:rPr lang="en-GB" dirty="0"/>
              <a:t>Kafka is a a scalable and efficient messaging system for collecting various user activity events and log data, developed by LinkedIn.</a:t>
            </a:r>
          </a:p>
          <a:p>
            <a:pPr algn="just"/>
            <a:r>
              <a:rPr lang="en-GB" dirty="0"/>
              <a:t>Kafka is fast, horizontally scalable, durable, distributed by design and fault tolerant. </a:t>
            </a:r>
            <a:r>
              <a:rPr lang="en-GB" dirty="0" err="1"/>
              <a:t>Kafta</a:t>
            </a:r>
            <a:r>
              <a:rPr lang="en-GB" dirty="0"/>
              <a:t> is faster than Flume </a:t>
            </a:r>
          </a:p>
          <a:p>
            <a:pPr algn="just"/>
            <a:r>
              <a:rPr lang="en-GB" dirty="0"/>
              <a:t>Kafka has better throughput, built-in partitioning, replication and inherent fault-tolerance, which makes it a good fit for large-scale message processing applications and better than other messaging system.</a:t>
            </a:r>
          </a:p>
          <a:p>
            <a:pPr algn="just"/>
            <a:r>
              <a:rPr lang="en-GB" dirty="0"/>
              <a:t>It is a general purpose tool for multiple producers and consumers (Unlike Apache flume which is specific purpose: collecting log data from various web servers to HDFS). </a:t>
            </a:r>
          </a:p>
          <a:p>
            <a:endParaRPr lang="en-GB" dirty="0"/>
          </a:p>
        </p:txBody>
      </p:sp>
    </p:spTree>
    <p:extLst>
      <p:ext uri="{BB962C8B-B14F-4D97-AF65-F5344CB8AC3E}">
        <p14:creationId xmlns:p14="http://schemas.microsoft.com/office/powerpoint/2010/main" val="1498845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Take a step back – what is a messaging system</a:t>
            </a:r>
          </a:p>
        </p:txBody>
      </p:sp>
      <p:sp>
        <p:nvSpPr>
          <p:cNvPr id="3" name="Content Placeholder 2"/>
          <p:cNvSpPr>
            <a:spLocks noGrp="1"/>
          </p:cNvSpPr>
          <p:nvPr>
            <p:ph idx="1"/>
          </p:nvPr>
        </p:nvSpPr>
        <p:spPr/>
        <p:txBody>
          <a:bodyPr>
            <a:normAutofit lnSpcReduction="10000"/>
          </a:bodyPr>
          <a:lstStyle/>
          <a:p>
            <a:pPr algn="just"/>
            <a:r>
              <a:rPr lang="en-GB" dirty="0"/>
              <a:t>Messaging System is responsible for transferring data from one application to another so the applications can focus on what it needs to do and not worry about how to share it</a:t>
            </a:r>
          </a:p>
          <a:p>
            <a:pPr algn="just"/>
            <a:r>
              <a:rPr lang="en-GB" dirty="0"/>
              <a:t>Distributed messaging is based on the concept of reliable message queuing </a:t>
            </a:r>
          </a:p>
          <a:p>
            <a:pPr algn="just"/>
            <a:r>
              <a:rPr lang="en-GB" dirty="0"/>
              <a:t>Messages are queued asynchronously between client applications and messaging system </a:t>
            </a:r>
          </a:p>
          <a:p>
            <a:pPr algn="just"/>
            <a:r>
              <a:rPr lang="en-GB" dirty="0"/>
              <a:t>2 types of messaging patterns are popular −  </a:t>
            </a:r>
            <a:r>
              <a:rPr lang="en-GB" b="1" dirty="0"/>
              <a:t>point to point </a:t>
            </a:r>
            <a:r>
              <a:rPr lang="en-GB" dirty="0"/>
              <a:t>and </a:t>
            </a:r>
            <a:r>
              <a:rPr lang="en-GB" b="1" dirty="0"/>
              <a:t>publish subscribe (pub-sub)</a:t>
            </a:r>
            <a:r>
              <a:rPr lang="en-GB" dirty="0"/>
              <a:t>. </a:t>
            </a:r>
          </a:p>
          <a:p>
            <a:pPr algn="just"/>
            <a:r>
              <a:rPr lang="en-GB" dirty="0"/>
              <a:t>Most of the messaging patterns follow </a:t>
            </a:r>
            <a:r>
              <a:rPr lang="en-GB" b="1" dirty="0"/>
              <a:t>pub-sub</a:t>
            </a:r>
            <a:r>
              <a:rPr lang="en-GB" dirty="0"/>
              <a:t>.</a:t>
            </a:r>
          </a:p>
        </p:txBody>
      </p:sp>
    </p:spTree>
    <p:extLst>
      <p:ext uri="{BB962C8B-B14F-4D97-AF65-F5344CB8AC3E}">
        <p14:creationId xmlns:p14="http://schemas.microsoft.com/office/powerpoint/2010/main" val="41248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Point to Point Messaging</a:t>
            </a:r>
          </a:p>
        </p:txBody>
      </p:sp>
      <p:sp>
        <p:nvSpPr>
          <p:cNvPr id="3" name="Content Placeholder 2"/>
          <p:cNvSpPr>
            <a:spLocks noGrp="1"/>
          </p:cNvSpPr>
          <p:nvPr>
            <p:ph idx="1"/>
          </p:nvPr>
        </p:nvSpPr>
        <p:spPr/>
        <p:txBody>
          <a:bodyPr/>
          <a:lstStyle/>
          <a:p>
            <a:r>
              <a:rPr lang="en-GB" sz="2400" dirty="0"/>
              <a:t>Messages are persisted in a queue &amp; acknowledged receiver</a:t>
            </a:r>
          </a:p>
          <a:p>
            <a:r>
              <a:rPr lang="en-GB" sz="2400" dirty="0"/>
              <a:t>A particular message can be consumed by a maximum of one consumer only – one to one</a:t>
            </a:r>
          </a:p>
          <a:p>
            <a:r>
              <a:rPr lang="en-GB" sz="2400" dirty="0"/>
              <a:t>Pull based model</a:t>
            </a:r>
          </a:p>
          <a:p>
            <a:r>
              <a:rPr lang="en-GB" sz="2400" dirty="0"/>
              <a:t>Once a consumer reads a message in the queue it disappears from that queue. Not Scalable.</a:t>
            </a:r>
          </a:p>
          <a:p>
            <a:endParaRPr lang="en-GB" dirty="0"/>
          </a:p>
          <a:p>
            <a:endParaRPr lang="en-GB" dirty="0"/>
          </a:p>
        </p:txBody>
      </p:sp>
      <p:pic>
        <p:nvPicPr>
          <p:cNvPr id="4" name="Picture 3" descr="point-to-point Messaging system"/>
          <p:cNvPicPr/>
          <p:nvPr/>
        </p:nvPicPr>
        <p:blipFill>
          <a:blip r:embed="rId3" cstate="print"/>
          <a:srcRect/>
          <a:stretch>
            <a:fillRect/>
          </a:stretch>
        </p:blipFill>
        <p:spPr bwMode="auto">
          <a:xfrm>
            <a:off x="2362200" y="4495800"/>
            <a:ext cx="7838256" cy="2362200"/>
          </a:xfrm>
          <a:prstGeom prst="rect">
            <a:avLst/>
          </a:prstGeom>
          <a:noFill/>
          <a:ln w="9525">
            <a:noFill/>
            <a:miter lim="800000"/>
            <a:headEnd/>
            <a:tailEnd/>
          </a:ln>
        </p:spPr>
      </p:pic>
    </p:spTree>
    <p:extLst>
      <p:ext uri="{BB962C8B-B14F-4D97-AF65-F5344CB8AC3E}">
        <p14:creationId xmlns:p14="http://schemas.microsoft.com/office/powerpoint/2010/main" val="3823886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Publish-subscribe model</a:t>
            </a:r>
            <a:endParaRPr lang="en-GB" dirty="0"/>
          </a:p>
        </p:txBody>
      </p:sp>
      <p:sp>
        <p:nvSpPr>
          <p:cNvPr id="3" name="Content Placeholder 2"/>
          <p:cNvSpPr>
            <a:spLocks noGrp="1"/>
          </p:cNvSpPr>
          <p:nvPr>
            <p:ph idx="1"/>
          </p:nvPr>
        </p:nvSpPr>
        <p:spPr>
          <a:xfrm>
            <a:off x="0" y="1970584"/>
            <a:ext cx="7162800" cy="4351338"/>
          </a:xfrm>
        </p:spPr>
        <p:txBody>
          <a:bodyPr>
            <a:normAutofit/>
          </a:bodyPr>
          <a:lstStyle/>
          <a:p>
            <a:pPr algn="just"/>
            <a:r>
              <a:rPr lang="en-GB" sz="2400" dirty="0"/>
              <a:t>In publish-subscribe (pub-sub) system messages are persisted in topic</a:t>
            </a:r>
          </a:p>
          <a:p>
            <a:pPr algn="just"/>
            <a:r>
              <a:rPr lang="en-GB" sz="2400" dirty="0"/>
              <a:t>Unlike point-to-point system consumers can subscribe one or more topic and consume all the messages</a:t>
            </a:r>
          </a:p>
          <a:p>
            <a:pPr marL="0" indent="0" algn="just">
              <a:buNone/>
            </a:pPr>
            <a:r>
              <a:rPr lang="en-GB" sz="2400" dirty="0"/>
              <a:t>    in that topic i.e. one to many</a:t>
            </a:r>
          </a:p>
          <a:p>
            <a:pPr algn="just"/>
            <a:r>
              <a:rPr lang="en-GB" sz="2400" dirty="0"/>
              <a:t>More scalable and loose coupling</a:t>
            </a:r>
          </a:p>
          <a:p>
            <a:pPr algn="just"/>
            <a:r>
              <a:rPr lang="en-GB" sz="2400" dirty="0"/>
              <a:t>Analogy – tuning into a radio station</a:t>
            </a:r>
          </a:p>
        </p:txBody>
      </p:sp>
      <p:pic>
        <p:nvPicPr>
          <p:cNvPr id="4" name="Content Placeholder 3" descr="publish_subscribe_messaging_system.jpg">
            <a:extLst>
              <a:ext uri="{FF2B5EF4-FFF2-40B4-BE49-F238E27FC236}">
                <a16:creationId xmlns:a16="http://schemas.microsoft.com/office/drawing/2014/main" id="{252E9850-68CF-3440-A2A0-12F8E4E985AB}"/>
              </a:ext>
            </a:extLst>
          </p:cNvPr>
          <p:cNvPicPr>
            <a:picLocks noChangeAspect="1"/>
          </p:cNvPicPr>
          <p:nvPr/>
        </p:nvPicPr>
        <p:blipFill>
          <a:blip r:embed="rId3" cstate="print"/>
          <a:stretch>
            <a:fillRect/>
          </a:stretch>
        </p:blipFill>
        <p:spPr>
          <a:xfrm>
            <a:off x="7186612" y="1970584"/>
            <a:ext cx="5276850" cy="3642320"/>
          </a:xfrm>
          <a:prstGeom prst="rect">
            <a:avLst/>
          </a:prstGeom>
        </p:spPr>
      </p:pic>
    </p:spTree>
    <p:extLst>
      <p:ext uri="{BB962C8B-B14F-4D97-AF65-F5344CB8AC3E}">
        <p14:creationId xmlns:p14="http://schemas.microsoft.com/office/powerpoint/2010/main" val="2142021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DEA8-84EE-E14F-8C26-4EDC4BEE95BA}"/>
              </a:ext>
            </a:extLst>
          </p:cNvPr>
          <p:cNvSpPr>
            <a:spLocks noGrp="1"/>
          </p:cNvSpPr>
          <p:nvPr>
            <p:ph type="title"/>
          </p:nvPr>
        </p:nvSpPr>
        <p:spPr/>
        <p:txBody>
          <a:bodyPr/>
          <a:lstStyle/>
          <a:p>
            <a:r>
              <a:rPr lang="en-GB" dirty="0"/>
              <a:t>Kafka Messaging System Example</a:t>
            </a:r>
            <a:endParaRPr lang="en-US" dirty="0"/>
          </a:p>
        </p:txBody>
      </p:sp>
      <p:sp>
        <p:nvSpPr>
          <p:cNvPr id="3" name="Content Placeholder 2">
            <a:extLst>
              <a:ext uri="{FF2B5EF4-FFF2-40B4-BE49-F238E27FC236}">
                <a16:creationId xmlns:a16="http://schemas.microsoft.com/office/drawing/2014/main" id="{FEF40258-8326-F740-9C1D-848E8DC8FE25}"/>
              </a:ext>
            </a:extLst>
          </p:cNvPr>
          <p:cNvSpPr>
            <a:spLocks noGrp="1"/>
          </p:cNvSpPr>
          <p:nvPr>
            <p:ph idx="1"/>
          </p:nvPr>
        </p:nvSpPr>
        <p:spPr>
          <a:xfrm>
            <a:off x="838200" y="1825625"/>
            <a:ext cx="3619500" cy="4351338"/>
          </a:xfrm>
        </p:spPr>
        <p:txBody>
          <a:bodyPr>
            <a:normAutofit fontScale="92500" lnSpcReduction="20000"/>
          </a:bodyPr>
          <a:lstStyle/>
          <a:p>
            <a:r>
              <a:rPr lang="en-GB" dirty="0"/>
              <a:t>Two different producer clients are publishing</a:t>
            </a:r>
          </a:p>
          <a:p>
            <a:r>
              <a:rPr lang="en-GB" dirty="0"/>
              <a:t>This example topic has four partitions P1–P4.</a:t>
            </a:r>
          </a:p>
          <a:p>
            <a:r>
              <a:rPr lang="en-GB" dirty="0"/>
              <a:t>Events with the same key (denoted by their colour	 in the figure) are written to the same partition</a:t>
            </a:r>
          </a:p>
          <a:p>
            <a:r>
              <a:rPr lang="en-GB" dirty="0"/>
              <a:t>Note that both producers can write to the same partition if appropriate.</a:t>
            </a:r>
            <a:endParaRPr lang="en-US" dirty="0"/>
          </a:p>
        </p:txBody>
      </p:sp>
      <p:sp>
        <p:nvSpPr>
          <p:cNvPr id="4" name="Slide Number Placeholder 3">
            <a:extLst>
              <a:ext uri="{FF2B5EF4-FFF2-40B4-BE49-F238E27FC236}">
                <a16:creationId xmlns:a16="http://schemas.microsoft.com/office/drawing/2014/main" id="{4C1930DC-0CC8-6A48-BE9E-D71D620ED6E7}"/>
              </a:ext>
            </a:extLst>
          </p:cNvPr>
          <p:cNvSpPr>
            <a:spLocks noGrp="1"/>
          </p:cNvSpPr>
          <p:nvPr>
            <p:ph type="sldNum" sz="quarter" idx="12"/>
          </p:nvPr>
        </p:nvSpPr>
        <p:spPr/>
        <p:txBody>
          <a:bodyPr/>
          <a:lstStyle/>
          <a:p>
            <a:fld id="{90FBDECB-D24E-F247-93AB-4C7123018CAB}" type="slidenum">
              <a:rPr lang="en-US" smtClean="0"/>
              <a:t>28</a:t>
            </a:fld>
            <a:endParaRPr lang="en-US"/>
          </a:p>
        </p:txBody>
      </p:sp>
      <p:pic>
        <p:nvPicPr>
          <p:cNvPr id="6" name="Picture 5" descr="Diagram&#10;&#10;Description automatically generated">
            <a:extLst>
              <a:ext uri="{FF2B5EF4-FFF2-40B4-BE49-F238E27FC236}">
                <a16:creationId xmlns:a16="http://schemas.microsoft.com/office/drawing/2014/main" id="{B39F08FA-923F-9242-A3E8-29F96F2D1D79}"/>
              </a:ext>
            </a:extLst>
          </p:cNvPr>
          <p:cNvPicPr>
            <a:picLocks noChangeAspect="1"/>
          </p:cNvPicPr>
          <p:nvPr/>
        </p:nvPicPr>
        <p:blipFill>
          <a:blip r:embed="rId3"/>
          <a:stretch>
            <a:fillRect/>
          </a:stretch>
        </p:blipFill>
        <p:spPr>
          <a:xfrm>
            <a:off x="4457700" y="1825625"/>
            <a:ext cx="7855276" cy="3846512"/>
          </a:xfrm>
          <a:prstGeom prst="rect">
            <a:avLst/>
          </a:prstGeom>
        </p:spPr>
      </p:pic>
    </p:spTree>
    <p:extLst>
      <p:ext uri="{BB962C8B-B14F-4D97-AF65-F5344CB8AC3E}">
        <p14:creationId xmlns:p14="http://schemas.microsoft.com/office/powerpoint/2010/main" val="2642867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Kafka Benefits</a:t>
            </a:r>
          </a:p>
        </p:txBody>
      </p:sp>
      <p:sp>
        <p:nvSpPr>
          <p:cNvPr id="3" name="Content Placeholder 2"/>
          <p:cNvSpPr>
            <a:spLocks noGrp="1"/>
          </p:cNvSpPr>
          <p:nvPr>
            <p:ph idx="1"/>
          </p:nvPr>
        </p:nvSpPr>
        <p:spPr/>
        <p:txBody>
          <a:bodyPr>
            <a:normAutofit/>
          </a:bodyPr>
          <a:lstStyle/>
          <a:p>
            <a:r>
              <a:rPr lang="en-GB" dirty="0"/>
              <a:t>Reliability − distributed, partitioned, replicated and fault tolerance.</a:t>
            </a:r>
          </a:p>
          <a:p>
            <a:r>
              <a:rPr lang="en-GB" dirty="0"/>
              <a:t>Scalability − scales easily without down time</a:t>
            </a:r>
          </a:p>
          <a:p>
            <a:r>
              <a:rPr lang="en-GB" dirty="0"/>
              <a:t>Durability − Uses Distributed commit log which means messages persists on disk as fast as possible and durable</a:t>
            </a:r>
          </a:p>
          <a:p>
            <a:r>
              <a:rPr lang="en-GB" dirty="0"/>
              <a:t>Performance − Kafka has high throughput for both publishing and subscribing messages. </a:t>
            </a:r>
          </a:p>
          <a:p>
            <a:r>
              <a:rPr lang="en-GB" dirty="0"/>
              <a:t>Kafka is very fast and guarantees zero downtime and zero data loss</a:t>
            </a:r>
          </a:p>
          <a:p>
            <a:pPr>
              <a:buNone/>
            </a:pPr>
            <a:endParaRPr lang="en-GB" dirty="0"/>
          </a:p>
        </p:txBody>
      </p:sp>
    </p:spTree>
    <p:extLst>
      <p:ext uri="{BB962C8B-B14F-4D97-AF65-F5344CB8AC3E}">
        <p14:creationId xmlns:p14="http://schemas.microsoft.com/office/powerpoint/2010/main" val="268056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Workload:</a:t>
            </a:r>
            <a:endParaRPr lang="en-GB" b="1" dirty="0"/>
          </a:p>
        </p:txBody>
      </p:sp>
      <p:sp>
        <p:nvSpPr>
          <p:cNvPr id="3" name="Content Placeholder 2"/>
          <p:cNvSpPr>
            <a:spLocks noGrp="1"/>
          </p:cNvSpPr>
          <p:nvPr>
            <p:ph idx="1"/>
          </p:nvPr>
        </p:nvSpPr>
        <p:spPr/>
        <p:txBody>
          <a:bodyPr>
            <a:normAutofit/>
          </a:bodyPr>
          <a:lstStyle/>
          <a:p>
            <a:pPr marL="0" indent="0">
              <a:buNone/>
            </a:pPr>
            <a:r>
              <a:rPr lang="en-GB" dirty="0"/>
              <a:t>Big Data solutions involve one or more of the following types of workload:</a:t>
            </a:r>
          </a:p>
          <a:p>
            <a:pPr marL="0" indent="0">
              <a:buNone/>
            </a:pPr>
            <a:endParaRPr lang="en-GB" dirty="0"/>
          </a:p>
          <a:p>
            <a:pPr lvl="1"/>
            <a:r>
              <a:rPr lang="en-GB" dirty="0"/>
              <a:t>Real time processing of Big Data </a:t>
            </a:r>
          </a:p>
          <a:p>
            <a:pPr lvl="2"/>
            <a:r>
              <a:rPr lang="en-GB" dirty="0"/>
              <a:t>Near real-time processing </a:t>
            </a:r>
          </a:p>
          <a:p>
            <a:pPr lvl="1"/>
            <a:r>
              <a:rPr lang="en-GB" dirty="0"/>
              <a:t>Batch processing of Big Data</a:t>
            </a:r>
          </a:p>
          <a:p>
            <a:pPr lvl="1"/>
            <a:r>
              <a:rPr lang="en-GB" dirty="0"/>
              <a:t>Interactive exploration of Big Data</a:t>
            </a:r>
          </a:p>
          <a:p>
            <a:pPr lvl="1"/>
            <a:r>
              <a:rPr lang="en-GB" dirty="0"/>
              <a:t>Predictive analytics &amp; Artificial Intelligence  and machine learning</a:t>
            </a:r>
          </a:p>
          <a:p>
            <a:pPr marL="457200" lvl="1" indent="0">
              <a:buNone/>
            </a:pPr>
            <a:endParaRPr lang="en-GB" dirty="0"/>
          </a:p>
          <a:p>
            <a:endParaRPr lang="en-GB" dirty="0"/>
          </a:p>
        </p:txBody>
      </p:sp>
    </p:spTree>
    <p:extLst>
      <p:ext uri="{BB962C8B-B14F-4D97-AF65-F5344CB8AC3E}">
        <p14:creationId xmlns:p14="http://schemas.microsoft.com/office/powerpoint/2010/main" val="1515999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Kafka high level overview</a:t>
            </a:r>
          </a:p>
        </p:txBody>
      </p:sp>
      <p:sp>
        <p:nvSpPr>
          <p:cNvPr id="3" name="Content Placeholder 2"/>
          <p:cNvSpPr>
            <a:spLocks noGrp="1"/>
          </p:cNvSpPr>
          <p:nvPr>
            <p:ph idx="1"/>
          </p:nvPr>
        </p:nvSpPr>
        <p:spPr/>
        <p:txBody>
          <a:bodyPr>
            <a:normAutofit fontScale="92500" lnSpcReduction="10000"/>
          </a:bodyPr>
          <a:lstStyle/>
          <a:p>
            <a:r>
              <a:rPr lang="en-GB" dirty="0"/>
              <a:t>Unified platform for handling all the real-time data feeds. </a:t>
            </a:r>
          </a:p>
          <a:p>
            <a:r>
              <a:rPr lang="en-GB" dirty="0"/>
              <a:t>Supports low latency message delivery and gives guarantee for fault tolerance  </a:t>
            </a:r>
          </a:p>
          <a:p>
            <a:r>
              <a:rPr lang="en-GB" dirty="0"/>
              <a:t>It has the ability to handle a large number of diverse consumers  </a:t>
            </a:r>
          </a:p>
          <a:p>
            <a:r>
              <a:rPr lang="en-GB" dirty="0"/>
              <a:t>A message is simple key/value pair </a:t>
            </a:r>
          </a:p>
          <a:p>
            <a:pPr lvl="1"/>
            <a:r>
              <a:rPr lang="en-GB" dirty="0"/>
              <a:t>Event key: "Alice" </a:t>
            </a:r>
          </a:p>
          <a:p>
            <a:pPr lvl="1"/>
            <a:r>
              <a:rPr lang="en-GB" dirty="0"/>
              <a:t>Event value: "Made a payment of $200 to Bob" </a:t>
            </a:r>
          </a:p>
          <a:p>
            <a:pPr lvl="1"/>
            <a:r>
              <a:rPr lang="en-GB" dirty="0"/>
              <a:t>Event timestamp: "Jun. 25, 2020 at 2:06 p.m." </a:t>
            </a:r>
          </a:p>
          <a:p>
            <a:r>
              <a:rPr lang="en-GB" dirty="0"/>
              <a:t>Is very fast, performs 2 million writes/sec – it persists all data to the disk, all the writes go to the page cache of the OS. This makes it very efficient to transfer data from page cache to a network socket</a:t>
            </a:r>
          </a:p>
        </p:txBody>
      </p:sp>
    </p:spTree>
    <p:extLst>
      <p:ext uri="{BB962C8B-B14F-4D97-AF65-F5344CB8AC3E}">
        <p14:creationId xmlns:p14="http://schemas.microsoft.com/office/powerpoint/2010/main" val="2522823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Kafka usages</a:t>
            </a:r>
          </a:p>
        </p:txBody>
      </p:sp>
      <p:sp>
        <p:nvSpPr>
          <p:cNvPr id="3" name="Content Placeholder 2"/>
          <p:cNvSpPr>
            <a:spLocks noGrp="1"/>
          </p:cNvSpPr>
          <p:nvPr>
            <p:ph idx="1"/>
          </p:nvPr>
        </p:nvSpPr>
        <p:spPr/>
        <p:txBody>
          <a:bodyPr>
            <a:normAutofit lnSpcReduction="10000"/>
          </a:bodyPr>
          <a:lstStyle/>
          <a:p>
            <a:r>
              <a:rPr lang="en-GB" dirty="0"/>
              <a:t>Stream Processing − Frameworks such as  Spark Streaming read data from a topic, processes it, and write processed data to a new topic where it becomes available for users and applications. </a:t>
            </a:r>
          </a:p>
          <a:p>
            <a:pPr lvl="1"/>
            <a:r>
              <a:rPr lang="en-GB" dirty="0"/>
              <a:t>KSQL provides the ability to continuously query infinite streams of Data using SQL like dialect </a:t>
            </a:r>
          </a:p>
          <a:p>
            <a:r>
              <a:rPr lang="en-GB" dirty="0"/>
              <a:t>Log Aggregation Solution − can be used across organisation to collect logs from multiple services and make them available in a standard format to multiple consumers</a:t>
            </a:r>
          </a:p>
          <a:p>
            <a:r>
              <a:rPr lang="en-GB" dirty="0"/>
              <a:t>Metrics − used for operational monitoring data. This involves aggregating statistics from distributed applications to produce centralised feeds of operational data</a:t>
            </a:r>
          </a:p>
          <a:p>
            <a:endParaRPr lang="en-GB" dirty="0"/>
          </a:p>
        </p:txBody>
      </p:sp>
    </p:spTree>
    <p:extLst>
      <p:ext uri="{BB962C8B-B14F-4D97-AF65-F5344CB8AC3E}">
        <p14:creationId xmlns:p14="http://schemas.microsoft.com/office/powerpoint/2010/main" val="2483429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usage of Kafka</a:t>
            </a:r>
          </a:p>
        </p:txBody>
      </p:sp>
      <p:sp>
        <p:nvSpPr>
          <p:cNvPr id="3" name="Content Placeholder 2"/>
          <p:cNvSpPr>
            <a:spLocks noGrp="1"/>
          </p:cNvSpPr>
          <p:nvPr>
            <p:ph idx="1"/>
          </p:nvPr>
        </p:nvSpPr>
        <p:spPr/>
        <p:txBody>
          <a:bodyPr>
            <a:normAutofit/>
          </a:bodyPr>
          <a:lstStyle/>
          <a:p>
            <a:pPr fontAlgn="base"/>
            <a:r>
              <a:rPr lang="en-GB" dirty="0"/>
              <a:t>Twitter uses Kafka to send and receive users tweets. Registered users can read and post tweets but unregistered users can only read tweets</a:t>
            </a:r>
          </a:p>
          <a:p>
            <a:pPr fontAlgn="base"/>
            <a:endParaRPr lang="en-GB" dirty="0"/>
          </a:p>
          <a:p>
            <a:pPr fontAlgn="base"/>
            <a:r>
              <a:rPr lang="en-GB" dirty="0"/>
              <a:t>LinkedIn uses Kafka for activity stream data and operational metrics. There are several products like LinkedIn Newsfeed, LinkedIn Today, for online message consumption and in addition to offline analytics systems like </a:t>
            </a:r>
            <a:r>
              <a:rPr lang="en-GB" dirty="0" err="1"/>
              <a:t>Hadoop</a:t>
            </a:r>
            <a:r>
              <a:rPr lang="en-GB" dirty="0"/>
              <a:t> Kafka messaging system helps LinkedIn</a:t>
            </a:r>
          </a:p>
          <a:p>
            <a:endParaRPr lang="en-GB" dirty="0"/>
          </a:p>
        </p:txBody>
      </p:sp>
    </p:spTree>
    <p:extLst>
      <p:ext uri="{BB962C8B-B14F-4D97-AF65-F5344CB8AC3E}">
        <p14:creationId xmlns:p14="http://schemas.microsoft.com/office/powerpoint/2010/main" val="296105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Orchestration: </a:t>
            </a:r>
            <a:r>
              <a:rPr lang="en-GB" dirty="0"/>
              <a:t>Apache Oozie – Hadoop Scheduler</a:t>
            </a:r>
          </a:p>
        </p:txBody>
      </p:sp>
      <p:sp>
        <p:nvSpPr>
          <p:cNvPr id="3" name="Content Placeholder 2"/>
          <p:cNvSpPr>
            <a:spLocks noGrp="1"/>
          </p:cNvSpPr>
          <p:nvPr>
            <p:ph idx="1"/>
          </p:nvPr>
        </p:nvSpPr>
        <p:spPr/>
        <p:txBody>
          <a:bodyPr>
            <a:normAutofit fontScale="92500"/>
          </a:bodyPr>
          <a:lstStyle/>
          <a:p>
            <a:pPr marL="0" indent="0">
              <a:buNone/>
            </a:pPr>
            <a:endParaRPr lang="en-GB" dirty="0"/>
          </a:p>
          <a:p>
            <a:r>
              <a:rPr lang="en-GB" dirty="0"/>
              <a:t>Oozie enables orchestration and scheduling of </a:t>
            </a:r>
            <a:r>
              <a:rPr lang="en-GB" dirty="0" err="1"/>
              <a:t>hadoop</a:t>
            </a:r>
            <a:r>
              <a:rPr lang="en-GB" dirty="0"/>
              <a:t> jobs</a:t>
            </a:r>
          </a:p>
          <a:p>
            <a:r>
              <a:rPr lang="en-GB" dirty="0"/>
              <a:t>Oozie is a workflow scheduler system to manage &amp; execute Hadoop jobs in distributed environment</a:t>
            </a:r>
          </a:p>
          <a:p>
            <a:r>
              <a:rPr lang="en-GB" dirty="0"/>
              <a:t>It is tightly integrated with </a:t>
            </a:r>
            <a:r>
              <a:rPr lang="en-GB" dirty="0" err="1"/>
              <a:t>Hadoop</a:t>
            </a:r>
            <a:r>
              <a:rPr lang="en-GB" dirty="0"/>
              <a:t> stack supporting various </a:t>
            </a:r>
            <a:r>
              <a:rPr lang="en-GB" dirty="0" err="1"/>
              <a:t>Hadoop</a:t>
            </a:r>
            <a:r>
              <a:rPr lang="en-GB" dirty="0"/>
              <a:t> jobs like Hive,  </a:t>
            </a:r>
            <a:r>
              <a:rPr lang="en-GB" dirty="0" err="1"/>
              <a:t>Sqoop</a:t>
            </a:r>
            <a:r>
              <a:rPr lang="en-GB" dirty="0"/>
              <a:t>, Pig as well as system specific jobs like Java and Shell</a:t>
            </a:r>
          </a:p>
          <a:p>
            <a:r>
              <a:rPr lang="en-GB" dirty="0" err="1"/>
              <a:t>Oozie</a:t>
            </a:r>
            <a:r>
              <a:rPr lang="en-GB" dirty="0"/>
              <a:t> is scalable and can manage the timely execution of thousands of workflows, each consisting of dozens of jobs</a:t>
            </a:r>
          </a:p>
          <a:p>
            <a:r>
              <a:rPr lang="en-GB" dirty="0"/>
              <a:t>Responsible for triggering the workflow actions, which in turn uses the </a:t>
            </a:r>
            <a:r>
              <a:rPr lang="en-GB" dirty="0" err="1"/>
              <a:t>Hadoop</a:t>
            </a:r>
            <a:r>
              <a:rPr lang="en-GB" dirty="0"/>
              <a:t> execution engine to execute the task</a:t>
            </a:r>
          </a:p>
          <a:p>
            <a:endParaRPr lang="en-GB" dirty="0"/>
          </a:p>
          <a:p>
            <a:endParaRPr lang="en-GB" dirty="0"/>
          </a:p>
        </p:txBody>
      </p:sp>
    </p:spTree>
    <p:extLst>
      <p:ext uri="{BB962C8B-B14F-4D97-AF65-F5344CB8AC3E}">
        <p14:creationId xmlns:p14="http://schemas.microsoft.com/office/powerpoint/2010/main" val="3281611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Oozie</a:t>
            </a:r>
            <a:r>
              <a:rPr lang="en-GB" dirty="0"/>
              <a:t> Details</a:t>
            </a:r>
          </a:p>
        </p:txBody>
      </p:sp>
      <p:sp>
        <p:nvSpPr>
          <p:cNvPr id="3" name="Content Placeholder 2"/>
          <p:cNvSpPr>
            <a:spLocks noGrp="1"/>
          </p:cNvSpPr>
          <p:nvPr>
            <p:ph idx="1"/>
          </p:nvPr>
        </p:nvSpPr>
        <p:spPr/>
        <p:txBody>
          <a:bodyPr>
            <a:normAutofit/>
          </a:bodyPr>
          <a:lstStyle/>
          <a:p>
            <a:r>
              <a:rPr lang="en-GB" dirty="0"/>
              <a:t>Three types of Jobs in </a:t>
            </a:r>
            <a:r>
              <a:rPr lang="en-GB" dirty="0" err="1"/>
              <a:t>Oozie</a:t>
            </a:r>
            <a:endParaRPr lang="en-GB" dirty="0"/>
          </a:p>
          <a:p>
            <a:pPr lvl="1"/>
            <a:r>
              <a:rPr lang="en-GB" dirty="0" err="1"/>
              <a:t>Oozie</a:t>
            </a:r>
            <a:r>
              <a:rPr lang="en-GB" dirty="0"/>
              <a:t> Workflow Jobs −  Sequence of actions to be performed are represented as Directed Acyclic Graphs (DAGs)</a:t>
            </a:r>
          </a:p>
          <a:p>
            <a:pPr lvl="1"/>
            <a:r>
              <a:rPr lang="en-GB" dirty="0" err="1"/>
              <a:t>Oozie</a:t>
            </a:r>
            <a:r>
              <a:rPr lang="en-GB" dirty="0"/>
              <a:t> Coordinator Jobs − Consists of workflow jobs triggered by time and data availability</a:t>
            </a:r>
          </a:p>
          <a:p>
            <a:pPr lvl="1"/>
            <a:r>
              <a:rPr lang="en-GB" dirty="0" err="1"/>
              <a:t>Oozie</a:t>
            </a:r>
            <a:r>
              <a:rPr lang="en-GB" dirty="0"/>
              <a:t> Bundle − These can be referred to as a package of multiple Coordinator and Workflow jobs </a:t>
            </a:r>
          </a:p>
          <a:p>
            <a:pPr marL="0" indent="0">
              <a:buNone/>
            </a:pPr>
            <a:endParaRPr lang="en-GB" dirty="0"/>
          </a:p>
        </p:txBody>
      </p:sp>
    </p:spTree>
    <p:extLst>
      <p:ext uri="{BB962C8B-B14F-4D97-AF65-F5344CB8AC3E}">
        <p14:creationId xmlns:p14="http://schemas.microsoft.com/office/powerpoint/2010/main" val="126154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hild writing on a chalkboard&#10;&#10;Description automatically generated with medium confidence">
            <a:extLst>
              <a:ext uri="{FF2B5EF4-FFF2-40B4-BE49-F238E27FC236}">
                <a16:creationId xmlns:a16="http://schemas.microsoft.com/office/drawing/2014/main" id="{5C8E7922-15E9-B04A-A6A9-A49E71E95B73}"/>
              </a:ext>
            </a:extLst>
          </p:cNvPr>
          <p:cNvPicPr>
            <a:picLocks noChangeAspect="1"/>
          </p:cNvPicPr>
          <p:nvPr/>
        </p:nvPicPr>
        <p:blipFill rotWithShape="1">
          <a:blip r:embed="rId3">
            <a:alphaModFix/>
          </a:blip>
          <a:srcRect r="42893" b="1"/>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p:cNvSpPr>
            <a:spLocks noGrp="1"/>
          </p:cNvSpPr>
          <p:nvPr>
            <p:ph type="title"/>
          </p:nvPr>
        </p:nvSpPr>
        <p:spPr>
          <a:xfrm>
            <a:off x="804998" y="798445"/>
            <a:ext cx="4803636" cy="1311664"/>
          </a:xfrm>
        </p:spPr>
        <p:txBody>
          <a:bodyPr>
            <a:normAutofit/>
          </a:bodyPr>
          <a:lstStyle/>
          <a:p>
            <a:r>
              <a:rPr lang="en-GB">
                <a:solidFill>
                  <a:srgbClr val="000000"/>
                </a:solidFill>
              </a:rPr>
              <a:t>Classwork</a:t>
            </a:r>
          </a:p>
        </p:txBody>
      </p:sp>
      <p:sp>
        <p:nvSpPr>
          <p:cNvPr id="3" name="Content Placeholder 2"/>
          <p:cNvSpPr>
            <a:spLocks noGrp="1"/>
          </p:cNvSpPr>
          <p:nvPr>
            <p:ph idx="1"/>
          </p:nvPr>
        </p:nvSpPr>
        <p:spPr>
          <a:xfrm>
            <a:off x="804997" y="2272143"/>
            <a:ext cx="4706803" cy="3788830"/>
          </a:xfrm>
        </p:spPr>
        <p:txBody>
          <a:bodyPr anchor="ctr">
            <a:normAutofit lnSpcReduction="10000"/>
          </a:bodyPr>
          <a:lstStyle/>
          <a:p>
            <a:pPr algn="just"/>
            <a:r>
              <a:rPr lang="en-GB" sz="2400" dirty="0">
                <a:solidFill>
                  <a:srgbClr val="000000"/>
                </a:solidFill>
              </a:rPr>
              <a:t>Develop a high level architecture for fraud detection in credit card.  The application needs to be near real time and the number of credit card users are approximately 100 million. </a:t>
            </a:r>
          </a:p>
          <a:p>
            <a:pPr algn="just"/>
            <a:r>
              <a:rPr lang="en-GB" sz="2400" dirty="0">
                <a:solidFill>
                  <a:srgbClr val="000000"/>
                </a:solidFill>
              </a:rPr>
              <a:t>There is also a need to do exploratory analysis to better understand credit card fraud trends and this functionality does not have real time performance. </a:t>
            </a:r>
          </a:p>
        </p:txBody>
      </p:sp>
    </p:spTree>
    <p:extLst>
      <p:ext uri="{BB962C8B-B14F-4D97-AF65-F5344CB8AC3E}">
        <p14:creationId xmlns:p14="http://schemas.microsoft.com/office/powerpoint/2010/main" val="3345419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Sample Architecture</a:t>
            </a:r>
          </a:p>
        </p:txBody>
      </p:sp>
      <p:pic>
        <p:nvPicPr>
          <p:cNvPr id="4" name="Content Placeholder 3" descr="tempsnip.png"/>
          <p:cNvPicPr>
            <a:picLocks noGrp="1" noChangeAspect="1"/>
          </p:cNvPicPr>
          <p:nvPr>
            <p:ph idx="1"/>
          </p:nvPr>
        </p:nvPicPr>
        <p:blipFill>
          <a:blip r:embed="rId3" cstate="print"/>
          <a:stretch>
            <a:fillRect/>
          </a:stretch>
        </p:blipFill>
        <p:spPr>
          <a:xfrm>
            <a:off x="1524000" y="1556792"/>
            <a:ext cx="9144000" cy="5040560"/>
          </a:xfrm>
        </p:spPr>
      </p:pic>
    </p:spTree>
    <p:extLst>
      <p:ext uri="{BB962C8B-B14F-4D97-AF65-F5344CB8AC3E}">
        <p14:creationId xmlns:p14="http://schemas.microsoft.com/office/powerpoint/2010/main" val="4038596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F0D-451E-0840-AE54-B45D486CFB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AE38F4-C3BB-5D49-8C58-58D0AE3DC36E}"/>
              </a:ext>
            </a:extLst>
          </p:cNvPr>
          <p:cNvSpPr>
            <a:spLocks noGrp="1"/>
          </p:cNvSpPr>
          <p:nvPr>
            <p:ph idx="1"/>
          </p:nvPr>
        </p:nvSpPr>
        <p:spPr/>
        <p:txBody>
          <a:bodyPr/>
          <a:lstStyle/>
          <a:p>
            <a:endParaRPr lang="en-US" dirty="0"/>
          </a:p>
          <a:p>
            <a:endParaRPr lang="en-US" dirty="0"/>
          </a:p>
          <a:p>
            <a:endParaRPr lang="en-US" dirty="0"/>
          </a:p>
          <a:p>
            <a:pPr marL="0" indent="0">
              <a:buNone/>
            </a:pPr>
            <a:r>
              <a:rPr lang="zh-CN" altLang="en-US" dirty="0"/>
              <a:t>                                                    </a:t>
            </a:r>
            <a:r>
              <a:rPr lang="en-US" altLang="zh-CN" dirty="0"/>
              <a:t>Thanks</a:t>
            </a:r>
            <a:r>
              <a:rPr lang="zh-CN" altLang="en-US" dirty="0"/>
              <a:t>！</a:t>
            </a:r>
            <a:endParaRPr lang="en-US" dirty="0"/>
          </a:p>
        </p:txBody>
      </p:sp>
      <p:sp>
        <p:nvSpPr>
          <p:cNvPr id="4" name="Slide Number Placeholder 3">
            <a:extLst>
              <a:ext uri="{FF2B5EF4-FFF2-40B4-BE49-F238E27FC236}">
                <a16:creationId xmlns:a16="http://schemas.microsoft.com/office/drawing/2014/main" id="{0CA08B57-D354-704A-9AE3-15F42AFA5B95}"/>
              </a:ext>
            </a:extLst>
          </p:cNvPr>
          <p:cNvSpPr>
            <a:spLocks noGrp="1"/>
          </p:cNvSpPr>
          <p:nvPr>
            <p:ph type="sldNum" sz="quarter" idx="12"/>
          </p:nvPr>
        </p:nvSpPr>
        <p:spPr/>
        <p:txBody>
          <a:bodyPr/>
          <a:lstStyle/>
          <a:p>
            <a:fld id="{90FBDECB-D24E-F247-93AB-4C7123018CAB}" type="slidenum">
              <a:rPr lang="en-US" smtClean="0"/>
              <a:t>37</a:t>
            </a:fld>
            <a:endParaRPr lang="en-US"/>
          </a:p>
        </p:txBody>
      </p:sp>
    </p:spTree>
    <p:extLst>
      <p:ext uri="{BB962C8B-B14F-4D97-AF65-F5344CB8AC3E}">
        <p14:creationId xmlns:p14="http://schemas.microsoft.com/office/powerpoint/2010/main" val="227764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Consider big data architectures when you need to:</a:t>
            </a:r>
          </a:p>
        </p:txBody>
      </p:sp>
      <p:sp>
        <p:nvSpPr>
          <p:cNvPr id="3" name="Content Placeholder 2"/>
          <p:cNvSpPr>
            <a:spLocks noGrp="1"/>
          </p:cNvSpPr>
          <p:nvPr>
            <p:ph idx="1"/>
          </p:nvPr>
        </p:nvSpPr>
        <p:spPr>
          <a:xfrm>
            <a:off x="838200" y="1877384"/>
            <a:ext cx="10515600" cy="4351338"/>
          </a:xfrm>
        </p:spPr>
        <p:txBody>
          <a:bodyPr/>
          <a:lstStyle/>
          <a:p>
            <a:r>
              <a:rPr lang="en-GB" dirty="0"/>
              <a:t>Store and process data in volumes too large for a traditional database.</a:t>
            </a:r>
          </a:p>
          <a:p>
            <a:endParaRPr lang="en-GB" dirty="0"/>
          </a:p>
          <a:p>
            <a:r>
              <a:rPr lang="en-GB" dirty="0"/>
              <a:t>Transform unstructured data for analysis and reporting.</a:t>
            </a:r>
          </a:p>
          <a:p>
            <a:endParaRPr lang="en-GB" dirty="0"/>
          </a:p>
          <a:p>
            <a:r>
              <a:rPr lang="en-GB" dirty="0"/>
              <a:t>Capture, process, and analyse unbounded streams of data in real time, or with low latency.</a:t>
            </a:r>
          </a:p>
          <a:p>
            <a:endParaRPr lang="en-GB" dirty="0"/>
          </a:p>
          <a:p>
            <a:endParaRPr lang="en-GB" dirty="0"/>
          </a:p>
        </p:txBody>
      </p:sp>
    </p:spTree>
    <p:extLst>
      <p:ext uri="{BB962C8B-B14F-4D97-AF65-F5344CB8AC3E}">
        <p14:creationId xmlns:p14="http://schemas.microsoft.com/office/powerpoint/2010/main" val="109833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Big Data Architecture - Components</a:t>
            </a:r>
          </a:p>
        </p:txBody>
      </p:sp>
      <p:pic>
        <p:nvPicPr>
          <p:cNvPr id="4" name="Content Placeholder 3" descr="big-data-pipeline.png"/>
          <p:cNvPicPr>
            <a:picLocks noGrp="1" noChangeAspect="1"/>
          </p:cNvPicPr>
          <p:nvPr>
            <p:ph idx="1"/>
          </p:nvPr>
        </p:nvPicPr>
        <p:blipFill>
          <a:blip r:embed="rId3" cstate="print"/>
          <a:stretch>
            <a:fillRect/>
          </a:stretch>
        </p:blipFill>
        <p:spPr>
          <a:xfrm>
            <a:off x="1703512" y="1628801"/>
            <a:ext cx="8784976" cy="4896543"/>
          </a:xfrm>
        </p:spPr>
      </p:pic>
    </p:spTree>
    <p:extLst>
      <p:ext uri="{BB962C8B-B14F-4D97-AF65-F5344CB8AC3E}">
        <p14:creationId xmlns:p14="http://schemas.microsoft.com/office/powerpoint/2010/main" val="369417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Architecture must be capable of handling Data Sources</a:t>
            </a:r>
          </a:p>
        </p:txBody>
      </p:sp>
      <p:sp>
        <p:nvSpPr>
          <p:cNvPr id="3" name="Content Placeholder 2"/>
          <p:cNvSpPr>
            <a:spLocks noGrp="1"/>
          </p:cNvSpPr>
          <p:nvPr>
            <p:ph idx="1"/>
          </p:nvPr>
        </p:nvSpPr>
        <p:spPr/>
        <p:txBody>
          <a:bodyPr>
            <a:normAutofit fontScale="92500" lnSpcReduction="20000"/>
          </a:bodyPr>
          <a:lstStyle/>
          <a:p>
            <a:r>
              <a:rPr lang="en-GB" dirty="0"/>
              <a:t>There will be one or more data sources and in different formats. </a:t>
            </a:r>
          </a:p>
          <a:p>
            <a:r>
              <a:rPr lang="en-GB" dirty="0"/>
              <a:t>Data can be batch or real time </a:t>
            </a:r>
          </a:p>
          <a:p>
            <a:r>
              <a:rPr lang="en-GB" dirty="0"/>
              <a:t>Data Ingestion in </a:t>
            </a:r>
            <a:r>
              <a:rPr lang="en-GB" dirty="0" err="1"/>
              <a:t>Hadoop</a:t>
            </a:r>
            <a:r>
              <a:rPr lang="en-GB" dirty="0"/>
              <a:t> usually means ELT (Extract, Load, Transform) rather than  ETL (Extract, Transform, Load) as used in traditional Data Warehouse. ELT is better for big data and supports unstructured data better. </a:t>
            </a:r>
          </a:p>
          <a:p>
            <a:r>
              <a:rPr lang="en-GB" dirty="0"/>
              <a:t>Determine frequency at which data would be ingested from each source</a:t>
            </a:r>
          </a:p>
          <a:p>
            <a:r>
              <a:rPr lang="en-GB" dirty="0"/>
              <a:t>Examples include:</a:t>
            </a:r>
          </a:p>
          <a:p>
            <a:pPr lvl="1"/>
            <a:r>
              <a:rPr lang="en-GB" dirty="0"/>
              <a:t>Application data stores such as RDBMS</a:t>
            </a:r>
          </a:p>
          <a:p>
            <a:pPr lvl="1"/>
            <a:r>
              <a:rPr lang="en-GB" dirty="0"/>
              <a:t>Files produced by applications like web server log files</a:t>
            </a:r>
          </a:p>
          <a:p>
            <a:pPr lvl="1"/>
            <a:r>
              <a:rPr lang="en-GB" dirty="0"/>
              <a:t>Real time data sources such as IoT  devices or financial market real time prices</a:t>
            </a:r>
          </a:p>
          <a:p>
            <a:pPr lvl="1"/>
            <a:r>
              <a:rPr lang="en-GB" dirty="0"/>
              <a:t>Social media  </a:t>
            </a:r>
          </a:p>
          <a:p>
            <a:endParaRPr lang="en-GB" dirty="0"/>
          </a:p>
        </p:txBody>
      </p:sp>
    </p:spTree>
    <p:extLst>
      <p:ext uri="{BB962C8B-B14F-4D97-AF65-F5344CB8AC3E}">
        <p14:creationId xmlns:p14="http://schemas.microsoft.com/office/powerpoint/2010/main" val="129354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B827-A704-8E4C-AC3A-14440C1D549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183D7A5-12A6-1047-9FFE-8875DEEF5673}"/>
              </a:ext>
            </a:extLst>
          </p:cNvPr>
          <p:cNvSpPr>
            <a:spLocks noGrp="1"/>
          </p:cNvSpPr>
          <p:nvPr>
            <p:ph idx="1"/>
          </p:nvPr>
        </p:nvSpPr>
        <p:spPr/>
        <p:txBody>
          <a:bodyPr>
            <a:normAutofit lnSpcReduction="10000"/>
          </a:bodyPr>
          <a:lstStyle/>
          <a:p>
            <a:pPr algn="just"/>
            <a:r>
              <a:rPr lang="en-GB" dirty="0"/>
              <a:t>Data cleaning is the process of identifying and removing (or correcting) inaccurate records from a dataset, table, or database and refers to recognising unfinished, unreliable, inaccurate or non-relevant parts of the data and then restoring, remodelling, or removing the dirty data.</a:t>
            </a:r>
          </a:p>
          <a:p>
            <a:pPr algn="just"/>
            <a:endParaRPr lang="en-GB" dirty="0"/>
          </a:p>
          <a:p>
            <a:pPr algn="just"/>
            <a:r>
              <a:rPr lang="en-GB" dirty="0"/>
              <a:t>AWS Glue </a:t>
            </a:r>
            <a:r>
              <a:rPr lang="en-GB" dirty="0" err="1"/>
              <a:t>DataBrew</a:t>
            </a:r>
            <a:r>
              <a:rPr lang="en-GB" dirty="0"/>
              <a:t> is a visual data preparation tool that enables users to clean and normalize data without writing any code. </a:t>
            </a:r>
          </a:p>
          <a:p>
            <a:pPr lvl="1" algn="just"/>
            <a:r>
              <a:rPr lang="en-GB" dirty="0"/>
              <a:t>You can choose from over 250 ready-made transformations to automate data preparation tasks, such as filtering anomalies, converting data to standard formats, and correcting invalid values. </a:t>
            </a:r>
          </a:p>
          <a:p>
            <a:pPr algn="just"/>
            <a:endParaRPr lang="en-US" dirty="0"/>
          </a:p>
        </p:txBody>
      </p:sp>
      <p:sp>
        <p:nvSpPr>
          <p:cNvPr id="4" name="Slide Number Placeholder 3">
            <a:extLst>
              <a:ext uri="{FF2B5EF4-FFF2-40B4-BE49-F238E27FC236}">
                <a16:creationId xmlns:a16="http://schemas.microsoft.com/office/drawing/2014/main" id="{9A4CDC8C-FA35-DA40-92C1-725172D25614}"/>
              </a:ext>
            </a:extLst>
          </p:cNvPr>
          <p:cNvSpPr>
            <a:spLocks noGrp="1"/>
          </p:cNvSpPr>
          <p:nvPr>
            <p:ph type="sldNum" sz="quarter" idx="12"/>
          </p:nvPr>
        </p:nvSpPr>
        <p:spPr/>
        <p:txBody>
          <a:bodyPr/>
          <a:lstStyle/>
          <a:p>
            <a:fld id="{90FBDECB-D24E-F247-93AB-4C7123018CAB}" type="slidenum">
              <a:rPr lang="en-US" smtClean="0"/>
              <a:t>7</a:t>
            </a:fld>
            <a:endParaRPr lang="en-US"/>
          </a:p>
        </p:txBody>
      </p:sp>
    </p:spTree>
    <p:extLst>
      <p:ext uri="{BB962C8B-B14F-4D97-AF65-F5344CB8AC3E}">
        <p14:creationId xmlns:p14="http://schemas.microsoft.com/office/powerpoint/2010/main" val="240956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Storage</a:t>
            </a:r>
          </a:p>
        </p:txBody>
      </p:sp>
      <p:sp>
        <p:nvSpPr>
          <p:cNvPr id="3" name="Content Placeholder 2"/>
          <p:cNvSpPr>
            <a:spLocks noGrp="1"/>
          </p:cNvSpPr>
          <p:nvPr>
            <p:ph idx="1"/>
          </p:nvPr>
        </p:nvSpPr>
        <p:spPr/>
        <p:txBody>
          <a:bodyPr>
            <a:normAutofit fontScale="92500"/>
          </a:bodyPr>
          <a:lstStyle/>
          <a:p>
            <a:r>
              <a:rPr lang="en-GB" dirty="0"/>
              <a:t>Need to be able to store very large amounts of data of any format, be scalable and fault tolerant (</a:t>
            </a:r>
            <a:r>
              <a:rPr lang="en-GB" b="1" dirty="0"/>
              <a:t>data lake</a:t>
            </a:r>
            <a:r>
              <a:rPr lang="en-GB" dirty="0"/>
              <a:t>)</a:t>
            </a:r>
          </a:p>
          <a:p>
            <a:r>
              <a:rPr lang="en-GB" dirty="0"/>
              <a:t>Data is typically stored in a distributed file store (</a:t>
            </a:r>
            <a:r>
              <a:rPr lang="en-GB" dirty="0" err="1"/>
              <a:t>eg</a:t>
            </a:r>
            <a:r>
              <a:rPr lang="en-GB" dirty="0"/>
              <a:t> Hadoop HDFS) that can hold high volumes of large files in various formats – sequential access</a:t>
            </a:r>
          </a:p>
          <a:p>
            <a:r>
              <a:rPr lang="en-GB" dirty="0"/>
              <a:t>Alternative Data store could be NoSQL database e.g., Apache HBase – random access</a:t>
            </a:r>
          </a:p>
          <a:p>
            <a:r>
              <a:rPr lang="en-GB" dirty="0"/>
              <a:t>Things to consider: Frequency of incoming data, type of data (historical, incremental)</a:t>
            </a:r>
          </a:p>
          <a:p>
            <a:r>
              <a:rPr lang="en-GB" dirty="0"/>
              <a:t>Examples for implementing this storage in the Cloud include Azure Data Lake Store or Amazon AWS EMR</a:t>
            </a:r>
          </a:p>
        </p:txBody>
      </p:sp>
    </p:spTree>
    <p:extLst>
      <p:ext uri="{BB962C8B-B14F-4D97-AF65-F5344CB8AC3E}">
        <p14:creationId xmlns:p14="http://schemas.microsoft.com/office/powerpoint/2010/main" val="326302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Batch Processing</a:t>
            </a:r>
          </a:p>
        </p:txBody>
      </p:sp>
      <p:sp>
        <p:nvSpPr>
          <p:cNvPr id="3" name="Content Placeholder 2"/>
          <p:cNvSpPr>
            <a:spLocks noGrp="1"/>
          </p:cNvSpPr>
          <p:nvPr>
            <p:ph idx="1"/>
          </p:nvPr>
        </p:nvSpPr>
        <p:spPr/>
        <p:txBody>
          <a:bodyPr>
            <a:normAutofit fontScale="92500"/>
          </a:bodyPr>
          <a:lstStyle/>
          <a:p>
            <a:r>
              <a:rPr lang="en-GB" dirty="0"/>
              <a:t>Because the data sets are so large, big data solution must process data files using batch jobs to filter, aggregate data for advanced analytics. </a:t>
            </a:r>
          </a:p>
          <a:p>
            <a:r>
              <a:rPr lang="en-GB" dirty="0"/>
              <a:t>Usually these jobs involve reading source files, processing them, and writing the output to new files. </a:t>
            </a:r>
          </a:p>
          <a:p>
            <a:r>
              <a:rPr lang="en-GB" dirty="0"/>
              <a:t>Batch processing can be done in various ways by making use of Hive jobs or by making use of Pig complied  to Hadoop MapReduce jobs</a:t>
            </a:r>
          </a:p>
          <a:p>
            <a:r>
              <a:rPr lang="en-GB" dirty="0"/>
              <a:t>Using Azure, options can include running U-SQL jobs for unstructured data in Azure Data Lake Analytics </a:t>
            </a:r>
          </a:p>
          <a:p>
            <a:r>
              <a:rPr lang="en-GB" dirty="0"/>
              <a:t>Using Hive in HDInsight Hadoop cluster, or using Java, Scala, or Python code in HDInsight Spark cluster</a:t>
            </a:r>
          </a:p>
        </p:txBody>
      </p:sp>
    </p:spTree>
    <p:extLst>
      <p:ext uri="{BB962C8B-B14F-4D97-AF65-F5344CB8AC3E}">
        <p14:creationId xmlns:p14="http://schemas.microsoft.com/office/powerpoint/2010/main" val="1026046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6924</TotalTime>
  <Words>3003</Words>
  <Application>Microsoft Macintosh PowerPoint</Application>
  <PresentationFormat>Widescreen</PresentationFormat>
  <Paragraphs>241</Paragraphs>
  <Slides>37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Big Data Architecture</vt:lpstr>
      <vt:lpstr>Big Data Architecture</vt:lpstr>
      <vt:lpstr>Types of Workload:</vt:lpstr>
      <vt:lpstr>Consider big data architectures when you need to:</vt:lpstr>
      <vt:lpstr>Big Data Architecture - Components</vt:lpstr>
      <vt:lpstr>Architecture must be capable of handling Data Sources</vt:lpstr>
      <vt:lpstr>Data cleaning</vt:lpstr>
      <vt:lpstr>Data Storage</vt:lpstr>
      <vt:lpstr>Batch Processing</vt:lpstr>
      <vt:lpstr>Real-time processing</vt:lpstr>
      <vt:lpstr>Data Ingestion &amp; Apache Flume</vt:lpstr>
      <vt:lpstr>Messaging using Apache Kafka</vt:lpstr>
      <vt:lpstr>Stream Processing</vt:lpstr>
      <vt:lpstr>Analytical Data Store</vt:lpstr>
      <vt:lpstr>Analysis &amp; Reporting</vt:lpstr>
      <vt:lpstr>Orchestration/Automation</vt:lpstr>
      <vt:lpstr>Big Data - Best Practice (I)</vt:lpstr>
      <vt:lpstr>Big Data - Best Practice (II)</vt:lpstr>
      <vt:lpstr>Big Data Model – Schema on Read</vt:lpstr>
      <vt:lpstr>Data Ingestion &amp; Apache Flume</vt:lpstr>
      <vt:lpstr>Apache Flume Architecture</vt:lpstr>
      <vt:lpstr>What is Apache Sqoop (SQL-to-Hadoop)</vt:lpstr>
      <vt:lpstr>Flume Vs Sqoop</vt:lpstr>
      <vt:lpstr>Messaging using Apache Kafka - Introduction</vt:lpstr>
      <vt:lpstr>Take a step back – what is a messaging system</vt:lpstr>
      <vt:lpstr>Point to Point Messaging</vt:lpstr>
      <vt:lpstr>Publish-subscribe model</vt:lpstr>
      <vt:lpstr>Kafka Messaging System Example</vt:lpstr>
      <vt:lpstr>Kafka Benefits</vt:lpstr>
      <vt:lpstr>Kafka high level overview</vt:lpstr>
      <vt:lpstr>Example of Kafka usages</vt:lpstr>
      <vt:lpstr>Application usage of Kafka</vt:lpstr>
      <vt:lpstr>Orchestration: Apache Oozie – Hadoop Scheduler</vt:lpstr>
      <vt:lpstr>Oozie Details</vt:lpstr>
      <vt:lpstr>Classwork</vt:lpstr>
      <vt:lpstr>Example – Sample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 and HIVE</dc:title>
  <dc:creator>Hai Huang</dc:creator>
  <cp:lastModifiedBy>Hai Huang</cp:lastModifiedBy>
  <cp:revision>652</cp:revision>
  <dcterms:created xsi:type="dcterms:W3CDTF">2020-10-20T22:10:48Z</dcterms:created>
  <dcterms:modified xsi:type="dcterms:W3CDTF">2021-03-14T12:48:58Z</dcterms:modified>
</cp:coreProperties>
</file>