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97" r:id="rId3"/>
    <p:sldId id="274" r:id="rId4"/>
    <p:sldId id="336" r:id="rId5"/>
    <p:sldId id="326" r:id="rId6"/>
    <p:sldId id="338" r:id="rId7"/>
    <p:sldId id="339" r:id="rId8"/>
    <p:sldId id="340" r:id="rId9"/>
    <p:sldId id="267" r:id="rId10"/>
    <p:sldId id="337" r:id="rId11"/>
    <p:sldId id="366" r:id="rId12"/>
    <p:sldId id="367" r:id="rId13"/>
    <p:sldId id="368" r:id="rId14"/>
    <p:sldId id="369" r:id="rId15"/>
    <p:sldId id="370" r:id="rId16"/>
    <p:sldId id="372" r:id="rId17"/>
    <p:sldId id="371" r:id="rId18"/>
    <p:sldId id="373" r:id="rId19"/>
    <p:sldId id="374" r:id="rId20"/>
    <p:sldId id="323" r:id="rId21"/>
    <p:sldId id="376" r:id="rId22"/>
    <p:sldId id="375" r:id="rId23"/>
    <p:sldId id="341" r:id="rId24"/>
    <p:sldId id="319" r:id="rId25"/>
    <p:sldId id="352" r:id="rId26"/>
    <p:sldId id="359" r:id="rId27"/>
    <p:sldId id="365" r:id="rId28"/>
    <p:sldId id="360" r:id="rId29"/>
    <p:sldId id="381" r:id="rId30"/>
    <p:sldId id="348" r:id="rId31"/>
    <p:sldId id="358" r:id="rId32"/>
    <p:sldId id="363" r:id="rId33"/>
    <p:sldId id="362" r:id="rId34"/>
    <p:sldId id="351" r:id="rId35"/>
    <p:sldId id="378" r:id="rId36"/>
    <p:sldId id="364" r:id="rId37"/>
    <p:sldId id="349" r:id="rId38"/>
    <p:sldId id="353" r:id="rId39"/>
    <p:sldId id="354" r:id="rId40"/>
    <p:sldId id="350" r:id="rId41"/>
    <p:sldId id="380" r:id="rId42"/>
    <p:sldId id="37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2"/>
    <p:restoredTop sz="69541"/>
  </p:normalViewPr>
  <p:slideViewPr>
    <p:cSldViewPr snapToGrid="0" snapToObjects="1">
      <p:cViewPr varScale="1">
        <p:scale>
          <a:sx n="73" d="100"/>
          <a:sy n="73"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BFA53-F16F-DE4C-94C2-15C5C0E5601E}" type="datetimeFigureOut">
              <a:rPr lang="en-US" smtClean="0"/>
              <a:t>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68621-7FF1-E647-96F4-768C96E3CDFC}" type="slidenum">
              <a:rPr lang="en-US" smtClean="0"/>
              <a:t>‹#›</a:t>
            </a:fld>
            <a:endParaRPr lang="en-US"/>
          </a:p>
        </p:txBody>
      </p:sp>
    </p:spTree>
    <p:extLst>
      <p:ext uri="{BB962C8B-B14F-4D97-AF65-F5344CB8AC3E}">
        <p14:creationId xmlns:p14="http://schemas.microsoft.com/office/powerpoint/2010/main" val="204665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Query_language" TargetMode="External"/><Relationship Id="rId4" Type="http://schemas.openxmlformats.org/officeDocument/2006/relationships/hyperlink" Target="https://en.wikipedia.org/wiki/Databas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a:t>
            </a:fld>
            <a:endParaRPr lang="en-US"/>
          </a:p>
        </p:txBody>
      </p:sp>
    </p:spTree>
    <p:extLst>
      <p:ext uri="{BB962C8B-B14F-4D97-AF65-F5344CB8AC3E}">
        <p14:creationId xmlns:p14="http://schemas.microsoft.com/office/powerpoint/2010/main" val="222408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23</a:t>
            </a:fld>
            <a:endParaRPr lang="en-US"/>
          </a:p>
        </p:txBody>
      </p:sp>
    </p:spTree>
    <p:extLst>
      <p:ext uri="{BB962C8B-B14F-4D97-AF65-F5344CB8AC3E}">
        <p14:creationId xmlns:p14="http://schemas.microsoft.com/office/powerpoint/2010/main" val="869201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25</a:t>
            </a:fld>
            <a:endParaRPr lang="en-US"/>
          </a:p>
        </p:txBody>
      </p:sp>
    </p:spTree>
    <p:extLst>
      <p:ext uri="{BB962C8B-B14F-4D97-AF65-F5344CB8AC3E}">
        <p14:creationId xmlns:p14="http://schemas.microsoft.com/office/powerpoint/2010/main" val="1373063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30</a:t>
            </a:fld>
            <a:endParaRPr lang="en-US"/>
          </a:p>
        </p:txBody>
      </p:sp>
    </p:spTree>
    <p:extLst>
      <p:ext uri="{BB962C8B-B14F-4D97-AF65-F5344CB8AC3E}">
        <p14:creationId xmlns:p14="http://schemas.microsoft.com/office/powerpoint/2010/main" val="244127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34</a:t>
            </a:fld>
            <a:endParaRPr lang="en-US"/>
          </a:p>
        </p:txBody>
      </p:sp>
    </p:spTree>
    <p:extLst>
      <p:ext uri="{BB962C8B-B14F-4D97-AF65-F5344CB8AC3E}">
        <p14:creationId xmlns:p14="http://schemas.microsoft.com/office/powerpoint/2010/main" val="2066384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35</a:t>
            </a:fld>
            <a:endParaRPr lang="en-US"/>
          </a:p>
        </p:txBody>
      </p:sp>
    </p:spTree>
    <p:extLst>
      <p:ext uri="{BB962C8B-B14F-4D97-AF65-F5344CB8AC3E}">
        <p14:creationId xmlns:p14="http://schemas.microsoft.com/office/powerpoint/2010/main" val="37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36</a:t>
            </a:fld>
            <a:endParaRPr lang="en-US"/>
          </a:p>
        </p:txBody>
      </p:sp>
    </p:spTree>
    <p:extLst>
      <p:ext uri="{BB962C8B-B14F-4D97-AF65-F5344CB8AC3E}">
        <p14:creationId xmlns:p14="http://schemas.microsoft.com/office/powerpoint/2010/main" val="40031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39</a:t>
            </a:fld>
            <a:endParaRPr lang="en-US"/>
          </a:p>
        </p:txBody>
      </p:sp>
    </p:spTree>
    <p:extLst>
      <p:ext uri="{BB962C8B-B14F-4D97-AF65-F5344CB8AC3E}">
        <p14:creationId xmlns:p14="http://schemas.microsoft.com/office/powerpoint/2010/main" val="2435520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41</a:t>
            </a:fld>
            <a:endParaRPr lang="en-US"/>
          </a:p>
        </p:txBody>
      </p:sp>
    </p:spTree>
    <p:extLst>
      <p:ext uri="{BB962C8B-B14F-4D97-AF65-F5344CB8AC3E}">
        <p14:creationId xmlns:p14="http://schemas.microsoft.com/office/powerpoint/2010/main" val="377198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2</a:t>
            </a:fld>
            <a:endParaRPr lang="en-US"/>
          </a:p>
        </p:txBody>
      </p:sp>
    </p:spTree>
    <p:extLst>
      <p:ext uri="{BB962C8B-B14F-4D97-AF65-F5344CB8AC3E}">
        <p14:creationId xmlns:p14="http://schemas.microsoft.com/office/powerpoint/2010/main" val="384541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4</a:t>
            </a:fld>
            <a:endParaRPr lang="en-US"/>
          </a:p>
        </p:txBody>
      </p:sp>
    </p:spTree>
    <p:extLst>
      <p:ext uri="{BB962C8B-B14F-4D97-AF65-F5344CB8AC3E}">
        <p14:creationId xmlns:p14="http://schemas.microsoft.com/office/powerpoint/2010/main" val="121572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5</a:t>
            </a:fld>
            <a:endParaRPr lang="en-US"/>
          </a:p>
        </p:txBody>
      </p:sp>
    </p:spTree>
    <p:extLst>
      <p:ext uri="{BB962C8B-B14F-4D97-AF65-F5344CB8AC3E}">
        <p14:creationId xmlns:p14="http://schemas.microsoft.com/office/powerpoint/2010/main" val="2819539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7</a:t>
            </a:fld>
            <a:endParaRPr lang="en-US"/>
          </a:p>
        </p:txBody>
      </p:sp>
    </p:spTree>
    <p:extLst>
      <p:ext uri="{BB962C8B-B14F-4D97-AF65-F5344CB8AC3E}">
        <p14:creationId xmlns:p14="http://schemas.microsoft.com/office/powerpoint/2010/main" val="217437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9</a:t>
            </a:fld>
            <a:endParaRPr lang="en-US"/>
          </a:p>
        </p:txBody>
      </p:sp>
    </p:spTree>
    <p:extLst>
      <p:ext uri="{BB962C8B-B14F-4D97-AF65-F5344CB8AC3E}">
        <p14:creationId xmlns:p14="http://schemas.microsoft.com/office/powerpoint/2010/main" val="181115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10</a:t>
            </a:fld>
            <a:endParaRPr lang="en-US"/>
          </a:p>
        </p:txBody>
      </p:sp>
    </p:spTree>
    <p:extLst>
      <p:ext uri="{BB962C8B-B14F-4D97-AF65-F5344CB8AC3E}">
        <p14:creationId xmlns:p14="http://schemas.microsoft.com/office/powerpoint/2010/main" val="195332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11</a:t>
            </a:fld>
            <a:endParaRPr lang="en-US"/>
          </a:p>
        </p:txBody>
      </p:sp>
    </p:spTree>
    <p:extLst>
      <p:ext uri="{BB962C8B-B14F-4D97-AF65-F5344CB8AC3E}">
        <p14:creationId xmlns:p14="http://schemas.microsoft.com/office/powerpoint/2010/main" val="332661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SQL-92</a:t>
            </a:r>
            <a:r>
              <a:rPr lang="en-GB" dirty="0"/>
              <a:t> was the third revision of the </a:t>
            </a:r>
            <a:r>
              <a:rPr lang="en-GB" dirty="0">
                <a:hlinkClick r:id="rId3" tooltip="SQL"/>
              </a:rPr>
              <a:t>SQL</a:t>
            </a:r>
            <a:r>
              <a:rPr lang="en-GB" dirty="0"/>
              <a:t> </a:t>
            </a:r>
            <a:r>
              <a:rPr lang="en-GB" dirty="0">
                <a:hlinkClick r:id="rId4" tooltip="Database"/>
              </a:rPr>
              <a:t>database</a:t>
            </a:r>
            <a:r>
              <a:rPr lang="en-GB" dirty="0"/>
              <a:t> </a:t>
            </a:r>
            <a:r>
              <a:rPr lang="en-GB" dirty="0">
                <a:hlinkClick r:id="rId5" tooltip="Query language"/>
              </a:rPr>
              <a:t>query language</a:t>
            </a:r>
            <a:r>
              <a:rPr lang="en-GB" dirty="0"/>
              <a:t>.  The DB system be </a:t>
            </a:r>
            <a:r>
              <a:rPr lang="zh-CN" altLang="en-US" dirty="0"/>
              <a:t> </a:t>
            </a:r>
            <a:r>
              <a:rPr lang="en-GB" dirty="0"/>
              <a:t>a few minor incompatibilities. </a:t>
            </a:r>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22</a:t>
            </a:fld>
            <a:endParaRPr lang="en-US"/>
          </a:p>
        </p:txBody>
      </p:sp>
    </p:spTree>
    <p:extLst>
      <p:ext uri="{BB962C8B-B14F-4D97-AF65-F5344CB8AC3E}">
        <p14:creationId xmlns:p14="http://schemas.microsoft.com/office/powerpoint/2010/main" val="59848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F881-0AD9-5D4D-9A40-F185B10C6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BBF0A2-CF2B-6943-9EE1-8667860C3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C10BA-A571-3646-96F7-38DF790CE980}"/>
              </a:ext>
            </a:extLst>
          </p:cNvPr>
          <p:cNvSpPr>
            <a:spLocks noGrp="1"/>
          </p:cNvSpPr>
          <p:nvPr>
            <p:ph type="dt" sz="half" idx="10"/>
          </p:nvPr>
        </p:nvSpPr>
        <p:spPr/>
        <p:txBody>
          <a:bodyPr/>
          <a:lstStyle/>
          <a:p>
            <a:fld id="{1054E04E-3D39-7A47-906A-BB1D95D34399}" type="datetime1">
              <a:rPr lang="en-GB" smtClean="0"/>
              <a:t>20/03/2021</a:t>
            </a:fld>
            <a:endParaRPr lang="en-US"/>
          </a:p>
        </p:txBody>
      </p:sp>
      <p:sp>
        <p:nvSpPr>
          <p:cNvPr id="5" name="Footer Placeholder 4">
            <a:extLst>
              <a:ext uri="{FF2B5EF4-FFF2-40B4-BE49-F238E27FC236}">
                <a16:creationId xmlns:a16="http://schemas.microsoft.com/office/drawing/2014/main" id="{737B6AB1-9705-7740-B3B5-D689617F0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655CA-3636-9C48-9251-92BB5802DFC1}"/>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2214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8A33-1EB9-3444-9D49-58CB9A54B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543EC-B063-2846-B3E0-BC0EF3EE9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E2E70-9C81-5446-97BE-0D3E3DC3CB19}"/>
              </a:ext>
            </a:extLst>
          </p:cNvPr>
          <p:cNvSpPr>
            <a:spLocks noGrp="1"/>
          </p:cNvSpPr>
          <p:nvPr>
            <p:ph type="dt" sz="half" idx="10"/>
          </p:nvPr>
        </p:nvSpPr>
        <p:spPr/>
        <p:txBody>
          <a:bodyPr/>
          <a:lstStyle/>
          <a:p>
            <a:fld id="{1D465430-9AC7-9240-B190-30B841AA20BF}" type="datetime1">
              <a:rPr lang="en-GB" smtClean="0"/>
              <a:t>20/03/2021</a:t>
            </a:fld>
            <a:endParaRPr lang="en-US"/>
          </a:p>
        </p:txBody>
      </p:sp>
      <p:sp>
        <p:nvSpPr>
          <p:cNvPr id="5" name="Footer Placeholder 4">
            <a:extLst>
              <a:ext uri="{FF2B5EF4-FFF2-40B4-BE49-F238E27FC236}">
                <a16:creationId xmlns:a16="http://schemas.microsoft.com/office/drawing/2014/main" id="{7F2A9EF9-F4A5-384A-B44F-A038875AF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D1B71-2E48-F249-9A3D-0490D1CE9CE3}"/>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06719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4C8E9-4D9F-A944-905E-38F5F92BC0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87644-1DE6-D344-965B-7C998FB2D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1B4C2-0E35-0842-86F2-AE8B92218D2F}"/>
              </a:ext>
            </a:extLst>
          </p:cNvPr>
          <p:cNvSpPr>
            <a:spLocks noGrp="1"/>
          </p:cNvSpPr>
          <p:nvPr>
            <p:ph type="dt" sz="half" idx="10"/>
          </p:nvPr>
        </p:nvSpPr>
        <p:spPr/>
        <p:txBody>
          <a:bodyPr/>
          <a:lstStyle/>
          <a:p>
            <a:fld id="{01B39E8F-B2B5-4B47-8E4E-31DF577FCD01}" type="datetime1">
              <a:rPr lang="en-GB" smtClean="0"/>
              <a:t>20/03/2021</a:t>
            </a:fld>
            <a:endParaRPr lang="en-US"/>
          </a:p>
        </p:txBody>
      </p:sp>
      <p:sp>
        <p:nvSpPr>
          <p:cNvPr id="5" name="Footer Placeholder 4">
            <a:extLst>
              <a:ext uri="{FF2B5EF4-FFF2-40B4-BE49-F238E27FC236}">
                <a16:creationId xmlns:a16="http://schemas.microsoft.com/office/drawing/2014/main" id="{93BA76C7-E883-F346-9078-1E0F00CF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57CBB-5CE8-2F42-BC0A-82266CBEECD2}"/>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29993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B16D-B5A2-8E49-BEE3-9EB414E3B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B22A7-C2CC-B848-9FD1-30FDAFE32E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E95FC-6686-D54B-8500-16B8ADA160C1}"/>
              </a:ext>
            </a:extLst>
          </p:cNvPr>
          <p:cNvSpPr>
            <a:spLocks noGrp="1"/>
          </p:cNvSpPr>
          <p:nvPr>
            <p:ph type="dt" sz="half" idx="10"/>
          </p:nvPr>
        </p:nvSpPr>
        <p:spPr/>
        <p:txBody>
          <a:bodyPr/>
          <a:lstStyle/>
          <a:p>
            <a:fld id="{7DC7BE44-48BA-EE42-B390-EF5102019BE6}" type="datetime1">
              <a:rPr lang="en-GB" smtClean="0"/>
              <a:t>20/03/2021</a:t>
            </a:fld>
            <a:endParaRPr lang="en-US"/>
          </a:p>
        </p:txBody>
      </p:sp>
      <p:sp>
        <p:nvSpPr>
          <p:cNvPr id="5" name="Footer Placeholder 4">
            <a:extLst>
              <a:ext uri="{FF2B5EF4-FFF2-40B4-BE49-F238E27FC236}">
                <a16:creationId xmlns:a16="http://schemas.microsoft.com/office/drawing/2014/main" id="{7BC78379-37CD-5A47-9748-9AF6BD2B7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643A4-3298-8C45-A4BE-8270FF94C637}"/>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04795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96FB-0FD0-AC41-BEBF-41076B9BB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0006A-8B24-7441-901B-AF25AF885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F6D4A-E4EC-0646-B6DE-4D838AB60E09}"/>
              </a:ext>
            </a:extLst>
          </p:cNvPr>
          <p:cNvSpPr>
            <a:spLocks noGrp="1"/>
          </p:cNvSpPr>
          <p:nvPr>
            <p:ph type="dt" sz="half" idx="10"/>
          </p:nvPr>
        </p:nvSpPr>
        <p:spPr/>
        <p:txBody>
          <a:bodyPr/>
          <a:lstStyle/>
          <a:p>
            <a:fld id="{D9E9D7D7-333B-2440-B5D2-FA6B9F0AD790}" type="datetime1">
              <a:rPr lang="en-GB" smtClean="0"/>
              <a:t>20/03/2021</a:t>
            </a:fld>
            <a:endParaRPr lang="en-US"/>
          </a:p>
        </p:txBody>
      </p:sp>
      <p:sp>
        <p:nvSpPr>
          <p:cNvPr id="5" name="Footer Placeholder 4">
            <a:extLst>
              <a:ext uri="{FF2B5EF4-FFF2-40B4-BE49-F238E27FC236}">
                <a16:creationId xmlns:a16="http://schemas.microsoft.com/office/drawing/2014/main" id="{5C27D5B6-01A6-1044-A36B-E83EE4705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7FD91-B106-5C47-A8A6-14CB0F8A77CE}"/>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617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04C5-CBD4-D44F-A1BC-B3176D1F4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04B1B-2745-AB43-9417-AACD2AF85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28ACB-0CAB-3949-91E9-D6047E508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05D-6BEB-3D40-BBEE-2908D85C77DE}"/>
              </a:ext>
            </a:extLst>
          </p:cNvPr>
          <p:cNvSpPr>
            <a:spLocks noGrp="1"/>
          </p:cNvSpPr>
          <p:nvPr>
            <p:ph type="dt" sz="half" idx="10"/>
          </p:nvPr>
        </p:nvSpPr>
        <p:spPr/>
        <p:txBody>
          <a:bodyPr/>
          <a:lstStyle/>
          <a:p>
            <a:fld id="{4E1D84DB-2557-A04B-892F-86F46B5BD5E2}" type="datetime1">
              <a:rPr lang="en-GB" smtClean="0"/>
              <a:t>20/03/2021</a:t>
            </a:fld>
            <a:endParaRPr lang="en-US"/>
          </a:p>
        </p:txBody>
      </p:sp>
      <p:sp>
        <p:nvSpPr>
          <p:cNvPr id="6" name="Footer Placeholder 5">
            <a:extLst>
              <a:ext uri="{FF2B5EF4-FFF2-40B4-BE49-F238E27FC236}">
                <a16:creationId xmlns:a16="http://schemas.microsoft.com/office/drawing/2014/main" id="{5694EA68-6802-3A45-84B4-A31BBD22B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20293-65FD-2A48-AC6F-0E51F005583D}"/>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275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292A-74AC-CC4F-8E0A-E7F25E85F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7A439-C0C9-984E-A79A-AC5C96EDC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AFD5F-EF14-674D-8EA0-BBAF90E6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0CC6E-AAF1-7D41-9AC0-806747260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93733-10EE-F043-A1FD-373DF5E88B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E2FB3-F79E-0640-88A7-D1B5C5FCD71E}"/>
              </a:ext>
            </a:extLst>
          </p:cNvPr>
          <p:cNvSpPr>
            <a:spLocks noGrp="1"/>
          </p:cNvSpPr>
          <p:nvPr>
            <p:ph type="dt" sz="half" idx="10"/>
          </p:nvPr>
        </p:nvSpPr>
        <p:spPr/>
        <p:txBody>
          <a:bodyPr/>
          <a:lstStyle/>
          <a:p>
            <a:fld id="{7BFA5F30-300A-A641-8531-AADCE25E1CA1}" type="datetime1">
              <a:rPr lang="en-GB" smtClean="0"/>
              <a:t>20/03/2021</a:t>
            </a:fld>
            <a:endParaRPr lang="en-US"/>
          </a:p>
        </p:txBody>
      </p:sp>
      <p:sp>
        <p:nvSpPr>
          <p:cNvPr id="8" name="Footer Placeholder 7">
            <a:extLst>
              <a:ext uri="{FF2B5EF4-FFF2-40B4-BE49-F238E27FC236}">
                <a16:creationId xmlns:a16="http://schemas.microsoft.com/office/drawing/2014/main" id="{DE97C65A-4C6F-CA4E-826E-52CA7CA81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26DE1-7973-4040-86FB-488604DC51DA}"/>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79245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AE5A-A687-3040-BC17-3BB53C3C1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0ADA1-803F-4A4E-A3C0-478B04D672C1}"/>
              </a:ext>
            </a:extLst>
          </p:cNvPr>
          <p:cNvSpPr>
            <a:spLocks noGrp="1"/>
          </p:cNvSpPr>
          <p:nvPr>
            <p:ph type="dt" sz="half" idx="10"/>
          </p:nvPr>
        </p:nvSpPr>
        <p:spPr/>
        <p:txBody>
          <a:bodyPr/>
          <a:lstStyle/>
          <a:p>
            <a:fld id="{19CA821A-02FA-4A45-ACAC-77950E96C8E5}" type="datetime1">
              <a:rPr lang="en-GB" smtClean="0"/>
              <a:t>20/03/2021</a:t>
            </a:fld>
            <a:endParaRPr lang="en-US"/>
          </a:p>
        </p:txBody>
      </p:sp>
      <p:sp>
        <p:nvSpPr>
          <p:cNvPr id="4" name="Footer Placeholder 3">
            <a:extLst>
              <a:ext uri="{FF2B5EF4-FFF2-40B4-BE49-F238E27FC236}">
                <a16:creationId xmlns:a16="http://schemas.microsoft.com/office/drawing/2014/main" id="{C453357D-811D-5346-82EB-807AB8A73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1954C-1FE7-344A-80CB-095EE488A1FA}"/>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7521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BDB69-4FF9-6E4A-91A4-C3ED42593DBF}"/>
              </a:ext>
            </a:extLst>
          </p:cNvPr>
          <p:cNvSpPr>
            <a:spLocks noGrp="1"/>
          </p:cNvSpPr>
          <p:nvPr>
            <p:ph type="dt" sz="half" idx="10"/>
          </p:nvPr>
        </p:nvSpPr>
        <p:spPr/>
        <p:txBody>
          <a:bodyPr/>
          <a:lstStyle/>
          <a:p>
            <a:fld id="{76D205FE-2F32-764F-8BE2-5391D82511B8}" type="datetime1">
              <a:rPr lang="en-GB" smtClean="0"/>
              <a:t>20/03/2021</a:t>
            </a:fld>
            <a:endParaRPr lang="en-US"/>
          </a:p>
        </p:txBody>
      </p:sp>
      <p:sp>
        <p:nvSpPr>
          <p:cNvPr id="3" name="Footer Placeholder 2">
            <a:extLst>
              <a:ext uri="{FF2B5EF4-FFF2-40B4-BE49-F238E27FC236}">
                <a16:creationId xmlns:a16="http://schemas.microsoft.com/office/drawing/2014/main" id="{21334CC1-B5DC-914B-8A7D-0C0AD02714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315E8-104A-6A4E-90D0-FB173B0A52DE}"/>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369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A1E-D8EA-D441-885C-EF8F40C39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2B624-3565-5E4B-B6F3-65BC00D5D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580B5-56B0-5345-B188-B0745B5AB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7F48E-10C4-E54C-B531-8D1BCA865C0B}"/>
              </a:ext>
            </a:extLst>
          </p:cNvPr>
          <p:cNvSpPr>
            <a:spLocks noGrp="1"/>
          </p:cNvSpPr>
          <p:nvPr>
            <p:ph type="dt" sz="half" idx="10"/>
          </p:nvPr>
        </p:nvSpPr>
        <p:spPr/>
        <p:txBody>
          <a:bodyPr/>
          <a:lstStyle/>
          <a:p>
            <a:fld id="{577FC076-0543-5D45-962E-53EA27FB36A0}" type="datetime1">
              <a:rPr lang="en-GB" smtClean="0"/>
              <a:t>20/03/2021</a:t>
            </a:fld>
            <a:endParaRPr lang="en-US"/>
          </a:p>
        </p:txBody>
      </p:sp>
      <p:sp>
        <p:nvSpPr>
          <p:cNvPr id="6" name="Footer Placeholder 5">
            <a:extLst>
              <a:ext uri="{FF2B5EF4-FFF2-40B4-BE49-F238E27FC236}">
                <a16:creationId xmlns:a16="http://schemas.microsoft.com/office/drawing/2014/main" id="{5B162CBC-1525-6941-B461-540DA8FA8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A8F1B-2FAB-654E-93DC-B75BA489D2CF}"/>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25949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69D0-858B-0141-8AEE-459EF186F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18B1BE-40DA-2442-8301-B55AE863B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03307E-23EB-A14F-8B79-7A0A353A1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7C472-DF9C-6546-8E2E-AF0BA359D2A7}"/>
              </a:ext>
            </a:extLst>
          </p:cNvPr>
          <p:cNvSpPr>
            <a:spLocks noGrp="1"/>
          </p:cNvSpPr>
          <p:nvPr>
            <p:ph type="dt" sz="half" idx="10"/>
          </p:nvPr>
        </p:nvSpPr>
        <p:spPr/>
        <p:txBody>
          <a:bodyPr/>
          <a:lstStyle/>
          <a:p>
            <a:fld id="{B6B6ABF9-7AAF-164D-A5ED-02BAD4AD75F4}" type="datetime1">
              <a:rPr lang="en-GB" smtClean="0"/>
              <a:t>20/03/2021</a:t>
            </a:fld>
            <a:endParaRPr lang="en-US"/>
          </a:p>
        </p:txBody>
      </p:sp>
      <p:sp>
        <p:nvSpPr>
          <p:cNvPr id="6" name="Footer Placeholder 5">
            <a:extLst>
              <a:ext uri="{FF2B5EF4-FFF2-40B4-BE49-F238E27FC236}">
                <a16:creationId xmlns:a16="http://schemas.microsoft.com/office/drawing/2014/main" id="{B0344DC3-0AC4-F94A-A8D6-EAB8E38E5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0643-441A-004A-A110-C8B245BE3641}"/>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0506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87F62-4DC3-374E-9BF1-604F1BFE9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83FFF-BC02-134B-9E41-E55F5E644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1FE57-07F2-F048-A313-D45584164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E2E7F-08C0-6A4D-874A-8A235B47C1C5}" type="datetime1">
              <a:rPr lang="en-GB" smtClean="0"/>
              <a:t>20/03/2021</a:t>
            </a:fld>
            <a:endParaRPr lang="en-US"/>
          </a:p>
        </p:txBody>
      </p:sp>
      <p:sp>
        <p:nvSpPr>
          <p:cNvPr id="5" name="Footer Placeholder 4">
            <a:extLst>
              <a:ext uri="{FF2B5EF4-FFF2-40B4-BE49-F238E27FC236}">
                <a16:creationId xmlns:a16="http://schemas.microsoft.com/office/drawing/2014/main" id="{7C893DA1-2E9F-0340-B769-87DFF973B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DB0D9-3BA7-AD43-AED6-3E48871F3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BDECB-D24E-F247-93AB-4C7123018CAB}" type="slidenum">
              <a:rPr lang="en-US" smtClean="0"/>
              <a:t>‹#›</a:t>
            </a:fld>
            <a:endParaRPr lang="en-US"/>
          </a:p>
        </p:txBody>
      </p:sp>
    </p:spTree>
    <p:extLst>
      <p:ext uri="{BB962C8B-B14F-4D97-AF65-F5344CB8AC3E}">
        <p14:creationId xmlns:p14="http://schemas.microsoft.com/office/powerpoint/2010/main" val="89428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services/data-factory" TargetMode="External"/><Relationship Id="rId7" Type="http://schemas.openxmlformats.org/officeDocument/2006/relationships/hyperlink" Target="https://powerbi.microsoft.com/" TargetMode="External"/><Relationship Id="rId2" Type="http://schemas.openxmlformats.org/officeDocument/2006/relationships/hyperlink" Target="https://azure.microsoft.com/services/synapse-analytics" TargetMode="External"/><Relationship Id="rId1" Type="http://schemas.openxmlformats.org/officeDocument/2006/relationships/slideLayout" Target="../slideLayouts/slideLayout2.xml"/><Relationship Id="rId6" Type="http://schemas.openxmlformats.org/officeDocument/2006/relationships/hyperlink" Target="https://azure.microsoft.com/services/analysis-services" TargetMode="External"/><Relationship Id="rId5" Type="http://schemas.openxmlformats.org/officeDocument/2006/relationships/hyperlink" Target="https://azure.microsoft.com/services/databricks" TargetMode="External"/><Relationship Id="rId4" Type="http://schemas.openxmlformats.org/officeDocument/2006/relationships/hyperlink" Target="https://azure.microsoft.com/services/storage/blob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ws.amazon.com/elasticmapreduce/details/spark" TargetMode="External"/><Relationship Id="rId2" Type="http://schemas.openxmlformats.org/officeDocument/2006/relationships/hyperlink" Target="https://aws.amazon.com/elasticmapreduce/details/hadoo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524F0E-0F79-A34B-BDCE-95FFEE7FECEF}"/>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Big Data and Cloud Computing</a:t>
            </a:r>
          </a:p>
        </p:txBody>
      </p:sp>
      <p:sp>
        <p:nvSpPr>
          <p:cNvPr id="3" name="Subtitle 2">
            <a:extLst>
              <a:ext uri="{FF2B5EF4-FFF2-40B4-BE49-F238E27FC236}">
                <a16:creationId xmlns:a16="http://schemas.microsoft.com/office/drawing/2014/main" id="{6A9DEB85-7391-4F44-85C3-E995AA0EAD91}"/>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COMP 1702 Big Data</a:t>
            </a:r>
          </a:p>
          <a:p>
            <a:r>
              <a:rPr lang="en-US" dirty="0">
                <a:solidFill>
                  <a:srgbClr val="FFFFFF"/>
                </a:solidFill>
              </a:rPr>
              <a:t>Lecture 10 </a:t>
            </a:r>
          </a:p>
          <a:p>
            <a:endParaRPr lang="en-US" dirty="0">
              <a:solidFill>
                <a:srgbClr val="FFFFFF"/>
              </a:solidFill>
            </a:endParaRPr>
          </a:p>
        </p:txBody>
      </p:sp>
    </p:spTree>
    <p:extLst>
      <p:ext uri="{BB962C8B-B14F-4D97-AF65-F5344CB8AC3E}">
        <p14:creationId xmlns:p14="http://schemas.microsoft.com/office/powerpoint/2010/main" val="310266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C1F1-FDD5-4545-BFBE-A6D12901B9A3}"/>
              </a:ext>
            </a:extLst>
          </p:cNvPr>
          <p:cNvSpPr>
            <a:spLocks noGrp="1"/>
          </p:cNvSpPr>
          <p:nvPr>
            <p:ph type="title"/>
          </p:nvPr>
        </p:nvSpPr>
        <p:spPr/>
        <p:txBody>
          <a:bodyPr/>
          <a:lstStyle/>
          <a:p>
            <a:r>
              <a:rPr lang="en-US" b="1" dirty="0"/>
              <a:t>Service Models of Cloud Computing</a:t>
            </a:r>
          </a:p>
        </p:txBody>
      </p:sp>
      <p:sp>
        <p:nvSpPr>
          <p:cNvPr id="3" name="Content Placeholder 2">
            <a:extLst>
              <a:ext uri="{FF2B5EF4-FFF2-40B4-BE49-F238E27FC236}">
                <a16:creationId xmlns:a16="http://schemas.microsoft.com/office/drawing/2014/main" id="{7CE75030-82D4-B24A-AFF3-9CC67FCACCF5}"/>
              </a:ext>
            </a:extLst>
          </p:cNvPr>
          <p:cNvSpPr>
            <a:spLocks noGrp="1"/>
          </p:cNvSpPr>
          <p:nvPr>
            <p:ph idx="1"/>
          </p:nvPr>
        </p:nvSpPr>
        <p:spPr/>
        <p:txBody>
          <a:bodyPr>
            <a:normAutofit fontScale="85000" lnSpcReduction="10000"/>
          </a:bodyPr>
          <a:lstStyle/>
          <a:p>
            <a:pPr algn="just"/>
            <a:r>
              <a:rPr lang="en-US" b="1" dirty="0"/>
              <a:t>IaaS (Infrastructure as Service). </a:t>
            </a:r>
            <a:r>
              <a:rPr lang="en-US" dirty="0"/>
              <a:t>It </a:t>
            </a:r>
            <a:r>
              <a:rPr lang="en-GB" dirty="0"/>
              <a:t>Provides you the computing infrastructure, physical or virtual machines and other resources like virtual-machine disk image library, block and file-based storage, firewalls, load balancers, IP addresses, virtual local area networks etc. Examples: </a:t>
            </a:r>
            <a:r>
              <a:rPr lang="en-GB" dirty="0">
                <a:solidFill>
                  <a:srgbClr val="0432FF"/>
                </a:solidFill>
              </a:rPr>
              <a:t>Amazon EC2</a:t>
            </a:r>
            <a:r>
              <a:rPr lang="en-GB" dirty="0"/>
              <a:t>, </a:t>
            </a:r>
            <a:r>
              <a:rPr lang="en-GB" dirty="0">
                <a:solidFill>
                  <a:srgbClr val="0432FF"/>
                </a:solidFill>
              </a:rPr>
              <a:t>Microsoft Azure</a:t>
            </a:r>
            <a:r>
              <a:rPr lang="en-GB" dirty="0"/>
              <a:t>.</a:t>
            </a:r>
            <a:endParaRPr lang="en-US" dirty="0"/>
          </a:p>
          <a:p>
            <a:pPr algn="just"/>
            <a:r>
              <a:rPr lang="en-US" b="1" dirty="0"/>
              <a:t>PaaS (Platform-as-a-Service). </a:t>
            </a:r>
            <a:r>
              <a:rPr lang="en-US" dirty="0"/>
              <a:t>This is where cloud computing providers deploy the infrastructure and software framework, but businesses can develop and run their own applications. Web applications can be created quickly and easily via PaaS, and the service is flexible and robust enough to support them. </a:t>
            </a:r>
            <a:r>
              <a:rPr lang="en-GB" dirty="0"/>
              <a:t>Examples: </a:t>
            </a:r>
            <a:r>
              <a:rPr lang="en-GB" dirty="0">
                <a:solidFill>
                  <a:srgbClr val="0432FF"/>
                </a:solidFill>
              </a:rPr>
              <a:t>java runtimes), Databases (</a:t>
            </a:r>
            <a:r>
              <a:rPr lang="en-GB" dirty="0" err="1">
                <a:solidFill>
                  <a:srgbClr val="0432FF"/>
                </a:solidFill>
              </a:rPr>
              <a:t>e.g</a:t>
            </a:r>
            <a:r>
              <a:rPr lang="en-GB" dirty="0">
                <a:solidFill>
                  <a:srgbClr val="0432FF"/>
                </a:solidFill>
              </a:rPr>
              <a:t>, </a:t>
            </a:r>
            <a:r>
              <a:rPr lang="en-GB" dirty="0" err="1">
                <a:solidFill>
                  <a:srgbClr val="0432FF"/>
                </a:solidFill>
              </a:rPr>
              <a:t>mySql</a:t>
            </a:r>
            <a:r>
              <a:rPr lang="en-GB" dirty="0">
                <a:solidFill>
                  <a:srgbClr val="0432FF"/>
                </a:solidFill>
              </a:rPr>
              <a:t>, Oracle), Web Servers (tomcat).</a:t>
            </a:r>
            <a:endParaRPr lang="en-US" dirty="0">
              <a:solidFill>
                <a:srgbClr val="0432FF"/>
              </a:solidFill>
            </a:endParaRPr>
          </a:p>
          <a:p>
            <a:r>
              <a:rPr lang="en-US" b="1" dirty="0"/>
              <a:t>SaaS (Software as a Service). </a:t>
            </a:r>
            <a:r>
              <a:rPr lang="en-US" dirty="0"/>
              <a:t>This cloud computing solution involves the deployment of software over the internet to various businesses who pay via subscription or a pay-per-use model. </a:t>
            </a:r>
            <a:r>
              <a:rPr lang="en-GB" dirty="0"/>
              <a:t>Examples: </a:t>
            </a:r>
            <a:r>
              <a:rPr lang="fr-FR" dirty="0"/>
              <a:t> </a:t>
            </a:r>
            <a:r>
              <a:rPr lang="fr-FR" dirty="0">
                <a:solidFill>
                  <a:srgbClr val="0432FF"/>
                </a:solidFill>
              </a:rPr>
              <a:t>email (Office 365), Social Networking sites (Facebook)</a:t>
            </a:r>
            <a:endParaRPr lang="en-US" b="1" dirty="0">
              <a:solidFill>
                <a:srgbClr val="0432FF"/>
              </a:solidFill>
            </a:endParaRPr>
          </a:p>
          <a:p>
            <a:endParaRPr lang="en-US" dirty="0"/>
          </a:p>
        </p:txBody>
      </p:sp>
    </p:spTree>
    <p:extLst>
      <p:ext uri="{BB962C8B-B14F-4D97-AF65-F5344CB8AC3E}">
        <p14:creationId xmlns:p14="http://schemas.microsoft.com/office/powerpoint/2010/main" val="1567317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738C-B5A1-C44D-B475-D1062F077766}"/>
              </a:ext>
            </a:extLst>
          </p:cNvPr>
          <p:cNvSpPr>
            <a:spLocks noGrp="1"/>
          </p:cNvSpPr>
          <p:nvPr>
            <p:ph type="title"/>
          </p:nvPr>
        </p:nvSpPr>
        <p:spPr>
          <a:xfrm>
            <a:off x="838199" y="365125"/>
            <a:ext cx="11752385" cy="1325563"/>
          </a:xfrm>
        </p:spPr>
        <p:txBody>
          <a:bodyPr/>
          <a:lstStyle/>
          <a:p>
            <a:r>
              <a:rPr lang="en-US" dirty="0"/>
              <a:t>Cloud Computing </a:t>
            </a:r>
            <a:r>
              <a:rPr lang="en-GB" dirty="0"/>
              <a:t>opportunities </a:t>
            </a:r>
            <a:r>
              <a:rPr lang="en-US" dirty="0"/>
              <a:t>and Challenges</a:t>
            </a:r>
          </a:p>
        </p:txBody>
      </p:sp>
      <p:sp>
        <p:nvSpPr>
          <p:cNvPr id="3" name="Content Placeholder 2">
            <a:extLst>
              <a:ext uri="{FF2B5EF4-FFF2-40B4-BE49-F238E27FC236}">
                <a16:creationId xmlns:a16="http://schemas.microsoft.com/office/drawing/2014/main" id="{7476A108-C236-3F4D-B107-CC226522AC3A}"/>
              </a:ext>
            </a:extLst>
          </p:cNvPr>
          <p:cNvSpPr>
            <a:spLocks noGrp="1"/>
          </p:cNvSpPr>
          <p:nvPr>
            <p:ph idx="1"/>
          </p:nvPr>
        </p:nvSpPr>
        <p:spPr>
          <a:xfrm>
            <a:off x="838200" y="1690688"/>
            <a:ext cx="10515600" cy="4956297"/>
          </a:xfrm>
        </p:spPr>
        <p:txBody>
          <a:bodyPr>
            <a:noAutofit/>
          </a:bodyPr>
          <a:lstStyle/>
          <a:p>
            <a:pPr marL="0" indent="0">
              <a:buNone/>
            </a:pPr>
            <a:r>
              <a:rPr lang="en-GB" sz="3200" dirty="0"/>
              <a:t> The use of the cloud provides a lot of opportunities: </a:t>
            </a:r>
          </a:p>
          <a:p>
            <a:pPr marL="457200" lvl="1" indent="0">
              <a:buNone/>
            </a:pPr>
            <a:r>
              <a:rPr lang="en-GB" sz="2800" dirty="0"/>
              <a:t>– It enables services to be used without any understanding of their infrastructure.</a:t>
            </a:r>
          </a:p>
          <a:p>
            <a:pPr marL="457200" lvl="1" indent="0">
              <a:buNone/>
            </a:pPr>
            <a:r>
              <a:rPr lang="en-GB" sz="2800" dirty="0"/>
              <a:t> – Cloud computing works using economies of scale:</a:t>
            </a:r>
          </a:p>
          <a:p>
            <a:pPr marL="914400" lvl="2" indent="0">
              <a:buNone/>
            </a:pPr>
            <a:r>
              <a:rPr lang="en-GB" sz="2400" dirty="0"/>
              <a:t> • It potentially lowers the outlay expense for start up companies, as they would no longer need to buy their own software or servers</a:t>
            </a:r>
          </a:p>
          <a:p>
            <a:pPr marL="914400" lvl="2" indent="0">
              <a:buNone/>
            </a:pPr>
            <a:r>
              <a:rPr lang="en-GB" sz="2400" dirty="0"/>
              <a:t> • Cost would be by on-demand pricing.</a:t>
            </a:r>
          </a:p>
          <a:p>
            <a:pPr marL="457200" lvl="1" indent="0">
              <a:buNone/>
            </a:pPr>
            <a:r>
              <a:rPr lang="en-GB" sz="3200" dirty="0"/>
              <a:t>– Data and services are stored remotely but accessible from “anywhere”.</a:t>
            </a:r>
            <a:endParaRPr lang="en-US" sz="3200" dirty="0"/>
          </a:p>
        </p:txBody>
      </p:sp>
    </p:spTree>
    <p:extLst>
      <p:ext uri="{BB962C8B-B14F-4D97-AF65-F5344CB8AC3E}">
        <p14:creationId xmlns:p14="http://schemas.microsoft.com/office/powerpoint/2010/main" val="278295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3E55-E611-DC4E-84E6-2CA599212360}"/>
              </a:ext>
            </a:extLst>
          </p:cNvPr>
          <p:cNvSpPr>
            <a:spLocks noGrp="1"/>
          </p:cNvSpPr>
          <p:nvPr>
            <p:ph type="title"/>
          </p:nvPr>
        </p:nvSpPr>
        <p:spPr>
          <a:xfrm>
            <a:off x="838200" y="365125"/>
            <a:ext cx="10890738" cy="1325563"/>
          </a:xfrm>
        </p:spPr>
        <p:txBody>
          <a:bodyPr/>
          <a:lstStyle/>
          <a:p>
            <a:r>
              <a:rPr lang="en-US" dirty="0"/>
              <a:t>Cloud Computing </a:t>
            </a:r>
            <a:r>
              <a:rPr lang="en-GB" dirty="0"/>
              <a:t>opportunities </a:t>
            </a:r>
            <a:r>
              <a:rPr lang="en-US" dirty="0"/>
              <a:t>and Challenges</a:t>
            </a:r>
          </a:p>
        </p:txBody>
      </p:sp>
      <p:sp>
        <p:nvSpPr>
          <p:cNvPr id="3" name="Content Placeholder 2">
            <a:extLst>
              <a:ext uri="{FF2B5EF4-FFF2-40B4-BE49-F238E27FC236}">
                <a16:creationId xmlns:a16="http://schemas.microsoft.com/office/drawing/2014/main" id="{207C576F-0495-FF42-9D0D-B25F4A36BA2A}"/>
              </a:ext>
            </a:extLst>
          </p:cNvPr>
          <p:cNvSpPr>
            <a:spLocks noGrp="1"/>
          </p:cNvSpPr>
          <p:nvPr>
            <p:ph idx="1"/>
          </p:nvPr>
        </p:nvSpPr>
        <p:spPr>
          <a:xfrm>
            <a:off x="838200" y="1690688"/>
            <a:ext cx="10515600" cy="4486275"/>
          </a:xfrm>
        </p:spPr>
        <p:txBody>
          <a:bodyPr>
            <a:normAutofit fontScale="62500" lnSpcReduction="20000"/>
          </a:bodyPr>
          <a:lstStyle/>
          <a:p>
            <a:pPr marL="0" indent="0">
              <a:buNone/>
            </a:pPr>
            <a:r>
              <a:rPr lang="en-GB" sz="4600" dirty="0"/>
              <a:t>There has been backlash against cloud computing:</a:t>
            </a:r>
          </a:p>
          <a:p>
            <a:pPr marL="0" indent="0">
              <a:buNone/>
            </a:pPr>
            <a:r>
              <a:rPr lang="en-GB" sz="4600" dirty="0"/>
              <a:t> </a:t>
            </a:r>
          </a:p>
          <a:p>
            <a:pPr marL="0" indent="0">
              <a:buNone/>
            </a:pPr>
            <a:r>
              <a:rPr lang="en-GB" sz="4000" dirty="0"/>
              <a:t>– Use of cloud computing means dependence on others and that could possibly limit flexibility and innovation: </a:t>
            </a:r>
          </a:p>
          <a:p>
            <a:pPr marL="457200" lvl="1" indent="0">
              <a:buNone/>
            </a:pPr>
            <a:r>
              <a:rPr lang="en-GB" sz="2900" dirty="0"/>
              <a:t>• The others are likely become the bigger Internet companies like Google and IBM, who may monopolise the market. </a:t>
            </a:r>
          </a:p>
          <a:p>
            <a:pPr marL="457200" lvl="1" indent="0">
              <a:buNone/>
            </a:pPr>
            <a:r>
              <a:rPr lang="en-GB" sz="2900" dirty="0"/>
              <a:t>• Some argue that this use of supercomputers is a return to the time of mainframe computing that the PC was a reaction against.</a:t>
            </a:r>
          </a:p>
          <a:p>
            <a:pPr marL="0" indent="0">
              <a:buNone/>
            </a:pPr>
            <a:r>
              <a:rPr lang="en-GB" sz="4000" dirty="0"/>
              <a:t> – Security could prove to be a big issue: </a:t>
            </a:r>
          </a:p>
          <a:p>
            <a:pPr marL="457200" lvl="1" indent="0">
              <a:buNone/>
            </a:pPr>
            <a:r>
              <a:rPr lang="en-GB" sz="2900" dirty="0"/>
              <a:t>• It is still unclear how safe out-sourced data is and when using these services ownership of data is not always clear.</a:t>
            </a:r>
          </a:p>
          <a:p>
            <a:pPr marL="0" indent="0">
              <a:buNone/>
            </a:pPr>
            <a:r>
              <a:rPr lang="en-GB" sz="4000" dirty="0"/>
              <a:t> – There are also issues relating to policy and access: </a:t>
            </a:r>
          </a:p>
          <a:p>
            <a:pPr marL="457200" lvl="1" indent="0">
              <a:buNone/>
            </a:pPr>
            <a:r>
              <a:rPr lang="en-GB" sz="2900" dirty="0"/>
              <a:t>• What happens if the remote server goes down? </a:t>
            </a:r>
          </a:p>
          <a:p>
            <a:pPr marL="457200" lvl="1" indent="0">
              <a:buNone/>
            </a:pPr>
            <a:r>
              <a:rPr lang="en-GB" sz="2900" dirty="0"/>
              <a:t>• How will you then access files? </a:t>
            </a:r>
          </a:p>
          <a:p>
            <a:pPr marL="457200" lvl="1" indent="0">
              <a:buNone/>
            </a:pPr>
            <a:r>
              <a:rPr lang="en-GB" sz="2900" dirty="0"/>
              <a:t>• There have been cases of users being locked out of accounts and losing access to data.</a:t>
            </a:r>
            <a:endParaRPr lang="en-US" sz="2900" dirty="0"/>
          </a:p>
        </p:txBody>
      </p:sp>
    </p:spTree>
    <p:extLst>
      <p:ext uri="{BB962C8B-B14F-4D97-AF65-F5344CB8AC3E}">
        <p14:creationId xmlns:p14="http://schemas.microsoft.com/office/powerpoint/2010/main" val="114151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A08E-23AF-0A4D-A90C-D551841FA20F}"/>
              </a:ext>
            </a:extLst>
          </p:cNvPr>
          <p:cNvSpPr>
            <a:spLocks noGrp="1"/>
          </p:cNvSpPr>
          <p:nvPr>
            <p:ph type="title"/>
          </p:nvPr>
        </p:nvSpPr>
        <p:spPr/>
        <p:txBody>
          <a:bodyPr/>
          <a:lstStyle/>
          <a:p>
            <a:r>
              <a:rPr lang="en-GB" dirty="0"/>
              <a:t>Advantages of Cloud Computing</a:t>
            </a:r>
            <a:endParaRPr lang="en-US" dirty="0"/>
          </a:p>
        </p:txBody>
      </p:sp>
      <p:sp>
        <p:nvSpPr>
          <p:cNvPr id="3" name="Content Placeholder 2">
            <a:extLst>
              <a:ext uri="{FF2B5EF4-FFF2-40B4-BE49-F238E27FC236}">
                <a16:creationId xmlns:a16="http://schemas.microsoft.com/office/drawing/2014/main" id="{FDBECC11-BE6F-BA46-9AC5-E00661B166CE}"/>
              </a:ext>
            </a:extLst>
          </p:cNvPr>
          <p:cNvSpPr>
            <a:spLocks noGrp="1"/>
          </p:cNvSpPr>
          <p:nvPr>
            <p:ph idx="1"/>
          </p:nvPr>
        </p:nvSpPr>
        <p:spPr/>
        <p:txBody>
          <a:bodyPr>
            <a:normAutofit/>
          </a:bodyPr>
          <a:lstStyle/>
          <a:p>
            <a:r>
              <a:rPr lang="en-GB" dirty="0"/>
              <a:t>Lower computer costs: </a:t>
            </a:r>
          </a:p>
          <a:p>
            <a:pPr marL="457200" lvl="1" indent="0">
              <a:buNone/>
            </a:pPr>
            <a:r>
              <a:rPr lang="en-GB" dirty="0"/>
              <a:t>– You do not need a high-powered and high-priced computer to run cloud computing's web-based applications. </a:t>
            </a:r>
          </a:p>
          <a:p>
            <a:pPr marL="457200" lvl="1" indent="0">
              <a:buNone/>
            </a:pPr>
            <a:r>
              <a:rPr lang="en-GB" dirty="0"/>
              <a:t>– Since applications run in the cloud, not on the desktop PC, your desktop PC does not need the processing power or hard disk space demanded by traditional desktop software. </a:t>
            </a:r>
          </a:p>
          <a:p>
            <a:pPr marL="457200" lvl="1" indent="0">
              <a:buNone/>
            </a:pPr>
            <a:r>
              <a:rPr lang="en-GB" dirty="0"/>
              <a:t>– When you are using web-based applications, your PC can be less expensive, with a smaller hard disk, less memory, more efficient processor...</a:t>
            </a:r>
          </a:p>
          <a:p>
            <a:pPr marL="457200" lvl="1" indent="0">
              <a:buNone/>
            </a:pPr>
            <a:r>
              <a:rPr lang="en-GB" dirty="0"/>
              <a:t> – In fact, your PC in this scenario does not even need a CD or DVD drive, as no software programs have to be loaded and no document files need to be saved. </a:t>
            </a:r>
            <a:endParaRPr lang="en-US" dirty="0"/>
          </a:p>
        </p:txBody>
      </p:sp>
    </p:spTree>
    <p:extLst>
      <p:ext uri="{BB962C8B-B14F-4D97-AF65-F5344CB8AC3E}">
        <p14:creationId xmlns:p14="http://schemas.microsoft.com/office/powerpoint/2010/main" val="267885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A08E-23AF-0A4D-A90C-D551841FA20F}"/>
              </a:ext>
            </a:extLst>
          </p:cNvPr>
          <p:cNvSpPr>
            <a:spLocks noGrp="1"/>
          </p:cNvSpPr>
          <p:nvPr>
            <p:ph type="title"/>
          </p:nvPr>
        </p:nvSpPr>
        <p:spPr/>
        <p:txBody>
          <a:bodyPr/>
          <a:lstStyle/>
          <a:p>
            <a:r>
              <a:rPr lang="en-GB" dirty="0"/>
              <a:t>Advantages of Cloud Computing</a:t>
            </a:r>
            <a:endParaRPr lang="en-US" dirty="0"/>
          </a:p>
        </p:txBody>
      </p:sp>
      <p:sp>
        <p:nvSpPr>
          <p:cNvPr id="3" name="Content Placeholder 2">
            <a:extLst>
              <a:ext uri="{FF2B5EF4-FFF2-40B4-BE49-F238E27FC236}">
                <a16:creationId xmlns:a16="http://schemas.microsoft.com/office/drawing/2014/main" id="{FDBECC11-BE6F-BA46-9AC5-E00661B166CE}"/>
              </a:ext>
            </a:extLst>
          </p:cNvPr>
          <p:cNvSpPr>
            <a:spLocks noGrp="1"/>
          </p:cNvSpPr>
          <p:nvPr>
            <p:ph idx="1"/>
          </p:nvPr>
        </p:nvSpPr>
        <p:spPr/>
        <p:txBody>
          <a:bodyPr>
            <a:normAutofit/>
          </a:bodyPr>
          <a:lstStyle/>
          <a:p>
            <a:r>
              <a:rPr lang="en-GB" dirty="0"/>
              <a:t>Improved performance: </a:t>
            </a:r>
          </a:p>
          <a:p>
            <a:pPr marL="457200" lvl="1" indent="0">
              <a:buNone/>
            </a:pPr>
            <a:r>
              <a:rPr lang="en-GB" dirty="0"/>
              <a:t>– With few large programs hogging your computer‘s memory, you will see better performance from your PC. </a:t>
            </a:r>
            <a:r>
              <a:rPr lang="zh-CN" altLang="en-US" dirty="0"/>
              <a:t>、</a:t>
            </a:r>
            <a:endParaRPr lang="en-GB" altLang="zh-CN" dirty="0"/>
          </a:p>
          <a:p>
            <a:pPr marL="457200" lvl="1" indent="0">
              <a:buNone/>
            </a:pPr>
            <a:r>
              <a:rPr lang="en-GB" dirty="0"/>
              <a:t>– Computers in a cloud computing system boot and run faster because they have fewer programs and processes loaded into memory… </a:t>
            </a:r>
          </a:p>
          <a:p>
            <a:pPr marL="0" indent="0">
              <a:buNone/>
            </a:pPr>
            <a:r>
              <a:rPr lang="en-GB" dirty="0"/>
              <a:t>• Reduced software costs: </a:t>
            </a:r>
          </a:p>
          <a:p>
            <a:pPr marL="457200" lvl="1" indent="0">
              <a:buNone/>
            </a:pPr>
            <a:r>
              <a:rPr lang="en-GB" dirty="0"/>
              <a:t>– Instead of purchasing expensive software applications, you can get most of what you need for free-</a:t>
            </a:r>
            <a:r>
              <a:rPr lang="en-GB" dirty="0" err="1"/>
              <a:t>ish</a:t>
            </a:r>
            <a:r>
              <a:rPr lang="en-GB" dirty="0"/>
              <a:t>! </a:t>
            </a:r>
          </a:p>
          <a:p>
            <a:pPr marL="914400" lvl="2" indent="0">
              <a:buNone/>
            </a:pPr>
            <a:r>
              <a:rPr lang="en-GB" dirty="0"/>
              <a:t>• most cloud computing applications today, such as the Google Docs suite.</a:t>
            </a:r>
          </a:p>
          <a:p>
            <a:pPr marL="457200" lvl="1" indent="0">
              <a:buNone/>
            </a:pPr>
            <a:r>
              <a:rPr lang="en-GB" dirty="0"/>
              <a:t> – better than paying for similar commercial software</a:t>
            </a:r>
          </a:p>
          <a:p>
            <a:pPr marL="914400" lvl="2" indent="0">
              <a:buNone/>
            </a:pPr>
            <a:r>
              <a:rPr lang="en-GB" dirty="0"/>
              <a:t> • which alone may be justification for switching to cloud applications.</a:t>
            </a:r>
            <a:endParaRPr lang="en-US" dirty="0"/>
          </a:p>
        </p:txBody>
      </p:sp>
    </p:spTree>
    <p:extLst>
      <p:ext uri="{BB962C8B-B14F-4D97-AF65-F5344CB8AC3E}">
        <p14:creationId xmlns:p14="http://schemas.microsoft.com/office/powerpoint/2010/main" val="10392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38DF-24F7-144D-9413-A1E52825D45D}"/>
              </a:ext>
            </a:extLst>
          </p:cNvPr>
          <p:cNvSpPr>
            <a:spLocks noGrp="1"/>
          </p:cNvSpPr>
          <p:nvPr>
            <p:ph type="title"/>
          </p:nvPr>
        </p:nvSpPr>
        <p:spPr/>
        <p:txBody>
          <a:bodyPr/>
          <a:lstStyle/>
          <a:p>
            <a:r>
              <a:rPr lang="en-GB" dirty="0"/>
              <a:t>Advantages of Cloud Computing</a:t>
            </a:r>
            <a:endParaRPr lang="en-US" dirty="0"/>
          </a:p>
        </p:txBody>
      </p:sp>
      <p:sp>
        <p:nvSpPr>
          <p:cNvPr id="3" name="Content Placeholder 2">
            <a:extLst>
              <a:ext uri="{FF2B5EF4-FFF2-40B4-BE49-F238E27FC236}">
                <a16:creationId xmlns:a16="http://schemas.microsoft.com/office/drawing/2014/main" id="{E347314F-8B73-FB4E-B50C-5072155D66A7}"/>
              </a:ext>
            </a:extLst>
          </p:cNvPr>
          <p:cNvSpPr>
            <a:spLocks noGrp="1"/>
          </p:cNvSpPr>
          <p:nvPr>
            <p:ph idx="1"/>
          </p:nvPr>
        </p:nvSpPr>
        <p:spPr/>
        <p:txBody>
          <a:bodyPr>
            <a:normAutofit lnSpcReduction="10000"/>
          </a:bodyPr>
          <a:lstStyle/>
          <a:p>
            <a:r>
              <a:rPr lang="en-GB" dirty="0"/>
              <a:t> Unlimited storage capacity:</a:t>
            </a:r>
          </a:p>
          <a:p>
            <a:pPr marL="457200" lvl="1" indent="0">
              <a:buNone/>
            </a:pPr>
            <a:r>
              <a:rPr lang="en-GB" dirty="0"/>
              <a:t>– Cloud computing offers virtually limitless storage. </a:t>
            </a:r>
          </a:p>
          <a:p>
            <a:pPr marL="457200" lvl="1" indent="0">
              <a:buNone/>
            </a:pPr>
            <a:r>
              <a:rPr lang="en-GB" dirty="0"/>
              <a:t>– Your computer's current 1 </a:t>
            </a:r>
            <a:r>
              <a:rPr lang="en-GB" dirty="0" err="1"/>
              <a:t>Tbyte</a:t>
            </a:r>
            <a:r>
              <a:rPr lang="en-GB" dirty="0"/>
              <a:t> hard drive is small compared to the hundreds of   </a:t>
            </a:r>
            <a:r>
              <a:rPr lang="en-GB" dirty="0" err="1"/>
              <a:t>Pbytes</a:t>
            </a:r>
            <a:r>
              <a:rPr lang="en-GB" dirty="0"/>
              <a:t> available in the cloud. </a:t>
            </a:r>
          </a:p>
          <a:p>
            <a:pPr marL="0" indent="0">
              <a:buNone/>
            </a:pPr>
            <a:r>
              <a:rPr lang="en-GB" dirty="0"/>
              <a:t>• Increased data reliability: </a:t>
            </a:r>
          </a:p>
          <a:p>
            <a:pPr marL="457200" lvl="1" indent="0">
              <a:buNone/>
            </a:pPr>
            <a:r>
              <a:rPr lang="en-GB" dirty="0"/>
              <a:t>– Unlike desktop computing, in which if a hard disk crashes and destroy all your valuable data, a computer crashing in the cloud should not affect the storage of your data. </a:t>
            </a:r>
          </a:p>
          <a:p>
            <a:pPr marL="914400" lvl="2" indent="0">
              <a:buNone/>
            </a:pPr>
            <a:r>
              <a:rPr lang="en-GB" dirty="0"/>
              <a:t>• if your personal computer crashes, all your data is still out there in the cloud, still accessible </a:t>
            </a:r>
          </a:p>
          <a:p>
            <a:pPr marL="457200" lvl="1" indent="0">
              <a:buNone/>
            </a:pPr>
            <a:r>
              <a:rPr lang="en-GB" dirty="0"/>
              <a:t>– In a world where few individual desktop PC users back up their data on a regular basis, cloud computing is a data- safe computing platform! </a:t>
            </a:r>
            <a:endParaRPr lang="en-US" dirty="0"/>
          </a:p>
        </p:txBody>
      </p:sp>
    </p:spTree>
    <p:extLst>
      <p:ext uri="{BB962C8B-B14F-4D97-AF65-F5344CB8AC3E}">
        <p14:creationId xmlns:p14="http://schemas.microsoft.com/office/powerpoint/2010/main" val="211376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C995-10EA-074A-9C54-2BFAA6C8FBA8}"/>
              </a:ext>
            </a:extLst>
          </p:cNvPr>
          <p:cNvSpPr>
            <a:spLocks noGrp="1"/>
          </p:cNvSpPr>
          <p:nvPr>
            <p:ph type="title"/>
          </p:nvPr>
        </p:nvSpPr>
        <p:spPr/>
        <p:txBody>
          <a:bodyPr/>
          <a:lstStyle/>
          <a:p>
            <a:r>
              <a:rPr lang="en-GB" dirty="0"/>
              <a:t>Advantages of Cloud Computing</a:t>
            </a:r>
            <a:endParaRPr lang="en-US" dirty="0"/>
          </a:p>
        </p:txBody>
      </p:sp>
      <p:sp>
        <p:nvSpPr>
          <p:cNvPr id="3" name="Content Placeholder 2">
            <a:extLst>
              <a:ext uri="{FF2B5EF4-FFF2-40B4-BE49-F238E27FC236}">
                <a16:creationId xmlns:a16="http://schemas.microsoft.com/office/drawing/2014/main" id="{112BBEB5-AC53-1244-A9D9-2C74D6BDFBAC}"/>
              </a:ext>
            </a:extLst>
          </p:cNvPr>
          <p:cNvSpPr>
            <a:spLocks noGrp="1"/>
          </p:cNvSpPr>
          <p:nvPr>
            <p:ph idx="1"/>
          </p:nvPr>
        </p:nvSpPr>
        <p:spPr/>
        <p:txBody>
          <a:bodyPr>
            <a:normAutofit fontScale="92500" lnSpcReduction="10000"/>
          </a:bodyPr>
          <a:lstStyle/>
          <a:p>
            <a:pPr marL="0" indent="0">
              <a:buNone/>
            </a:pPr>
            <a:r>
              <a:rPr lang="en-GB" dirty="0"/>
              <a:t>• Universal document access: </a:t>
            </a:r>
          </a:p>
          <a:p>
            <a:pPr marL="457200" lvl="1" indent="0">
              <a:buNone/>
            </a:pPr>
            <a:r>
              <a:rPr lang="en-GB" dirty="0"/>
              <a:t>– That is not a problem with cloud computing, because you do not take your documents with you. </a:t>
            </a:r>
          </a:p>
          <a:p>
            <a:pPr marL="457200" lvl="1" indent="0">
              <a:buNone/>
            </a:pPr>
            <a:r>
              <a:rPr lang="en-GB" dirty="0"/>
              <a:t>– Instead, they stay in the cloud, and you can access them whenever you have a computer and an Internet connection </a:t>
            </a:r>
          </a:p>
          <a:p>
            <a:pPr marL="457200" lvl="1" indent="0">
              <a:buNone/>
            </a:pPr>
            <a:r>
              <a:rPr lang="en-GB" dirty="0"/>
              <a:t>– Documents are instantly available from wherever you are </a:t>
            </a:r>
          </a:p>
          <a:p>
            <a:pPr marL="0" indent="0">
              <a:buNone/>
            </a:pPr>
            <a:r>
              <a:rPr lang="en-GB" dirty="0"/>
              <a:t>• Latest version availability: </a:t>
            </a:r>
          </a:p>
          <a:p>
            <a:pPr marL="457200" lvl="1" indent="0">
              <a:buNone/>
            </a:pPr>
            <a:r>
              <a:rPr lang="en-GB" dirty="0"/>
              <a:t>– When you edit a document at home, that edited version is what you see when you access the document at work.</a:t>
            </a:r>
          </a:p>
          <a:p>
            <a:pPr marL="457200" lvl="1" indent="0">
              <a:buNone/>
            </a:pPr>
            <a:r>
              <a:rPr lang="en-GB" dirty="0"/>
              <a:t> – The cloud always hosts the latest version of your documents </a:t>
            </a:r>
          </a:p>
          <a:p>
            <a:pPr marL="0" indent="0">
              <a:buNone/>
            </a:pPr>
            <a:r>
              <a:rPr lang="en-GB" dirty="0"/>
              <a:t>• as long as you are connected, you are not in danger of having an outdated version</a:t>
            </a:r>
            <a:endParaRPr lang="en-US" dirty="0"/>
          </a:p>
        </p:txBody>
      </p:sp>
    </p:spTree>
    <p:extLst>
      <p:ext uri="{BB962C8B-B14F-4D97-AF65-F5344CB8AC3E}">
        <p14:creationId xmlns:p14="http://schemas.microsoft.com/office/powerpoint/2010/main" val="74999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1E83-BFF8-5441-9EE6-FC9B13959487}"/>
              </a:ext>
            </a:extLst>
          </p:cNvPr>
          <p:cNvSpPr>
            <a:spLocks noGrp="1"/>
          </p:cNvSpPr>
          <p:nvPr>
            <p:ph type="title"/>
          </p:nvPr>
        </p:nvSpPr>
        <p:spPr/>
        <p:txBody>
          <a:bodyPr/>
          <a:lstStyle/>
          <a:p>
            <a:r>
              <a:rPr lang="en-GB" dirty="0"/>
              <a:t>Advantages of Cloud Computing</a:t>
            </a:r>
            <a:endParaRPr lang="en-US" dirty="0"/>
          </a:p>
        </p:txBody>
      </p:sp>
      <p:sp>
        <p:nvSpPr>
          <p:cNvPr id="3" name="Content Placeholder 2">
            <a:extLst>
              <a:ext uri="{FF2B5EF4-FFF2-40B4-BE49-F238E27FC236}">
                <a16:creationId xmlns:a16="http://schemas.microsoft.com/office/drawing/2014/main" id="{017D529A-CACA-144D-8551-A406EF7C01ED}"/>
              </a:ext>
            </a:extLst>
          </p:cNvPr>
          <p:cNvSpPr>
            <a:spLocks noGrp="1"/>
          </p:cNvSpPr>
          <p:nvPr>
            <p:ph idx="1"/>
          </p:nvPr>
        </p:nvSpPr>
        <p:spPr/>
        <p:txBody>
          <a:bodyPr>
            <a:normAutofit/>
          </a:bodyPr>
          <a:lstStyle/>
          <a:p>
            <a:r>
              <a:rPr lang="en-GB" dirty="0"/>
              <a:t>Easier group collaboration: </a:t>
            </a:r>
          </a:p>
          <a:p>
            <a:pPr marL="457200" lvl="1" indent="0">
              <a:buNone/>
            </a:pPr>
            <a:r>
              <a:rPr lang="en-GB" dirty="0"/>
              <a:t> – Sharing documents leads directly to better collaboration.</a:t>
            </a:r>
          </a:p>
          <a:p>
            <a:pPr marL="457200" lvl="1" indent="0">
              <a:buNone/>
            </a:pPr>
            <a:r>
              <a:rPr lang="en-GB" dirty="0"/>
              <a:t> – Many users do this as it is an important advantages of cloud computing</a:t>
            </a:r>
          </a:p>
          <a:p>
            <a:pPr marL="914400" lvl="2" indent="0">
              <a:buNone/>
            </a:pPr>
            <a:r>
              <a:rPr lang="en-GB" dirty="0"/>
              <a:t> • multiple users can collaborate easily on documents and projects</a:t>
            </a:r>
          </a:p>
          <a:p>
            <a:pPr marL="0" indent="0">
              <a:buNone/>
            </a:pPr>
            <a:r>
              <a:rPr lang="en-GB" dirty="0"/>
              <a:t> • Device independence. </a:t>
            </a:r>
          </a:p>
          <a:p>
            <a:pPr marL="457200" lvl="1" indent="0">
              <a:buNone/>
            </a:pPr>
            <a:r>
              <a:rPr lang="en-GB" dirty="0"/>
              <a:t>– You are no longer tethered to a single computer or network. </a:t>
            </a:r>
          </a:p>
          <a:p>
            <a:pPr marL="457200" lvl="1" indent="0">
              <a:buNone/>
            </a:pPr>
            <a:r>
              <a:rPr lang="en-GB" dirty="0"/>
              <a:t>– Changes to computers, applications and documents follow you through the cloud. </a:t>
            </a:r>
          </a:p>
          <a:p>
            <a:pPr marL="457200" lvl="1" indent="0">
              <a:buNone/>
            </a:pPr>
            <a:r>
              <a:rPr lang="en-GB" dirty="0"/>
              <a:t>– Move to a portable device, and your applications and documents are still available.</a:t>
            </a:r>
            <a:endParaRPr lang="en-US" dirty="0"/>
          </a:p>
        </p:txBody>
      </p:sp>
    </p:spTree>
    <p:extLst>
      <p:ext uri="{BB962C8B-B14F-4D97-AF65-F5344CB8AC3E}">
        <p14:creationId xmlns:p14="http://schemas.microsoft.com/office/powerpoint/2010/main" val="1525541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B204-F8B3-7F47-B12F-B05A8217FF3C}"/>
              </a:ext>
            </a:extLst>
          </p:cNvPr>
          <p:cNvSpPr>
            <a:spLocks noGrp="1"/>
          </p:cNvSpPr>
          <p:nvPr>
            <p:ph type="title"/>
          </p:nvPr>
        </p:nvSpPr>
        <p:spPr/>
        <p:txBody>
          <a:bodyPr/>
          <a:lstStyle/>
          <a:p>
            <a:r>
              <a:rPr lang="en-GB" dirty="0"/>
              <a:t>Disadvantages of Cloud Computing</a:t>
            </a:r>
            <a:endParaRPr lang="en-US" dirty="0"/>
          </a:p>
        </p:txBody>
      </p:sp>
      <p:sp>
        <p:nvSpPr>
          <p:cNvPr id="3" name="Content Placeholder 2">
            <a:extLst>
              <a:ext uri="{FF2B5EF4-FFF2-40B4-BE49-F238E27FC236}">
                <a16:creationId xmlns:a16="http://schemas.microsoft.com/office/drawing/2014/main" id="{C7A9A910-4576-584C-A3B7-17013F7A7497}"/>
              </a:ext>
            </a:extLst>
          </p:cNvPr>
          <p:cNvSpPr>
            <a:spLocks noGrp="1"/>
          </p:cNvSpPr>
          <p:nvPr>
            <p:ph idx="1"/>
          </p:nvPr>
        </p:nvSpPr>
        <p:spPr/>
        <p:txBody>
          <a:bodyPr/>
          <a:lstStyle/>
          <a:p>
            <a:r>
              <a:rPr lang="en-GB" sz="3200" dirty="0"/>
              <a:t> Requires a constant Internet connection: </a:t>
            </a:r>
          </a:p>
          <a:p>
            <a:endParaRPr lang="en-GB" dirty="0"/>
          </a:p>
          <a:p>
            <a:pPr marL="457200" lvl="1" indent="0">
              <a:buNone/>
            </a:pPr>
            <a:r>
              <a:rPr lang="en-GB" dirty="0"/>
              <a:t>– Cloud computing is impossible if you cannot connect to the Internet. </a:t>
            </a:r>
          </a:p>
          <a:p>
            <a:pPr marL="457200" lvl="1" indent="0">
              <a:buNone/>
            </a:pPr>
            <a:endParaRPr lang="en-GB" dirty="0"/>
          </a:p>
          <a:p>
            <a:pPr marL="457200" lvl="1" indent="0">
              <a:buNone/>
            </a:pPr>
            <a:r>
              <a:rPr lang="en-GB" dirty="0"/>
              <a:t>– Since you use the Internet to connect to both your applications and documents, if you do not have an Internet connection you cannot access anything, even your own documents.</a:t>
            </a:r>
          </a:p>
          <a:p>
            <a:pPr marL="457200" lvl="1" indent="0">
              <a:buNone/>
            </a:pPr>
            <a:endParaRPr lang="en-GB" dirty="0"/>
          </a:p>
          <a:p>
            <a:pPr marL="457200" lvl="1" indent="0">
              <a:buNone/>
            </a:pPr>
            <a:r>
              <a:rPr lang="en-GB" dirty="0"/>
              <a:t> – A dead Internet connection means no work and in areas where Internet connections are few or inherently unreliable, this could be a deal-breaker. </a:t>
            </a:r>
            <a:endParaRPr lang="en-US" dirty="0"/>
          </a:p>
        </p:txBody>
      </p:sp>
    </p:spTree>
    <p:extLst>
      <p:ext uri="{BB962C8B-B14F-4D97-AF65-F5344CB8AC3E}">
        <p14:creationId xmlns:p14="http://schemas.microsoft.com/office/powerpoint/2010/main" val="270173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45F4-D729-0146-904C-B51B17578D5F}"/>
              </a:ext>
            </a:extLst>
          </p:cNvPr>
          <p:cNvSpPr>
            <a:spLocks noGrp="1"/>
          </p:cNvSpPr>
          <p:nvPr>
            <p:ph type="title"/>
          </p:nvPr>
        </p:nvSpPr>
        <p:spPr/>
        <p:txBody>
          <a:bodyPr/>
          <a:lstStyle/>
          <a:p>
            <a:r>
              <a:rPr lang="en-GB" dirty="0"/>
              <a:t>Disadvantages of Cloud Computing</a:t>
            </a:r>
            <a:endParaRPr lang="en-US" dirty="0"/>
          </a:p>
        </p:txBody>
      </p:sp>
      <p:sp>
        <p:nvSpPr>
          <p:cNvPr id="3" name="Content Placeholder 2">
            <a:extLst>
              <a:ext uri="{FF2B5EF4-FFF2-40B4-BE49-F238E27FC236}">
                <a16:creationId xmlns:a16="http://schemas.microsoft.com/office/drawing/2014/main" id="{E47B629D-D763-9048-9D3B-BABE3A05EE7D}"/>
              </a:ext>
            </a:extLst>
          </p:cNvPr>
          <p:cNvSpPr>
            <a:spLocks noGrp="1"/>
          </p:cNvSpPr>
          <p:nvPr>
            <p:ph idx="1"/>
          </p:nvPr>
        </p:nvSpPr>
        <p:spPr/>
        <p:txBody>
          <a:bodyPr>
            <a:normAutofit/>
          </a:bodyPr>
          <a:lstStyle/>
          <a:p>
            <a:r>
              <a:rPr lang="en-GB" dirty="0"/>
              <a:t>Does not work well with low-speed connections: </a:t>
            </a:r>
          </a:p>
          <a:p>
            <a:pPr marL="457200" lvl="1" indent="0">
              <a:buNone/>
            </a:pPr>
            <a:r>
              <a:rPr lang="en-GB" dirty="0"/>
              <a:t>– Similarly, a low-speed Internet connection, such as that found with dial-up services, makes cloud computing painful at best and often impossible. </a:t>
            </a:r>
          </a:p>
          <a:p>
            <a:pPr marL="457200" lvl="1" indent="0">
              <a:buNone/>
            </a:pPr>
            <a:r>
              <a:rPr lang="en-GB" dirty="0"/>
              <a:t>– Web-based applications require a lot of bandwidth to download, as do large documents. </a:t>
            </a:r>
          </a:p>
          <a:p>
            <a:pPr marL="0" indent="0">
              <a:buNone/>
            </a:pPr>
            <a:r>
              <a:rPr lang="en-GB" dirty="0"/>
              <a:t>• Features might be limited: </a:t>
            </a:r>
          </a:p>
          <a:p>
            <a:pPr marL="457200" lvl="1" indent="0">
              <a:buNone/>
            </a:pPr>
            <a:r>
              <a:rPr lang="en-GB" dirty="0"/>
              <a:t>– This situation is bound to change, but today many web- based applications simply are not as full-featured as their desktop-based applications. </a:t>
            </a:r>
          </a:p>
          <a:p>
            <a:pPr marL="914400" lvl="2" indent="0">
              <a:buNone/>
            </a:pPr>
            <a:r>
              <a:rPr lang="en-GB" dirty="0"/>
              <a:t>• For example, you can do a lot more with Microsoft PowerPoint than with Google Presentation's web-based offering</a:t>
            </a:r>
            <a:endParaRPr lang="en-US" dirty="0"/>
          </a:p>
        </p:txBody>
      </p:sp>
    </p:spTree>
    <p:extLst>
      <p:ext uri="{BB962C8B-B14F-4D97-AF65-F5344CB8AC3E}">
        <p14:creationId xmlns:p14="http://schemas.microsoft.com/office/powerpoint/2010/main" val="347219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and the Cloud </a:t>
            </a:r>
          </a:p>
        </p:txBody>
      </p:sp>
      <p:sp>
        <p:nvSpPr>
          <p:cNvPr id="3" name="Content Placeholder 2"/>
          <p:cNvSpPr>
            <a:spLocks noGrp="1"/>
          </p:cNvSpPr>
          <p:nvPr>
            <p:ph idx="1"/>
          </p:nvPr>
        </p:nvSpPr>
        <p:spPr/>
        <p:txBody>
          <a:bodyPr>
            <a:normAutofit/>
          </a:bodyPr>
          <a:lstStyle/>
          <a:p>
            <a:r>
              <a:rPr lang="en-GB" dirty="0"/>
              <a:t>Typical scenario:</a:t>
            </a:r>
          </a:p>
          <a:p>
            <a:pPr lvl="1" fontAlgn="base"/>
            <a:r>
              <a:rPr lang="en-GB" dirty="0"/>
              <a:t>Big data projects  traditionally start with data storage and application of basic analytics modules with in house infrastructure. </a:t>
            </a:r>
          </a:p>
          <a:p>
            <a:pPr lvl="1" fontAlgn="base"/>
            <a:r>
              <a:rPr lang="en-GB" dirty="0"/>
              <a:t>However, as you discover ways to extract data  and data volumes increase, you need to find better way to process and analyse data, and this will  require infrastructure upgrade</a:t>
            </a:r>
          </a:p>
          <a:p>
            <a:pPr lvl="1" fontAlgn="base"/>
            <a:r>
              <a:rPr lang="en-GB" dirty="0"/>
              <a:t>You add more server capacity to your in-house data lake but eventually the infrastructure will not be able to keep up. It is expensive and not  scalable.</a:t>
            </a:r>
          </a:p>
          <a:p>
            <a:pPr fontAlgn="base"/>
            <a:r>
              <a:rPr lang="en-GB" dirty="0"/>
              <a:t>This is where the cloud can provide the ability to deal with Big Data more efficiently and effectively</a:t>
            </a:r>
          </a:p>
          <a:p>
            <a:pPr lvl="1"/>
            <a:endParaRPr lang="en-GB" dirty="0"/>
          </a:p>
        </p:txBody>
      </p:sp>
    </p:spTree>
    <p:extLst>
      <p:ext uri="{BB962C8B-B14F-4D97-AF65-F5344CB8AC3E}">
        <p14:creationId xmlns:p14="http://schemas.microsoft.com/office/powerpoint/2010/main" val="152552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87B8-E36F-7542-AE78-6B535ED07042}"/>
              </a:ext>
            </a:extLst>
          </p:cNvPr>
          <p:cNvSpPr>
            <a:spLocks noGrp="1"/>
          </p:cNvSpPr>
          <p:nvPr>
            <p:ph type="title"/>
          </p:nvPr>
        </p:nvSpPr>
        <p:spPr/>
        <p:txBody>
          <a:bodyPr/>
          <a:lstStyle/>
          <a:p>
            <a:r>
              <a:rPr lang="en-GB" dirty="0"/>
              <a:t>Disadvantages of Cloud Computing</a:t>
            </a:r>
            <a:endParaRPr lang="en-US" dirty="0"/>
          </a:p>
        </p:txBody>
      </p:sp>
      <p:sp>
        <p:nvSpPr>
          <p:cNvPr id="8" name="Rectangle 7">
            <a:extLst>
              <a:ext uri="{FF2B5EF4-FFF2-40B4-BE49-F238E27FC236}">
                <a16:creationId xmlns:a16="http://schemas.microsoft.com/office/drawing/2014/main" id="{BD56A271-6B50-6443-8E27-B7FC8E621C2F}"/>
              </a:ext>
            </a:extLst>
          </p:cNvPr>
          <p:cNvSpPr/>
          <p:nvPr/>
        </p:nvSpPr>
        <p:spPr>
          <a:xfrm>
            <a:off x="615461" y="1471910"/>
            <a:ext cx="10961077" cy="4401205"/>
          </a:xfrm>
          <a:prstGeom prst="rect">
            <a:avLst/>
          </a:prstGeom>
        </p:spPr>
        <p:txBody>
          <a:bodyPr wrap="square">
            <a:spAutoFit/>
          </a:bodyPr>
          <a:lstStyle/>
          <a:p>
            <a:pPr marL="457200" indent="-457200">
              <a:buFont typeface="Arial" panose="020B0604020202020204" pitchFamily="34" charset="0"/>
              <a:buChar char="•"/>
            </a:pPr>
            <a:r>
              <a:rPr lang="en-GB" sz="3200" dirty="0"/>
              <a:t>Can be slow:</a:t>
            </a:r>
          </a:p>
          <a:p>
            <a:pPr marL="457200" indent="-457200">
              <a:buFont typeface="Arial" panose="020B0604020202020204" pitchFamily="34" charset="0"/>
              <a:buChar char="•"/>
            </a:pPr>
            <a:endParaRPr lang="en-GB" sz="3200" dirty="0"/>
          </a:p>
          <a:p>
            <a:pPr lvl="1" algn="just"/>
            <a:r>
              <a:rPr lang="en-GB" sz="2400" dirty="0"/>
              <a:t> – Even with a fast connection, web-based applications can sometimes be slower than accessing a similar software program on your desktop PC. </a:t>
            </a:r>
          </a:p>
          <a:p>
            <a:pPr lvl="1" algn="just"/>
            <a:endParaRPr lang="en-GB" sz="2400" dirty="0"/>
          </a:p>
          <a:p>
            <a:pPr lvl="1" algn="just"/>
            <a:r>
              <a:rPr lang="en-GB" sz="2400" dirty="0"/>
              <a:t>– Everything about the program, from the interface to the current document, has to be sent back and forth from your computer to the computers in the cloud. </a:t>
            </a:r>
          </a:p>
          <a:p>
            <a:pPr lvl="1" algn="just"/>
            <a:endParaRPr lang="en-GB" sz="2400" dirty="0"/>
          </a:p>
          <a:p>
            <a:pPr lvl="1" algn="just"/>
            <a:r>
              <a:rPr lang="en-GB" sz="2400" dirty="0"/>
              <a:t>– If the cloud servers happen to be backed up at that moment, or if the Internet is having a slow day, you would not get the instantaneous access you might expect from desktop applications. </a:t>
            </a:r>
            <a:endParaRPr lang="en-US" sz="2400" dirty="0"/>
          </a:p>
        </p:txBody>
      </p:sp>
    </p:spTree>
    <p:extLst>
      <p:ext uri="{BB962C8B-B14F-4D97-AF65-F5344CB8AC3E}">
        <p14:creationId xmlns:p14="http://schemas.microsoft.com/office/powerpoint/2010/main" val="414385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B204-F8B3-7F47-B12F-B05A8217FF3C}"/>
              </a:ext>
            </a:extLst>
          </p:cNvPr>
          <p:cNvSpPr>
            <a:spLocks noGrp="1"/>
          </p:cNvSpPr>
          <p:nvPr>
            <p:ph type="title"/>
          </p:nvPr>
        </p:nvSpPr>
        <p:spPr/>
        <p:txBody>
          <a:bodyPr/>
          <a:lstStyle/>
          <a:p>
            <a:r>
              <a:rPr lang="en-GB" dirty="0"/>
              <a:t>Disadvantages of Cloud Computing</a:t>
            </a:r>
            <a:endParaRPr lang="en-US" dirty="0"/>
          </a:p>
        </p:txBody>
      </p:sp>
      <p:sp>
        <p:nvSpPr>
          <p:cNvPr id="3" name="Content Placeholder 2">
            <a:extLst>
              <a:ext uri="{FF2B5EF4-FFF2-40B4-BE49-F238E27FC236}">
                <a16:creationId xmlns:a16="http://schemas.microsoft.com/office/drawing/2014/main" id="{C7A9A910-4576-584C-A3B7-17013F7A7497}"/>
              </a:ext>
            </a:extLst>
          </p:cNvPr>
          <p:cNvSpPr>
            <a:spLocks noGrp="1"/>
          </p:cNvSpPr>
          <p:nvPr>
            <p:ph idx="1"/>
          </p:nvPr>
        </p:nvSpPr>
        <p:spPr/>
        <p:txBody>
          <a:bodyPr>
            <a:normAutofit/>
          </a:bodyPr>
          <a:lstStyle/>
          <a:p>
            <a:r>
              <a:rPr lang="en-GB" dirty="0"/>
              <a:t>Stored data might not be secure:</a:t>
            </a:r>
          </a:p>
          <a:p>
            <a:pPr marL="457200" lvl="1" indent="0">
              <a:buNone/>
            </a:pPr>
            <a:r>
              <a:rPr lang="en-GB" dirty="0"/>
              <a:t> – With cloud computing, all your data is stored on the cloud. </a:t>
            </a:r>
          </a:p>
          <a:p>
            <a:pPr marL="914400" lvl="2" indent="0">
              <a:buNone/>
            </a:pPr>
            <a:r>
              <a:rPr lang="en-GB" dirty="0"/>
              <a:t>• The questions is How secure is the cloud?</a:t>
            </a:r>
          </a:p>
          <a:p>
            <a:pPr marL="457200" lvl="1" indent="0">
              <a:buNone/>
            </a:pPr>
            <a:r>
              <a:rPr lang="en-GB" dirty="0"/>
              <a:t> – Can unauthorised users gain access to your confidential data? </a:t>
            </a:r>
          </a:p>
          <a:p>
            <a:pPr marL="0" indent="0">
              <a:buNone/>
            </a:pPr>
            <a:r>
              <a:rPr lang="en-GB" dirty="0"/>
              <a:t>• Stored data can be lost: </a:t>
            </a:r>
          </a:p>
          <a:p>
            <a:pPr marL="457200" lvl="1" indent="0">
              <a:buNone/>
            </a:pPr>
            <a:r>
              <a:rPr lang="en-GB" dirty="0"/>
              <a:t>– Theoretically, data stored in the cloud is safe, replicated across multiple machines. </a:t>
            </a:r>
          </a:p>
          <a:p>
            <a:pPr marL="457200" lvl="1" indent="0">
              <a:buNone/>
            </a:pPr>
            <a:r>
              <a:rPr lang="en-GB" dirty="0"/>
              <a:t>– But on the off chance that your data goes missing, you have no physical or local backup. </a:t>
            </a:r>
          </a:p>
          <a:p>
            <a:pPr marL="914400" lvl="2" indent="0">
              <a:buNone/>
            </a:pPr>
            <a:r>
              <a:rPr lang="en-GB" dirty="0"/>
              <a:t>• relying on the cloud puts you at risk if the cloud lets you down.</a:t>
            </a:r>
            <a:endParaRPr lang="en-US" dirty="0"/>
          </a:p>
        </p:txBody>
      </p:sp>
    </p:spTree>
    <p:extLst>
      <p:ext uri="{BB962C8B-B14F-4D97-AF65-F5344CB8AC3E}">
        <p14:creationId xmlns:p14="http://schemas.microsoft.com/office/powerpoint/2010/main" val="223744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B204-F8B3-7F47-B12F-B05A8217FF3C}"/>
              </a:ext>
            </a:extLst>
          </p:cNvPr>
          <p:cNvSpPr>
            <a:spLocks noGrp="1"/>
          </p:cNvSpPr>
          <p:nvPr>
            <p:ph type="title"/>
          </p:nvPr>
        </p:nvSpPr>
        <p:spPr/>
        <p:txBody>
          <a:bodyPr/>
          <a:lstStyle/>
          <a:p>
            <a:r>
              <a:rPr lang="en-GB" dirty="0"/>
              <a:t>Disadvantages of Cloud Computing</a:t>
            </a:r>
            <a:endParaRPr lang="en-US" dirty="0"/>
          </a:p>
        </p:txBody>
      </p:sp>
      <p:sp>
        <p:nvSpPr>
          <p:cNvPr id="3" name="Content Placeholder 2">
            <a:extLst>
              <a:ext uri="{FF2B5EF4-FFF2-40B4-BE49-F238E27FC236}">
                <a16:creationId xmlns:a16="http://schemas.microsoft.com/office/drawing/2014/main" id="{C7A9A910-4576-584C-A3B7-17013F7A7497}"/>
              </a:ext>
            </a:extLst>
          </p:cNvPr>
          <p:cNvSpPr>
            <a:spLocks noGrp="1"/>
          </p:cNvSpPr>
          <p:nvPr>
            <p:ph idx="1"/>
          </p:nvPr>
        </p:nvSpPr>
        <p:spPr/>
        <p:txBody>
          <a:bodyPr>
            <a:normAutofit/>
          </a:bodyPr>
          <a:lstStyle/>
          <a:p>
            <a:r>
              <a:rPr lang="en-GB" dirty="0"/>
              <a:t> HPC Systems:</a:t>
            </a:r>
          </a:p>
          <a:p>
            <a:pPr marL="457200" lvl="1" indent="0">
              <a:buNone/>
            </a:pPr>
            <a:r>
              <a:rPr lang="en-GB" dirty="0"/>
              <a:t> – Not clear that you can run compute-intensive HPC applications that use MPI/OpenMP!</a:t>
            </a:r>
          </a:p>
          <a:p>
            <a:pPr marL="457200" lvl="1" indent="0">
              <a:buNone/>
            </a:pPr>
            <a:r>
              <a:rPr lang="en-GB" dirty="0"/>
              <a:t> – Scheduling is important with this type of application </a:t>
            </a:r>
          </a:p>
          <a:p>
            <a:pPr marL="914400" lvl="2" indent="0">
              <a:buNone/>
            </a:pPr>
            <a:r>
              <a:rPr lang="en-GB" dirty="0"/>
              <a:t>• as you want all the VM to be co-located to minimize communication latency! </a:t>
            </a:r>
          </a:p>
          <a:p>
            <a:pPr marL="0" indent="0">
              <a:buNone/>
            </a:pPr>
            <a:r>
              <a:rPr lang="en-GB" dirty="0"/>
              <a:t>• General Concerns: </a:t>
            </a:r>
          </a:p>
          <a:p>
            <a:pPr marL="457200" lvl="1" indent="0">
              <a:buNone/>
            </a:pPr>
            <a:r>
              <a:rPr lang="en-GB" dirty="0"/>
              <a:t>– Each cloud systems uses different protocols and different APIs </a:t>
            </a:r>
          </a:p>
          <a:p>
            <a:pPr marL="914400" lvl="2" indent="0">
              <a:buNone/>
            </a:pPr>
            <a:r>
              <a:rPr lang="en-GB" dirty="0"/>
              <a:t>• may not be possible to run applications between cloud based systems </a:t>
            </a:r>
          </a:p>
          <a:p>
            <a:pPr marL="457200" lvl="1" indent="0">
              <a:buNone/>
            </a:pPr>
            <a:r>
              <a:rPr lang="en-GB" dirty="0"/>
              <a:t>– Amazon has created its own DB system (not SQL 92)</a:t>
            </a:r>
          </a:p>
          <a:p>
            <a:pPr marL="914400" lvl="2" indent="0">
              <a:buNone/>
            </a:pPr>
            <a:r>
              <a:rPr lang="en-GB" dirty="0"/>
              <a:t>• so your normal applications will have to be adapted to execute on these platforms.</a:t>
            </a:r>
            <a:endParaRPr lang="en-US" dirty="0"/>
          </a:p>
        </p:txBody>
      </p:sp>
    </p:spTree>
    <p:extLst>
      <p:ext uri="{BB962C8B-B14F-4D97-AF65-F5344CB8AC3E}">
        <p14:creationId xmlns:p14="http://schemas.microsoft.com/office/powerpoint/2010/main" val="658154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98C5-53E7-D246-8E87-339927972DEB}"/>
              </a:ext>
            </a:extLst>
          </p:cNvPr>
          <p:cNvSpPr>
            <a:spLocks noGrp="1"/>
          </p:cNvSpPr>
          <p:nvPr>
            <p:ph type="title"/>
          </p:nvPr>
        </p:nvSpPr>
        <p:spPr/>
        <p:txBody>
          <a:bodyPr/>
          <a:lstStyle/>
          <a:p>
            <a:r>
              <a:rPr lang="en-US" b="1" dirty="0"/>
              <a:t>Cloud Computing Platforms  </a:t>
            </a:r>
          </a:p>
        </p:txBody>
      </p:sp>
      <p:sp>
        <p:nvSpPr>
          <p:cNvPr id="3" name="Content Placeholder 2">
            <a:extLst>
              <a:ext uri="{FF2B5EF4-FFF2-40B4-BE49-F238E27FC236}">
                <a16:creationId xmlns:a16="http://schemas.microsoft.com/office/drawing/2014/main" id="{9C1CD30C-BF93-294B-8A82-5983AB90797E}"/>
              </a:ext>
            </a:extLst>
          </p:cNvPr>
          <p:cNvSpPr>
            <a:spLocks noGrp="1"/>
          </p:cNvSpPr>
          <p:nvPr>
            <p:ph idx="1"/>
          </p:nvPr>
        </p:nvSpPr>
        <p:spPr/>
        <p:txBody>
          <a:bodyPr>
            <a:normAutofit lnSpcReduction="10000"/>
          </a:bodyPr>
          <a:lstStyle/>
          <a:p>
            <a:pPr algn="just"/>
            <a:r>
              <a:rPr lang="en-US" b="1" dirty="0"/>
              <a:t>Amazon Web Services </a:t>
            </a:r>
            <a:r>
              <a:rPr lang="en-US" dirty="0"/>
              <a:t>(AWS) is a subsidiary of Amazon providing on-demand cloud computing platforms and APIs to individuals, companies, and governments, on a metered pay-as-you-go basis. </a:t>
            </a:r>
          </a:p>
          <a:p>
            <a:pPr marL="0" indent="0" algn="just">
              <a:buNone/>
            </a:pPr>
            <a:endParaRPr lang="en-US" dirty="0"/>
          </a:p>
          <a:p>
            <a:pPr algn="just"/>
            <a:r>
              <a:rPr lang="en-US" b="1" dirty="0"/>
              <a:t>Microsoft Azure </a:t>
            </a:r>
            <a:r>
              <a:rPr lang="en-US" dirty="0"/>
              <a:t>is a cloud computing platform created by Microsoft for building, testing, deploying, and managing applications and services through Microsoft-managed data centers. It provides software as a service (SaaS), platform as a service (PaaS) and infrastructure as a service (IaaS) and supports many different programming languages, tools, and frameworks, including both Microsoft-specific and third-party software and systems.</a:t>
            </a:r>
          </a:p>
          <a:p>
            <a:endParaRPr lang="en-US" dirty="0"/>
          </a:p>
        </p:txBody>
      </p:sp>
    </p:spTree>
    <p:extLst>
      <p:ext uri="{BB962C8B-B14F-4D97-AF65-F5344CB8AC3E}">
        <p14:creationId xmlns:p14="http://schemas.microsoft.com/office/powerpoint/2010/main" val="3985455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0BD6-DD2F-EF4E-9B3C-A6558D178E4C}"/>
              </a:ext>
            </a:extLst>
          </p:cNvPr>
          <p:cNvSpPr>
            <a:spLocks noGrp="1"/>
          </p:cNvSpPr>
          <p:nvPr>
            <p:ph type="title"/>
          </p:nvPr>
        </p:nvSpPr>
        <p:spPr/>
        <p:txBody>
          <a:bodyPr/>
          <a:lstStyle/>
          <a:p>
            <a:r>
              <a:rPr lang="en-US" b="1" dirty="0"/>
              <a:t>Components of Azure</a:t>
            </a:r>
            <a:endParaRPr lang="en-US" dirty="0"/>
          </a:p>
        </p:txBody>
      </p:sp>
      <p:sp>
        <p:nvSpPr>
          <p:cNvPr id="3" name="Content Placeholder 2">
            <a:extLst>
              <a:ext uri="{FF2B5EF4-FFF2-40B4-BE49-F238E27FC236}">
                <a16:creationId xmlns:a16="http://schemas.microsoft.com/office/drawing/2014/main" id="{4A3B517C-D84F-6344-84B9-19CF5F8AB071}"/>
              </a:ext>
            </a:extLst>
          </p:cNvPr>
          <p:cNvSpPr>
            <a:spLocks noGrp="1"/>
          </p:cNvSpPr>
          <p:nvPr>
            <p:ph idx="1"/>
          </p:nvPr>
        </p:nvSpPr>
        <p:spPr/>
        <p:txBody>
          <a:bodyPr>
            <a:normAutofit fontScale="70000" lnSpcReduction="20000"/>
          </a:bodyPr>
          <a:lstStyle/>
          <a:p>
            <a:endParaRPr lang="en-US" b="1" dirty="0"/>
          </a:p>
          <a:p>
            <a:r>
              <a:rPr lang="en-US" dirty="0">
                <a:hlinkClick r:id="rId2"/>
              </a:rPr>
              <a:t>Azure Synapse Analytics</a:t>
            </a:r>
            <a:r>
              <a:rPr lang="en-US" dirty="0"/>
              <a:t> is the fast, flexible and trusted cloud data warehouse that lets you scale, compute and store elastically and independently, with a massively parallel processing architecture.</a:t>
            </a:r>
          </a:p>
          <a:p>
            <a:r>
              <a:rPr lang="en-US" dirty="0"/>
              <a:t>Azure </a:t>
            </a:r>
            <a:r>
              <a:rPr lang="en-US" dirty="0">
                <a:hlinkClick r:id="rId3"/>
              </a:rPr>
              <a:t>Data Factory</a:t>
            </a:r>
            <a:r>
              <a:rPr lang="en-US" dirty="0"/>
              <a:t> is a hybrid data integration service that allows you to create, schedule your ETL/ELT workflows.</a:t>
            </a:r>
          </a:p>
          <a:p>
            <a:r>
              <a:rPr lang="en-US" dirty="0">
                <a:hlinkClick r:id="rId4"/>
              </a:rPr>
              <a:t>Azure Blob storage</a:t>
            </a:r>
            <a:r>
              <a:rPr lang="en-US" dirty="0"/>
              <a:t> is a Massively scalable object storage for any type of unstructured data-images, videos, audio, documents, and more-easily and cost-effectively.</a:t>
            </a:r>
          </a:p>
          <a:p>
            <a:r>
              <a:rPr lang="en-US" dirty="0">
                <a:hlinkClick r:id="rId5"/>
              </a:rPr>
              <a:t>Azure Databricks</a:t>
            </a:r>
            <a:r>
              <a:rPr lang="en-US" dirty="0"/>
              <a:t> is a fast, easy, and collaborative Apache Spark-based analytics platform.</a:t>
            </a:r>
          </a:p>
          <a:p>
            <a:r>
              <a:rPr lang="en-US" dirty="0">
                <a:hlinkClick r:id="rId6"/>
              </a:rPr>
              <a:t>Azure Analysis Services</a:t>
            </a:r>
            <a:r>
              <a:rPr lang="en-US" dirty="0"/>
              <a:t> is an enterprise grade analytics as a service that lets you govern, deploy, test, and deliver your BI solution with confidence.</a:t>
            </a:r>
          </a:p>
          <a:p>
            <a:r>
              <a:rPr lang="en-US" dirty="0">
                <a:hlinkClick r:id="rId7"/>
              </a:rPr>
              <a:t>Power BI</a:t>
            </a:r>
            <a:r>
              <a:rPr lang="en-US" dirty="0"/>
              <a:t> is a suite of business analytics tools that deliver insights throughout your organization. Connect to hundreds of data sources, simplify data prep, and drive ad hoc analysis. Produce beautiful reports, then publish them for your organization to consume on the web and across mobile devices.</a:t>
            </a:r>
          </a:p>
          <a:p>
            <a:endParaRPr lang="en-US" dirty="0"/>
          </a:p>
        </p:txBody>
      </p:sp>
    </p:spTree>
    <p:extLst>
      <p:ext uri="{BB962C8B-B14F-4D97-AF65-F5344CB8AC3E}">
        <p14:creationId xmlns:p14="http://schemas.microsoft.com/office/powerpoint/2010/main" val="67077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3AB-07E7-2842-81D5-124D3E576D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47205F-6623-A644-B12F-6C270AD9F9E7}"/>
              </a:ext>
            </a:extLst>
          </p:cNvPr>
          <p:cNvSpPr>
            <a:spLocks noGrp="1"/>
          </p:cNvSpPr>
          <p:nvPr>
            <p:ph idx="1"/>
          </p:nvPr>
        </p:nvSpPr>
        <p:spPr>
          <a:xfrm>
            <a:off x="838200" y="1027906"/>
            <a:ext cx="10515600" cy="4351338"/>
          </a:xfrm>
        </p:spPr>
        <p:txBody>
          <a:bodyPr/>
          <a:lstStyle/>
          <a:p>
            <a:endParaRPr lang="en-US" dirty="0"/>
          </a:p>
          <a:p>
            <a:endParaRPr lang="en-US" dirty="0"/>
          </a:p>
          <a:p>
            <a:endParaRPr lang="en-US" dirty="0"/>
          </a:p>
          <a:p>
            <a:endParaRPr lang="en-US" dirty="0"/>
          </a:p>
          <a:p>
            <a:pPr marL="0" indent="0">
              <a:buNone/>
            </a:pPr>
            <a:r>
              <a:rPr lang="zh-CN" altLang="en-US" sz="4000" b="1" dirty="0"/>
              <a:t>                                  </a:t>
            </a:r>
            <a:r>
              <a:rPr lang="en-US" sz="4000" b="1" dirty="0"/>
              <a:t>Amazon AWS  </a:t>
            </a:r>
            <a:endParaRPr lang="en-US" sz="4000" dirty="0"/>
          </a:p>
        </p:txBody>
      </p:sp>
    </p:spTree>
    <p:extLst>
      <p:ext uri="{BB962C8B-B14F-4D97-AF65-F5344CB8AC3E}">
        <p14:creationId xmlns:p14="http://schemas.microsoft.com/office/powerpoint/2010/main" val="3972357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FE09-1DB3-8447-B26F-6B44E567224E}"/>
              </a:ext>
            </a:extLst>
          </p:cNvPr>
          <p:cNvSpPr>
            <a:spLocks noGrp="1"/>
          </p:cNvSpPr>
          <p:nvPr>
            <p:ph type="title"/>
          </p:nvPr>
        </p:nvSpPr>
        <p:spPr/>
        <p:txBody>
          <a:bodyPr/>
          <a:lstStyle/>
          <a:p>
            <a:r>
              <a:rPr lang="en-US" b="1" dirty="0"/>
              <a:t>Amazon AWS</a:t>
            </a:r>
            <a:endParaRPr lang="en-US" dirty="0"/>
          </a:p>
        </p:txBody>
      </p:sp>
      <p:sp>
        <p:nvSpPr>
          <p:cNvPr id="3" name="Content Placeholder 2">
            <a:extLst>
              <a:ext uri="{FF2B5EF4-FFF2-40B4-BE49-F238E27FC236}">
                <a16:creationId xmlns:a16="http://schemas.microsoft.com/office/drawing/2014/main" id="{FD54E949-D074-324B-8BC8-811370660E1B}"/>
              </a:ext>
            </a:extLst>
          </p:cNvPr>
          <p:cNvSpPr>
            <a:spLocks noGrp="1"/>
          </p:cNvSpPr>
          <p:nvPr>
            <p:ph idx="1"/>
          </p:nvPr>
        </p:nvSpPr>
        <p:spPr/>
        <p:txBody>
          <a:bodyPr>
            <a:normAutofit fontScale="92500" lnSpcReduction="10000"/>
          </a:bodyPr>
          <a:lstStyle/>
          <a:p>
            <a:pPr algn="just"/>
            <a:r>
              <a:rPr lang="en-US" b="1" dirty="0">
                <a:solidFill>
                  <a:schemeClr val="accent2">
                    <a:lumMod val="75000"/>
                  </a:schemeClr>
                </a:solidFill>
                <a:latin typeface="Indie Flower" panose="02000000000000000000" pitchFamily="2" charset="0"/>
              </a:rPr>
              <a:t>Amazon Web Services (AWS) </a:t>
            </a:r>
            <a:r>
              <a:rPr lang="en-US" dirty="0">
                <a:latin typeface="Indie Flower" panose="02000000000000000000" pitchFamily="2" charset="0"/>
              </a:rPr>
              <a:t>is a collection of </a:t>
            </a:r>
            <a:r>
              <a:rPr lang="en-US" b="1" dirty="0">
                <a:solidFill>
                  <a:schemeClr val="accent2">
                    <a:lumMod val="75000"/>
                  </a:schemeClr>
                </a:solidFill>
                <a:latin typeface="Indie Flower" panose="02000000000000000000" pitchFamily="2" charset="0"/>
              </a:rPr>
              <a:t>remote computing services (web services) </a:t>
            </a:r>
            <a:r>
              <a:rPr lang="en-US" dirty="0">
                <a:latin typeface="Indie Flower" panose="02000000000000000000" pitchFamily="2" charset="0"/>
              </a:rPr>
              <a:t>that together make up a </a:t>
            </a:r>
            <a:r>
              <a:rPr lang="en-US" b="1" dirty="0">
                <a:solidFill>
                  <a:schemeClr val="accent2">
                    <a:lumMod val="75000"/>
                  </a:schemeClr>
                </a:solidFill>
                <a:latin typeface="Indie Flower" panose="02000000000000000000" pitchFamily="2" charset="0"/>
              </a:rPr>
              <a:t>cloud computing platform</a:t>
            </a:r>
            <a:r>
              <a:rPr lang="en-US" dirty="0">
                <a:latin typeface="Indie Flower" panose="02000000000000000000" pitchFamily="2" charset="0"/>
              </a:rPr>
              <a:t>, offered over the Internet by </a:t>
            </a:r>
            <a:r>
              <a:rPr lang="en-US" dirty="0" err="1">
                <a:latin typeface="Indie Flower" panose="02000000000000000000" pitchFamily="2" charset="0"/>
              </a:rPr>
              <a:t>Amazon.com</a:t>
            </a:r>
            <a:r>
              <a:rPr lang="en-US" dirty="0">
                <a:latin typeface="Indie Flower" panose="02000000000000000000" pitchFamily="2" charset="0"/>
              </a:rPr>
              <a:t>. </a:t>
            </a:r>
          </a:p>
          <a:p>
            <a:pPr algn="just"/>
            <a:r>
              <a:rPr lang="en-US" dirty="0">
                <a:latin typeface="Indie Flower" panose="02000000000000000000" pitchFamily="2" charset="0"/>
              </a:rPr>
              <a:t>Website: 	</a:t>
            </a:r>
            <a:r>
              <a:rPr lang="en-US" dirty="0">
                <a:latin typeface="Indie Flower" panose="02000000000000000000" pitchFamily="2" charset="0"/>
                <a:hlinkClick r:id="rId2"/>
              </a:rPr>
              <a:t>http://aws.amazon.com</a:t>
            </a:r>
            <a:endParaRPr lang="en-US" dirty="0">
              <a:latin typeface="Indie Flower" panose="02000000000000000000" pitchFamily="2" charset="0"/>
            </a:endParaRPr>
          </a:p>
          <a:p>
            <a:pPr algn="just"/>
            <a:r>
              <a:rPr lang="en-US" dirty="0">
                <a:latin typeface="Indie Flower" panose="02000000000000000000" pitchFamily="2" charset="0"/>
              </a:rPr>
              <a:t>AWS is located in </a:t>
            </a:r>
            <a:r>
              <a:rPr lang="en-US" b="1" dirty="0">
                <a:solidFill>
                  <a:schemeClr val="accent2">
                    <a:lumMod val="75000"/>
                  </a:schemeClr>
                </a:solidFill>
                <a:latin typeface="Indie Flower" panose="02000000000000000000" pitchFamily="2" charset="0"/>
              </a:rPr>
              <a:t>9 geographical 'Regions</a:t>
            </a:r>
            <a:r>
              <a:rPr lang="en-US" dirty="0">
                <a:latin typeface="Indie Flower" panose="02000000000000000000" pitchFamily="2" charset="0"/>
              </a:rPr>
              <a:t>‘. Each Region is </a:t>
            </a:r>
            <a:r>
              <a:rPr lang="en-US" b="1" dirty="0">
                <a:solidFill>
                  <a:schemeClr val="accent2">
                    <a:lumMod val="75000"/>
                  </a:schemeClr>
                </a:solidFill>
                <a:latin typeface="Indie Flower" panose="02000000000000000000" pitchFamily="2" charset="0"/>
              </a:rPr>
              <a:t>wholly contained within a single country</a:t>
            </a:r>
            <a:r>
              <a:rPr lang="en-US" dirty="0">
                <a:latin typeface="Indie Flower" panose="02000000000000000000" pitchFamily="2" charset="0"/>
              </a:rPr>
              <a:t> and all of its data and services </a:t>
            </a:r>
            <a:r>
              <a:rPr lang="en-US" b="1" dirty="0">
                <a:solidFill>
                  <a:schemeClr val="accent2">
                    <a:lumMod val="75000"/>
                  </a:schemeClr>
                </a:solidFill>
                <a:latin typeface="Indie Flower" panose="02000000000000000000" pitchFamily="2" charset="0"/>
              </a:rPr>
              <a:t>stay</a:t>
            </a:r>
            <a:r>
              <a:rPr lang="en-US" dirty="0">
                <a:latin typeface="Indie Flower" panose="02000000000000000000" pitchFamily="2" charset="0"/>
              </a:rPr>
              <a:t> within the designated Region.</a:t>
            </a:r>
          </a:p>
          <a:p>
            <a:pPr algn="just"/>
            <a:r>
              <a:rPr lang="en-US" dirty="0">
                <a:latin typeface="Indie Flower" panose="02000000000000000000" pitchFamily="2" charset="0"/>
              </a:rPr>
              <a:t>Each Region has </a:t>
            </a:r>
            <a:r>
              <a:rPr lang="en-US" b="1" dirty="0">
                <a:solidFill>
                  <a:schemeClr val="accent2">
                    <a:lumMod val="75000"/>
                  </a:schemeClr>
                </a:solidFill>
                <a:latin typeface="Indie Flower" panose="02000000000000000000" pitchFamily="2" charset="0"/>
              </a:rPr>
              <a:t>multiple 'Availability Zones</a:t>
            </a:r>
            <a:r>
              <a:rPr lang="en-US" dirty="0">
                <a:latin typeface="Indie Flower" panose="02000000000000000000" pitchFamily="2" charset="0"/>
              </a:rPr>
              <a:t>', which are </a:t>
            </a:r>
            <a:r>
              <a:rPr lang="en-US" b="1" dirty="0">
                <a:solidFill>
                  <a:schemeClr val="accent2">
                    <a:lumMod val="75000"/>
                  </a:schemeClr>
                </a:solidFill>
                <a:latin typeface="Indie Flower" panose="02000000000000000000" pitchFamily="2" charset="0"/>
              </a:rPr>
              <a:t>distinct data centers </a:t>
            </a:r>
            <a:r>
              <a:rPr lang="en-US" dirty="0">
                <a:latin typeface="Indie Flower" panose="02000000000000000000" pitchFamily="2" charset="0"/>
              </a:rPr>
              <a:t>providing AWS services. Availability Zones are </a:t>
            </a:r>
            <a:r>
              <a:rPr lang="en-US" b="1" dirty="0">
                <a:solidFill>
                  <a:schemeClr val="accent2">
                    <a:lumMod val="75000"/>
                  </a:schemeClr>
                </a:solidFill>
                <a:latin typeface="Indie Flower" panose="02000000000000000000" pitchFamily="2" charset="0"/>
              </a:rPr>
              <a:t>isolated from each other </a:t>
            </a:r>
            <a:r>
              <a:rPr lang="en-US" dirty="0">
                <a:latin typeface="Indie Flower" panose="02000000000000000000" pitchFamily="2" charset="0"/>
              </a:rPr>
              <a:t>to prevent outages from spreading between Zones. However, Several services </a:t>
            </a:r>
            <a:r>
              <a:rPr lang="en-US" b="1" dirty="0">
                <a:solidFill>
                  <a:schemeClr val="accent2">
                    <a:lumMod val="75000"/>
                  </a:schemeClr>
                </a:solidFill>
                <a:latin typeface="Indie Flower" panose="02000000000000000000" pitchFamily="2" charset="0"/>
              </a:rPr>
              <a:t>operate across </a:t>
            </a:r>
            <a:r>
              <a:rPr lang="en-US" dirty="0">
                <a:latin typeface="Indie Flower" panose="02000000000000000000" pitchFamily="2" charset="0"/>
              </a:rPr>
              <a:t>Availability Zones (e.g. S3, DynamoDB).</a:t>
            </a:r>
          </a:p>
          <a:p>
            <a:endParaRPr lang="en-US" dirty="0"/>
          </a:p>
        </p:txBody>
      </p:sp>
    </p:spTree>
    <p:extLst>
      <p:ext uri="{BB962C8B-B14F-4D97-AF65-F5344CB8AC3E}">
        <p14:creationId xmlns:p14="http://schemas.microsoft.com/office/powerpoint/2010/main" val="290977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9071-FF89-454B-8A84-002D244DAFE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F8DE3F2-4D4F-8B40-B538-87E9CE287C35}"/>
              </a:ext>
            </a:extLst>
          </p:cNvPr>
          <p:cNvPicPr>
            <a:picLocks noChangeAspect="1"/>
          </p:cNvPicPr>
          <p:nvPr/>
        </p:nvPicPr>
        <p:blipFill>
          <a:blip r:embed="rId2"/>
          <a:stretch>
            <a:fillRect/>
          </a:stretch>
        </p:blipFill>
        <p:spPr>
          <a:xfrm>
            <a:off x="0" y="309126"/>
            <a:ext cx="12192000" cy="6358374"/>
          </a:xfrm>
          <a:prstGeom prst="rect">
            <a:avLst/>
          </a:prstGeom>
        </p:spPr>
      </p:pic>
    </p:spTree>
    <p:extLst>
      <p:ext uri="{BB962C8B-B14F-4D97-AF65-F5344CB8AC3E}">
        <p14:creationId xmlns:p14="http://schemas.microsoft.com/office/powerpoint/2010/main" val="3396052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2E80-E8E7-D548-9540-7463E3C003C1}"/>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What is AWS Offering?</a:t>
            </a:r>
            <a:endParaRPr lang="en-US" dirty="0">
              <a:latin typeface="+mn-lt"/>
            </a:endParaRPr>
          </a:p>
        </p:txBody>
      </p:sp>
      <p:sp>
        <p:nvSpPr>
          <p:cNvPr id="4" name="Content Placeholder 2">
            <a:extLst>
              <a:ext uri="{FF2B5EF4-FFF2-40B4-BE49-F238E27FC236}">
                <a16:creationId xmlns:a16="http://schemas.microsoft.com/office/drawing/2014/main" id="{C39AD1E9-2F65-7349-8521-21BBB42B5EF4}"/>
              </a:ext>
            </a:extLst>
          </p:cNvPr>
          <p:cNvSpPr>
            <a:spLocks noGrp="1"/>
          </p:cNvSpPr>
          <p:nvPr>
            <p:ph idx="1"/>
          </p:nvPr>
        </p:nvSpPr>
        <p:spPr/>
        <p:txBody>
          <a:bodyPr>
            <a:noAutofit/>
          </a:bodyPr>
          <a:lstStyle/>
          <a:p>
            <a:pPr algn="just"/>
            <a:r>
              <a:rPr lang="en-US" sz="1800" b="1" dirty="0">
                <a:solidFill>
                  <a:schemeClr val="accent2">
                    <a:lumMod val="75000"/>
                  </a:schemeClr>
                </a:solidFill>
                <a:latin typeface="Indie Flower" panose="02000000000000000000" pitchFamily="2" charset="0"/>
              </a:rPr>
              <a:t>Low</a:t>
            </a:r>
            <a:r>
              <a:rPr lang="en-US" sz="1800" dirty="0">
                <a:solidFill>
                  <a:schemeClr val="accent2">
                    <a:lumMod val="75000"/>
                  </a:schemeClr>
                </a:solidFill>
                <a:latin typeface="Indie Flower" panose="02000000000000000000" pitchFamily="2" charset="0"/>
              </a:rPr>
              <a:t> </a:t>
            </a:r>
            <a:r>
              <a:rPr lang="en-US" sz="1800" b="1" dirty="0">
                <a:solidFill>
                  <a:schemeClr val="accent2">
                    <a:lumMod val="75000"/>
                  </a:schemeClr>
                </a:solidFill>
                <a:latin typeface="Indie Flower" panose="02000000000000000000" pitchFamily="2" charset="0"/>
              </a:rPr>
              <a:t>Ongoing Cost:, </a:t>
            </a:r>
            <a:r>
              <a:rPr lang="en-US" sz="1800" b="1" dirty="0">
                <a:solidFill>
                  <a:schemeClr val="accent1">
                    <a:lumMod val="75000"/>
                  </a:schemeClr>
                </a:solidFill>
                <a:latin typeface="Indie Flower" panose="02000000000000000000" pitchFamily="2" charset="0"/>
              </a:rPr>
              <a:t>pay-as-you-go </a:t>
            </a:r>
            <a:r>
              <a:rPr lang="en-US" sz="1800" dirty="0">
                <a:latin typeface="Indie Flower" panose="02000000000000000000" pitchFamily="2" charset="0"/>
              </a:rPr>
              <a:t>pricing with </a:t>
            </a:r>
            <a:r>
              <a:rPr lang="en-US" sz="1800" b="1" dirty="0">
                <a:solidFill>
                  <a:schemeClr val="accent5">
                    <a:lumMod val="75000"/>
                  </a:schemeClr>
                </a:solidFill>
                <a:latin typeface="Indie Flower" panose="02000000000000000000" pitchFamily="2" charset="0"/>
              </a:rPr>
              <a:t>no up-front expenses </a:t>
            </a:r>
            <a:r>
              <a:rPr lang="en-US" sz="1800" dirty="0">
                <a:latin typeface="Indie Flower" panose="02000000000000000000" pitchFamily="2" charset="0"/>
              </a:rPr>
              <a:t>or long-term commitments.</a:t>
            </a:r>
          </a:p>
          <a:p>
            <a:pPr algn="just"/>
            <a:r>
              <a:rPr lang="en-US" sz="1800" b="1" dirty="0">
                <a:solidFill>
                  <a:schemeClr val="accent2">
                    <a:lumMod val="75000"/>
                  </a:schemeClr>
                </a:solidFill>
                <a:latin typeface="Indie Flower" panose="02000000000000000000" pitchFamily="2" charset="0"/>
              </a:rPr>
              <a:t>Instant Elasticity &amp; Flexible Capacity: (scaling up and down) </a:t>
            </a:r>
            <a:r>
              <a:rPr lang="en-US" sz="1800" dirty="0">
                <a:latin typeface="Indie Flower" panose="02000000000000000000" pitchFamily="2" charset="0"/>
              </a:rPr>
              <a:t>Eliminate guessing on your infrastructure capacity needs.</a:t>
            </a:r>
          </a:p>
          <a:p>
            <a:pPr algn="just"/>
            <a:r>
              <a:rPr lang="en-US" sz="1800" b="1" dirty="0">
                <a:solidFill>
                  <a:schemeClr val="accent2">
                    <a:lumMod val="75000"/>
                  </a:schemeClr>
                </a:solidFill>
                <a:latin typeface="Indie Flower" panose="02000000000000000000" pitchFamily="2" charset="0"/>
              </a:rPr>
              <a:t>Speed &amp; Agility:</a:t>
            </a:r>
            <a:r>
              <a:rPr lang="en-US" sz="1800"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Develop and deploy applications faster Instead of waiting weeks or months for hardware to arrive and get installed.</a:t>
            </a:r>
          </a:p>
          <a:p>
            <a:pPr algn="just"/>
            <a:r>
              <a:rPr lang="en-US" sz="1800" b="1" dirty="0">
                <a:solidFill>
                  <a:schemeClr val="accent2">
                    <a:lumMod val="75000"/>
                  </a:schemeClr>
                </a:solidFill>
                <a:latin typeface="Indie Flower" panose="02000000000000000000" pitchFamily="2" charset="0"/>
              </a:rPr>
              <a:t>Apps not Ops:</a:t>
            </a:r>
            <a:r>
              <a:rPr lang="en-US" sz="1800"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Focus on projects. Let you shift resources away from data center investments and operations and move them to innovative new projects. </a:t>
            </a:r>
          </a:p>
          <a:p>
            <a:pPr algn="just"/>
            <a:r>
              <a:rPr lang="en-US" sz="1800" b="1" dirty="0">
                <a:solidFill>
                  <a:schemeClr val="accent2">
                    <a:lumMod val="75000"/>
                  </a:schemeClr>
                </a:solidFill>
                <a:latin typeface="Indie Flower" panose="02000000000000000000" pitchFamily="2" charset="0"/>
              </a:rPr>
              <a:t>Global Reach:</a:t>
            </a:r>
            <a:r>
              <a:rPr lang="en-US" sz="1800"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Take your apps global in minutes.</a:t>
            </a:r>
          </a:p>
          <a:p>
            <a:pPr algn="just"/>
            <a:r>
              <a:rPr lang="en-US" sz="1800" b="1" dirty="0">
                <a:solidFill>
                  <a:schemeClr val="accent2">
                    <a:lumMod val="75000"/>
                  </a:schemeClr>
                </a:solidFill>
                <a:latin typeface="Indie Flower" panose="02000000000000000000" pitchFamily="2" charset="0"/>
              </a:rPr>
              <a:t>Open and Flexible: </a:t>
            </a:r>
            <a:r>
              <a:rPr lang="en-US" sz="1800" dirty="0">
                <a:latin typeface="Indie Flower" panose="02000000000000000000" pitchFamily="2" charset="0"/>
              </a:rPr>
              <a:t>You choose the development platform or programming model that makes the most sense for your business. </a:t>
            </a:r>
          </a:p>
          <a:p>
            <a:pPr algn="just"/>
            <a:r>
              <a:rPr lang="en-US" sz="1800" b="1" dirty="0">
                <a:solidFill>
                  <a:schemeClr val="accent2">
                    <a:lumMod val="75000"/>
                  </a:schemeClr>
                </a:solidFill>
                <a:latin typeface="Indie Flower" panose="02000000000000000000" pitchFamily="2" charset="0"/>
              </a:rPr>
              <a:t>Secure:  </a:t>
            </a:r>
            <a:r>
              <a:rPr lang="en-US" sz="1800" dirty="0">
                <a:latin typeface="Indie Flower" panose="02000000000000000000" pitchFamily="2" charset="0"/>
              </a:rPr>
              <a:t>Allows</a:t>
            </a:r>
            <a:r>
              <a:rPr lang="en-US" sz="1800" b="1" dirty="0">
                <a:solidFill>
                  <a:schemeClr val="accent2">
                    <a:lumMod val="75000"/>
                  </a:schemeClr>
                </a:solidFill>
                <a:latin typeface="Indie Flower" panose="02000000000000000000" pitchFamily="2" charset="0"/>
              </a:rPr>
              <a:t> </a:t>
            </a:r>
            <a:r>
              <a:rPr lang="en-US" sz="1800" dirty="0">
                <a:latin typeface="Indie Flower" panose="02000000000000000000" pitchFamily="2" charset="0"/>
              </a:rPr>
              <a:t>your application to take advantage of the multiple layers of operational and physical security in the AWS data centers to ensure the integrity and safety of your data.</a:t>
            </a:r>
          </a:p>
          <a:p>
            <a:pPr algn="just"/>
            <a:endParaRPr lang="en-US" sz="1800" dirty="0">
              <a:latin typeface="Indie Flower" panose="02000000000000000000" pitchFamily="2" charset="0"/>
            </a:endParaRPr>
          </a:p>
        </p:txBody>
      </p:sp>
    </p:spTree>
    <p:extLst>
      <p:ext uri="{BB962C8B-B14F-4D97-AF65-F5344CB8AC3E}">
        <p14:creationId xmlns:p14="http://schemas.microsoft.com/office/powerpoint/2010/main" val="265341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0116-4670-E047-9F27-9AC0FB276D99}"/>
              </a:ext>
            </a:extLst>
          </p:cNvPr>
          <p:cNvSpPr>
            <a:spLocks noGrp="1"/>
          </p:cNvSpPr>
          <p:nvPr>
            <p:ph type="title"/>
          </p:nvPr>
        </p:nvSpPr>
        <p:spPr/>
        <p:txBody>
          <a:bodyPr/>
          <a:lstStyle/>
          <a:p>
            <a:endParaRPr lang="en-US"/>
          </a:p>
        </p:txBody>
      </p:sp>
      <p:pic>
        <p:nvPicPr>
          <p:cNvPr id="5" name="Content Placeholder 4" descr="Text&#10;&#10;Description automatically generated with low confidence">
            <a:extLst>
              <a:ext uri="{FF2B5EF4-FFF2-40B4-BE49-F238E27FC236}">
                <a16:creationId xmlns:a16="http://schemas.microsoft.com/office/drawing/2014/main" id="{016C48A1-56C8-B440-B076-8D70477AD4C3}"/>
              </a:ext>
            </a:extLst>
          </p:cNvPr>
          <p:cNvPicPr>
            <a:picLocks noGrp="1" noChangeAspect="1"/>
          </p:cNvPicPr>
          <p:nvPr>
            <p:ph idx="1"/>
          </p:nvPr>
        </p:nvPicPr>
        <p:blipFill>
          <a:blip r:embed="rId2"/>
          <a:stretch>
            <a:fillRect/>
          </a:stretch>
        </p:blipFill>
        <p:spPr>
          <a:xfrm>
            <a:off x="838200" y="187076"/>
            <a:ext cx="9925050" cy="6447088"/>
          </a:xfrm>
        </p:spPr>
      </p:pic>
    </p:spTree>
    <p:extLst>
      <p:ext uri="{BB962C8B-B14F-4D97-AF65-F5344CB8AC3E}">
        <p14:creationId xmlns:p14="http://schemas.microsoft.com/office/powerpoint/2010/main" val="77397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b="1" dirty="0"/>
              <a:t>Cloud computing</a:t>
            </a:r>
          </a:p>
        </p:txBody>
      </p:sp>
      <p:sp>
        <p:nvSpPr>
          <p:cNvPr id="3" name="Content Placeholder 2"/>
          <p:cNvSpPr>
            <a:spLocks noGrp="1"/>
          </p:cNvSpPr>
          <p:nvPr>
            <p:ph idx="1"/>
          </p:nvPr>
        </p:nvSpPr>
        <p:spPr/>
        <p:txBody>
          <a:bodyPr>
            <a:normAutofit/>
          </a:bodyPr>
          <a:lstStyle/>
          <a:p>
            <a:r>
              <a:rPr lang="en-GB" dirty="0"/>
              <a:t>Cloud computing is the delivery of computing services – servers, storage, databases, networking, software, analytics, intelligence and more – over the Internet</a:t>
            </a:r>
          </a:p>
          <a:p>
            <a:r>
              <a:rPr lang="en-GB" dirty="0"/>
              <a:t>The Cloud offers faster innovation, flexible resources and economies of scale. </a:t>
            </a:r>
          </a:p>
          <a:p>
            <a:r>
              <a:rPr lang="en-GB" dirty="0"/>
              <a:t>You only pay for cloud services you use thereby lowering your operating costs, run your infrastructure more efficiently and scale as your business needs change.</a:t>
            </a:r>
          </a:p>
          <a:p>
            <a:r>
              <a:rPr lang="en-GB" dirty="0"/>
              <a:t>Examples of Cloud providers: Amazon AWS &amp; Microsoft Azure (currently the top 2 Cloud providers) </a:t>
            </a:r>
          </a:p>
        </p:txBody>
      </p:sp>
    </p:spTree>
    <p:extLst>
      <p:ext uri="{BB962C8B-B14F-4D97-AF65-F5344CB8AC3E}">
        <p14:creationId xmlns:p14="http://schemas.microsoft.com/office/powerpoint/2010/main" val="420915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7378-A5BC-DC4C-81E3-3F330581A3A0}"/>
              </a:ext>
            </a:extLst>
          </p:cNvPr>
          <p:cNvSpPr>
            <a:spLocks noGrp="1"/>
          </p:cNvSpPr>
          <p:nvPr>
            <p:ph type="title"/>
          </p:nvPr>
        </p:nvSpPr>
        <p:spPr>
          <a:xfrm>
            <a:off x="290146" y="206864"/>
            <a:ext cx="10515600" cy="1325563"/>
          </a:xfrm>
        </p:spPr>
        <p:txBody>
          <a:bodyPr>
            <a:normAutofit/>
          </a:bodyPr>
          <a:lstStyle/>
          <a:p>
            <a:r>
              <a:rPr lang="en-GB" dirty="0"/>
              <a:t>Amazon Elastic Compute Cloud (Amazon EC2)</a:t>
            </a:r>
            <a:endParaRPr lang="en-GB" b="1" dirty="0"/>
          </a:p>
        </p:txBody>
      </p:sp>
      <p:sp>
        <p:nvSpPr>
          <p:cNvPr id="3" name="Content Placeholder 2">
            <a:extLst>
              <a:ext uri="{FF2B5EF4-FFF2-40B4-BE49-F238E27FC236}">
                <a16:creationId xmlns:a16="http://schemas.microsoft.com/office/drawing/2014/main" id="{6A84B79A-27C2-F448-9E71-409376842D36}"/>
              </a:ext>
            </a:extLst>
          </p:cNvPr>
          <p:cNvSpPr>
            <a:spLocks noGrp="1"/>
          </p:cNvSpPr>
          <p:nvPr>
            <p:ph idx="1"/>
          </p:nvPr>
        </p:nvSpPr>
        <p:spPr>
          <a:xfrm>
            <a:off x="290146" y="1326213"/>
            <a:ext cx="11611708" cy="1325563"/>
          </a:xfrm>
        </p:spPr>
        <p:txBody>
          <a:bodyPr>
            <a:normAutofit fontScale="85000" lnSpcReduction="20000"/>
          </a:bodyPr>
          <a:lstStyle/>
          <a:p>
            <a:pPr algn="just"/>
            <a:r>
              <a:rPr lang="en-GB" dirty="0"/>
              <a:t>Amazon Elastic Compute Cloud (Amazon EC2) is a web service that provides secure, resizable compute capacity in the cloud.</a:t>
            </a:r>
          </a:p>
          <a:p>
            <a:pPr algn="just"/>
            <a:r>
              <a:rPr lang="en-GB" dirty="0"/>
              <a:t>Amazon EC2 offers the broadest choice of instances, built on compute, storage, and networking technologies and engineered for high performance and security.</a:t>
            </a:r>
            <a:endParaRPr lang="en-US" dirty="0"/>
          </a:p>
        </p:txBody>
      </p:sp>
      <p:pic>
        <p:nvPicPr>
          <p:cNvPr id="6" name="Picture 5" descr="Diagram&#10;&#10;Description automatically generated">
            <a:extLst>
              <a:ext uri="{FF2B5EF4-FFF2-40B4-BE49-F238E27FC236}">
                <a16:creationId xmlns:a16="http://schemas.microsoft.com/office/drawing/2014/main" id="{A589E16D-2628-4D4D-93FF-6F637372222C}"/>
              </a:ext>
            </a:extLst>
          </p:cNvPr>
          <p:cNvPicPr>
            <a:picLocks noChangeAspect="1"/>
          </p:cNvPicPr>
          <p:nvPr/>
        </p:nvPicPr>
        <p:blipFill>
          <a:blip r:embed="rId3"/>
          <a:stretch>
            <a:fillRect/>
          </a:stretch>
        </p:blipFill>
        <p:spPr>
          <a:xfrm>
            <a:off x="504092" y="2809267"/>
            <a:ext cx="2202911" cy="3822699"/>
          </a:xfrm>
          <a:prstGeom prst="rect">
            <a:avLst/>
          </a:prstGeom>
        </p:spPr>
      </p:pic>
      <p:pic>
        <p:nvPicPr>
          <p:cNvPr id="8" name="Picture 7" descr="Diagram&#10;&#10;Description automatically generated">
            <a:extLst>
              <a:ext uri="{FF2B5EF4-FFF2-40B4-BE49-F238E27FC236}">
                <a16:creationId xmlns:a16="http://schemas.microsoft.com/office/drawing/2014/main" id="{1FB7611F-92DD-9D48-A844-A70A261EFB23}"/>
              </a:ext>
            </a:extLst>
          </p:cNvPr>
          <p:cNvPicPr>
            <a:picLocks noChangeAspect="1"/>
          </p:cNvPicPr>
          <p:nvPr/>
        </p:nvPicPr>
        <p:blipFill>
          <a:blip r:embed="rId4"/>
          <a:stretch>
            <a:fillRect/>
          </a:stretch>
        </p:blipFill>
        <p:spPr>
          <a:xfrm>
            <a:off x="7138745" y="3199791"/>
            <a:ext cx="2003790" cy="3041650"/>
          </a:xfrm>
          <a:prstGeom prst="rect">
            <a:avLst/>
          </a:prstGeom>
        </p:spPr>
      </p:pic>
      <p:sp>
        <p:nvSpPr>
          <p:cNvPr id="9" name="Rectangle 8">
            <a:extLst>
              <a:ext uri="{FF2B5EF4-FFF2-40B4-BE49-F238E27FC236}">
                <a16:creationId xmlns:a16="http://schemas.microsoft.com/office/drawing/2014/main" id="{3813BC51-8757-4F42-A9BF-70022DCC8358}"/>
              </a:ext>
            </a:extLst>
          </p:cNvPr>
          <p:cNvSpPr/>
          <p:nvPr/>
        </p:nvSpPr>
        <p:spPr>
          <a:xfrm>
            <a:off x="2707003" y="3062819"/>
            <a:ext cx="4159275" cy="646331"/>
          </a:xfrm>
          <a:prstGeom prst="rect">
            <a:avLst/>
          </a:prstGeom>
        </p:spPr>
        <p:txBody>
          <a:bodyPr wrap="square">
            <a:spAutoFit/>
          </a:bodyPr>
          <a:lstStyle/>
          <a:p>
            <a:r>
              <a:rPr lang="en-GB" b="1" dirty="0">
                <a:solidFill>
                  <a:srgbClr val="0432FF"/>
                </a:solidFill>
              </a:rPr>
              <a:t>Faster innovation and increased security</a:t>
            </a:r>
          </a:p>
          <a:p>
            <a:r>
              <a:rPr lang="en-GB" b="1" dirty="0">
                <a:solidFill>
                  <a:srgbClr val="0432FF"/>
                </a:solidFill>
              </a:rPr>
              <a:t> with AWS Nitro System</a:t>
            </a:r>
            <a:endParaRPr lang="en-US" dirty="0">
              <a:solidFill>
                <a:srgbClr val="0432FF"/>
              </a:solidFill>
            </a:endParaRPr>
          </a:p>
        </p:txBody>
      </p:sp>
      <p:sp>
        <p:nvSpPr>
          <p:cNvPr id="10" name="Rectangle 9">
            <a:extLst>
              <a:ext uri="{FF2B5EF4-FFF2-40B4-BE49-F238E27FC236}">
                <a16:creationId xmlns:a16="http://schemas.microsoft.com/office/drawing/2014/main" id="{64C9DCFD-1FA0-0C4B-B38B-B30D317F99D8}"/>
              </a:ext>
            </a:extLst>
          </p:cNvPr>
          <p:cNvSpPr/>
          <p:nvPr/>
        </p:nvSpPr>
        <p:spPr>
          <a:xfrm>
            <a:off x="2784980" y="4560312"/>
            <a:ext cx="2137893" cy="369332"/>
          </a:xfrm>
          <a:prstGeom prst="rect">
            <a:avLst/>
          </a:prstGeom>
        </p:spPr>
        <p:txBody>
          <a:bodyPr wrap="none">
            <a:spAutoFit/>
          </a:bodyPr>
          <a:lstStyle/>
          <a:p>
            <a:r>
              <a:rPr lang="en-GB" b="1" dirty="0">
                <a:solidFill>
                  <a:srgbClr val="0432FF"/>
                </a:solidFill>
              </a:rPr>
              <a:t>Choice of processors</a:t>
            </a:r>
            <a:endParaRPr lang="en-US" dirty="0">
              <a:solidFill>
                <a:srgbClr val="0432FF"/>
              </a:solidFill>
            </a:endParaRPr>
          </a:p>
        </p:txBody>
      </p:sp>
      <p:sp>
        <p:nvSpPr>
          <p:cNvPr id="11" name="Rectangle 10">
            <a:extLst>
              <a:ext uri="{FF2B5EF4-FFF2-40B4-BE49-F238E27FC236}">
                <a16:creationId xmlns:a16="http://schemas.microsoft.com/office/drawing/2014/main" id="{DD8807DE-6630-7348-B9B4-684B5DB1A53B}"/>
              </a:ext>
            </a:extLst>
          </p:cNvPr>
          <p:cNvSpPr/>
          <p:nvPr/>
        </p:nvSpPr>
        <p:spPr>
          <a:xfrm>
            <a:off x="2784980" y="5987018"/>
            <a:ext cx="2659895" cy="369332"/>
          </a:xfrm>
          <a:prstGeom prst="rect">
            <a:avLst/>
          </a:prstGeom>
        </p:spPr>
        <p:txBody>
          <a:bodyPr wrap="none">
            <a:spAutoFit/>
          </a:bodyPr>
          <a:lstStyle/>
          <a:p>
            <a:r>
              <a:rPr lang="en-GB" b="1" dirty="0">
                <a:solidFill>
                  <a:srgbClr val="0432FF"/>
                </a:solidFill>
              </a:rPr>
              <a:t>High performance storage</a:t>
            </a:r>
            <a:endParaRPr lang="en-US" dirty="0">
              <a:solidFill>
                <a:srgbClr val="0432FF"/>
              </a:solidFill>
            </a:endParaRPr>
          </a:p>
        </p:txBody>
      </p:sp>
      <p:sp>
        <p:nvSpPr>
          <p:cNvPr id="12" name="Rectangle 11">
            <a:extLst>
              <a:ext uri="{FF2B5EF4-FFF2-40B4-BE49-F238E27FC236}">
                <a16:creationId xmlns:a16="http://schemas.microsoft.com/office/drawing/2014/main" id="{89C3B75E-0C71-F045-8E33-7FF9A656B70D}"/>
              </a:ext>
            </a:extLst>
          </p:cNvPr>
          <p:cNvSpPr/>
          <p:nvPr/>
        </p:nvSpPr>
        <p:spPr>
          <a:xfrm>
            <a:off x="9484997" y="3709150"/>
            <a:ext cx="2260234" cy="369332"/>
          </a:xfrm>
          <a:prstGeom prst="rect">
            <a:avLst/>
          </a:prstGeom>
        </p:spPr>
        <p:txBody>
          <a:bodyPr wrap="none">
            <a:spAutoFit/>
          </a:bodyPr>
          <a:lstStyle/>
          <a:p>
            <a:r>
              <a:rPr lang="en-GB" b="1" dirty="0">
                <a:solidFill>
                  <a:srgbClr val="0432FF"/>
                </a:solidFill>
              </a:rPr>
              <a:t>Enhanced networking</a:t>
            </a:r>
            <a:endParaRPr lang="en-US" dirty="0">
              <a:solidFill>
                <a:srgbClr val="0432FF"/>
              </a:solidFill>
            </a:endParaRPr>
          </a:p>
        </p:txBody>
      </p:sp>
      <p:sp>
        <p:nvSpPr>
          <p:cNvPr id="13" name="Rectangle 12">
            <a:extLst>
              <a:ext uri="{FF2B5EF4-FFF2-40B4-BE49-F238E27FC236}">
                <a16:creationId xmlns:a16="http://schemas.microsoft.com/office/drawing/2014/main" id="{C6872FEE-D45D-514C-8A5F-2ABA5AA543A2}"/>
              </a:ext>
            </a:extLst>
          </p:cNvPr>
          <p:cNvSpPr/>
          <p:nvPr/>
        </p:nvSpPr>
        <p:spPr>
          <a:xfrm>
            <a:off x="9352265" y="5529761"/>
            <a:ext cx="2821542" cy="369332"/>
          </a:xfrm>
          <a:prstGeom prst="rect">
            <a:avLst/>
          </a:prstGeom>
        </p:spPr>
        <p:txBody>
          <a:bodyPr wrap="none">
            <a:spAutoFit/>
          </a:bodyPr>
          <a:lstStyle/>
          <a:p>
            <a:r>
              <a:rPr lang="en-GB" b="1" dirty="0">
                <a:solidFill>
                  <a:srgbClr val="0432FF"/>
                </a:solidFill>
              </a:rPr>
              <a:t>Choice of purchasing model</a:t>
            </a:r>
            <a:endParaRPr lang="en-US" dirty="0">
              <a:solidFill>
                <a:srgbClr val="0432FF"/>
              </a:solidFill>
            </a:endParaRPr>
          </a:p>
        </p:txBody>
      </p:sp>
    </p:spTree>
    <p:extLst>
      <p:ext uri="{BB962C8B-B14F-4D97-AF65-F5344CB8AC3E}">
        <p14:creationId xmlns:p14="http://schemas.microsoft.com/office/powerpoint/2010/main" val="984322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CF57-7B56-4D46-845B-169E8228DA51}"/>
              </a:ext>
            </a:extLst>
          </p:cNvPr>
          <p:cNvSpPr>
            <a:spLocks noGrp="1"/>
          </p:cNvSpPr>
          <p:nvPr>
            <p:ph type="title"/>
          </p:nvPr>
        </p:nvSpPr>
        <p:spPr/>
        <p:txBody>
          <a:bodyPr/>
          <a:lstStyle/>
          <a:p>
            <a:r>
              <a:rPr lang="en-GB" dirty="0"/>
              <a:t>EC2 Instances</a:t>
            </a:r>
            <a:endParaRPr lang="en-US" dirty="0"/>
          </a:p>
        </p:txBody>
      </p:sp>
      <p:sp>
        <p:nvSpPr>
          <p:cNvPr id="5" name="Content Placeholder 2">
            <a:extLst>
              <a:ext uri="{FF2B5EF4-FFF2-40B4-BE49-F238E27FC236}">
                <a16:creationId xmlns:a16="http://schemas.microsoft.com/office/drawing/2014/main" id="{FF92F895-A0E6-B946-98E9-E007E473AE51}"/>
              </a:ext>
            </a:extLst>
          </p:cNvPr>
          <p:cNvSpPr>
            <a:spLocks noGrp="1"/>
          </p:cNvSpPr>
          <p:nvPr>
            <p:ph idx="1"/>
          </p:nvPr>
        </p:nvSpPr>
        <p:spPr>
          <a:xfrm>
            <a:off x="1135539" y="1690687"/>
            <a:ext cx="9151461" cy="4956297"/>
          </a:xfrm>
        </p:spPr>
        <p:txBody>
          <a:bodyPr>
            <a:noAutofit/>
          </a:bodyPr>
          <a:lstStyle/>
          <a:p>
            <a:pPr algn="just"/>
            <a:r>
              <a:rPr lang="en-US" sz="2000" b="1" dirty="0">
                <a:solidFill>
                  <a:schemeClr val="accent2">
                    <a:lumMod val="75000"/>
                  </a:schemeClr>
                </a:solidFill>
                <a:latin typeface="Indie Flower" panose="02000000000000000000" pitchFamily="2" charset="0"/>
              </a:rPr>
              <a:t>Micro instances (t1.micro):</a:t>
            </a:r>
          </a:p>
          <a:p>
            <a:pPr lvl="1" algn="just"/>
            <a:r>
              <a:rPr lang="en-US" sz="1600" dirty="0">
                <a:latin typeface="Indie Flower" panose="02000000000000000000" pitchFamily="2" charset="0"/>
              </a:rPr>
              <a:t>Micro Instance 613 </a:t>
            </a:r>
            <a:r>
              <a:rPr lang="en-US" sz="1600" dirty="0" err="1">
                <a:latin typeface="Indie Flower" panose="02000000000000000000" pitchFamily="2" charset="0"/>
              </a:rPr>
              <a:t>MiB</a:t>
            </a:r>
            <a:r>
              <a:rPr lang="en-US" sz="1600" dirty="0">
                <a:latin typeface="Indie Flower" panose="02000000000000000000" pitchFamily="2" charset="0"/>
              </a:rPr>
              <a:t> of memory, up to 2 ECUs (for short periodic bursts), EBS storage only, 32-bit or 64-bit platform.</a:t>
            </a:r>
          </a:p>
          <a:p>
            <a:pPr algn="just"/>
            <a:r>
              <a:rPr lang="en-US" sz="2000" b="1" dirty="0">
                <a:solidFill>
                  <a:schemeClr val="accent2">
                    <a:lumMod val="75000"/>
                  </a:schemeClr>
                </a:solidFill>
                <a:latin typeface="Indie Flower" panose="02000000000000000000" pitchFamily="2" charset="0"/>
              </a:rPr>
              <a:t>Standard Instances </a:t>
            </a:r>
            <a:r>
              <a:rPr lang="en-US" sz="2000" dirty="0">
                <a:latin typeface="Indie Flower" panose="02000000000000000000" pitchFamily="2" charset="0"/>
              </a:rPr>
              <a:t>provide customers with a balanced set of resources and a low cost platform.</a:t>
            </a:r>
          </a:p>
          <a:p>
            <a:pPr lvl="1" algn="just"/>
            <a:r>
              <a:rPr lang="en-US" sz="1600" b="1" dirty="0">
                <a:solidFill>
                  <a:schemeClr val="accent2">
                    <a:lumMod val="75000"/>
                  </a:schemeClr>
                </a:solidFill>
                <a:latin typeface="Indie Flower" panose="02000000000000000000" pitchFamily="2" charset="0"/>
              </a:rPr>
              <a:t>M1 Small Instance (Default) </a:t>
            </a:r>
            <a:r>
              <a:rPr lang="en-US" sz="1600" dirty="0">
                <a:latin typeface="Indie Flower" panose="02000000000000000000" pitchFamily="2" charset="0"/>
              </a:rPr>
              <a:t>1.7 </a:t>
            </a:r>
            <a:r>
              <a:rPr lang="en-US" sz="1600" dirty="0" err="1">
                <a:latin typeface="Indie Flower" panose="02000000000000000000" pitchFamily="2" charset="0"/>
              </a:rPr>
              <a:t>GiB</a:t>
            </a:r>
            <a:r>
              <a:rPr lang="en-US" sz="1600" dirty="0">
                <a:latin typeface="Indie Flower" panose="02000000000000000000" pitchFamily="2" charset="0"/>
              </a:rPr>
              <a:t> of memory, 1 EC2 Compute Unit (1 virtual core with 1 EC2 Compute Unit), 160 GB of local instance storage, 32-bit or 64-bit platform</a:t>
            </a:r>
          </a:p>
          <a:p>
            <a:pPr lvl="1" algn="just"/>
            <a:r>
              <a:rPr lang="en-US" sz="1600" b="1" dirty="0">
                <a:solidFill>
                  <a:schemeClr val="accent2">
                    <a:lumMod val="75000"/>
                  </a:schemeClr>
                </a:solidFill>
                <a:latin typeface="Indie Flower" panose="02000000000000000000" pitchFamily="2" charset="0"/>
              </a:rPr>
              <a:t>M1 Medium Instance </a:t>
            </a:r>
            <a:r>
              <a:rPr lang="en-US" sz="1600" dirty="0">
                <a:latin typeface="Indie Flower" panose="02000000000000000000" pitchFamily="2" charset="0"/>
              </a:rPr>
              <a:t>3.75 </a:t>
            </a:r>
            <a:r>
              <a:rPr lang="en-US" sz="1600" dirty="0" err="1">
                <a:latin typeface="Indie Flower" panose="02000000000000000000" pitchFamily="2" charset="0"/>
              </a:rPr>
              <a:t>GiB</a:t>
            </a:r>
            <a:r>
              <a:rPr lang="en-US" sz="1600" dirty="0">
                <a:latin typeface="Indie Flower" panose="02000000000000000000" pitchFamily="2" charset="0"/>
              </a:rPr>
              <a:t> of memory, 2 EC2 Compute Units (1 virtual core with 2 EC2 Compute Units each), 410 GB of local instance storage, 32-bit or 64-bit platform</a:t>
            </a:r>
          </a:p>
          <a:p>
            <a:pPr lvl="1" algn="just"/>
            <a:r>
              <a:rPr lang="en-US" sz="1600" b="1" dirty="0">
                <a:solidFill>
                  <a:schemeClr val="accent2">
                    <a:lumMod val="75000"/>
                  </a:schemeClr>
                </a:solidFill>
                <a:latin typeface="Indie Flower" panose="02000000000000000000" pitchFamily="2" charset="0"/>
              </a:rPr>
              <a:t>M1 Large Instance </a:t>
            </a:r>
            <a:r>
              <a:rPr lang="en-US" sz="1600" dirty="0">
                <a:latin typeface="Indie Flower" panose="02000000000000000000" pitchFamily="2" charset="0"/>
              </a:rPr>
              <a:t>7.5 </a:t>
            </a:r>
            <a:r>
              <a:rPr lang="en-US" sz="1600" dirty="0" err="1">
                <a:latin typeface="Indie Flower" panose="02000000000000000000" pitchFamily="2" charset="0"/>
              </a:rPr>
              <a:t>GiB</a:t>
            </a:r>
            <a:r>
              <a:rPr lang="en-US" sz="1600" dirty="0">
                <a:latin typeface="Indie Flower" panose="02000000000000000000" pitchFamily="2" charset="0"/>
              </a:rPr>
              <a:t> of memory, 4 EC2 Compute Units (2 virtual cores with 2 EC2 Compute Units each), 850 GB of local instance storage, 64-bit platform</a:t>
            </a:r>
          </a:p>
          <a:p>
            <a:pPr lvl="1" algn="just"/>
            <a:r>
              <a:rPr lang="en-US" sz="1600" b="1" dirty="0">
                <a:solidFill>
                  <a:schemeClr val="accent2">
                    <a:lumMod val="75000"/>
                  </a:schemeClr>
                </a:solidFill>
                <a:latin typeface="Indie Flower" panose="02000000000000000000" pitchFamily="2" charset="0"/>
              </a:rPr>
              <a:t>M1 Extra Large Instance </a:t>
            </a:r>
            <a:r>
              <a:rPr lang="en-US" sz="1600" dirty="0">
                <a:latin typeface="Indie Flower" panose="02000000000000000000" pitchFamily="2" charset="0"/>
              </a:rPr>
              <a:t>15 </a:t>
            </a:r>
            <a:r>
              <a:rPr lang="en-US" sz="1600" dirty="0" err="1">
                <a:latin typeface="Indie Flower" panose="02000000000000000000" pitchFamily="2" charset="0"/>
              </a:rPr>
              <a:t>GiB</a:t>
            </a:r>
            <a:r>
              <a:rPr lang="en-US" sz="1600" dirty="0">
                <a:latin typeface="Indie Flower" panose="02000000000000000000" pitchFamily="2" charset="0"/>
              </a:rPr>
              <a:t> of memory, 8 EC2 Compute Units (4 virtual cores with 2 EC2 Compute Units each), 1690 GB of local instance storage, 64-bit platform</a:t>
            </a:r>
          </a:p>
          <a:p>
            <a:pPr lvl="1" algn="just"/>
            <a:r>
              <a:rPr lang="en-US" sz="1600" b="1" dirty="0">
                <a:solidFill>
                  <a:schemeClr val="accent2">
                    <a:lumMod val="75000"/>
                  </a:schemeClr>
                </a:solidFill>
                <a:latin typeface="Indie Flower" panose="02000000000000000000" pitchFamily="2" charset="0"/>
              </a:rPr>
              <a:t>M3 Extra Large Instance </a:t>
            </a:r>
            <a:r>
              <a:rPr lang="en-US" sz="1600" dirty="0">
                <a:latin typeface="Indie Flower" panose="02000000000000000000" pitchFamily="2" charset="0"/>
              </a:rPr>
              <a:t>15 </a:t>
            </a:r>
            <a:r>
              <a:rPr lang="en-US" sz="1600" dirty="0" err="1">
                <a:latin typeface="Indie Flower" panose="02000000000000000000" pitchFamily="2" charset="0"/>
              </a:rPr>
              <a:t>GiB</a:t>
            </a:r>
            <a:r>
              <a:rPr lang="en-US" sz="1600" dirty="0">
                <a:latin typeface="Indie Flower" panose="02000000000000000000" pitchFamily="2" charset="0"/>
              </a:rPr>
              <a:t> of memory, 13 EC2 Compute Units (4 virtual cores with 3.25 EC2 Compute Units each), EBS storage only, 64-bit platform</a:t>
            </a:r>
          </a:p>
          <a:p>
            <a:pPr lvl="1" algn="just"/>
            <a:r>
              <a:rPr lang="en-US" sz="1600" b="1" dirty="0">
                <a:solidFill>
                  <a:schemeClr val="accent2">
                    <a:lumMod val="75000"/>
                  </a:schemeClr>
                </a:solidFill>
                <a:latin typeface="Indie Flower" panose="02000000000000000000" pitchFamily="2" charset="0"/>
              </a:rPr>
              <a:t>M3 Double Extra Large Instance </a:t>
            </a:r>
            <a:r>
              <a:rPr lang="en-US" sz="1600" dirty="0">
                <a:latin typeface="Indie Flower" panose="02000000000000000000" pitchFamily="2" charset="0"/>
              </a:rPr>
              <a:t>30 </a:t>
            </a:r>
            <a:r>
              <a:rPr lang="en-US" sz="1600" dirty="0" err="1">
                <a:latin typeface="Indie Flower" panose="02000000000000000000" pitchFamily="2" charset="0"/>
              </a:rPr>
              <a:t>GiB</a:t>
            </a:r>
            <a:r>
              <a:rPr lang="en-US" sz="1600" dirty="0">
                <a:latin typeface="Indie Flower" panose="02000000000000000000" pitchFamily="2" charset="0"/>
              </a:rPr>
              <a:t> of memory, 26 EC2 Compute Units (8 virtual cores with 3.25 EC2 Compute Units each), EBS storage only, 64-bit platform</a:t>
            </a:r>
          </a:p>
        </p:txBody>
      </p:sp>
    </p:spTree>
    <p:extLst>
      <p:ext uri="{BB962C8B-B14F-4D97-AF65-F5344CB8AC3E}">
        <p14:creationId xmlns:p14="http://schemas.microsoft.com/office/powerpoint/2010/main" val="34968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B25-7A3D-F54C-94C9-529D0A0B5F5A}"/>
              </a:ext>
            </a:extLst>
          </p:cNvPr>
          <p:cNvSpPr>
            <a:spLocks noGrp="1"/>
          </p:cNvSpPr>
          <p:nvPr>
            <p:ph type="title"/>
          </p:nvPr>
        </p:nvSpPr>
        <p:spPr/>
        <p:txBody>
          <a:bodyPr/>
          <a:lstStyle/>
          <a:p>
            <a:r>
              <a:rPr lang="en-US" dirty="0">
                <a:latin typeface="Indie Flower" panose="02000000000000000000" pitchFamily="2" charset="0"/>
              </a:rPr>
              <a:t>EC2 Payment methods</a:t>
            </a:r>
            <a:endParaRPr lang="en-US" dirty="0"/>
          </a:p>
        </p:txBody>
      </p:sp>
      <p:sp>
        <p:nvSpPr>
          <p:cNvPr id="4" name="Content Placeholder 2">
            <a:extLst>
              <a:ext uri="{FF2B5EF4-FFF2-40B4-BE49-F238E27FC236}">
                <a16:creationId xmlns:a16="http://schemas.microsoft.com/office/drawing/2014/main" id="{F11040BA-2F11-4046-86A2-2E7E8F60C011}"/>
              </a:ext>
            </a:extLst>
          </p:cNvPr>
          <p:cNvSpPr txBox="1">
            <a:spLocks/>
          </p:cNvSpPr>
          <p:nvPr/>
        </p:nvSpPr>
        <p:spPr>
          <a:xfrm>
            <a:off x="1142108" y="1905000"/>
            <a:ext cx="10211692" cy="4495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solidFill>
                  <a:schemeClr val="accent1">
                    <a:lumMod val="75000"/>
                  </a:schemeClr>
                </a:solidFill>
                <a:latin typeface="Indie Flower" panose="02000000000000000000" pitchFamily="2" charset="0"/>
              </a:rPr>
              <a:t>On-Demand Instances</a:t>
            </a:r>
            <a:r>
              <a:rPr lang="en-US">
                <a:solidFill>
                  <a:schemeClr val="accent1">
                    <a:lumMod val="75000"/>
                  </a:schemeClr>
                </a:solidFill>
                <a:latin typeface="Indie Flower" panose="02000000000000000000" pitchFamily="2" charset="0"/>
              </a:rPr>
              <a:t> </a:t>
            </a:r>
            <a:r>
              <a:rPr lang="en-US">
                <a:latin typeface="Indie Flower" panose="02000000000000000000" pitchFamily="2" charset="0"/>
              </a:rPr>
              <a:t>let you </a:t>
            </a:r>
            <a:r>
              <a:rPr lang="en-US" b="1">
                <a:solidFill>
                  <a:schemeClr val="accent2">
                    <a:lumMod val="75000"/>
                  </a:schemeClr>
                </a:solidFill>
                <a:latin typeface="Indie Flower" panose="02000000000000000000" pitchFamily="2" charset="0"/>
              </a:rPr>
              <a:t>pay for compute capacity by the hour </a:t>
            </a:r>
            <a:r>
              <a:rPr lang="en-US">
                <a:latin typeface="Indie Flower" panose="02000000000000000000" pitchFamily="2" charset="0"/>
              </a:rPr>
              <a:t>with </a:t>
            </a:r>
            <a:r>
              <a:rPr lang="en-US" b="1">
                <a:solidFill>
                  <a:schemeClr val="accent2">
                    <a:lumMod val="75000"/>
                  </a:schemeClr>
                </a:solidFill>
                <a:latin typeface="Indie Flower" panose="02000000000000000000" pitchFamily="2" charset="0"/>
              </a:rPr>
              <a:t>no long-term commitments</a:t>
            </a:r>
            <a:r>
              <a:rPr lang="en-US">
                <a:latin typeface="Indie Flower" panose="02000000000000000000" pitchFamily="2" charset="0"/>
              </a:rPr>
              <a:t>. </a:t>
            </a:r>
          </a:p>
          <a:p>
            <a:pPr algn="just"/>
            <a:r>
              <a:rPr lang="en-US" b="1">
                <a:solidFill>
                  <a:schemeClr val="accent1">
                    <a:lumMod val="75000"/>
                  </a:schemeClr>
                </a:solidFill>
                <a:latin typeface="Indie Flower" panose="02000000000000000000" pitchFamily="2" charset="0"/>
              </a:rPr>
              <a:t>Reserved Instances</a:t>
            </a:r>
            <a:r>
              <a:rPr lang="en-US">
                <a:latin typeface="Indie Flower" panose="02000000000000000000" pitchFamily="2" charset="0"/>
              </a:rPr>
              <a:t> give you the option to </a:t>
            </a:r>
            <a:r>
              <a:rPr lang="en-US" b="1">
                <a:solidFill>
                  <a:schemeClr val="accent2">
                    <a:lumMod val="75000"/>
                  </a:schemeClr>
                </a:solidFill>
                <a:latin typeface="Indie Flower" panose="02000000000000000000" pitchFamily="2" charset="0"/>
              </a:rPr>
              <a:t>make a low, one-time payment for each instance</a:t>
            </a:r>
            <a:r>
              <a:rPr lang="en-US">
                <a:latin typeface="Indie Flower" panose="02000000000000000000" pitchFamily="2" charset="0"/>
              </a:rPr>
              <a:t> you want to reserve and in turn </a:t>
            </a:r>
            <a:r>
              <a:rPr lang="en-US" b="1">
                <a:solidFill>
                  <a:schemeClr val="accent2">
                    <a:lumMod val="75000"/>
                  </a:schemeClr>
                </a:solidFill>
                <a:latin typeface="Indie Flower" panose="02000000000000000000" pitchFamily="2" charset="0"/>
              </a:rPr>
              <a:t>receive a significant discount on the hourly charge</a:t>
            </a:r>
            <a:r>
              <a:rPr lang="en-US">
                <a:latin typeface="Indie Flower" panose="02000000000000000000" pitchFamily="2" charset="0"/>
              </a:rPr>
              <a:t> for that instance. </a:t>
            </a:r>
          </a:p>
          <a:p>
            <a:pPr algn="just"/>
            <a:r>
              <a:rPr lang="en-US" b="1">
                <a:solidFill>
                  <a:schemeClr val="accent1">
                    <a:lumMod val="75000"/>
                  </a:schemeClr>
                </a:solidFill>
                <a:latin typeface="Indie Flower" panose="02000000000000000000" pitchFamily="2" charset="0"/>
              </a:rPr>
              <a:t>Spot Instances</a:t>
            </a:r>
            <a:r>
              <a:rPr lang="en-US">
                <a:latin typeface="Indie Flower" panose="02000000000000000000" pitchFamily="2" charset="0"/>
              </a:rPr>
              <a:t> allow customers to </a:t>
            </a:r>
            <a:r>
              <a:rPr lang="en-US" b="1">
                <a:solidFill>
                  <a:schemeClr val="accent2">
                    <a:lumMod val="75000"/>
                  </a:schemeClr>
                </a:solidFill>
                <a:latin typeface="Indie Flower" panose="02000000000000000000" pitchFamily="2" charset="0"/>
              </a:rPr>
              <a:t>bid on unused Amazon EC2 capacity </a:t>
            </a:r>
            <a:r>
              <a:rPr lang="en-US">
                <a:latin typeface="Indie Flower" panose="02000000000000000000" pitchFamily="2" charset="0"/>
              </a:rPr>
              <a:t>and </a:t>
            </a:r>
            <a:r>
              <a:rPr lang="en-US" b="1">
                <a:solidFill>
                  <a:schemeClr val="accent2">
                    <a:lumMod val="75000"/>
                  </a:schemeClr>
                </a:solidFill>
                <a:latin typeface="Indie Flower" panose="02000000000000000000" pitchFamily="2" charset="0"/>
              </a:rPr>
              <a:t>run those instances for as long as their bid exceeds the current Spot Price</a:t>
            </a:r>
            <a:r>
              <a:rPr lang="en-US">
                <a:latin typeface="Indie Flower" panose="02000000000000000000" pitchFamily="2" charset="0"/>
              </a:rPr>
              <a:t>. </a:t>
            </a:r>
          </a:p>
          <a:p>
            <a:pPr algn="just"/>
            <a:endParaRPr lang="en-US" dirty="0"/>
          </a:p>
        </p:txBody>
      </p:sp>
    </p:spTree>
    <p:extLst>
      <p:ext uri="{BB962C8B-B14F-4D97-AF65-F5344CB8AC3E}">
        <p14:creationId xmlns:p14="http://schemas.microsoft.com/office/powerpoint/2010/main" val="262608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C8C4-74E6-0C46-96D8-B86C3C680490}"/>
              </a:ext>
            </a:extLst>
          </p:cNvPr>
          <p:cNvSpPr>
            <a:spLocks noGrp="1"/>
          </p:cNvSpPr>
          <p:nvPr>
            <p:ph type="title"/>
          </p:nvPr>
        </p:nvSpPr>
        <p:spPr/>
        <p:txBody>
          <a:bodyPr/>
          <a:lstStyle/>
          <a:p>
            <a:r>
              <a:rPr lang="en-US" dirty="0">
                <a:latin typeface="Indie Flower" panose="02000000000000000000" pitchFamily="2" charset="0"/>
              </a:rPr>
              <a:t>Amazon Elastic Block Store (EBS)</a:t>
            </a:r>
            <a:endParaRPr lang="en-US" dirty="0"/>
          </a:p>
        </p:txBody>
      </p:sp>
      <p:sp>
        <p:nvSpPr>
          <p:cNvPr id="4" name="Content Placeholder 2">
            <a:extLst>
              <a:ext uri="{FF2B5EF4-FFF2-40B4-BE49-F238E27FC236}">
                <a16:creationId xmlns:a16="http://schemas.microsoft.com/office/drawing/2014/main" id="{DC192DCF-DD75-094C-B87B-22FAE1E4E7D8}"/>
              </a:ext>
            </a:extLst>
          </p:cNvPr>
          <p:cNvSpPr>
            <a:spLocks noGrp="1"/>
          </p:cNvSpPr>
          <p:nvPr>
            <p:ph idx="1"/>
          </p:nvPr>
        </p:nvSpPr>
        <p:spPr/>
        <p:txBody>
          <a:bodyPr>
            <a:noAutofit/>
          </a:bodyPr>
          <a:lstStyle/>
          <a:p>
            <a:pPr algn="just"/>
            <a:r>
              <a:rPr lang="en-US" sz="1800" dirty="0">
                <a:latin typeface="Indie Flower" panose="02000000000000000000" pitchFamily="2" charset="0"/>
              </a:rPr>
              <a:t>Provides </a:t>
            </a:r>
            <a:r>
              <a:rPr lang="en-US" sz="1800" b="1" dirty="0">
                <a:solidFill>
                  <a:schemeClr val="accent2">
                    <a:lumMod val="75000"/>
                  </a:schemeClr>
                </a:solidFill>
                <a:latin typeface="Indie Flower" panose="02000000000000000000" pitchFamily="2" charset="0"/>
              </a:rPr>
              <a:t>block level storage </a:t>
            </a:r>
            <a:r>
              <a:rPr lang="en-US" sz="1800" dirty="0">
                <a:latin typeface="Indie Flower" panose="02000000000000000000" pitchFamily="2" charset="0"/>
              </a:rPr>
              <a:t>volumes (</a:t>
            </a:r>
            <a:r>
              <a:rPr lang="en-US" sz="1800" b="1" dirty="0">
                <a:solidFill>
                  <a:schemeClr val="accent2">
                    <a:lumMod val="75000"/>
                  </a:schemeClr>
                </a:solidFill>
                <a:latin typeface="Indie Flower" panose="02000000000000000000" pitchFamily="2" charset="0"/>
              </a:rPr>
              <a:t>1 GB to 1 TB </a:t>
            </a:r>
            <a:r>
              <a:rPr lang="en-US" sz="1800" dirty="0">
                <a:latin typeface="Indie Flower" panose="02000000000000000000" pitchFamily="2" charset="0"/>
              </a:rPr>
              <a:t>) for </a:t>
            </a:r>
            <a:r>
              <a:rPr lang="en-US" sz="1800" b="1" dirty="0">
                <a:solidFill>
                  <a:schemeClr val="accent2">
                    <a:lumMod val="75000"/>
                  </a:schemeClr>
                </a:solidFill>
                <a:latin typeface="Indie Flower" panose="02000000000000000000" pitchFamily="2" charset="0"/>
              </a:rPr>
              <a:t>use with Amazon EC2 instances</a:t>
            </a:r>
            <a:r>
              <a:rPr lang="en-US" sz="1800" dirty="0">
                <a:latin typeface="Indie Flower" panose="02000000000000000000" pitchFamily="2" charset="0"/>
              </a:rPr>
              <a:t>. </a:t>
            </a:r>
          </a:p>
          <a:p>
            <a:pPr lvl="1" algn="just"/>
            <a:r>
              <a:rPr lang="en-US" sz="1600" b="1" dirty="0">
                <a:solidFill>
                  <a:schemeClr val="accent2">
                    <a:lumMod val="75000"/>
                  </a:schemeClr>
                </a:solidFill>
                <a:latin typeface="Indie Flower" panose="02000000000000000000" pitchFamily="2" charset="0"/>
              </a:rPr>
              <a:t>Multiple volumes </a:t>
            </a:r>
            <a:r>
              <a:rPr lang="en-US" sz="1600" dirty="0">
                <a:latin typeface="Indie Flower" panose="02000000000000000000" pitchFamily="2" charset="0"/>
              </a:rPr>
              <a:t>can be mounted to the </a:t>
            </a:r>
            <a:r>
              <a:rPr lang="en-US" sz="1600" b="1" dirty="0">
                <a:solidFill>
                  <a:schemeClr val="accent2">
                    <a:lumMod val="75000"/>
                  </a:schemeClr>
                </a:solidFill>
                <a:latin typeface="Indie Flower" panose="02000000000000000000" pitchFamily="2" charset="0"/>
              </a:rPr>
              <a:t>same instance</a:t>
            </a:r>
            <a:r>
              <a:rPr lang="en-US" sz="1600" dirty="0">
                <a:latin typeface="Indie Flower" panose="02000000000000000000" pitchFamily="2" charset="0"/>
              </a:rPr>
              <a:t>.</a:t>
            </a:r>
          </a:p>
          <a:p>
            <a:pPr lvl="1" algn="just"/>
            <a:r>
              <a:rPr lang="en-US" sz="1600" dirty="0">
                <a:latin typeface="Indie Flower" panose="02000000000000000000" pitchFamily="2" charset="0"/>
              </a:rPr>
              <a:t>EBS volumes are </a:t>
            </a:r>
            <a:r>
              <a:rPr lang="en-US" sz="1600" b="1" dirty="0">
                <a:solidFill>
                  <a:schemeClr val="accent2">
                    <a:lumMod val="75000"/>
                  </a:schemeClr>
                </a:solidFill>
                <a:latin typeface="Indie Flower" panose="02000000000000000000" pitchFamily="2" charset="0"/>
              </a:rPr>
              <a:t>network-attached</a:t>
            </a:r>
            <a:r>
              <a:rPr lang="en-US" sz="1600" dirty="0">
                <a:latin typeface="Indie Flower" panose="02000000000000000000" pitchFamily="2" charset="0"/>
              </a:rPr>
              <a:t>, and </a:t>
            </a:r>
            <a:r>
              <a:rPr lang="en-US" sz="1600" b="1" dirty="0">
                <a:solidFill>
                  <a:schemeClr val="accent2">
                    <a:lumMod val="75000"/>
                  </a:schemeClr>
                </a:solidFill>
                <a:latin typeface="Indie Flower" panose="02000000000000000000" pitchFamily="2" charset="0"/>
              </a:rPr>
              <a:t>persist independently </a:t>
            </a:r>
            <a:r>
              <a:rPr lang="en-US" sz="1600" dirty="0">
                <a:latin typeface="Indie Flower" panose="02000000000000000000" pitchFamily="2" charset="0"/>
              </a:rPr>
              <a:t>from the life of an instance. </a:t>
            </a:r>
          </a:p>
          <a:p>
            <a:pPr lvl="1" algn="just"/>
            <a:r>
              <a:rPr lang="en-US" sz="1600" dirty="0">
                <a:latin typeface="Indie Flower" panose="02000000000000000000" pitchFamily="2" charset="0"/>
              </a:rPr>
              <a:t>Storage volumes behave like </a:t>
            </a:r>
            <a:r>
              <a:rPr lang="en-US" sz="1600" b="1" dirty="0">
                <a:solidFill>
                  <a:schemeClr val="accent2">
                    <a:lumMod val="75000"/>
                  </a:schemeClr>
                </a:solidFill>
                <a:latin typeface="Indie Flower" panose="02000000000000000000" pitchFamily="2" charset="0"/>
              </a:rPr>
              <a:t>raw, unformatted block devices</a:t>
            </a:r>
            <a:r>
              <a:rPr lang="en-US" sz="1600" dirty="0">
                <a:latin typeface="Indie Flower" panose="02000000000000000000" pitchFamily="2" charset="0"/>
              </a:rPr>
              <a:t>, allowing users to </a:t>
            </a:r>
            <a:r>
              <a:rPr lang="en-US" sz="1600" b="1" dirty="0">
                <a:solidFill>
                  <a:schemeClr val="accent2">
                    <a:lumMod val="75000"/>
                  </a:schemeClr>
                </a:solidFill>
                <a:latin typeface="Indie Flower" panose="02000000000000000000" pitchFamily="2" charset="0"/>
              </a:rPr>
              <a:t>create a file system </a:t>
            </a:r>
            <a:r>
              <a:rPr lang="en-US" sz="1600" dirty="0">
                <a:latin typeface="Indie Flower" panose="02000000000000000000" pitchFamily="2" charset="0"/>
              </a:rPr>
              <a:t>on top of Amazon EBS volumes, or use them in any other way you would use a block device (</a:t>
            </a:r>
            <a:r>
              <a:rPr lang="en-US" sz="1600" b="1" dirty="0">
                <a:solidFill>
                  <a:schemeClr val="accent2">
                    <a:lumMod val="75000"/>
                  </a:schemeClr>
                </a:solidFill>
                <a:latin typeface="Indie Flower" panose="02000000000000000000" pitchFamily="2" charset="0"/>
              </a:rPr>
              <a:t>like a hard drive</a:t>
            </a:r>
            <a:r>
              <a:rPr lang="en-US" sz="1600" dirty="0">
                <a:latin typeface="Indie Flower" panose="02000000000000000000" pitchFamily="2" charset="0"/>
              </a:rPr>
              <a:t>).</a:t>
            </a:r>
          </a:p>
          <a:p>
            <a:r>
              <a:rPr lang="en-US" sz="1800" dirty="0">
                <a:latin typeface="Indie Flower" panose="02000000000000000000" pitchFamily="2" charset="0"/>
              </a:rPr>
              <a:t>EBS volumes are </a:t>
            </a:r>
            <a:r>
              <a:rPr lang="en-US" sz="1800" b="1" dirty="0">
                <a:solidFill>
                  <a:schemeClr val="accent2">
                    <a:lumMod val="75000"/>
                  </a:schemeClr>
                </a:solidFill>
                <a:latin typeface="Indie Flower" panose="02000000000000000000" pitchFamily="2" charset="0"/>
              </a:rPr>
              <a:t>placed in a specific Availability Zone</a:t>
            </a:r>
            <a:r>
              <a:rPr lang="en-US" sz="1800" dirty="0">
                <a:latin typeface="Indie Flower" panose="02000000000000000000" pitchFamily="2" charset="0"/>
              </a:rPr>
              <a:t>, and can then be </a:t>
            </a:r>
            <a:r>
              <a:rPr lang="en-US" sz="1800" b="1" dirty="0">
                <a:solidFill>
                  <a:schemeClr val="accent2">
                    <a:lumMod val="75000"/>
                  </a:schemeClr>
                </a:solidFill>
                <a:latin typeface="Indie Flower" panose="02000000000000000000" pitchFamily="2" charset="0"/>
              </a:rPr>
              <a:t>attached to instances also in that same Availability Zone</a:t>
            </a:r>
            <a:r>
              <a:rPr lang="en-US" sz="1800" dirty="0">
                <a:latin typeface="Indie Flower" panose="02000000000000000000" pitchFamily="2" charset="0"/>
              </a:rPr>
              <a:t>.</a:t>
            </a:r>
          </a:p>
          <a:p>
            <a:r>
              <a:rPr lang="en-US" sz="1800" dirty="0">
                <a:latin typeface="Indie Flower" panose="02000000000000000000" pitchFamily="2" charset="0"/>
              </a:rPr>
              <a:t>Each storage volume is </a:t>
            </a:r>
            <a:r>
              <a:rPr lang="en-US" sz="1800" b="1" dirty="0">
                <a:solidFill>
                  <a:schemeClr val="accent2">
                    <a:lumMod val="75000"/>
                  </a:schemeClr>
                </a:solidFill>
                <a:latin typeface="Indie Flower" panose="02000000000000000000" pitchFamily="2" charset="0"/>
              </a:rPr>
              <a:t>automatically replicated within the same Availability Zone</a:t>
            </a:r>
            <a:r>
              <a:rPr lang="en-US" sz="1800" dirty="0">
                <a:latin typeface="Indie Flower" panose="02000000000000000000" pitchFamily="2" charset="0"/>
              </a:rPr>
              <a:t>. </a:t>
            </a:r>
          </a:p>
          <a:p>
            <a:r>
              <a:rPr lang="en-US" sz="1800" dirty="0">
                <a:latin typeface="Indie Flower" panose="02000000000000000000" pitchFamily="2" charset="0"/>
              </a:rPr>
              <a:t>EBS provides the ability to </a:t>
            </a:r>
            <a:r>
              <a:rPr lang="en-US" sz="1800" b="1" dirty="0">
                <a:solidFill>
                  <a:schemeClr val="accent2">
                    <a:lumMod val="75000"/>
                  </a:schemeClr>
                </a:solidFill>
                <a:latin typeface="Indie Flower" panose="02000000000000000000" pitchFamily="2" charset="0"/>
              </a:rPr>
              <a:t>create point-in-time snapshots of volumes</a:t>
            </a:r>
            <a:r>
              <a:rPr lang="en-US" sz="1800" dirty="0">
                <a:latin typeface="Indie Flower" panose="02000000000000000000" pitchFamily="2" charset="0"/>
              </a:rPr>
              <a:t>, which are </a:t>
            </a:r>
            <a:r>
              <a:rPr lang="en-US" sz="1800" b="1" dirty="0">
                <a:solidFill>
                  <a:schemeClr val="accent2">
                    <a:lumMod val="75000"/>
                  </a:schemeClr>
                </a:solidFill>
                <a:latin typeface="Indie Flower" panose="02000000000000000000" pitchFamily="2" charset="0"/>
              </a:rPr>
              <a:t>persisted to Amazon S3</a:t>
            </a:r>
            <a:r>
              <a:rPr lang="en-US" sz="1800" dirty="0">
                <a:latin typeface="Indie Flower" panose="02000000000000000000" pitchFamily="2" charset="0"/>
              </a:rPr>
              <a:t>. </a:t>
            </a:r>
          </a:p>
          <a:p>
            <a:pPr lvl="1"/>
            <a:r>
              <a:rPr lang="en-US" sz="1600" dirty="0">
                <a:latin typeface="Indie Flower" panose="02000000000000000000" pitchFamily="2" charset="0"/>
              </a:rPr>
              <a:t>These snapshots can be </a:t>
            </a:r>
            <a:r>
              <a:rPr lang="en-US" sz="1600" b="1" dirty="0">
                <a:solidFill>
                  <a:schemeClr val="accent2">
                    <a:lumMod val="75000"/>
                  </a:schemeClr>
                </a:solidFill>
                <a:latin typeface="Indie Flower" panose="02000000000000000000" pitchFamily="2" charset="0"/>
              </a:rPr>
              <a:t>used as the starting point for new Amazon EBS volumes</a:t>
            </a:r>
            <a:r>
              <a:rPr lang="en-US" sz="1600" dirty="0">
                <a:latin typeface="Indie Flower" panose="02000000000000000000" pitchFamily="2" charset="0"/>
              </a:rPr>
              <a:t>, and protect data for long-term durability. </a:t>
            </a:r>
          </a:p>
          <a:p>
            <a:pPr lvl="1"/>
            <a:r>
              <a:rPr lang="en-US" sz="1600" dirty="0">
                <a:latin typeface="Indie Flower" panose="02000000000000000000" pitchFamily="2" charset="0"/>
              </a:rPr>
              <a:t>The </a:t>
            </a:r>
            <a:r>
              <a:rPr lang="en-US" sz="1600" b="1" dirty="0">
                <a:solidFill>
                  <a:schemeClr val="accent2">
                    <a:lumMod val="75000"/>
                  </a:schemeClr>
                </a:solidFill>
                <a:latin typeface="Indie Flower" panose="02000000000000000000" pitchFamily="2" charset="0"/>
              </a:rPr>
              <a:t>same snapshot can be used to instantiate as many volumes</a:t>
            </a:r>
            <a:r>
              <a:rPr lang="en-US" sz="1600" dirty="0">
                <a:latin typeface="Indie Flower" panose="02000000000000000000" pitchFamily="2" charset="0"/>
              </a:rPr>
              <a:t> as you wish. </a:t>
            </a:r>
          </a:p>
          <a:p>
            <a:pPr lvl="1"/>
            <a:r>
              <a:rPr lang="en-US" sz="1600" dirty="0">
                <a:latin typeface="Indie Flower" panose="02000000000000000000" pitchFamily="2" charset="0"/>
              </a:rPr>
              <a:t>These snapshots </a:t>
            </a:r>
            <a:r>
              <a:rPr lang="en-US" sz="1600" b="1" dirty="0">
                <a:solidFill>
                  <a:schemeClr val="accent2">
                    <a:lumMod val="75000"/>
                  </a:schemeClr>
                </a:solidFill>
                <a:latin typeface="Indie Flower" panose="02000000000000000000" pitchFamily="2" charset="0"/>
              </a:rPr>
              <a:t>can be copied across AWS regions</a:t>
            </a:r>
            <a:r>
              <a:rPr lang="en-US" sz="1600" dirty="0">
                <a:latin typeface="Indie Flower" panose="02000000000000000000" pitchFamily="2" charset="0"/>
              </a:rPr>
              <a:t>.</a:t>
            </a:r>
          </a:p>
          <a:p>
            <a:pPr algn="just"/>
            <a:endParaRPr lang="en-US" sz="1800" dirty="0">
              <a:latin typeface="Indie Flower" panose="02000000000000000000" pitchFamily="2" charset="0"/>
            </a:endParaRPr>
          </a:p>
          <a:p>
            <a:pPr algn="just"/>
            <a:endParaRPr lang="en-US" sz="1800" dirty="0">
              <a:latin typeface="Indie Flower" panose="02000000000000000000" pitchFamily="2" charset="0"/>
            </a:endParaRPr>
          </a:p>
        </p:txBody>
      </p:sp>
    </p:spTree>
    <p:extLst>
      <p:ext uri="{BB962C8B-B14F-4D97-AF65-F5344CB8AC3E}">
        <p14:creationId xmlns:p14="http://schemas.microsoft.com/office/powerpoint/2010/main" val="341992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F4D-2E7C-8446-8DE2-DCAB9A12D3F9}"/>
              </a:ext>
            </a:extLst>
          </p:cNvPr>
          <p:cNvSpPr>
            <a:spLocks noGrp="1"/>
          </p:cNvSpPr>
          <p:nvPr>
            <p:ph type="title"/>
          </p:nvPr>
        </p:nvSpPr>
        <p:spPr/>
        <p:txBody>
          <a:bodyPr>
            <a:normAutofit/>
          </a:bodyPr>
          <a:lstStyle/>
          <a:p>
            <a:r>
              <a:rPr lang="en-GB" b="1" dirty="0"/>
              <a:t>Amazon S3</a:t>
            </a:r>
            <a:br>
              <a:rPr lang="en-GB" b="1" dirty="0"/>
            </a:br>
            <a:endParaRPr lang="en-US" dirty="0"/>
          </a:p>
        </p:txBody>
      </p:sp>
      <p:sp>
        <p:nvSpPr>
          <p:cNvPr id="3" name="Content Placeholder 2">
            <a:extLst>
              <a:ext uri="{FF2B5EF4-FFF2-40B4-BE49-F238E27FC236}">
                <a16:creationId xmlns:a16="http://schemas.microsoft.com/office/drawing/2014/main" id="{06C30236-4224-D244-A2CB-71458A1758EC}"/>
              </a:ext>
            </a:extLst>
          </p:cNvPr>
          <p:cNvSpPr>
            <a:spLocks noGrp="1"/>
          </p:cNvSpPr>
          <p:nvPr>
            <p:ph idx="1"/>
          </p:nvPr>
        </p:nvSpPr>
        <p:spPr>
          <a:xfrm>
            <a:off x="715107" y="1403594"/>
            <a:ext cx="10515600" cy="4351338"/>
          </a:xfrm>
        </p:spPr>
        <p:txBody>
          <a:bodyPr>
            <a:normAutofit fontScale="92500" lnSpcReduction="10000"/>
          </a:bodyPr>
          <a:lstStyle/>
          <a:p>
            <a:pPr algn="just"/>
            <a:r>
              <a:rPr lang="en-US" b="1" dirty="0">
                <a:solidFill>
                  <a:srgbClr val="C00000"/>
                </a:solidFill>
              </a:rPr>
              <a:t>Amazon Simple Storage Service </a:t>
            </a:r>
            <a:r>
              <a:rPr lang="en-US" dirty="0">
                <a:solidFill>
                  <a:srgbClr val="C00000"/>
                </a:solidFill>
              </a:rPr>
              <a:t>(Amazon S3) </a:t>
            </a:r>
            <a:r>
              <a:rPr lang="en-US" dirty="0"/>
              <a:t>is an object storage service</a:t>
            </a:r>
            <a:r>
              <a:rPr lang="en-GB" dirty="0"/>
              <a:t>. It provides a simple web services interface that can be used to store and retrieve any amount of data, at any time, from anywhere on the Web. </a:t>
            </a:r>
            <a:endParaRPr lang="en-US" dirty="0"/>
          </a:p>
          <a:p>
            <a:pPr algn="just"/>
            <a:endParaRPr lang="en-US" dirty="0"/>
          </a:p>
          <a:p>
            <a:pPr algn="just"/>
            <a:r>
              <a:rPr lang="en-GB" b="1" dirty="0">
                <a:solidFill>
                  <a:srgbClr val="C00000"/>
                </a:solidFill>
              </a:rPr>
              <a:t>Amazon S3 concepts</a:t>
            </a:r>
          </a:p>
          <a:p>
            <a:pPr lvl="1" algn="just">
              <a:buFont typeface="Wingdings" pitchFamily="2" charset="2"/>
              <a:buChar char="q"/>
            </a:pPr>
            <a:r>
              <a:rPr lang="en-GB" b="1" dirty="0"/>
              <a:t>Objects</a:t>
            </a:r>
            <a:r>
              <a:rPr lang="en-GB" dirty="0"/>
              <a:t> are the fundamental entities stored in Amazon S3.</a:t>
            </a:r>
          </a:p>
          <a:p>
            <a:pPr lvl="1" algn="just">
              <a:buFont typeface="Wingdings" pitchFamily="2" charset="2"/>
              <a:buChar char="q"/>
            </a:pPr>
            <a:r>
              <a:rPr lang="en-GB" dirty="0"/>
              <a:t>A </a:t>
            </a:r>
            <a:r>
              <a:rPr lang="en-GB" b="1" dirty="0"/>
              <a:t>key</a:t>
            </a:r>
            <a:r>
              <a:rPr lang="en-GB" dirty="0"/>
              <a:t> is the unique identifier for an object within a bucket. Every object in a bucket has exactly one key. The combination of a bucket, key, and version ID uniquely identify each object. </a:t>
            </a:r>
          </a:p>
          <a:p>
            <a:pPr lvl="1" algn="just">
              <a:buFont typeface="Wingdings" pitchFamily="2" charset="2"/>
              <a:buChar char="q"/>
            </a:pPr>
            <a:r>
              <a:rPr lang="en-GB" dirty="0"/>
              <a:t>A </a:t>
            </a:r>
            <a:r>
              <a:rPr lang="en-GB" b="1" dirty="0"/>
              <a:t>bucket</a:t>
            </a:r>
            <a:r>
              <a:rPr lang="en-GB" dirty="0"/>
              <a:t> is a container for objects stored in Amazon S3.</a:t>
            </a:r>
          </a:p>
          <a:p>
            <a:pPr lvl="1" algn="just">
              <a:buFont typeface="Wingdings" pitchFamily="2" charset="2"/>
              <a:buChar char="q"/>
            </a:pPr>
            <a:r>
              <a:rPr lang="en-GB" dirty="0"/>
              <a:t>You can choose the geographical AWS </a:t>
            </a:r>
            <a:r>
              <a:rPr lang="en-GB" b="1" dirty="0"/>
              <a:t>Region</a:t>
            </a:r>
            <a:r>
              <a:rPr lang="en-GB" dirty="0"/>
              <a:t> where Amazon S3 will store the buckets that you create.</a:t>
            </a:r>
            <a:endParaRPr lang="en-GB" b="1" dirty="0">
              <a:solidFill>
                <a:srgbClr val="C00000"/>
              </a:solidFill>
            </a:endParaRPr>
          </a:p>
          <a:p>
            <a:pPr algn="just"/>
            <a:endParaRPr lang="en-US" dirty="0"/>
          </a:p>
          <a:p>
            <a:endParaRPr lang="en-US" dirty="0"/>
          </a:p>
        </p:txBody>
      </p:sp>
    </p:spTree>
    <p:extLst>
      <p:ext uri="{BB962C8B-B14F-4D97-AF65-F5344CB8AC3E}">
        <p14:creationId xmlns:p14="http://schemas.microsoft.com/office/powerpoint/2010/main" val="850982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DD1A-D28F-CD43-98ED-D468F63DF021}"/>
              </a:ext>
            </a:extLst>
          </p:cNvPr>
          <p:cNvSpPr>
            <a:spLocks noGrp="1"/>
          </p:cNvSpPr>
          <p:nvPr>
            <p:ph type="title"/>
          </p:nvPr>
        </p:nvSpPr>
        <p:spPr/>
        <p:txBody>
          <a:bodyPr/>
          <a:lstStyle/>
          <a:p>
            <a:r>
              <a:rPr lang="en-GB" b="1" dirty="0"/>
              <a:t>Using Amazon S3</a:t>
            </a:r>
            <a:endParaRPr lang="en-US" dirty="0"/>
          </a:p>
        </p:txBody>
      </p:sp>
      <p:sp>
        <p:nvSpPr>
          <p:cNvPr id="3" name="Content Placeholder 2">
            <a:extLst>
              <a:ext uri="{FF2B5EF4-FFF2-40B4-BE49-F238E27FC236}">
                <a16:creationId xmlns:a16="http://schemas.microsoft.com/office/drawing/2014/main" id="{72820397-1FCC-8C4E-AC0C-1001BDA3B9DA}"/>
              </a:ext>
            </a:extLst>
          </p:cNvPr>
          <p:cNvSpPr>
            <a:spLocks noGrp="1"/>
          </p:cNvSpPr>
          <p:nvPr>
            <p:ph idx="1"/>
          </p:nvPr>
        </p:nvSpPr>
        <p:spPr>
          <a:xfrm>
            <a:off x="838200" y="1825625"/>
            <a:ext cx="10515600" cy="4667250"/>
          </a:xfrm>
        </p:spPr>
        <p:txBody>
          <a:bodyPr>
            <a:normAutofit fontScale="62500" lnSpcReduction="20000"/>
          </a:bodyPr>
          <a:lstStyle/>
          <a:p>
            <a:pPr marL="0" indent="0">
              <a:buNone/>
            </a:pPr>
            <a:endParaRPr lang="en-GB" sz="3400" dirty="0"/>
          </a:p>
          <a:p>
            <a:pPr lvl="1" algn="just">
              <a:buFont typeface="Wingdings" pitchFamily="2" charset="2"/>
              <a:buChar char="q"/>
            </a:pPr>
            <a:r>
              <a:rPr lang="en-GB" sz="3800" b="1" dirty="0"/>
              <a:t>Creating buckets </a:t>
            </a:r>
            <a:r>
              <a:rPr lang="en-GB" sz="3800" dirty="0"/>
              <a:t>– Create and name a bucket that stores data. Buckets are the fundamental containers in Amazon S3 for data storage. </a:t>
            </a:r>
          </a:p>
          <a:p>
            <a:pPr lvl="1" algn="just">
              <a:buFont typeface="Wingdings" pitchFamily="2" charset="2"/>
              <a:buChar char="q"/>
            </a:pPr>
            <a:r>
              <a:rPr lang="en-GB" sz="3800" b="1" dirty="0"/>
              <a:t>Storing data </a:t>
            </a:r>
            <a:r>
              <a:rPr lang="en-GB" sz="3800" dirty="0"/>
              <a:t>– Store an infinite amount of data in a bucket. Upload as many objects as you like into an Amazon S3 bucket. Each object can contain up to 5 TB of data. Each object is stored and retrieved using a unique developer-assigned key. </a:t>
            </a:r>
          </a:p>
          <a:p>
            <a:pPr lvl="1" algn="just">
              <a:buFont typeface="Wingdings" pitchFamily="2" charset="2"/>
              <a:buChar char="q"/>
            </a:pPr>
            <a:r>
              <a:rPr lang="en-GB" sz="3800" b="1" dirty="0"/>
              <a:t>Downloading data </a:t>
            </a:r>
            <a:r>
              <a:rPr lang="en-GB" sz="3800" dirty="0"/>
              <a:t>– Download your data or enable others to do so. Download your data anytime you like, or allow others to do the same. </a:t>
            </a:r>
          </a:p>
          <a:p>
            <a:pPr lvl="1" algn="just">
              <a:buFont typeface="Wingdings" pitchFamily="2" charset="2"/>
              <a:buChar char="q"/>
            </a:pPr>
            <a:r>
              <a:rPr lang="en-GB" sz="3800" b="1" dirty="0"/>
              <a:t>Permissions </a:t>
            </a:r>
            <a:r>
              <a:rPr lang="en-GB" sz="3800" dirty="0"/>
              <a:t>– Grant or deny access to others who want to upload or download data into your Amazon S3 bucket. Grant upload and download permissions to three types of users. Authentication mechanisms can help keep data secure from unauthorized access. </a:t>
            </a:r>
          </a:p>
          <a:p>
            <a:pPr lvl="1" algn="just">
              <a:buFont typeface="Wingdings" pitchFamily="2" charset="2"/>
              <a:buChar char="q"/>
            </a:pPr>
            <a:r>
              <a:rPr lang="en-GB" sz="3800" b="1" dirty="0"/>
              <a:t>Standard interfaces </a:t>
            </a:r>
            <a:r>
              <a:rPr lang="en-GB" sz="3800" dirty="0"/>
              <a:t>– Use standards-based REST and SOAP interfaces designed to work with any internet-development toolkit. </a:t>
            </a:r>
          </a:p>
          <a:p>
            <a:endParaRPr lang="en-US" dirty="0"/>
          </a:p>
        </p:txBody>
      </p:sp>
    </p:spTree>
    <p:extLst>
      <p:ext uri="{BB962C8B-B14F-4D97-AF65-F5344CB8AC3E}">
        <p14:creationId xmlns:p14="http://schemas.microsoft.com/office/powerpoint/2010/main" val="1513661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05D2-6A17-374D-8866-41D131742AD9}"/>
              </a:ext>
            </a:extLst>
          </p:cNvPr>
          <p:cNvSpPr>
            <a:spLocks noGrp="1"/>
          </p:cNvSpPr>
          <p:nvPr>
            <p:ph type="title"/>
          </p:nvPr>
        </p:nvSpPr>
        <p:spPr/>
        <p:txBody>
          <a:bodyPr/>
          <a:lstStyle/>
          <a:p>
            <a:r>
              <a:rPr lang="en-US" dirty="0">
                <a:latin typeface="Indie Flower" panose="02000000000000000000" pitchFamily="2" charset="0"/>
              </a:rPr>
              <a:t>Amazon Relational Database Service (RDS)</a:t>
            </a:r>
            <a:endParaRPr lang="en-US" dirty="0"/>
          </a:p>
        </p:txBody>
      </p:sp>
      <p:sp>
        <p:nvSpPr>
          <p:cNvPr id="3" name="Content Placeholder 2">
            <a:extLst>
              <a:ext uri="{FF2B5EF4-FFF2-40B4-BE49-F238E27FC236}">
                <a16:creationId xmlns:a16="http://schemas.microsoft.com/office/drawing/2014/main" id="{A67CE12A-F145-054E-A09B-19F852D60647}"/>
              </a:ext>
            </a:extLst>
          </p:cNvPr>
          <p:cNvSpPr>
            <a:spLocks noGrp="1"/>
          </p:cNvSpPr>
          <p:nvPr>
            <p:ph idx="1"/>
          </p:nvPr>
        </p:nvSpPr>
        <p:spPr>
          <a:xfrm>
            <a:off x="838200" y="1825624"/>
            <a:ext cx="10515600" cy="2271591"/>
          </a:xfrm>
        </p:spPr>
        <p:txBody>
          <a:bodyPr>
            <a:normAutofit/>
          </a:bodyPr>
          <a:lstStyle/>
          <a:p>
            <a:r>
              <a:rPr lang="en-GB" dirty="0">
                <a:solidFill>
                  <a:srgbClr val="C00000"/>
                </a:solidFill>
              </a:rPr>
              <a:t>Amazon Relational Database Service (Amazon RDS) </a:t>
            </a:r>
            <a:r>
              <a:rPr lang="en-GB" dirty="0"/>
              <a:t>makes it easy to set up, operate, and scale a relational database in the cloud.</a:t>
            </a:r>
          </a:p>
          <a:p>
            <a:r>
              <a:rPr lang="en-GB" dirty="0"/>
              <a:t> It provides cost-efficient and resizable capacity while automating time-consuming administration tasks such as hardware provisioning, database setup, patching and backups. </a:t>
            </a:r>
            <a:endParaRPr lang="en-US" dirty="0"/>
          </a:p>
        </p:txBody>
      </p:sp>
      <p:pic>
        <p:nvPicPr>
          <p:cNvPr id="5" name="Picture 4" descr="Graphical user interface, text&#10;&#10;Description automatically generated">
            <a:extLst>
              <a:ext uri="{FF2B5EF4-FFF2-40B4-BE49-F238E27FC236}">
                <a16:creationId xmlns:a16="http://schemas.microsoft.com/office/drawing/2014/main" id="{D56494A2-8D5D-CE4D-B4AB-434EA0FAE2E9}"/>
              </a:ext>
            </a:extLst>
          </p:cNvPr>
          <p:cNvPicPr>
            <a:picLocks noChangeAspect="1"/>
          </p:cNvPicPr>
          <p:nvPr/>
        </p:nvPicPr>
        <p:blipFill>
          <a:blip r:embed="rId3"/>
          <a:stretch>
            <a:fillRect/>
          </a:stretch>
        </p:blipFill>
        <p:spPr>
          <a:xfrm>
            <a:off x="1639765" y="5188438"/>
            <a:ext cx="7658100" cy="146050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851629D8-EA88-A340-A5A5-54E57B9CAAB2}"/>
              </a:ext>
            </a:extLst>
          </p:cNvPr>
          <p:cNvPicPr>
            <a:picLocks noChangeAspect="1"/>
          </p:cNvPicPr>
          <p:nvPr/>
        </p:nvPicPr>
        <p:blipFill>
          <a:blip r:embed="rId4"/>
          <a:stretch>
            <a:fillRect/>
          </a:stretch>
        </p:blipFill>
        <p:spPr>
          <a:xfrm>
            <a:off x="1709615" y="4097216"/>
            <a:ext cx="7518400" cy="1384300"/>
          </a:xfrm>
          <a:prstGeom prst="rect">
            <a:avLst/>
          </a:prstGeom>
        </p:spPr>
      </p:pic>
    </p:spTree>
    <p:extLst>
      <p:ext uri="{BB962C8B-B14F-4D97-AF65-F5344CB8AC3E}">
        <p14:creationId xmlns:p14="http://schemas.microsoft.com/office/powerpoint/2010/main" val="3443063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F4D-2E7C-8446-8DE2-DCAB9A12D3F9}"/>
              </a:ext>
            </a:extLst>
          </p:cNvPr>
          <p:cNvSpPr>
            <a:spLocks noGrp="1"/>
          </p:cNvSpPr>
          <p:nvPr>
            <p:ph type="title"/>
          </p:nvPr>
        </p:nvSpPr>
        <p:spPr/>
        <p:txBody>
          <a:bodyPr/>
          <a:lstStyle/>
          <a:p>
            <a:r>
              <a:rPr lang="en-GB" b="1" dirty="0"/>
              <a:t>Amazon DynamoDB</a:t>
            </a:r>
            <a:br>
              <a:rPr lang="en-GB" b="1" dirty="0"/>
            </a:br>
            <a:endParaRPr lang="en-US" dirty="0"/>
          </a:p>
        </p:txBody>
      </p:sp>
      <p:sp>
        <p:nvSpPr>
          <p:cNvPr id="3" name="Content Placeholder 2">
            <a:extLst>
              <a:ext uri="{FF2B5EF4-FFF2-40B4-BE49-F238E27FC236}">
                <a16:creationId xmlns:a16="http://schemas.microsoft.com/office/drawing/2014/main" id="{06C30236-4224-D244-A2CB-71458A1758EC}"/>
              </a:ext>
            </a:extLst>
          </p:cNvPr>
          <p:cNvSpPr>
            <a:spLocks noGrp="1"/>
          </p:cNvSpPr>
          <p:nvPr>
            <p:ph idx="1"/>
          </p:nvPr>
        </p:nvSpPr>
        <p:spPr>
          <a:xfrm>
            <a:off x="838199" y="1825625"/>
            <a:ext cx="10908323" cy="4351338"/>
          </a:xfrm>
        </p:spPr>
        <p:txBody>
          <a:bodyPr/>
          <a:lstStyle/>
          <a:p>
            <a:r>
              <a:rPr lang="en-US" b="1" dirty="0"/>
              <a:t>Amazon DynamoDB </a:t>
            </a:r>
            <a:r>
              <a:rPr lang="en-US" dirty="0"/>
              <a:t>is a key-value and document database that delivers millisecond performance at any scale. </a:t>
            </a:r>
          </a:p>
          <a:p>
            <a:r>
              <a:rPr lang="en-US" dirty="0"/>
              <a:t>DynamoDB can handle more than 10 trillion requests per day </a:t>
            </a:r>
            <a:r>
              <a:rPr lang="en-GB" dirty="0"/>
              <a:t>and support peaks of more than 20 million requests per second.</a:t>
            </a:r>
          </a:p>
          <a:p>
            <a:r>
              <a:rPr lang="en-GB" dirty="0"/>
              <a:t>Hundreds of thousands of AWS customers have chosen DynamoDB as their key-value and document database for mobile, web, gaming, ad tech, IoT, and other applications that need low-latency data access at any scale.</a:t>
            </a:r>
            <a:endParaRPr lang="en-US" dirty="0"/>
          </a:p>
          <a:p>
            <a:endParaRPr lang="en-US" dirty="0"/>
          </a:p>
        </p:txBody>
      </p:sp>
    </p:spTree>
    <p:extLst>
      <p:ext uri="{BB962C8B-B14F-4D97-AF65-F5344CB8AC3E}">
        <p14:creationId xmlns:p14="http://schemas.microsoft.com/office/powerpoint/2010/main" val="73897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F4D-2E7C-8446-8DE2-DCAB9A12D3F9}"/>
              </a:ext>
            </a:extLst>
          </p:cNvPr>
          <p:cNvSpPr>
            <a:spLocks noGrp="1"/>
          </p:cNvSpPr>
          <p:nvPr>
            <p:ph type="title"/>
          </p:nvPr>
        </p:nvSpPr>
        <p:spPr/>
        <p:txBody>
          <a:bodyPr/>
          <a:lstStyle/>
          <a:p>
            <a:r>
              <a:rPr lang="en-US" b="1" dirty="0"/>
              <a:t>Amazon Redshift</a:t>
            </a:r>
            <a:endParaRPr lang="en-US" dirty="0"/>
          </a:p>
        </p:txBody>
      </p:sp>
      <p:sp>
        <p:nvSpPr>
          <p:cNvPr id="3" name="Content Placeholder 2">
            <a:extLst>
              <a:ext uri="{FF2B5EF4-FFF2-40B4-BE49-F238E27FC236}">
                <a16:creationId xmlns:a16="http://schemas.microsoft.com/office/drawing/2014/main" id="{06C30236-4224-D244-A2CB-71458A1758EC}"/>
              </a:ext>
            </a:extLst>
          </p:cNvPr>
          <p:cNvSpPr>
            <a:spLocks noGrp="1"/>
          </p:cNvSpPr>
          <p:nvPr>
            <p:ph idx="1"/>
          </p:nvPr>
        </p:nvSpPr>
        <p:spPr/>
        <p:txBody>
          <a:bodyPr/>
          <a:lstStyle/>
          <a:p>
            <a:r>
              <a:rPr lang="en-US" b="1" dirty="0"/>
              <a:t>Amazon Redshift </a:t>
            </a:r>
            <a:r>
              <a:rPr lang="en-US" dirty="0"/>
              <a:t>is a data warehouse service which is fully managed by AWS. It is very simple and cost-effective because you can use your standard SQL and Business Intelligence tools to analyze huge amounts of data.</a:t>
            </a:r>
          </a:p>
          <a:p>
            <a:r>
              <a:rPr lang="en-GB" b="1" dirty="0"/>
              <a:t>Use cases</a:t>
            </a:r>
          </a:p>
          <a:p>
            <a:pPr lvl="1">
              <a:buFont typeface="Wingdings" pitchFamily="2" charset="2"/>
              <a:buChar char="q"/>
            </a:pPr>
            <a:r>
              <a:rPr lang="en-GB" dirty="0"/>
              <a:t>Use Amazon Redshift to get sub-second results for reports, dashboards, and interactive analysis, and to get fast results for complex queries on any scale of data.</a:t>
            </a:r>
            <a:endParaRPr lang="en-US" dirty="0"/>
          </a:p>
          <a:p>
            <a:pPr marL="0" indent="0">
              <a:buNone/>
            </a:pPr>
            <a:endParaRPr lang="en-US" dirty="0"/>
          </a:p>
        </p:txBody>
      </p:sp>
    </p:spTree>
    <p:extLst>
      <p:ext uri="{BB962C8B-B14F-4D97-AF65-F5344CB8AC3E}">
        <p14:creationId xmlns:p14="http://schemas.microsoft.com/office/powerpoint/2010/main" val="282741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F4D-2E7C-8446-8DE2-DCAB9A12D3F9}"/>
              </a:ext>
            </a:extLst>
          </p:cNvPr>
          <p:cNvSpPr>
            <a:spLocks noGrp="1"/>
          </p:cNvSpPr>
          <p:nvPr>
            <p:ph type="title"/>
          </p:nvPr>
        </p:nvSpPr>
        <p:spPr/>
        <p:txBody>
          <a:bodyPr/>
          <a:lstStyle/>
          <a:p>
            <a:r>
              <a:rPr lang="en-US" b="1" dirty="0"/>
              <a:t>AWS Glue</a:t>
            </a:r>
            <a:br>
              <a:rPr lang="en-GB" b="1" dirty="0"/>
            </a:br>
            <a:endParaRPr lang="en-US" dirty="0"/>
          </a:p>
        </p:txBody>
      </p:sp>
      <p:sp>
        <p:nvSpPr>
          <p:cNvPr id="3" name="Content Placeholder 2">
            <a:extLst>
              <a:ext uri="{FF2B5EF4-FFF2-40B4-BE49-F238E27FC236}">
                <a16:creationId xmlns:a16="http://schemas.microsoft.com/office/drawing/2014/main" id="{06C30236-4224-D244-A2CB-71458A1758EC}"/>
              </a:ext>
            </a:extLst>
          </p:cNvPr>
          <p:cNvSpPr>
            <a:spLocks noGrp="1"/>
          </p:cNvSpPr>
          <p:nvPr>
            <p:ph idx="1"/>
          </p:nvPr>
        </p:nvSpPr>
        <p:spPr/>
        <p:txBody>
          <a:bodyPr/>
          <a:lstStyle/>
          <a:p>
            <a:pPr algn="just"/>
            <a:r>
              <a:rPr lang="en-US" b="1" dirty="0"/>
              <a:t>AWS Glue </a:t>
            </a:r>
            <a:r>
              <a:rPr lang="en-US" dirty="0"/>
              <a:t>is a data preparation service that makes it easy for data engineers to extract, clean, enrich, normalize, and load data. AWS Glue reduces the time it takes to start analyzing your data from months to minutes.</a:t>
            </a:r>
          </a:p>
          <a:p>
            <a:r>
              <a:rPr lang="en-GB" b="1" dirty="0"/>
              <a:t>Use cases</a:t>
            </a:r>
          </a:p>
          <a:p>
            <a:pPr lvl="1"/>
            <a:r>
              <a:rPr lang="en-GB" dirty="0"/>
              <a:t>Create, run, and monitor ETL jobs without coding </a:t>
            </a:r>
          </a:p>
          <a:p>
            <a:pPr lvl="1"/>
            <a:r>
              <a:rPr lang="en-GB" dirty="0"/>
              <a:t>Create a unified </a:t>
            </a:r>
            <a:r>
              <a:rPr lang="en-GB" dirty="0" err="1"/>
              <a:t>catalog</a:t>
            </a:r>
            <a:r>
              <a:rPr lang="en-GB" dirty="0"/>
              <a:t> to find data across multiple data stores</a:t>
            </a:r>
          </a:p>
          <a:p>
            <a:pPr lvl="1"/>
            <a:r>
              <a:rPr lang="en-GB" dirty="0"/>
              <a:t>Explore data with self-service visual data preparation</a:t>
            </a:r>
          </a:p>
          <a:p>
            <a:pPr lvl="1"/>
            <a:endParaRPr lang="en-GB" dirty="0"/>
          </a:p>
          <a:p>
            <a:endParaRPr lang="en-GB" b="1" dirty="0"/>
          </a:p>
          <a:p>
            <a:endParaRPr lang="en-US" dirty="0"/>
          </a:p>
        </p:txBody>
      </p:sp>
    </p:spTree>
    <p:extLst>
      <p:ext uri="{BB962C8B-B14F-4D97-AF65-F5344CB8AC3E}">
        <p14:creationId xmlns:p14="http://schemas.microsoft.com/office/powerpoint/2010/main" val="323850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Benefits of Cloud Computing</a:t>
            </a:r>
          </a:p>
        </p:txBody>
      </p:sp>
      <p:sp>
        <p:nvSpPr>
          <p:cNvPr id="3" name="Content Placeholder 2"/>
          <p:cNvSpPr>
            <a:spLocks noGrp="1"/>
          </p:cNvSpPr>
          <p:nvPr>
            <p:ph idx="1"/>
          </p:nvPr>
        </p:nvSpPr>
        <p:spPr/>
        <p:txBody>
          <a:bodyPr>
            <a:normAutofit/>
          </a:bodyPr>
          <a:lstStyle/>
          <a:p>
            <a:r>
              <a:rPr lang="en-GB" b="1" dirty="0"/>
              <a:t>Speed.</a:t>
            </a:r>
            <a:r>
              <a:rPr lang="en-GB" dirty="0"/>
              <a:t> Most cloud computing services are provided as self service and on demand.  You can have them and release them in a short time. </a:t>
            </a:r>
          </a:p>
          <a:p>
            <a:r>
              <a:rPr lang="en-GB" b="1" dirty="0"/>
              <a:t>Cost. </a:t>
            </a:r>
            <a:r>
              <a:rPr lang="en-GB" dirty="0"/>
              <a:t>It reduces the expense of buying hardware and software, and setting up and running on-site data centres </a:t>
            </a:r>
            <a:endParaRPr lang="en-GB" b="1" dirty="0"/>
          </a:p>
          <a:p>
            <a:r>
              <a:rPr lang="en-GB" b="1" dirty="0"/>
              <a:t>Scalability. </a:t>
            </a:r>
            <a:r>
              <a:rPr lang="en-GB" dirty="0"/>
              <a:t>It has the ability to scale elastically. </a:t>
            </a:r>
            <a:endParaRPr lang="en-GB" b="1" dirty="0"/>
          </a:p>
          <a:p>
            <a:r>
              <a:rPr lang="en-GB" b="1" dirty="0"/>
              <a:t>Productivity. </a:t>
            </a:r>
            <a:r>
              <a:rPr lang="en-GB" dirty="0"/>
              <a:t>IT teams can spend time on achieving more important business goals.</a:t>
            </a:r>
            <a:endParaRPr lang="en-GB" b="1" dirty="0"/>
          </a:p>
          <a:p>
            <a:pPr marL="0" indent="0">
              <a:buNone/>
            </a:pPr>
            <a:endParaRPr lang="en-GB" b="1" dirty="0"/>
          </a:p>
        </p:txBody>
      </p:sp>
    </p:spTree>
    <p:extLst>
      <p:ext uri="{BB962C8B-B14F-4D97-AF65-F5344CB8AC3E}">
        <p14:creationId xmlns:p14="http://schemas.microsoft.com/office/powerpoint/2010/main" val="2097710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F4D-2E7C-8446-8DE2-DCAB9A12D3F9}"/>
              </a:ext>
            </a:extLst>
          </p:cNvPr>
          <p:cNvSpPr>
            <a:spLocks noGrp="1"/>
          </p:cNvSpPr>
          <p:nvPr>
            <p:ph type="title"/>
          </p:nvPr>
        </p:nvSpPr>
        <p:spPr/>
        <p:txBody>
          <a:bodyPr/>
          <a:lstStyle/>
          <a:p>
            <a:r>
              <a:rPr lang="en-US" b="1" dirty="0"/>
              <a:t>AWS Elastic MapReduce (EMR)</a:t>
            </a:r>
            <a:endParaRPr lang="en-US" dirty="0"/>
          </a:p>
        </p:txBody>
      </p:sp>
      <p:sp>
        <p:nvSpPr>
          <p:cNvPr id="3" name="Content Placeholder 2">
            <a:extLst>
              <a:ext uri="{FF2B5EF4-FFF2-40B4-BE49-F238E27FC236}">
                <a16:creationId xmlns:a16="http://schemas.microsoft.com/office/drawing/2014/main" id="{06C30236-4224-D244-A2CB-71458A1758EC}"/>
              </a:ext>
            </a:extLst>
          </p:cNvPr>
          <p:cNvSpPr>
            <a:spLocks noGrp="1"/>
          </p:cNvSpPr>
          <p:nvPr>
            <p:ph idx="1"/>
          </p:nvPr>
        </p:nvSpPr>
        <p:spPr/>
        <p:txBody>
          <a:bodyPr>
            <a:normAutofit fontScale="92500" lnSpcReduction="10000"/>
          </a:bodyPr>
          <a:lstStyle/>
          <a:p>
            <a:r>
              <a:rPr lang="en-GB" dirty="0"/>
              <a:t>Amazon EMR is a managed cluster platform that simplifies running big data frameworks, such as </a:t>
            </a:r>
            <a:r>
              <a:rPr lang="en-GB" dirty="0">
                <a:hlinkClick r:id="rId2"/>
              </a:rPr>
              <a:t>Apache Hadoop</a:t>
            </a:r>
            <a:r>
              <a:rPr lang="en-GB" dirty="0"/>
              <a:t> Hive, Pig and </a:t>
            </a:r>
            <a:r>
              <a:rPr lang="en-GB" dirty="0">
                <a:hlinkClick r:id="rId3"/>
              </a:rPr>
              <a:t>Apache Spark</a:t>
            </a:r>
            <a:r>
              <a:rPr lang="en-GB" dirty="0"/>
              <a:t> on AWS to process and analyse vast amounts of data.</a:t>
            </a:r>
          </a:p>
          <a:p>
            <a:endParaRPr lang="en-GB" dirty="0"/>
          </a:p>
          <a:p>
            <a:r>
              <a:rPr lang="en-GB" dirty="0"/>
              <a:t>Amazon EMR is an AWS service that allows users to launch and use resizable Hadoop clusters inside of Amazon’s infrastructure.</a:t>
            </a:r>
          </a:p>
          <a:p>
            <a:endParaRPr lang="en-GB" dirty="0"/>
          </a:p>
          <a:p>
            <a:r>
              <a:rPr lang="en-GB" dirty="0"/>
              <a:t>It greatly simplifies the setup and management of the cluster of Hadoop and MapReduce components. EMR instances use Amazon’s prebuilt and customized EC2 instances, which can take full advantage of Amazon’s infrastructure and other AWS services.</a:t>
            </a:r>
            <a:endParaRPr lang="en-US" dirty="0"/>
          </a:p>
        </p:txBody>
      </p:sp>
    </p:spTree>
    <p:extLst>
      <p:ext uri="{BB962C8B-B14F-4D97-AF65-F5344CB8AC3E}">
        <p14:creationId xmlns:p14="http://schemas.microsoft.com/office/powerpoint/2010/main" val="2357234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DE5A-F5B6-DE49-B4FE-8DFEEEA6927B}"/>
              </a:ext>
            </a:extLst>
          </p:cNvPr>
          <p:cNvSpPr>
            <a:spLocks noGrp="1"/>
          </p:cNvSpPr>
          <p:nvPr>
            <p:ph type="title"/>
          </p:nvPr>
        </p:nvSpPr>
        <p:spPr/>
        <p:txBody>
          <a:bodyPr/>
          <a:lstStyle/>
          <a:p>
            <a:r>
              <a:rPr lang="en-GB" dirty="0"/>
              <a:t>Architectural of EMR cluster</a:t>
            </a:r>
            <a:endParaRPr lang="en-US" dirty="0"/>
          </a:p>
        </p:txBody>
      </p:sp>
      <p:sp>
        <p:nvSpPr>
          <p:cNvPr id="3" name="Content Placeholder 2">
            <a:extLst>
              <a:ext uri="{FF2B5EF4-FFF2-40B4-BE49-F238E27FC236}">
                <a16:creationId xmlns:a16="http://schemas.microsoft.com/office/drawing/2014/main" id="{9A31920F-1AC2-1344-AF8E-C46F55C561FB}"/>
              </a:ext>
            </a:extLst>
          </p:cNvPr>
          <p:cNvSpPr>
            <a:spLocks noGrp="1"/>
          </p:cNvSpPr>
          <p:nvPr>
            <p:ph idx="1"/>
          </p:nvPr>
        </p:nvSpPr>
        <p:spPr>
          <a:xfrm>
            <a:off x="209550" y="1863725"/>
            <a:ext cx="5257800" cy="4351338"/>
          </a:xfrm>
        </p:spPr>
        <p:txBody>
          <a:bodyPr/>
          <a:lstStyle/>
          <a:p>
            <a:r>
              <a:rPr lang="en-GB" dirty="0"/>
              <a:t>The master, core, and task cluster groups perform the following key functions in the Amazon EMR cluster:</a:t>
            </a:r>
          </a:p>
          <a:p>
            <a:pPr lvl="1"/>
            <a:r>
              <a:rPr lang="en-GB" dirty="0"/>
              <a:t>Master group instance</a:t>
            </a:r>
          </a:p>
          <a:p>
            <a:pPr lvl="1"/>
            <a:r>
              <a:rPr lang="en-GB" dirty="0"/>
              <a:t>Core group instance</a:t>
            </a:r>
          </a:p>
          <a:p>
            <a:pPr lvl="1"/>
            <a:r>
              <a:rPr lang="en-GB" dirty="0"/>
              <a:t>Task group instance</a:t>
            </a:r>
            <a:endParaRPr lang="en-US" dirty="0"/>
          </a:p>
        </p:txBody>
      </p:sp>
      <p:pic>
        <p:nvPicPr>
          <p:cNvPr id="5" name="Picture 4" descr="Diagram&#10;&#10;Description automatically generated">
            <a:extLst>
              <a:ext uri="{FF2B5EF4-FFF2-40B4-BE49-F238E27FC236}">
                <a16:creationId xmlns:a16="http://schemas.microsoft.com/office/drawing/2014/main" id="{C50AF7B6-EC37-A44A-B4D4-8DD1B82D85C0}"/>
              </a:ext>
            </a:extLst>
          </p:cNvPr>
          <p:cNvPicPr>
            <a:picLocks noChangeAspect="1"/>
          </p:cNvPicPr>
          <p:nvPr/>
        </p:nvPicPr>
        <p:blipFill>
          <a:blip r:embed="rId3"/>
          <a:stretch>
            <a:fillRect/>
          </a:stretch>
        </p:blipFill>
        <p:spPr>
          <a:xfrm>
            <a:off x="5335892" y="1690688"/>
            <a:ext cx="6646558" cy="4391025"/>
          </a:xfrm>
          <a:prstGeom prst="rect">
            <a:avLst/>
          </a:prstGeom>
        </p:spPr>
      </p:pic>
    </p:spTree>
    <p:extLst>
      <p:ext uri="{BB962C8B-B14F-4D97-AF65-F5344CB8AC3E}">
        <p14:creationId xmlns:p14="http://schemas.microsoft.com/office/powerpoint/2010/main" val="500253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8B89-5A4D-A94C-8A7D-C088D79029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ADF862-C768-0842-83DC-BB1656124FE2}"/>
              </a:ext>
            </a:extLst>
          </p:cNvPr>
          <p:cNvSpPr>
            <a:spLocks noGrp="1"/>
          </p:cNvSpPr>
          <p:nvPr>
            <p:ph idx="1"/>
          </p:nvPr>
        </p:nvSpPr>
        <p:spPr/>
        <p:txBody>
          <a:bodyPr/>
          <a:lstStyle/>
          <a:p>
            <a:endParaRPr lang="en-US" dirty="0"/>
          </a:p>
          <a:p>
            <a:endParaRPr lang="en-US" dirty="0"/>
          </a:p>
          <a:p>
            <a:pPr marL="0" indent="0">
              <a:buNone/>
            </a:pPr>
            <a:endParaRPr lang="en-US" dirty="0"/>
          </a:p>
          <a:p>
            <a:pPr marL="0" indent="0">
              <a:buNone/>
            </a:pPr>
            <a:endParaRPr lang="en-US" dirty="0"/>
          </a:p>
          <a:p>
            <a:pPr marL="0" indent="0">
              <a:buNone/>
            </a:pPr>
            <a:r>
              <a:rPr lang="en-US" dirty="0"/>
              <a:t>                                               Thanks!</a:t>
            </a:r>
          </a:p>
        </p:txBody>
      </p:sp>
    </p:spTree>
    <p:extLst>
      <p:ext uri="{BB962C8B-B14F-4D97-AF65-F5344CB8AC3E}">
        <p14:creationId xmlns:p14="http://schemas.microsoft.com/office/powerpoint/2010/main" val="2525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Virtualization – a solution for Hardware not being fully utilised ...</a:t>
            </a:r>
          </a:p>
        </p:txBody>
      </p:sp>
      <p:sp>
        <p:nvSpPr>
          <p:cNvPr id="3" name="Content Placeholder 2"/>
          <p:cNvSpPr>
            <a:spLocks noGrp="1"/>
          </p:cNvSpPr>
          <p:nvPr>
            <p:ph idx="1"/>
          </p:nvPr>
        </p:nvSpPr>
        <p:spPr/>
        <p:txBody>
          <a:bodyPr>
            <a:normAutofit/>
          </a:bodyPr>
          <a:lstStyle/>
          <a:p>
            <a:pPr algn="just"/>
            <a:r>
              <a:rPr lang="en-GB" dirty="0"/>
              <a:t> Average CPU utilisation in the data centre  was surprisingly  sometimes in single digits</a:t>
            </a:r>
          </a:p>
          <a:p>
            <a:pPr algn="just"/>
            <a:r>
              <a:rPr lang="en-GB" dirty="0"/>
              <a:t>Money was being wasted on IT assets that still were not being fully utilised </a:t>
            </a:r>
          </a:p>
          <a:p>
            <a:pPr algn="just"/>
            <a:r>
              <a:rPr lang="en-GB" dirty="0"/>
              <a:t>Virtualization is where you put multiple workloads on a single server.</a:t>
            </a:r>
          </a:p>
          <a:p>
            <a:pPr algn="just"/>
            <a:endParaRPr lang="en-GB" dirty="0"/>
          </a:p>
          <a:p>
            <a:pPr algn="just"/>
            <a:r>
              <a:rPr lang="en-GB" dirty="0"/>
              <a:t>Virtualization  is a technology in which an application,  guest operating system or data storage is abstracted away from the true underlying hardware or software. </a:t>
            </a:r>
          </a:p>
          <a:p>
            <a:endParaRPr lang="en-GB" dirty="0"/>
          </a:p>
        </p:txBody>
      </p:sp>
    </p:spTree>
    <p:extLst>
      <p:ext uri="{BB962C8B-B14F-4D97-AF65-F5344CB8AC3E}">
        <p14:creationId xmlns:p14="http://schemas.microsoft.com/office/powerpoint/2010/main" val="173683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AE96-2CDD-F940-8A23-0BD1B36EE08F}"/>
              </a:ext>
            </a:extLst>
          </p:cNvPr>
          <p:cNvSpPr>
            <a:spLocks noGrp="1"/>
          </p:cNvSpPr>
          <p:nvPr>
            <p:ph type="title"/>
          </p:nvPr>
        </p:nvSpPr>
        <p:spPr/>
        <p:txBody>
          <a:bodyPr/>
          <a:lstStyle/>
          <a:p>
            <a:r>
              <a:rPr lang="en-US" b="1" dirty="0"/>
              <a:t>Hosting strategy(Cloud Deployment Model)- 1</a:t>
            </a:r>
            <a:endParaRPr lang="en-US" dirty="0"/>
          </a:p>
        </p:txBody>
      </p:sp>
      <p:sp>
        <p:nvSpPr>
          <p:cNvPr id="3" name="Content Placeholder 2">
            <a:extLst>
              <a:ext uri="{FF2B5EF4-FFF2-40B4-BE49-F238E27FC236}">
                <a16:creationId xmlns:a16="http://schemas.microsoft.com/office/drawing/2014/main" id="{AE5D782D-4560-4846-BC1E-FBD73B45EF13}"/>
              </a:ext>
            </a:extLst>
          </p:cNvPr>
          <p:cNvSpPr>
            <a:spLocks noGrp="1"/>
          </p:cNvSpPr>
          <p:nvPr>
            <p:ph idx="1"/>
          </p:nvPr>
        </p:nvSpPr>
        <p:spPr/>
        <p:txBody>
          <a:bodyPr>
            <a:normAutofit fontScale="77500" lnSpcReduction="20000"/>
          </a:bodyPr>
          <a:lstStyle/>
          <a:p>
            <a:pPr algn="just"/>
            <a:r>
              <a:rPr lang="en-US" dirty="0"/>
              <a:t>A </a:t>
            </a:r>
            <a:r>
              <a:rPr lang="en-US" b="1" dirty="0">
                <a:solidFill>
                  <a:srgbClr val="0432FF"/>
                </a:solidFill>
              </a:rPr>
              <a:t>public cloud </a:t>
            </a:r>
            <a:r>
              <a:rPr lang="en-US" dirty="0"/>
              <a:t>environment is owned by an outsourced cloud provider and is accessible to many businesses through the internet on a pay-per-use model. It provides services and infrastructure to businesses who want to save money on IT operational costs. It’s the cloud provider who is responsible for the creation and maintenance of the resources.</a:t>
            </a:r>
          </a:p>
          <a:p>
            <a:pPr algn="just"/>
            <a:r>
              <a:rPr lang="en-US" dirty="0"/>
              <a:t>Public clouds are ideal for small and medium sized businesses with a tight budget requiring a quick and easy platform in which to deploy IT resources.</a:t>
            </a:r>
          </a:p>
          <a:p>
            <a:r>
              <a:rPr lang="en-US" b="1" dirty="0"/>
              <a:t>Pros of a public cloud</a:t>
            </a:r>
            <a:endParaRPr lang="en-US" dirty="0"/>
          </a:p>
          <a:p>
            <a:pPr lvl="1"/>
            <a:r>
              <a:rPr lang="en-US" dirty="0"/>
              <a:t>Easy scalability</a:t>
            </a:r>
          </a:p>
          <a:p>
            <a:pPr lvl="1"/>
            <a:r>
              <a:rPr lang="en-US" dirty="0"/>
              <a:t>No geographical restrictions</a:t>
            </a:r>
          </a:p>
          <a:p>
            <a:pPr lvl="1"/>
            <a:r>
              <a:rPr lang="en-US" dirty="0"/>
              <a:t>Cost effective</a:t>
            </a:r>
          </a:p>
          <a:p>
            <a:pPr lvl="1"/>
            <a:r>
              <a:rPr lang="en-US" dirty="0"/>
              <a:t>Highly reliable</a:t>
            </a:r>
          </a:p>
          <a:p>
            <a:pPr lvl="1"/>
            <a:r>
              <a:rPr lang="en-US" dirty="0"/>
              <a:t>Easy to manage</a:t>
            </a:r>
          </a:p>
          <a:p>
            <a:r>
              <a:rPr lang="en-US" b="1" dirty="0"/>
              <a:t>Cons of a public cloud </a:t>
            </a:r>
            <a:endParaRPr lang="en-US" dirty="0"/>
          </a:p>
          <a:p>
            <a:pPr lvl="1"/>
            <a:r>
              <a:rPr lang="en-US" dirty="0"/>
              <a:t>Not considered the safest option for sensitive data</a:t>
            </a:r>
          </a:p>
          <a:p>
            <a:pPr lvl="1"/>
            <a:r>
              <a:rPr lang="en-US" dirty="0"/>
              <a:t>The lack of a bespoke service.</a:t>
            </a:r>
          </a:p>
        </p:txBody>
      </p:sp>
    </p:spTree>
    <p:extLst>
      <p:ext uri="{BB962C8B-B14F-4D97-AF65-F5344CB8AC3E}">
        <p14:creationId xmlns:p14="http://schemas.microsoft.com/office/powerpoint/2010/main" val="32195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AE96-2CDD-F940-8A23-0BD1B36EE08F}"/>
              </a:ext>
            </a:extLst>
          </p:cNvPr>
          <p:cNvSpPr>
            <a:spLocks noGrp="1"/>
          </p:cNvSpPr>
          <p:nvPr>
            <p:ph type="title"/>
          </p:nvPr>
        </p:nvSpPr>
        <p:spPr>
          <a:xfrm>
            <a:off x="838199" y="365125"/>
            <a:ext cx="10787743" cy="1325563"/>
          </a:xfrm>
        </p:spPr>
        <p:txBody>
          <a:bodyPr/>
          <a:lstStyle/>
          <a:p>
            <a:r>
              <a:rPr lang="en-US" b="1" dirty="0"/>
              <a:t>Hosting strategy(Cloud Deployment Model)- 2</a:t>
            </a:r>
            <a:endParaRPr lang="en-US" dirty="0"/>
          </a:p>
        </p:txBody>
      </p:sp>
      <p:sp>
        <p:nvSpPr>
          <p:cNvPr id="3" name="Content Placeholder 2">
            <a:extLst>
              <a:ext uri="{FF2B5EF4-FFF2-40B4-BE49-F238E27FC236}">
                <a16:creationId xmlns:a16="http://schemas.microsoft.com/office/drawing/2014/main" id="{AE5D782D-4560-4846-BC1E-FBD73B45EF13}"/>
              </a:ext>
            </a:extLst>
          </p:cNvPr>
          <p:cNvSpPr>
            <a:spLocks noGrp="1"/>
          </p:cNvSpPr>
          <p:nvPr>
            <p:ph idx="1"/>
          </p:nvPr>
        </p:nvSpPr>
        <p:spPr/>
        <p:txBody>
          <a:bodyPr>
            <a:normAutofit fontScale="92500" lnSpcReduction="10000"/>
          </a:bodyPr>
          <a:lstStyle/>
          <a:p>
            <a:pPr algn="just"/>
            <a:r>
              <a:rPr lang="en-US" b="1" dirty="0">
                <a:solidFill>
                  <a:srgbClr val="0432FF"/>
                </a:solidFill>
              </a:rPr>
              <a:t>Private cloud </a:t>
            </a:r>
            <a:r>
              <a:rPr lang="en-US" dirty="0"/>
              <a:t>offers a more controlled environment in which IT resources are more </a:t>
            </a:r>
            <a:r>
              <a:rPr lang="en-US" dirty="0" err="1"/>
              <a:t>centralised</a:t>
            </a:r>
            <a:r>
              <a:rPr lang="en-US" dirty="0"/>
              <a:t> within the business. This model can be managed in-house. Private cloud hosting can be expensive, for larger businesses it can offer a higher level of security and more autonomy to </a:t>
            </a:r>
            <a:r>
              <a:rPr lang="en-US" dirty="0" err="1"/>
              <a:t>customise</a:t>
            </a:r>
            <a:r>
              <a:rPr lang="en-US" dirty="0"/>
              <a:t> the storage, networking and compute components to suit their IT requirements.</a:t>
            </a:r>
          </a:p>
          <a:p>
            <a:r>
              <a:rPr lang="en-US" b="1" dirty="0"/>
              <a:t>Pros of a private cloud </a:t>
            </a:r>
            <a:endParaRPr lang="en-US" dirty="0"/>
          </a:p>
          <a:p>
            <a:pPr lvl="1"/>
            <a:r>
              <a:rPr lang="en-US" dirty="0"/>
              <a:t>Improved level of security</a:t>
            </a:r>
          </a:p>
          <a:p>
            <a:pPr lvl="1"/>
            <a:r>
              <a:rPr lang="en-US" dirty="0"/>
              <a:t>Greater control over the server</a:t>
            </a:r>
          </a:p>
          <a:p>
            <a:r>
              <a:rPr lang="en-US" b="1" dirty="0"/>
              <a:t>Cons of a private cloud </a:t>
            </a:r>
            <a:endParaRPr lang="en-US" dirty="0"/>
          </a:p>
          <a:p>
            <a:pPr lvl="1"/>
            <a:r>
              <a:rPr lang="en-US" dirty="0"/>
              <a:t>Harder to access data from remote locations</a:t>
            </a:r>
          </a:p>
          <a:p>
            <a:pPr lvl="1"/>
            <a:r>
              <a:rPr lang="en-US" dirty="0"/>
              <a:t>Requires IT expertise</a:t>
            </a:r>
          </a:p>
        </p:txBody>
      </p:sp>
    </p:spTree>
    <p:extLst>
      <p:ext uri="{BB962C8B-B14F-4D97-AF65-F5344CB8AC3E}">
        <p14:creationId xmlns:p14="http://schemas.microsoft.com/office/powerpoint/2010/main" val="177332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AE96-2CDD-F940-8A23-0BD1B36EE08F}"/>
              </a:ext>
            </a:extLst>
          </p:cNvPr>
          <p:cNvSpPr>
            <a:spLocks noGrp="1"/>
          </p:cNvSpPr>
          <p:nvPr>
            <p:ph type="title"/>
          </p:nvPr>
        </p:nvSpPr>
        <p:spPr>
          <a:xfrm>
            <a:off x="838199" y="365125"/>
            <a:ext cx="10918371" cy="1325563"/>
          </a:xfrm>
        </p:spPr>
        <p:txBody>
          <a:bodyPr/>
          <a:lstStyle/>
          <a:p>
            <a:r>
              <a:rPr lang="en-US" b="1" dirty="0"/>
              <a:t>Hosting strategy(Cloud Deployment Model)- 3</a:t>
            </a:r>
            <a:endParaRPr lang="en-US" dirty="0"/>
          </a:p>
        </p:txBody>
      </p:sp>
      <p:sp>
        <p:nvSpPr>
          <p:cNvPr id="3" name="Content Placeholder 2">
            <a:extLst>
              <a:ext uri="{FF2B5EF4-FFF2-40B4-BE49-F238E27FC236}">
                <a16:creationId xmlns:a16="http://schemas.microsoft.com/office/drawing/2014/main" id="{AE5D782D-4560-4846-BC1E-FBD73B45EF13}"/>
              </a:ext>
            </a:extLst>
          </p:cNvPr>
          <p:cNvSpPr>
            <a:spLocks noGrp="1"/>
          </p:cNvSpPr>
          <p:nvPr>
            <p:ph idx="1"/>
          </p:nvPr>
        </p:nvSpPr>
        <p:spPr/>
        <p:txBody>
          <a:bodyPr>
            <a:normAutofit lnSpcReduction="10000"/>
          </a:bodyPr>
          <a:lstStyle/>
          <a:p>
            <a:pPr algn="just"/>
            <a:r>
              <a:rPr lang="en-US" b="1" dirty="0">
                <a:solidFill>
                  <a:srgbClr val="0432FF"/>
                </a:solidFill>
              </a:rPr>
              <a:t>Hybrid cloud </a:t>
            </a:r>
            <a:r>
              <a:rPr lang="en-US" dirty="0"/>
              <a:t>is a good option for businesses seeking the benefits of both private and public cloud deployment models. By combining the two models, a hybrid cloud model provides a more tailored IT solution that meets specific business requirements.</a:t>
            </a:r>
          </a:p>
          <a:p>
            <a:r>
              <a:rPr lang="en-US" b="1" dirty="0"/>
              <a:t>Pros of a hybrid cloud </a:t>
            </a:r>
            <a:endParaRPr lang="en-US" dirty="0"/>
          </a:p>
          <a:p>
            <a:pPr lvl="1"/>
            <a:r>
              <a:rPr lang="en-US" dirty="0"/>
              <a:t>Highly flexible and scalable</a:t>
            </a:r>
          </a:p>
          <a:p>
            <a:pPr lvl="1"/>
            <a:r>
              <a:rPr lang="en-US" dirty="0"/>
              <a:t>Cost effective</a:t>
            </a:r>
          </a:p>
          <a:p>
            <a:pPr lvl="1"/>
            <a:r>
              <a:rPr lang="en-US" dirty="0"/>
              <a:t>Enhanced security</a:t>
            </a:r>
          </a:p>
          <a:p>
            <a:r>
              <a:rPr lang="en-US" b="1" dirty="0"/>
              <a:t>Cons</a:t>
            </a:r>
            <a:r>
              <a:rPr lang="en-US" dirty="0"/>
              <a:t> </a:t>
            </a:r>
            <a:r>
              <a:rPr lang="en-US" b="1" dirty="0"/>
              <a:t>of a hybrid cloud </a:t>
            </a:r>
          </a:p>
          <a:p>
            <a:pPr lvl="1"/>
            <a:r>
              <a:rPr lang="en-US" dirty="0"/>
              <a:t>Communication in network level may be conflicted as it’s used in both private and public clouds</a:t>
            </a:r>
          </a:p>
        </p:txBody>
      </p:sp>
    </p:spTree>
    <p:extLst>
      <p:ext uri="{BB962C8B-B14F-4D97-AF65-F5344CB8AC3E}">
        <p14:creationId xmlns:p14="http://schemas.microsoft.com/office/powerpoint/2010/main" val="294344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Private and Hybrid clouds</a:t>
            </a:r>
          </a:p>
        </p:txBody>
      </p:sp>
      <p:sp>
        <p:nvSpPr>
          <p:cNvPr id="3" name="Content Placeholder 2"/>
          <p:cNvSpPr>
            <a:spLocks noGrp="1"/>
          </p:cNvSpPr>
          <p:nvPr>
            <p:ph idx="1"/>
          </p:nvPr>
        </p:nvSpPr>
        <p:spPr/>
        <p:txBody>
          <a:bodyPr>
            <a:normAutofit/>
          </a:bodyPr>
          <a:lstStyle/>
          <a:p>
            <a:pPr algn="just"/>
            <a:r>
              <a:rPr lang="en-GB" dirty="0"/>
              <a:t>In a private cloud, you create a cloud environment in your own data </a:t>
            </a:r>
            <a:r>
              <a:rPr lang="en-GB" dirty="0" err="1"/>
              <a:t>center</a:t>
            </a:r>
            <a:r>
              <a:rPr lang="en-GB" dirty="0"/>
              <a:t> and provide self-service access to compute resources to users in your organisation. </a:t>
            </a:r>
          </a:p>
          <a:p>
            <a:pPr algn="just"/>
            <a:r>
              <a:rPr lang="en-GB" dirty="0"/>
              <a:t>Private Cloud is the most secure of all cloud options</a:t>
            </a:r>
          </a:p>
          <a:p>
            <a:pPr algn="just"/>
            <a:r>
              <a:rPr lang="en-GB" dirty="0"/>
              <a:t>A hybrid cloud integrates public and private clouds</a:t>
            </a:r>
          </a:p>
          <a:p>
            <a:pPr lvl="1" algn="just"/>
            <a:r>
              <a:rPr lang="en-GB" dirty="0"/>
              <a:t>For example, you could host a high-scale website in the public cloud and link it to a highly secure database hosted in your private cloud </a:t>
            </a:r>
          </a:p>
        </p:txBody>
      </p:sp>
    </p:spTree>
    <p:extLst>
      <p:ext uri="{BB962C8B-B14F-4D97-AF65-F5344CB8AC3E}">
        <p14:creationId xmlns:p14="http://schemas.microsoft.com/office/powerpoint/2010/main" val="253307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7260</TotalTime>
  <Words>4162</Words>
  <Application>Microsoft Macintosh PowerPoint</Application>
  <PresentationFormat>Widescreen</PresentationFormat>
  <Paragraphs>298</Paragraphs>
  <Slides>42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Indie Flower</vt:lpstr>
      <vt:lpstr>Arial</vt:lpstr>
      <vt:lpstr>Calibri</vt:lpstr>
      <vt:lpstr>Calibri Light</vt:lpstr>
      <vt:lpstr>Wingdings</vt:lpstr>
      <vt:lpstr>Office Theme</vt:lpstr>
      <vt:lpstr>Big Data and Cloud Computing</vt:lpstr>
      <vt:lpstr>Big Data and the Cloud </vt:lpstr>
      <vt:lpstr> Cloud computing</vt:lpstr>
      <vt:lpstr>Benefits of Cloud Computing</vt:lpstr>
      <vt:lpstr>Virtualization – a solution for Hardware not being fully utilised ...</vt:lpstr>
      <vt:lpstr>Hosting strategy(Cloud Deployment Model)- 1</vt:lpstr>
      <vt:lpstr>Hosting strategy(Cloud Deployment Model)- 2</vt:lpstr>
      <vt:lpstr>Hosting strategy(Cloud Deployment Model)- 3</vt:lpstr>
      <vt:lpstr>Private and Hybrid clouds</vt:lpstr>
      <vt:lpstr>Service Models of Cloud Computing</vt:lpstr>
      <vt:lpstr>Cloud Computing opportunities and Challenges</vt:lpstr>
      <vt:lpstr>Cloud Computing opportunities and Challenges</vt:lpstr>
      <vt:lpstr>Advantages of Cloud Computing</vt:lpstr>
      <vt:lpstr>Advantages of Cloud Computing</vt:lpstr>
      <vt:lpstr>Advantages of Cloud Computing</vt:lpstr>
      <vt:lpstr>Advantages of Cloud Computing</vt:lpstr>
      <vt:lpstr>Advantages of Cloud Computing</vt:lpstr>
      <vt:lpstr>Disadvantages of Cloud Computing</vt:lpstr>
      <vt:lpstr>Disadvantages of Cloud Computing</vt:lpstr>
      <vt:lpstr>Disadvantages of Cloud Computing</vt:lpstr>
      <vt:lpstr>Disadvantages of Cloud Computing</vt:lpstr>
      <vt:lpstr>Disadvantages of Cloud Computing</vt:lpstr>
      <vt:lpstr>Cloud Computing Platforms  </vt:lpstr>
      <vt:lpstr>Components of Azure</vt:lpstr>
      <vt:lpstr>PowerPoint Presentation</vt:lpstr>
      <vt:lpstr>Amazon AWS</vt:lpstr>
      <vt:lpstr>PowerPoint Presentation</vt:lpstr>
      <vt:lpstr>What is AWS Offering?</vt:lpstr>
      <vt:lpstr>PowerPoint Presentation</vt:lpstr>
      <vt:lpstr>Amazon Elastic Compute Cloud (Amazon EC2)</vt:lpstr>
      <vt:lpstr>EC2 Instances</vt:lpstr>
      <vt:lpstr>EC2 Payment methods</vt:lpstr>
      <vt:lpstr>Amazon Elastic Block Store (EBS)</vt:lpstr>
      <vt:lpstr>Amazon S3 </vt:lpstr>
      <vt:lpstr>Using Amazon S3</vt:lpstr>
      <vt:lpstr>Amazon Relational Database Service (RDS)</vt:lpstr>
      <vt:lpstr>Amazon DynamoDB </vt:lpstr>
      <vt:lpstr>Amazon Redshift</vt:lpstr>
      <vt:lpstr>AWS Glue </vt:lpstr>
      <vt:lpstr>AWS Elastic MapReduce (EMR)</vt:lpstr>
      <vt:lpstr>Architectural of EMR cluster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and HIVE</dc:title>
  <dc:creator>Hai Huang</dc:creator>
  <cp:lastModifiedBy>Hai Huang</cp:lastModifiedBy>
  <cp:revision>396</cp:revision>
  <dcterms:created xsi:type="dcterms:W3CDTF">2020-10-20T22:10:48Z</dcterms:created>
  <dcterms:modified xsi:type="dcterms:W3CDTF">2021-03-20T16:58:58Z</dcterms:modified>
</cp:coreProperties>
</file>