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8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20" r:id="rId11"/>
    <p:sldId id="608" r:id="rId12"/>
    <p:sldId id="609" r:id="rId13"/>
    <p:sldId id="621" r:id="rId14"/>
    <p:sldId id="611" r:id="rId15"/>
    <p:sldId id="622" r:id="rId16"/>
    <p:sldId id="612" r:id="rId17"/>
    <p:sldId id="613" r:id="rId18"/>
    <p:sldId id="623" r:id="rId19"/>
    <p:sldId id="615" r:id="rId20"/>
    <p:sldId id="624" r:id="rId21"/>
    <p:sldId id="614" r:id="rId22"/>
    <p:sldId id="625" r:id="rId23"/>
    <p:sldId id="616" r:id="rId24"/>
    <p:sldId id="617" r:id="rId25"/>
    <p:sldId id="626" r:id="rId26"/>
    <p:sldId id="618" r:id="rId27"/>
    <p:sldId id="627" r:id="rId28"/>
    <p:sldId id="607" r:id="rId29"/>
    <p:sldId id="619" r:id="rId30"/>
    <p:sldId id="493" r:id="rId3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1" d="100"/>
          <a:sy n="81" d="100"/>
        </p:scale>
        <p:origin x="2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08: Dashboards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02TimeSeries volume selector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391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03TimeSeries volume selector, average </a:t>
            </a:r>
            <a:r>
              <a:rPr lang="en-GB" sz="3200" dirty="0" err="1"/>
              <a:t>slider.ipynb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time-series data is very noisy, especially for (very) low volumes</a:t>
            </a:r>
          </a:p>
          <a:p>
            <a:r>
              <a:rPr lang="en-GB" dirty="0"/>
              <a:t>We could instead show a rolling average where the user controls the window size (i.e. the number days to average over) with a slider</a:t>
            </a:r>
          </a:p>
          <a:p>
            <a:pPr lvl="1"/>
            <a:r>
              <a:rPr lang="en-GB" dirty="0"/>
              <a:t>when it’s set to 1, we just see the raw time series since you can’t average over just 1 value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2808744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(volume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volume == 'high':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'medium':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['G', 'H', 'J', 'S', 'W']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'low':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['D', 'E', 'M', 'O', 'P', 'T', 'X']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['B', 'C', 'I', 'K', 'N', 'Q', 'R', 'U', 'V', 'Y']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 # restrict to selected products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df.rolling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(window=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).mean() # calculate rolling average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</p:spTree>
    <p:extLst>
      <p:ext uri="{BB962C8B-B14F-4D97-AF65-F5344CB8AC3E}">
        <p14:creationId xmlns:p14="http://schemas.microsoft.com/office/powerpoint/2010/main" val="673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03TimeSeries volume selector, average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controlling code isn’t much more involved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1901041"/>
            <a:ext cx="7772400" cy="397031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Time-Series'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volumes = ['high', 'medium', 'low', 'very low']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volume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(name='Volume', options=volumes, width=200)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pn.widgets.IntSlider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(name='Day average', value=7, start=1,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end=21, width=200)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volume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(event):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[1].object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volume.param.watch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day_avg.param.watch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update_time_row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time_row.servable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8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03TimeSeries volume selector, average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66706"/>
            <a:ext cx="6781800" cy="2060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42" y="4227436"/>
            <a:ext cx="6825558" cy="2057399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800" y="3451792"/>
            <a:ext cx="2362200" cy="663008"/>
          </a:xfrm>
          <a:prstGeom prst="wedgeRectCallout">
            <a:avLst>
              <a:gd name="adj1" fmla="val 21791"/>
              <a:gd name="adj2" fmla="val -878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low volume, day average 1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800" y="5492220"/>
            <a:ext cx="2362200" cy="663008"/>
          </a:xfrm>
          <a:prstGeom prst="wedgeRectCallout">
            <a:avLst>
              <a:gd name="adj1" fmla="val 20993"/>
              <a:gd name="adj2" fmla="val -821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low volume, day average 14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04TimeSeries volume selector, average slider, date </a:t>
            </a:r>
            <a:r>
              <a:rPr lang="en-GB" sz="2800" dirty="0" err="1"/>
              <a:t>slider.ipynb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also allow the user to select a date range</a:t>
            </a:r>
          </a:p>
          <a:p>
            <a:pPr lvl="1"/>
            <a:r>
              <a:rPr lang="en-GB" dirty="0"/>
              <a:t>same functionality as the box zoom, but more convenient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controlling code is similar to before except we also create a date range slider, add it to the page and “watch”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772400" cy="310854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(volume,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volume == 'high':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'medium':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['G', 'H', 'J', 'S', 'W']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'low':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['D', 'E', 'M', 'O', 'P', 'T', 'X']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['B', 'C', 'I', 'K', 'N', 'Q', 'R', 'U', 'V', 'Y']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 # restrict to selected products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df.rolling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(window=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window_size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).mean() # calculate rolling average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df.loc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[0]) 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[1])] # restrict to date range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</p:spTree>
    <p:extLst>
      <p:ext uri="{BB962C8B-B14F-4D97-AF65-F5344CB8AC3E}">
        <p14:creationId xmlns:p14="http://schemas.microsoft.com/office/powerpoint/2010/main" val="30987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04TimeSeries volume selector, average slider, date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5438"/>
            <a:ext cx="7772400" cy="2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05Correlation.ipynb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Of course we don’t just have to show line plots – the next couple of examples allow the user to check correlations interactively</a:t>
            </a:r>
          </a:p>
          <a:p>
            <a:r>
              <a:rPr lang="en-GB" dirty="0"/>
              <a:t>The user chooses two products, via two dropdowns, and the chart function now returns a scatter plot showing their correlation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772400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size=10, padding=0.1)</a:t>
            </a:r>
          </a:p>
        </p:txBody>
      </p:sp>
    </p:spTree>
    <p:extLst>
      <p:ext uri="{BB962C8B-B14F-4D97-AF65-F5344CB8AC3E}">
        <p14:creationId xmlns:p14="http://schemas.microsoft.com/office/powerpoint/2010/main" val="10379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05Correlation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Here’s the controlling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23395"/>
            <a:ext cx="7772400" cy="4185761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Correlations'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(name='x-axis', options=list(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width=200)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(name='y-axis', options=list(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width=200)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(event):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[1].object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product_x.param.watch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product_y.param.watch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update_correlation_row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correlation_row.servable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96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05Correlation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1794"/>
            <a:ext cx="7010400" cy="4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06Correlation </a:t>
            </a:r>
            <a:r>
              <a:rPr lang="en-GB" dirty="0" err="1"/>
              <a:t>heatmap.ipynb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Of course we should let the user know which products are correlated</a:t>
            </a:r>
          </a:p>
          <a:p>
            <a:pPr lvl="1"/>
            <a:r>
              <a:rPr lang="en-GB" dirty="0"/>
              <a:t>so let’s add a </a:t>
            </a:r>
            <a:r>
              <a:rPr lang="en-GB" dirty="0" err="1"/>
              <a:t>heatmap</a:t>
            </a:r>
            <a:endParaRPr lang="en-GB" dirty="0"/>
          </a:p>
          <a:p>
            <a:r>
              <a:rPr lang="en-GB" dirty="0"/>
              <a:t>If we want the function to return two plots side by side, we can just “add” them together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that the controlling code is completely unchanged from the previous example as the heatmap is not controlled by any widgets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772400" cy="224676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size=10, padding=0.1)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+\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df.corr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hvplot.heatmap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title='Product correlations',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rot=90,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coolwarm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).opts(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invert_yaxis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clim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=(-1, 1))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1044446" y="5691348"/>
            <a:ext cx="6746449" cy="1070413"/>
          </a:xfrm>
          <a:prstGeom prst="wedgeRectCallout">
            <a:avLst>
              <a:gd name="adj1" fmla="val 15553"/>
              <a:gd name="adj2" fmla="val -208077"/>
            </a:avLst>
          </a:prstGeom>
          <a:solidFill>
            <a:schemeClr val="bg1">
              <a:lumMod val="75000"/>
              <a:alpha val="5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+ adds the two plots together</a:t>
            </a:r>
          </a:p>
          <a:p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\ lets python know that the thing being added is on the next line of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4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24000"/>
            <a:ext cx="4773114" cy="4724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Last week we looked at interaction</a:t>
            </a:r>
          </a:p>
          <a:p>
            <a:pPr lvl="1"/>
            <a:r>
              <a:rPr lang="en-GB" dirty="0"/>
              <a:t>allows the user to examine details of the data on their own</a:t>
            </a:r>
          </a:p>
          <a:p>
            <a:r>
              <a:rPr lang="en-GB" dirty="0"/>
              <a:t>This week we will look at dashboards</a:t>
            </a:r>
          </a:p>
          <a:p>
            <a:pPr lvl="1"/>
            <a:r>
              <a:rPr lang="en-GB" dirty="0"/>
              <a:t>these take the idea of interaction a stage further</a:t>
            </a:r>
          </a:p>
          <a:p>
            <a:pPr lvl="1"/>
            <a:r>
              <a:rPr lang="en-GB" dirty="0"/>
              <a:t>we will use </a:t>
            </a:r>
            <a:r>
              <a:rPr lang="en-GB" dirty="0" err="1"/>
              <a:t>Jupyter</a:t>
            </a:r>
            <a:r>
              <a:rPr lang="en-GB" dirty="0"/>
              <a:t> as the widgets don’t work in </a:t>
            </a:r>
            <a:r>
              <a:rPr lang="en-GB" dirty="0" err="1"/>
              <a:t>Colab</a:t>
            </a:r>
            <a:r>
              <a:rPr lang="en-GB" dirty="0"/>
              <a:t> (at least not without some effort)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18691"/>
            <a:ext cx="3200400" cy="31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06Correlation </a:t>
            </a:r>
            <a:r>
              <a:rPr lang="en-GB" dirty="0" err="1"/>
              <a:t>heatmap</a:t>
            </a:r>
            <a:r>
              <a:rPr lang="en-GB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3214"/>
            <a:ext cx="7772400" cy="32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07Correlation </a:t>
            </a:r>
            <a:r>
              <a:rPr lang="en-GB" dirty="0" err="1"/>
              <a:t>heatmap</a:t>
            </a:r>
            <a:r>
              <a:rPr lang="en-GB" dirty="0"/>
              <a:t>, date </a:t>
            </a:r>
            <a:r>
              <a:rPr lang="en-GB" dirty="0" err="1"/>
              <a:t>slider.ipynb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Another possibility is to restrict the date range for the correlation and </a:t>
            </a:r>
            <a:r>
              <a:rPr lang="en-GB" dirty="0" err="1"/>
              <a:t>heatmap</a:t>
            </a:r>
            <a:endParaRPr lang="en-GB" dirty="0"/>
          </a:p>
          <a:p>
            <a:pPr lvl="1"/>
            <a:r>
              <a:rPr lang="en-GB" dirty="0"/>
              <a:t>because the time series might be correlated with each other only during certain periods of the year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controlling code is similar to before except we also create a date range slider, add it to the page and “watch”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get_correlation_plots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[0]) : 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date_range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[1])] # restrict to date range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size=10, padding=0.1)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+\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df.corr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hvplot.heatmap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title='Product correlations',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 rot=90,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cmap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coolwarm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    ).opts(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invert_yaxis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=True,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clim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=(-1, 1))</a:t>
            </a:r>
          </a:p>
        </p:txBody>
      </p:sp>
    </p:spTree>
    <p:extLst>
      <p:ext uri="{BB962C8B-B14F-4D97-AF65-F5344CB8AC3E}">
        <p14:creationId xmlns:p14="http://schemas.microsoft.com/office/powerpoint/2010/main" val="32800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07Correlation </a:t>
            </a:r>
            <a:r>
              <a:rPr lang="en-GB" dirty="0" err="1"/>
              <a:t>heatmap</a:t>
            </a:r>
            <a:r>
              <a:rPr lang="en-GB" dirty="0"/>
              <a:t>, date slider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8" y="2057400"/>
            <a:ext cx="7394152" cy="3177467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762000" y="5262362"/>
            <a:ext cx="7086600" cy="895698"/>
          </a:xfrm>
          <a:prstGeom prst="wedgeRectCallout">
            <a:avLst>
              <a:gd name="adj1" fmla="val 20384"/>
              <a:gd name="adj2" fmla="val -852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notice the two white rows / columns – because products D &amp; G had zero sales during this period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1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08Variables.ipynb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next examples replicate the bubble plots we created for comparing 3 summary variables (price / profit /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dirty="0"/>
              <a:t>However, using 3 dropdowns means the user can choose which variables</a:t>
            </a:r>
          </a:p>
          <a:p>
            <a:r>
              <a:rPr lang="en-GB" dirty="0"/>
              <a:t>We need to read in / compute the </a:t>
            </a:r>
            <a:r>
              <a:rPr lang="en-GB" dirty="0" err="1"/>
              <a:t>summary_data</a:t>
            </a:r>
            <a:r>
              <a:rPr lang="en-GB" dirty="0"/>
              <a:t> as before and then calculate appropriate bubble sizes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this version the bubble sizes are normalised (so they are all between 0 and 1) and then multiplied by 200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get_summary_plots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']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/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].max() * 200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(vs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')',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alpha=0.5,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='all', padding=0.1,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size='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 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3581400"/>
            <a:ext cx="682472" cy="1600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08Variables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Here’s a snippet of the controlling code – the bit which creates 3 dropdowns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that this time we set the initial value (shown in bold) for each dropdown as the first, second and third elements in the list of variables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75588" y="2209800"/>
            <a:ext cx="7782612" cy="138499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(name='X-axis', options=variables,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value=variables[0]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width=200)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(name='Y-axis', options=variables,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value=variables[1]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width=200)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(name='Bubble', options=variables,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value=variables[2]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width=200)</a:t>
            </a:r>
          </a:p>
        </p:txBody>
      </p:sp>
    </p:spTree>
    <p:extLst>
      <p:ext uri="{BB962C8B-B14F-4D97-AF65-F5344CB8AC3E}">
        <p14:creationId xmlns:p14="http://schemas.microsoft.com/office/powerpoint/2010/main" val="20138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08Variables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9" y="2133600"/>
            <a:ext cx="682566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09Variables bubble </a:t>
            </a:r>
            <a:r>
              <a:rPr lang="en-GB" dirty="0" err="1"/>
              <a:t>scaling.ipynb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bubble scaling is a bit of a guess and the user might want something different</a:t>
            </a:r>
          </a:p>
          <a:p>
            <a:pPr lvl="1"/>
            <a:r>
              <a:rPr lang="en-GB" dirty="0"/>
              <a:t>easy – just add a slider so the user can control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controlling code is similar to the previous example except we also create a bubble size slider, add it to the page and “watch”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92832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get_summary_plots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bubble_scaling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']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].max()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math.exp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bubble_scaling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summary_data.hvplot.scatter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=300,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title=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 (vs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variable_z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')',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alpha=0.5,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hover_cols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='all', padding=0.1,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x=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y=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variable_y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size='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6463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09Variables bubble scaling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resulting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06" y="2057400"/>
            <a:ext cx="6430387" cy="39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3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10Dashboard.ipynb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final example combines all three charts with their widgets into a single page</a:t>
            </a:r>
          </a:p>
          <a:p>
            <a:r>
              <a:rPr lang="en-GB" dirty="0"/>
              <a:t>Essentially just combine all the code from examples 04, 07 &amp; 09 into a single notebook</a:t>
            </a:r>
          </a:p>
          <a:p>
            <a:pPr lvl="1"/>
            <a:r>
              <a:rPr lang="en-GB" dirty="0"/>
              <a:t>just need one import and data read in section at the top (rather than 3 separate sections)</a:t>
            </a:r>
          </a:p>
          <a:p>
            <a:pPr lvl="1"/>
            <a:r>
              <a:rPr lang="en-GB" dirty="0"/>
              <a:t>but then the code for each function and controller is unchanged</a:t>
            </a:r>
          </a:p>
          <a:p>
            <a:r>
              <a:rPr lang="en-GB" dirty="0"/>
              <a:t>In the notebook the three code section produce their own output in separate places</a:t>
            </a:r>
          </a:p>
          <a:p>
            <a:r>
              <a:rPr lang="en-GB" dirty="0"/>
              <a:t>However, if you want to see this as a single webpage without the code showing</a:t>
            </a:r>
          </a:p>
          <a:p>
            <a:pPr lvl="1"/>
            <a:r>
              <a:rPr lang="en-GB" dirty="0"/>
              <a:t>just open a command prompt in the folder and type</a:t>
            </a:r>
          </a:p>
          <a:p>
            <a:pPr marL="381000" lvl="1" indent="0">
              <a:buNone/>
            </a:pPr>
            <a:r>
              <a:rPr lang="en-GB" dirty="0"/>
              <a:t>	“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panel serve --show 10Dashboard.ipynb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or in the labs, double-click </a:t>
            </a:r>
            <a:r>
              <a:rPr lang="en-GB" b="1" dirty="0"/>
              <a:t>_run-dashboard.bat</a:t>
            </a:r>
            <a:r>
              <a:rPr lang="en-GB" dirty="0"/>
              <a:t> (note that you need to kill it off, by closing the command prompt, before it will run again)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10Dashboard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11" y="1552923"/>
            <a:ext cx="4691189" cy="4590354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799" y="1752600"/>
            <a:ext cx="2209801" cy="838200"/>
          </a:xfrm>
          <a:prstGeom prst="wedgeRectCallout">
            <a:avLst>
              <a:gd name="adj1" fmla="val 82240"/>
              <a:gd name="adj2" fmla="val -3125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finished dashboard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192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term dashboard is modelled on what you find in a car</a:t>
            </a:r>
          </a:p>
          <a:p>
            <a:pPr lvl="1"/>
            <a:r>
              <a:rPr lang="en-GB" dirty="0"/>
              <a:t>a set of dials, gauges, numerical readouts, warning lights, </a:t>
            </a:r>
            <a:r>
              <a:rPr lang="en-GB" dirty="0" err="1"/>
              <a:t>etc</a:t>
            </a:r>
            <a:r>
              <a:rPr lang="en-GB" dirty="0"/>
              <a:t> that give the driver a summary of what the car is doing and what state its systems are in</a:t>
            </a:r>
          </a:p>
          <a:p>
            <a:r>
              <a:rPr lang="en-GB" dirty="0"/>
              <a:t>A </a:t>
            </a:r>
            <a:r>
              <a:rPr lang="en-GB" b="1" dirty="0"/>
              <a:t>data dashboard </a:t>
            </a:r>
            <a:r>
              <a:rPr lang="en-GB" dirty="0"/>
              <a:t>provides the same kind of information for a group of datasets</a:t>
            </a:r>
          </a:p>
          <a:p>
            <a:pPr lvl="1"/>
            <a:r>
              <a:rPr lang="en-GB" dirty="0"/>
              <a:t>a set of charts, usually in a webpage, showing important features of the datasets</a:t>
            </a:r>
          </a:p>
          <a:p>
            <a:pPr lvl="1"/>
            <a:r>
              <a:rPr lang="en-GB" b="1" dirty="0"/>
              <a:t>widgets</a:t>
            </a:r>
            <a:r>
              <a:rPr lang="en-GB" dirty="0"/>
              <a:t> (sliders, dropdown lists, </a:t>
            </a:r>
            <a:r>
              <a:rPr lang="en-GB" dirty="0" err="1"/>
              <a:t>etc</a:t>
            </a:r>
            <a:r>
              <a:rPr lang="en-GB" dirty="0"/>
              <a:t>) for exploring the data</a:t>
            </a:r>
          </a:p>
          <a:p>
            <a:r>
              <a:rPr lang="en-GB" dirty="0"/>
              <a:t>Typically therefore a dashboard is characterised by</a:t>
            </a:r>
          </a:p>
          <a:p>
            <a:pPr lvl="1"/>
            <a:r>
              <a:rPr lang="en-GB" dirty="0"/>
              <a:t>multiple charts on the same webpage</a:t>
            </a:r>
          </a:p>
          <a:p>
            <a:pPr lvl="1"/>
            <a:r>
              <a:rPr lang="en-GB" dirty="0"/>
              <a:t>external widgets which react with those charts</a:t>
            </a:r>
          </a:p>
          <a:p>
            <a:r>
              <a:rPr lang="en-GB" dirty="0"/>
              <a:t>Often a dashboard is linked to real-time data to give up-to-the-minute visualisations of evolving data</a:t>
            </a:r>
          </a:p>
          <a:p>
            <a:pPr lvl="1"/>
            <a:r>
              <a:rPr lang="en-GB" dirty="0"/>
              <a:t>these are sometimes known as </a:t>
            </a:r>
            <a:r>
              <a:rPr lang="en-GB" b="1" dirty="0"/>
              <a:t>visual analytics</a:t>
            </a:r>
          </a:p>
          <a:p>
            <a:pPr lvl="1"/>
            <a:r>
              <a:rPr lang="en-GB" dirty="0"/>
              <a:t>we shall not pursue this aspect but in principle it is not difficult, if you have a source of data, evolving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particular data conclusions this week</a:t>
            </a:r>
          </a:p>
          <a:p>
            <a:r>
              <a:rPr lang="en-GB" dirty="0"/>
              <a:t>Looked at dashboards / visual analytics</a:t>
            </a:r>
          </a:p>
          <a:p>
            <a:r>
              <a:rPr lang="en-GB" dirty="0"/>
              <a:t>A dashboard is a tool generally aimed at the data owner/producer rather than the data scientist</a:t>
            </a:r>
          </a:p>
          <a:p>
            <a:pPr lvl="1"/>
            <a:r>
              <a:rPr lang="en-GB" dirty="0"/>
              <a:t>however, if well designed, it does allow both user-types to explore the data very easily</a:t>
            </a:r>
          </a:p>
          <a:p>
            <a:r>
              <a:rPr lang="en-GB" b="1" dirty="0"/>
              <a:t>Caveat</a:t>
            </a:r>
            <a:r>
              <a:rPr lang="en-GB" dirty="0"/>
              <a:t>: the dashboard code works fine in </a:t>
            </a:r>
            <a:r>
              <a:rPr lang="en-GB" dirty="0" err="1"/>
              <a:t>Jupyter</a:t>
            </a:r>
            <a:r>
              <a:rPr lang="en-GB" dirty="0"/>
              <a:t>, but it is much harder to get it to work in Google </a:t>
            </a:r>
            <a:r>
              <a:rPr lang="en-GB"/>
              <a:t>Colab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code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Last week all of our interactive examples consisted of 2 basic components</a:t>
            </a:r>
          </a:p>
          <a:p>
            <a:pPr lvl="1"/>
            <a:r>
              <a:rPr lang="en-GB" dirty="0"/>
              <a:t>import statements and code to read in the data</a:t>
            </a:r>
          </a:p>
          <a:p>
            <a:pPr lvl="1"/>
            <a:r>
              <a:rPr lang="en-GB" dirty="0"/>
              <a:t>code which adapts the data as required and creates a chart (e.g. line plot)</a:t>
            </a:r>
          </a:p>
          <a:p>
            <a:r>
              <a:rPr lang="en-GB" dirty="0"/>
              <a:t>All of the dashboard code in todays lecture consists of 3 basic components</a:t>
            </a:r>
          </a:p>
          <a:p>
            <a:pPr lvl="1"/>
            <a:r>
              <a:rPr lang="en-GB" dirty="0"/>
              <a:t>import statements and code to read in the data</a:t>
            </a:r>
          </a:p>
          <a:p>
            <a:pPr lvl="1"/>
            <a:r>
              <a:rPr lang="en-GB" dirty="0"/>
              <a:t>a function which adapts the data as required and creates a chart (e.g. line plot)</a:t>
            </a:r>
          </a:p>
          <a:p>
            <a:pPr lvl="1"/>
            <a:r>
              <a:rPr lang="en-GB" dirty="0"/>
              <a:t>the controlling code which builds the webpage</a:t>
            </a:r>
          </a:p>
          <a:p>
            <a:r>
              <a:rPr lang="en-GB" dirty="0"/>
              <a:t>So the big difference is that now we create the chart inside a function</a:t>
            </a:r>
          </a:p>
          <a:p>
            <a:pPr lvl="1"/>
            <a:r>
              <a:rPr lang="en-GB" dirty="0"/>
              <a:t>the reason is that the chart will change according to what the widgets (e.g. date-range slider) are set to by the user</a:t>
            </a:r>
          </a:p>
          <a:p>
            <a:pPr lvl="1"/>
            <a:r>
              <a:rPr lang="en-GB" dirty="0"/>
              <a:t>the controlling code passes widget values (e.g. a range of dates) into the function and the function constructs the chart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4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01TimeSeries </a:t>
            </a:r>
            <a:r>
              <a:rPr lang="en-GB" dirty="0" err="1"/>
              <a:t>all.ipynb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today’s examples, the import and data reading code is similar to other lectures with a couple of differences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week we are using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panel</a:t>
            </a:r>
            <a:r>
              <a:rPr lang="en-GB" dirty="0"/>
              <a:t> to create the dashboards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82296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hvplot.pandas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panel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pn.extension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/Products/DailySales.csv’,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0" y="2819398"/>
            <a:ext cx="682472" cy="2590801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5">
            <a:extLst>
              <a:ext uri="{FF2B5EF4-FFF2-40B4-BE49-F238E27FC236}">
                <a16:creationId xmlns:a16="http://schemas.microsoft.com/office/drawing/2014/main" id="{840D48C9-96AF-49AE-95A1-6DB3C69CC9F4}"/>
              </a:ext>
            </a:extLst>
          </p:cNvPr>
          <p:cNvSpPr/>
          <p:nvPr/>
        </p:nvSpPr>
        <p:spPr bwMode="auto">
          <a:xfrm flipV="1">
            <a:off x="0" y="3276599"/>
            <a:ext cx="682472" cy="213359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01TimeSeries all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function to create the plot is similar to last week’s examples using </a:t>
            </a:r>
            <a:r>
              <a:rPr lang="en-GB" dirty="0" err="1"/>
              <a:t>hvplot</a:t>
            </a:r>
            <a:endParaRPr lang="en-GB" dirty="0"/>
          </a:p>
          <a:p>
            <a:pPr lvl="1"/>
            <a:r>
              <a:rPr lang="en-GB" dirty="0"/>
              <a:t>in this case, a line plot of all 25 products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grid isn’t really necessary – it just makes the visualisation look nicer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7772400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frame_height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209800" y="3124200"/>
            <a:ext cx="52578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85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01TimeSeries all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controlling code is the unfamiliar bit – but not complicated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The title of the page (in markdown)</a:t>
            </a:r>
          </a:p>
          <a:p>
            <a:r>
              <a:rPr lang="en-GB" dirty="0"/>
              <a:t>A row of page elements – in this case just the title (in its own column) and the line plot</a:t>
            </a:r>
          </a:p>
          <a:p>
            <a:r>
              <a:rPr lang="en-GB" dirty="0"/>
              <a:t>Must make the row servable so that it can run on a website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7772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Time-Series'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0" y="21336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-11184" y="25146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-3928" y="3810000"/>
            <a:ext cx="682472" cy="1828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01358"/>
            <a:ext cx="3520312" cy="256269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3450200" y="1934474"/>
            <a:ext cx="1499472" cy="9611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2895600" y="3124200"/>
            <a:ext cx="2590800" cy="487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65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02TimeSeries volume </a:t>
            </a:r>
            <a:r>
              <a:rPr lang="en-GB" dirty="0" err="1"/>
              <a:t>selector.ipynb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add a dropdown list to allow the user to select which group of data to look at (high volume, medium, </a:t>
            </a:r>
            <a:r>
              <a:rPr lang="en-GB" dirty="0" err="1"/>
              <a:t>etc</a:t>
            </a:r>
            <a:r>
              <a:rPr lang="en-GB" dirty="0"/>
              <a:t>) </a:t>
            </a:r>
          </a:p>
          <a:p>
            <a:r>
              <a:rPr lang="en-GB" dirty="0"/>
              <a:t>Here’s the code to create the chart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en-GB" dirty="0"/>
              <a:t> is chosen by the user setting the dropdown and passed into the function as a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2566986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(volume):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volume == 'high':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['A', 'F', 'L']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'medium':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['G', 'H', 'J', 'S', 'W']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volume == 'low':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['D', 'E', 'M', 'O', 'P', 'T', 'X']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selected = ['B', 'C', 'I', 'K', 'N', 'Q', 'R', 'U', 'V', 'Y']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data[selected] # restrict to selected products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df.hvplot.line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frame_width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=600, grid=True)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566986"/>
            <a:ext cx="682472" cy="284321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02TimeSeries volume selector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controlling code is only a little more complicated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create a dropdown widget using the values in volumes</a:t>
            </a:r>
          </a:p>
          <a:p>
            <a:pPr lvl="1"/>
            <a:r>
              <a:rPr lang="en-GB" dirty="0"/>
              <a:t>include the dropdown in the left hand column</a:t>
            </a:r>
          </a:p>
          <a:p>
            <a:pPr lvl="1"/>
            <a:r>
              <a:rPr lang="en-GB" dirty="0"/>
              <a:t>“watch” the dropdown and when it changes update the plot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61692"/>
            <a:ext cx="7772400" cy="332398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'## Time-Series'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volumes = ['high', 'medium', 'low', 'very low']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pn.widgets.Select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(name='Volume', options=volumes, width=200)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pn.Row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pn.Column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title_time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(event):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[1].object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get_line_plot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volume.value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volume.param.watch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update_time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'value')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row_time.servable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0" y="2438400"/>
            <a:ext cx="682472" cy="2971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-11184" y="3124200"/>
            <a:ext cx="682472" cy="259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-3928" y="4343400"/>
            <a:ext cx="682472" cy="164350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3347</Words>
  <Application>Microsoft Office PowerPoint</Application>
  <PresentationFormat>On-screen Show (4:3)</PresentationFormat>
  <Paragraphs>480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Consolas</vt:lpstr>
      <vt:lpstr>Times New Roman</vt:lpstr>
      <vt:lpstr>Term1Theme</vt:lpstr>
      <vt:lpstr>Lecture 08: Dashboards</vt:lpstr>
      <vt:lpstr>Motivation / Objectives</vt:lpstr>
      <vt:lpstr>What is a dashboard</vt:lpstr>
      <vt:lpstr>Dashboard code components</vt:lpstr>
      <vt:lpstr>01TimeSeries all.ipynb</vt:lpstr>
      <vt:lpstr>01TimeSeries all (cont’d)</vt:lpstr>
      <vt:lpstr>01TimeSeries all (cont’d)</vt:lpstr>
      <vt:lpstr>02TimeSeries volume selector.ipynb</vt:lpstr>
      <vt:lpstr>02TimeSeries volume selector (cont’d)</vt:lpstr>
      <vt:lpstr>02TimeSeries volume selector (cont’d)</vt:lpstr>
      <vt:lpstr>03TimeSeries volume selector, average slider.ipynb</vt:lpstr>
      <vt:lpstr>03TimeSeries volume selector, average slider (cont’d)</vt:lpstr>
      <vt:lpstr>03TimeSeries volume selector, average slider (cont’d)</vt:lpstr>
      <vt:lpstr>04TimeSeries volume selector, average slider, date slider.ipynb</vt:lpstr>
      <vt:lpstr>04TimeSeries volume selector, average slider, date slider (cont’d)</vt:lpstr>
      <vt:lpstr>05Correlation.ipynb</vt:lpstr>
      <vt:lpstr>05Correlation (cont’d)</vt:lpstr>
      <vt:lpstr>05Correlation (cont’d)</vt:lpstr>
      <vt:lpstr>06Correlation heatmap.ipynb</vt:lpstr>
      <vt:lpstr>06Correlation heatmap (cont’d)</vt:lpstr>
      <vt:lpstr>07Correlation heatmap, date slider.ipynb</vt:lpstr>
      <vt:lpstr>07Correlation heatmap, date slider (cont’d)</vt:lpstr>
      <vt:lpstr>08Variables.ipynb</vt:lpstr>
      <vt:lpstr>08Variables (cont’d)</vt:lpstr>
      <vt:lpstr>08Variables (cont’d)</vt:lpstr>
      <vt:lpstr>09Variables bubble scaling.ipynb</vt:lpstr>
      <vt:lpstr>09Variables bubble scaling (cont’d)</vt:lpstr>
      <vt:lpstr>10Dashboard.ipynb</vt:lpstr>
      <vt:lpstr>10Dashboard (cont’d)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528</cp:revision>
  <cp:lastPrinted>2017-09-27T13:17:06Z</cp:lastPrinted>
  <dcterms:created xsi:type="dcterms:W3CDTF">2002-08-02T19:17:07Z</dcterms:created>
  <dcterms:modified xsi:type="dcterms:W3CDTF">2021-03-10T13:48:53Z</dcterms:modified>
</cp:coreProperties>
</file>