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7"/>
  </p:notesMasterIdLst>
  <p:handoutMasterIdLst>
    <p:handoutMasterId r:id="rId28"/>
  </p:handoutMasterIdLst>
  <p:sldIdLst>
    <p:sldId id="256" r:id="rId2"/>
    <p:sldId id="488" r:id="rId3"/>
    <p:sldId id="600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49" r:id="rId13"/>
    <p:sldId id="636" r:id="rId14"/>
    <p:sldId id="638" r:id="rId15"/>
    <p:sldId id="639" r:id="rId16"/>
    <p:sldId id="640" r:id="rId17"/>
    <p:sldId id="641" r:id="rId18"/>
    <p:sldId id="643" r:id="rId19"/>
    <p:sldId id="637" r:id="rId20"/>
    <p:sldId id="644" r:id="rId21"/>
    <p:sldId id="645" r:id="rId22"/>
    <p:sldId id="646" r:id="rId23"/>
    <p:sldId id="647" r:id="rId24"/>
    <p:sldId id="648" r:id="rId25"/>
    <p:sldId id="493" r:id="rId26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9900"/>
    <a:srgbClr val="DFFCD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81" d="100"/>
          <a:sy n="81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8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7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06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7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9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vjchoudhary7/customer-segmentation-tutorial-in-pyth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uster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I3Ei69I40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2" Type="http://schemas.openxmlformats.org/officeDocument/2006/relationships/hyperlink" Target="https://en.wikipedia.org/wiki/Elbow_method_(clustering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Lecture 09: Clustering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76600"/>
            <a:ext cx="6629400" cy="1752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Computing &amp; Mathematical Sciences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02LinePlot </a:t>
            </a:r>
            <a:r>
              <a:rPr lang="en-GB" dirty="0" err="1"/>
              <a:t>clusterings</a:t>
            </a:r>
            <a:r>
              <a:rPr lang="en-GB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Now visualise the WCSS &amp; silhouette scores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9128" y="1981200"/>
            <a:ext cx="7769072" cy="203132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=(12, 6))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k_values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WCSS, marker='o',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label='within cluster sum of squares')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k_values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silhouette, marker='X',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label='average silhouette score')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('number of clusters (k)')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plt.legend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plt.grid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9" name="Picture 8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325051"/>
            <a:ext cx="5486400" cy="3036471"/>
          </a:xfrm>
          <a:prstGeom prst="rect">
            <a:avLst/>
          </a:prstGeom>
        </p:spPr>
      </p:pic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457200" y="4226930"/>
            <a:ext cx="2438400" cy="752906"/>
          </a:xfrm>
          <a:prstGeom prst="wedgeRectCallout">
            <a:avLst>
              <a:gd name="adj1" fmla="val 100766"/>
              <a:gd name="adj2" fmla="val 3022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no pronounced elbow for WCSS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457200" y="5156669"/>
            <a:ext cx="2438400" cy="663008"/>
          </a:xfrm>
          <a:prstGeom prst="wedgeRectCallout">
            <a:avLst>
              <a:gd name="adj1" fmla="val 88450"/>
              <a:gd name="adj2" fmla="val -17602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silhouette has maxima at 2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457200" y="5974524"/>
            <a:ext cx="2438400" cy="663008"/>
          </a:xfrm>
          <a:prstGeom prst="wedgeRectCallout">
            <a:avLst>
              <a:gd name="adj1" fmla="val 187528"/>
              <a:gd name="adj2" fmla="val -24133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and locally at 7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133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Just run example 01 again but with k = 2 and k = 7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057400"/>
            <a:ext cx="3917361" cy="4191000"/>
          </a:xfrm>
          <a:prstGeom prst="rect">
            <a:avLst/>
          </a:prstGeom>
        </p:spPr>
      </p:pic>
      <p:pic>
        <p:nvPicPr>
          <p:cNvPr id="11" name="Picture 10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38" y="2057398"/>
            <a:ext cx="3917362" cy="4191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01ScatterPlot clustering (repeated)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682630-71CE-4DE6-833F-BF8E497E6B80}"/>
              </a:ext>
            </a:extLst>
          </p:cNvPr>
          <p:cNvGrpSpPr/>
          <p:nvPr/>
        </p:nvGrpSpPr>
        <p:grpSpPr>
          <a:xfrm>
            <a:off x="990600" y="2590800"/>
            <a:ext cx="3550238" cy="3276600"/>
            <a:chOff x="990600" y="2590800"/>
            <a:chExt cx="3550238" cy="3276600"/>
          </a:xfrm>
        </p:grpSpPr>
        <p:sp>
          <p:nvSpPr>
            <p:cNvPr id="10" name="Oval 9"/>
            <p:cNvSpPr/>
            <p:nvPr/>
          </p:nvSpPr>
          <p:spPr bwMode="auto">
            <a:xfrm>
              <a:off x="990600" y="2590800"/>
              <a:ext cx="2438400" cy="10668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142999" y="4343400"/>
              <a:ext cx="3397839" cy="1524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C2D5EC3-8DB4-463C-B4AC-D52EF9D3F114}"/>
              </a:ext>
            </a:extLst>
          </p:cNvPr>
          <p:cNvGrpSpPr/>
          <p:nvPr/>
        </p:nvGrpSpPr>
        <p:grpSpPr>
          <a:xfrm>
            <a:off x="4907961" y="2602584"/>
            <a:ext cx="3169238" cy="3039177"/>
            <a:chOff x="4907961" y="2602584"/>
            <a:chExt cx="3169238" cy="3039177"/>
          </a:xfrm>
        </p:grpSpPr>
        <p:sp>
          <p:nvSpPr>
            <p:cNvPr id="13" name="Oval 12"/>
            <p:cNvSpPr/>
            <p:nvPr/>
          </p:nvSpPr>
          <p:spPr bwMode="auto">
            <a:xfrm>
              <a:off x="6324600" y="2602584"/>
              <a:ext cx="609600" cy="381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907961" y="3146981"/>
              <a:ext cx="609600" cy="381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6629400" y="4343400"/>
              <a:ext cx="1143000" cy="6096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6567077" y="4888584"/>
              <a:ext cx="609600" cy="381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6864938" y="5105400"/>
              <a:ext cx="1212261" cy="492369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576476" y="5029200"/>
              <a:ext cx="748124" cy="34879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215118" y="5260761"/>
              <a:ext cx="609600" cy="381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60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Because we are clustering in 2 dimensions (Marketing and Sales) we can easily identify the clusters visually</a:t>
            </a:r>
          </a:p>
          <a:p>
            <a:pPr lvl="1"/>
            <a:r>
              <a:rPr lang="en-GB" dirty="0"/>
              <a:t>the data-points which are closest together</a:t>
            </a:r>
          </a:p>
          <a:p>
            <a:r>
              <a:rPr lang="en-GB" dirty="0"/>
              <a:t>For k = 2 the clustering has separated out the high volume sales as they are far enough away from everything else to be considered as a group</a:t>
            </a:r>
          </a:p>
          <a:p>
            <a:r>
              <a:rPr lang="en-GB" dirty="0"/>
              <a:t>For k = 7 it has separated out the 4 different sales volumes (high, medium, low &amp; very low) </a:t>
            </a:r>
          </a:p>
          <a:p>
            <a:r>
              <a:rPr lang="en-GB" dirty="0"/>
              <a:t>And additionally the high, low &amp; very low volumes have been split into 2 groups each</a:t>
            </a:r>
          </a:p>
          <a:p>
            <a:pPr lvl="1"/>
            <a:r>
              <a:rPr lang="en-GB" dirty="0"/>
              <a:t>low marketing (left-hand side – purple, pink &amp; green)</a:t>
            </a:r>
          </a:p>
          <a:p>
            <a:pPr lvl="1"/>
            <a:r>
              <a:rPr lang="en-GB" dirty="0"/>
              <a:t>high marketing (right-hand side – orange, blue, brown &amp; 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12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popular use for clustering is customer segmentation to understand different types of customer</a:t>
            </a:r>
          </a:p>
          <a:p>
            <a:pPr lvl="1"/>
            <a:r>
              <a:rPr lang="en-GB" dirty="0"/>
              <a:t>e.g. for marketing purposes</a:t>
            </a:r>
          </a:p>
          <a:p>
            <a:r>
              <a:rPr lang="en-GB" dirty="0"/>
              <a:t>We will now carry out an exploration and clustering of 300 </a:t>
            </a:r>
            <a:r>
              <a:rPr lang="en-GB" dirty="0" err="1"/>
              <a:t>ChrisCo</a:t>
            </a:r>
            <a:r>
              <a:rPr lang="en-GB" dirty="0"/>
              <a:t> customer profiles</a:t>
            </a:r>
          </a:p>
          <a:p>
            <a:pPr lvl="1"/>
            <a:r>
              <a:rPr lang="en-GB" dirty="0"/>
              <a:t>the dataset is loosely based on one from Kaggle.com, an organisation that runs data science competitions (with cash prizes!)</a:t>
            </a:r>
          </a:p>
          <a:p>
            <a:pPr lvl="1"/>
            <a:r>
              <a:rPr lang="en-GB" dirty="0">
                <a:hlinkClick r:id="rId2"/>
              </a:rPr>
              <a:t>https://www.kaggle.com/vjchoudhary7/customer-segmentation-tutorial-in-python</a:t>
            </a:r>
            <a:endParaRPr lang="en-GB" dirty="0"/>
          </a:p>
          <a:p>
            <a:r>
              <a:rPr lang="en-GB" dirty="0"/>
              <a:t>Each customer profile contains basic info such as gender, age, annual income (in £1,000s), monthly spending at </a:t>
            </a:r>
            <a:r>
              <a:rPr lang="en-GB" dirty="0" err="1"/>
              <a:t>ChrisCo</a:t>
            </a:r>
            <a:r>
              <a:rPr lang="en-GB" dirty="0"/>
              <a:t> (in £s)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21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03BoxPlot spending income.py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First let’s get a sense of the numerical data with a box plot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line in bold creates the plot (see Lecture 5)</a:t>
            </a:r>
          </a:p>
          <a:p>
            <a:r>
              <a:rPr lang="en-GB" dirty="0"/>
              <a:t>Output from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.describe()</a:t>
            </a:r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/>
              <a:t>Age: 18 to 78, with an average of 42</a:t>
            </a:r>
          </a:p>
          <a:p>
            <a:pPr lvl="1"/>
            <a:r>
              <a:rPr lang="en-GB" dirty="0"/>
              <a:t>Annual income: £8,000 to £90,000, with an average of £38,000</a:t>
            </a:r>
          </a:p>
          <a:p>
            <a:pPr lvl="1"/>
            <a:r>
              <a:rPr lang="en-GB" dirty="0"/>
              <a:t>Monthly spending: £0 to £96, with an average of £45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1828800"/>
            <a:ext cx="7772400" cy="267765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profiles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/CustomerProfiles.csv')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profiles.head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profiles.describe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['Age', 'Income', 'Spending']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plt.boxplot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(profiles[selected], labels=selected)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('Variable',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('Value',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('Variable distributions',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61" y="2095500"/>
            <a:ext cx="2253539" cy="241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4, 5 &amp;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Can also create histograms of each variable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largest age group is 25-34, with 70 people</a:t>
            </a:r>
          </a:p>
          <a:p>
            <a:r>
              <a:rPr lang="en-GB" dirty="0"/>
              <a:t>Code is almost identical for examples 5 &amp; 6, spending &amp; income</a:t>
            </a:r>
          </a:p>
          <a:p>
            <a:pPr lvl="1"/>
            <a:r>
              <a:rPr lang="en-GB" dirty="0"/>
              <a:t>Monthly spending: most common bracket is £40-£49, with 55 people</a:t>
            </a:r>
          </a:p>
          <a:p>
            <a:pPr lvl="1"/>
            <a:r>
              <a:rPr lang="en-GB" dirty="0"/>
              <a:t>Annual income: most common bracket is £40,000-£49,999, with 67 people</a:t>
            </a:r>
          </a:p>
          <a:p>
            <a:r>
              <a:rPr lang="en-GB" dirty="0"/>
              <a:t>So we can get a sense of the population but not how to group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1905000"/>
            <a:ext cx="7772400" cy="267765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15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85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-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 /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 + ' bins')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bins = [(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x * 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-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 /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for x in range(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))]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plt.hist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(profiles['Age'], bins=bins,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edgecolor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='w')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('Age distribution',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96" y="1583006"/>
            <a:ext cx="2475703" cy="2648638"/>
          </a:xfrm>
          <a:prstGeom prst="rect">
            <a:avLst/>
          </a:prstGeom>
        </p:spPr>
      </p:pic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96" y="1582225"/>
            <a:ext cx="2475703" cy="2648638"/>
          </a:xfrm>
          <a:prstGeom prst="rect">
            <a:avLst/>
          </a:prstGeom>
        </p:spPr>
      </p:pic>
      <p:pic>
        <p:nvPicPr>
          <p:cNvPr id="9" name="Picture 8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95" y="1581443"/>
            <a:ext cx="2475703" cy="26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07ScatterPlot3d profiles.py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Since there are only 3 variables we can actually create a 3d scatter plot and try to “spot” clusters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070318"/>
            <a:ext cx="8305800" cy="203132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from mpl_toolkits.mplot3d import Axes3D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=(10, 6))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sub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(111,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projection='3d'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sub.scatter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(profiles['Age'], profiles['Income'], profiles['Spending'], s=60)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sub.set_xlabel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('Age')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sub.set_ylabel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('Income')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sub.set_zlabel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('Spending')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690" y="3352800"/>
            <a:ext cx="4831510" cy="3200400"/>
          </a:xfrm>
          <a:prstGeom prst="rect">
            <a:avLst/>
          </a:prstGeom>
        </p:spPr>
      </p:pic>
      <p:pic>
        <p:nvPicPr>
          <p:cNvPr id="11" name="Picture 10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690" y="3352800"/>
            <a:ext cx="4831510" cy="3200400"/>
          </a:xfrm>
          <a:prstGeom prst="rect">
            <a:avLst/>
          </a:prstGeom>
        </p:spPr>
      </p:pic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139045" y="5655891"/>
            <a:ext cx="4813955" cy="1045781"/>
          </a:xfrm>
          <a:prstGeom prst="wedgeRectCallout">
            <a:avLst>
              <a:gd name="adj1" fmla="val 44687"/>
              <a:gd name="adj2" fmla="val -9148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works better as a standalone (than in a notebook) as the plot is interactive and can be rotated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170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08LinePlot profiles clusterings.py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That doesn’t really work so let’s try to determine the optimal number of clusters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clustering code is almost identical to example 2</a:t>
            </a:r>
          </a:p>
          <a:p>
            <a:r>
              <a:rPr lang="en-GB" dirty="0"/>
              <a:t>The visualisation code is identical to example 2</a:t>
            </a:r>
          </a:p>
          <a:p>
            <a:r>
              <a:rPr lang="en-GB" dirty="0"/>
              <a:t>Both the elbow and the max silhouette score occur at k = 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070318"/>
            <a:ext cx="7772400" cy="267765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'Age', 'Income', 'Spending'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min_k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max_k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k_values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range(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min_k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max_k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+ 1)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WCSS = []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silhouette = []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k in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k_values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KMeans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n_clusters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=k,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='k-means++',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random_state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labels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k_means.fit_predict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profiles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[selected])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WCSS.append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k_means.inertia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_)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silhouette.append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silhouette_score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profiles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[selected], labels))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WCSS = WCSS / max(WCSS)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454" y="1808035"/>
            <a:ext cx="3276600" cy="1813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 bwMode="auto">
          <a:xfrm flipV="1">
            <a:off x="2819400" y="3124200"/>
            <a:ext cx="3793354" cy="2743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V="1">
            <a:off x="5029200" y="2961995"/>
            <a:ext cx="1583554" cy="2905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2417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09ScatterPlot profiles clustering.py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We can now do a k-means clustering with k = 6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clustering code is very similar to example 1</a:t>
            </a:r>
          </a:p>
          <a:p>
            <a:r>
              <a:rPr lang="en-GB" dirty="0"/>
              <a:t>To visualise the clusters can do either</a:t>
            </a:r>
          </a:p>
          <a:p>
            <a:pPr lvl="1"/>
            <a:r>
              <a:rPr lang="en-GB" dirty="0"/>
              <a:t>2d scatter plots with each pair of variables</a:t>
            </a:r>
          </a:p>
          <a:p>
            <a:pPr lvl="1"/>
            <a:r>
              <a:rPr lang="en-GB" dirty="0"/>
              <a:t>a 3d scatter plot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1911459"/>
            <a:ext cx="7772400" cy="1815882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k =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'Age', 'Income', 'Spending'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KMeans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n_clusters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=k,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='k-means++',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random_state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profiles['label']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k_means.fit_predict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profiles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[selected])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clusters = []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c in range(k):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clusters.append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profiles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profiles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['label'] == c])</a:t>
            </a:r>
          </a:p>
        </p:txBody>
      </p:sp>
    </p:spTree>
    <p:extLst>
      <p:ext uri="{BB962C8B-B14F-4D97-AF65-F5344CB8AC3E}">
        <p14:creationId xmlns:p14="http://schemas.microsoft.com/office/powerpoint/2010/main" val="56255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09ScatterPlot profiles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problem with 2d scatter plots is that the clusters are usually 3 dimensional</a:t>
            </a:r>
          </a:p>
          <a:p>
            <a:pPr lvl="1"/>
            <a:r>
              <a:rPr lang="en-GB" dirty="0"/>
              <a:t>however, it may be possible to spot them if the clustering is </a:t>
            </a:r>
            <a:r>
              <a:rPr lang="en-GB" b="1" dirty="0"/>
              <a:t>orthogonal</a:t>
            </a:r>
            <a:r>
              <a:rPr lang="en-GB" dirty="0"/>
              <a:t> (at right angles) to our viewpoint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01" y="3471302"/>
            <a:ext cx="2672499" cy="2859181"/>
          </a:xfrm>
          <a:prstGeom prst="rect">
            <a:avLst/>
          </a:prstGeom>
        </p:spPr>
      </p:pic>
      <p:pic>
        <p:nvPicPr>
          <p:cNvPr id="9" name="Picture 8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43" y="3471302"/>
            <a:ext cx="2671713" cy="2858340"/>
          </a:xfrm>
          <a:prstGeom prst="rect">
            <a:avLst/>
          </a:prstGeom>
        </p:spPr>
      </p:pic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3471302"/>
            <a:ext cx="2668468" cy="285486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3776614" y="4495800"/>
            <a:ext cx="1176386" cy="914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643983" y="4495800"/>
            <a:ext cx="1176386" cy="914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406691" y="3886200"/>
            <a:ext cx="838201" cy="914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281814" y="3853608"/>
            <a:ext cx="1176386" cy="914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244892" y="4953000"/>
            <a:ext cx="1246012" cy="99217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48327" y="5064369"/>
            <a:ext cx="638273" cy="80303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45811" y="3806752"/>
            <a:ext cx="3437837" cy="2183967"/>
          </a:xfrm>
          <a:prstGeom prst="wedgeRectCallout">
            <a:avLst>
              <a:gd name="adj1" fmla="val 55837"/>
              <a:gd name="adj2" fmla="val 1877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here the red / orange clustering is determined by </a:t>
            </a:r>
            <a:r>
              <a:rPr lang="en-GB" i="1" dirty="0">
                <a:solidFill>
                  <a:schemeClr val="tx1"/>
                </a:solidFill>
              </a:rPr>
              <a:t>age</a:t>
            </a:r>
            <a:r>
              <a:rPr lang="en-GB" dirty="0">
                <a:solidFill>
                  <a:schemeClr val="tx1"/>
                </a:solidFill>
              </a:rPr>
              <a:t> but our viewpoint is along the </a:t>
            </a:r>
            <a:r>
              <a:rPr lang="en-GB" i="1" dirty="0">
                <a:solidFill>
                  <a:schemeClr val="tx1"/>
                </a:solidFill>
              </a:rPr>
              <a:t>income</a:t>
            </a:r>
            <a:r>
              <a:rPr lang="en-GB" dirty="0">
                <a:solidFill>
                  <a:schemeClr val="tx1"/>
                </a:solidFill>
              </a:rPr>
              <a:t> axis, so they are orthogonal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2301315" y="4102533"/>
            <a:ext cx="3856061" cy="2183967"/>
          </a:xfrm>
          <a:prstGeom prst="wedgeRectCallout">
            <a:avLst>
              <a:gd name="adj1" fmla="val 55837"/>
              <a:gd name="adj2" fmla="val 1877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here the blue / green / brown purple clustering is determined by </a:t>
            </a:r>
            <a:r>
              <a:rPr lang="en-GB" i="1" dirty="0">
                <a:solidFill>
                  <a:schemeClr val="tx1"/>
                </a:solidFill>
              </a:rPr>
              <a:t>income</a:t>
            </a:r>
            <a:r>
              <a:rPr lang="en-GB" dirty="0">
                <a:solidFill>
                  <a:schemeClr val="tx1"/>
                </a:solidFill>
              </a:rPr>
              <a:t> &amp; </a:t>
            </a:r>
            <a:r>
              <a:rPr lang="en-GB" i="1" dirty="0">
                <a:solidFill>
                  <a:schemeClr val="tx1"/>
                </a:solidFill>
              </a:rPr>
              <a:t>spending</a:t>
            </a:r>
            <a:r>
              <a:rPr lang="en-GB" dirty="0">
                <a:solidFill>
                  <a:schemeClr val="tx1"/>
                </a:solidFill>
              </a:rPr>
              <a:t> but our viewpoint is along the </a:t>
            </a:r>
            <a:r>
              <a:rPr lang="en-GB" i="1" dirty="0">
                <a:solidFill>
                  <a:schemeClr val="tx1"/>
                </a:solidFill>
              </a:rPr>
              <a:t>age</a:t>
            </a:r>
            <a:r>
              <a:rPr lang="en-GB" dirty="0">
                <a:solidFill>
                  <a:schemeClr val="tx1"/>
                </a:solidFill>
              </a:rPr>
              <a:t> axis, so they are orthogonal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20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/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5234843" cy="47244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For the last two weeks we have looked at interaction &amp; dashboards</a:t>
            </a:r>
          </a:p>
          <a:p>
            <a:pPr lvl="1"/>
            <a:r>
              <a:rPr lang="en-GB" dirty="0"/>
              <a:t>allows the user to examine and monitor the data on their own</a:t>
            </a:r>
          </a:p>
          <a:p>
            <a:r>
              <a:rPr lang="en-GB" dirty="0"/>
              <a:t>For the final two lectures we will look at clustering and dimension reduction</a:t>
            </a:r>
          </a:p>
          <a:p>
            <a:pPr lvl="1"/>
            <a:r>
              <a:rPr lang="en-GB" dirty="0"/>
              <a:t>crucial visualisation techniques for large-scale data-intensive applications</a:t>
            </a:r>
          </a:p>
          <a:p>
            <a:r>
              <a:rPr lang="en-GB" dirty="0"/>
              <a:t>We will use a number of visualisation techniques we have already encountered</a:t>
            </a:r>
          </a:p>
          <a:p>
            <a:pPr lvl="1"/>
            <a:r>
              <a:rPr lang="en-GB" dirty="0"/>
              <a:t>scatter plots, line plots, box plots, histograms &amp; radar plots</a:t>
            </a:r>
          </a:p>
          <a:p>
            <a:r>
              <a:rPr lang="en-GB" dirty="0"/>
              <a:t>Plus one new one</a:t>
            </a:r>
          </a:p>
          <a:p>
            <a:pPr lvl="1"/>
            <a:r>
              <a:rPr lang="en-GB" dirty="0"/>
              <a:t>3d scatter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  <p:pic>
        <p:nvPicPr>
          <p:cNvPr id="5" name="Picture 4" descr="Figure 1">
            <a:extLst>
              <a:ext uri="{FF2B5EF4-FFF2-40B4-BE49-F238E27FC236}">
                <a16:creationId xmlns:a16="http://schemas.microsoft.com/office/drawing/2014/main" id="{BBCAC3EB-15A3-44BB-A996-5832B3E93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34" y="1524001"/>
            <a:ext cx="2207966" cy="2362200"/>
          </a:xfrm>
          <a:prstGeom prst="rect">
            <a:avLst/>
          </a:prstGeom>
        </p:spPr>
      </p:pic>
      <p:pic>
        <p:nvPicPr>
          <p:cNvPr id="6" name="Picture 5" descr="Figure 1">
            <a:extLst>
              <a:ext uri="{FF2B5EF4-FFF2-40B4-BE49-F238E27FC236}">
                <a16:creationId xmlns:a16="http://schemas.microsoft.com/office/drawing/2014/main" id="{8F900C48-4EEF-4946-8179-8C9E77ACA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4053225"/>
            <a:ext cx="3429000" cy="227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09ScatterPlot profiles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3d scatter plot is the most useful tool</a:t>
            </a:r>
          </a:p>
          <a:p>
            <a:pPr lvl="1"/>
            <a:r>
              <a:rPr lang="en-GB" dirty="0"/>
              <a:t>especially the interactive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575281"/>
            <a:ext cx="5562600" cy="3684675"/>
          </a:xfrm>
          <a:prstGeom prst="rect">
            <a:avLst/>
          </a:prstGeom>
        </p:spPr>
      </p:pic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574723"/>
            <a:ext cx="5545997" cy="3673677"/>
          </a:xfrm>
          <a:prstGeom prst="rect">
            <a:avLst/>
          </a:prstGeom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669196" y="3276600"/>
            <a:ext cx="2378803" cy="762000"/>
          </a:xfrm>
          <a:prstGeom prst="wedgeRectCallout">
            <a:avLst>
              <a:gd name="adj1" fmla="val 72761"/>
              <a:gd name="adj2" fmla="val 5226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rgbClr val="0070C0"/>
                </a:solidFill>
              </a:rPr>
              <a:t>low income, high spenders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800100" y="4876800"/>
            <a:ext cx="2247900" cy="762000"/>
          </a:xfrm>
          <a:prstGeom prst="wedgeRectCallout">
            <a:avLst>
              <a:gd name="adj1" fmla="val 67356"/>
              <a:gd name="adj2" fmla="val -4148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accent5">
                    <a:lumMod val="25000"/>
                  </a:schemeClr>
                </a:solidFill>
              </a:rPr>
              <a:t>low income, low spenders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6053268" y="3274569"/>
            <a:ext cx="2378804" cy="762000"/>
          </a:xfrm>
          <a:prstGeom prst="wedgeRectCallout">
            <a:avLst>
              <a:gd name="adj1" fmla="val -77590"/>
              <a:gd name="adj2" fmla="val 2101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rgbClr val="92D050"/>
                </a:solidFill>
              </a:rPr>
              <a:t>high income, high spenders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</a:endParaRP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6091368" y="4876800"/>
            <a:ext cx="2378804" cy="762000"/>
          </a:xfrm>
          <a:prstGeom prst="wedgeRectCallout">
            <a:avLst>
              <a:gd name="adj1" fmla="val -65978"/>
              <a:gd name="adj2" fmla="val -5023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rgbClr val="7030A0"/>
                </a:solidFill>
              </a:rPr>
              <a:t>high income, low spenders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01" y="2574722"/>
            <a:ext cx="5545997" cy="3673677"/>
          </a:xfrm>
          <a:prstGeom prst="rect">
            <a:avLst/>
          </a:prstGeom>
        </p:spPr>
      </p:pic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5334000" y="2438400"/>
            <a:ext cx="2378804" cy="762000"/>
          </a:xfrm>
          <a:prstGeom prst="wedgeRectCallout">
            <a:avLst>
              <a:gd name="adj1" fmla="val -83997"/>
              <a:gd name="adj2" fmla="val 12726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 income, older people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5162550" y="5421756"/>
            <a:ext cx="2378804" cy="762000"/>
          </a:xfrm>
          <a:prstGeom prst="wedgeRectCallout">
            <a:avLst>
              <a:gd name="adj1" fmla="val -70783"/>
              <a:gd name="adj2" fmla="val -11523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middle income, younger people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301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Six distinct groups</a:t>
            </a:r>
          </a:p>
          <a:p>
            <a:pPr lvl="1"/>
            <a:r>
              <a:rPr lang="en-GB" sz="2800" dirty="0">
                <a:solidFill>
                  <a:srgbClr val="0070C0"/>
                </a:solidFill>
              </a:rPr>
              <a:t>low income, high spenders</a:t>
            </a:r>
          </a:p>
          <a:p>
            <a:pPr lvl="1"/>
            <a:r>
              <a:rPr lang="en-GB" sz="2800" dirty="0">
                <a:solidFill>
                  <a:schemeClr val="accent5">
                    <a:lumMod val="25000"/>
                  </a:schemeClr>
                </a:solidFill>
              </a:rPr>
              <a:t>low income, low spenders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high income, low spenders</a:t>
            </a:r>
            <a:endParaRPr lang="en-GB" sz="2800" dirty="0">
              <a:solidFill>
                <a:schemeClr val="accent5">
                  <a:lumMod val="25000"/>
                </a:schemeClr>
              </a:solidFill>
            </a:endParaRPr>
          </a:p>
          <a:p>
            <a:pPr lvl="1"/>
            <a:r>
              <a:rPr lang="en-GB" sz="2800" dirty="0">
                <a:solidFill>
                  <a:srgbClr val="92D050"/>
                </a:solidFill>
              </a:rPr>
              <a:t>high income, high spenders</a:t>
            </a:r>
          </a:p>
          <a:p>
            <a:pPr lvl="1"/>
            <a:r>
              <a:rPr lang="en-GB" sz="2800" dirty="0">
                <a:solidFill>
                  <a:srgbClr val="FF0000"/>
                </a:solidFill>
              </a:rPr>
              <a:t>middle income, older people</a:t>
            </a:r>
          </a:p>
          <a:p>
            <a:pPr lvl="1"/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middle income, younger people</a:t>
            </a:r>
          </a:p>
          <a:p>
            <a:r>
              <a:rPr lang="en-GB" sz="3300" dirty="0"/>
              <a:t>But you can’t segment by a single pair of variables, e.g.</a:t>
            </a:r>
          </a:p>
          <a:p>
            <a:pPr lvl="1"/>
            <a:r>
              <a:rPr lang="en-GB" sz="2800" dirty="0">
                <a:solidFill>
                  <a:srgbClr val="0070C0"/>
                </a:solidFill>
              </a:rPr>
              <a:t>low income, high spenders … can be old or young</a:t>
            </a:r>
            <a:endParaRPr lang="en-GB" sz="2800" dirty="0">
              <a:solidFill>
                <a:srgbClr val="FF0000"/>
              </a:solidFill>
            </a:endParaRPr>
          </a:p>
          <a:p>
            <a:pPr lvl="1"/>
            <a:r>
              <a:rPr lang="en-GB" sz="2800" dirty="0">
                <a:solidFill>
                  <a:srgbClr val="FF0000"/>
                </a:solidFill>
              </a:rPr>
              <a:t>middle income, older people … can be high spenders or low spenders</a:t>
            </a:r>
          </a:p>
          <a:p>
            <a:r>
              <a:rPr lang="en-GB" sz="3300" dirty="0"/>
              <a:t>And that’s just for 3 variables … what if there are 5, like the summary data … or even more</a:t>
            </a:r>
          </a:p>
          <a:p>
            <a:pPr lvl="1"/>
            <a:endParaRPr lang="en-GB" sz="2800" dirty="0"/>
          </a:p>
          <a:p>
            <a:pPr lvl="1"/>
            <a:endParaRPr lang="en-GB" sz="2800" dirty="0">
              <a:solidFill>
                <a:srgbClr val="92D050"/>
              </a:solidFill>
            </a:endParaRPr>
          </a:p>
          <a:p>
            <a:pPr lvl="1"/>
            <a:endParaRPr lang="en-GB" sz="2800" dirty="0">
              <a:solidFill>
                <a:schemeClr val="accent5">
                  <a:lumMod val="25000"/>
                </a:schemeClr>
              </a:solidFill>
            </a:endParaRPr>
          </a:p>
          <a:p>
            <a:pPr lvl="1"/>
            <a:endParaRPr lang="en-GB" sz="2800" dirty="0">
              <a:solidFill>
                <a:srgbClr val="0070C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59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10RadarPlot ratings subplots.py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Let’s finish by looking at dataset where there are 10 variables, the </a:t>
            </a:r>
            <a:r>
              <a:rPr lang="en-GB" dirty="0" err="1"/>
              <a:t>ChrisCo</a:t>
            </a:r>
            <a:r>
              <a:rPr lang="en-GB" dirty="0"/>
              <a:t> product ratings</a:t>
            </a:r>
          </a:p>
          <a:p>
            <a:pPr lvl="1"/>
            <a:r>
              <a:rPr lang="en-GB" dirty="0"/>
              <a:t>the company asks customers to rate each product purchased in 10 categories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 can use techniques from lecture 6 to visualise</a:t>
            </a:r>
          </a:p>
          <a:p>
            <a:pPr lvl="1"/>
            <a:r>
              <a:rPr lang="en-GB" dirty="0"/>
              <a:t>the radar plot code is exactly the same as example 4</a:t>
            </a:r>
          </a:p>
          <a:p>
            <a:r>
              <a:rPr lang="en-GB" dirty="0"/>
              <a:t>But it’s quite hard to spot any obvious segmentation by rating characteristics</a:t>
            </a:r>
          </a:p>
          <a:p>
            <a:pPr lvl="1"/>
            <a:r>
              <a:rPr lang="en-GB" dirty="0"/>
              <a:t>and impossible if there were 250 products or 2,500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0301" y="2971800"/>
            <a:ext cx="7772400" cy="73866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ratings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/Products/Ratings.csv',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index_col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normalised_data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ratings /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ratings.max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87" y="1474067"/>
            <a:ext cx="2040965" cy="218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0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11LinePlot ratings clusterings.py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We can easily calculate the optimal number of clusters</a:t>
            </a:r>
          </a:p>
          <a:p>
            <a:r>
              <a:rPr lang="en-GB" dirty="0"/>
              <a:t>The code is pretty much identical to examples 2 &amp; 8</a:t>
            </a:r>
          </a:p>
          <a:p>
            <a:pPr lvl="1"/>
            <a:r>
              <a:rPr lang="en-GB" dirty="0"/>
              <a:t>just use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ratings</a:t>
            </a:r>
            <a:r>
              <a:rPr lang="en-GB" dirty="0"/>
              <a:t> as the data-frame and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ratings.columns</a:t>
            </a:r>
            <a:r>
              <a:rPr lang="en-GB" dirty="0"/>
              <a:t> as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selected</a:t>
            </a:r>
            <a:r>
              <a:rPr lang="en-GB" dirty="0"/>
              <a:t> (i.e. all columns are selected)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Both the elbow and the max silhouette score occur at k =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2718291"/>
            <a:ext cx="4495800" cy="248821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2571750" y="4343400"/>
            <a:ext cx="1238250" cy="9268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3886200" y="4114800"/>
            <a:ext cx="990600" cy="11554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6761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12ScatterPlot ratings clustering.py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problem now is how do we visualise and therefore interpret our clustering with k = 4?</a:t>
            </a:r>
          </a:p>
          <a:p>
            <a:pPr lvl="1"/>
            <a:r>
              <a:rPr lang="en-GB" dirty="0"/>
              <a:t>there are 10 dimensions so can’t use 3d plots</a:t>
            </a:r>
          </a:p>
          <a:p>
            <a:r>
              <a:rPr lang="en-GB" dirty="0"/>
              <a:t>Can plot pairs of variables … may get lucky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31" y="3512062"/>
            <a:ext cx="2628900" cy="2812537"/>
          </a:xfrm>
          <a:prstGeom prst="rect">
            <a:avLst/>
          </a:prstGeom>
        </p:spPr>
      </p:pic>
      <p:pic>
        <p:nvPicPr>
          <p:cNvPr id="11" name="Picture 10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512062"/>
            <a:ext cx="2628901" cy="2812537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94726" y="3581400"/>
            <a:ext cx="3029474" cy="856278"/>
          </a:xfrm>
          <a:prstGeom prst="wedgeRectCallout">
            <a:avLst>
              <a:gd name="adj1" fmla="val 40266"/>
              <a:gd name="adj2" fmla="val 9347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Rating 1 vs Rating 2 is quite helpful …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6038850" y="2089892"/>
            <a:ext cx="2985155" cy="856278"/>
          </a:xfrm>
          <a:prstGeom prst="wedgeRectCallout">
            <a:avLst>
              <a:gd name="adj1" fmla="val -41208"/>
              <a:gd name="adj2" fmla="val 13970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… but Rating 3 vs Rating 8 is not ...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2560456" y="5823864"/>
            <a:ext cx="4602344" cy="849071"/>
          </a:xfrm>
          <a:prstGeom prst="wedgeRectCallout">
            <a:avLst>
              <a:gd name="adj1" fmla="val 7787"/>
              <a:gd name="adj2" fmla="val -4197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… and there are ½ x 10 x 9 = 45 pairs of ratings to look at in all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097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Looked at k-means clustering plus techniques for choosing k</a:t>
            </a:r>
          </a:p>
          <a:p>
            <a:pPr lvl="1"/>
            <a:r>
              <a:rPr lang="en-GB" dirty="0"/>
              <a:t>elbow method</a:t>
            </a:r>
          </a:p>
          <a:p>
            <a:pPr lvl="1"/>
            <a:r>
              <a:rPr lang="en-GB" dirty="0"/>
              <a:t>silhouette maximisation</a:t>
            </a:r>
          </a:p>
          <a:p>
            <a:r>
              <a:rPr lang="en-GB" dirty="0"/>
              <a:t>Made use of a number of visualisation techniques and saw a new one in action</a:t>
            </a:r>
          </a:p>
          <a:p>
            <a:pPr lvl="1"/>
            <a:r>
              <a:rPr lang="en-GB" dirty="0"/>
              <a:t>3d scatter plot</a:t>
            </a:r>
          </a:p>
          <a:p>
            <a:r>
              <a:rPr lang="en-GB" dirty="0"/>
              <a:t>In terms of data exploration</a:t>
            </a:r>
          </a:p>
          <a:p>
            <a:pPr lvl="1"/>
            <a:r>
              <a:rPr lang="en-GB" dirty="0"/>
              <a:t>can successfully cluster variables with ease</a:t>
            </a:r>
          </a:p>
          <a:p>
            <a:pPr lvl="1"/>
            <a:r>
              <a:rPr lang="en-GB" dirty="0"/>
              <a:t>more importantly, can interpret those clusters … provided the dimensions are low (e.g. </a:t>
            </a:r>
            <a:r>
              <a:rPr lang="en-GB"/>
              <a:t>3)</a:t>
            </a:r>
            <a:endParaRPr lang="en-GB" dirty="0"/>
          </a:p>
          <a:p>
            <a:r>
              <a:rPr lang="en-GB" dirty="0"/>
              <a:t>Next week we will look at a method for dimension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clustering?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Many data-intensive applications have too much data to handle by manual segmentation</a:t>
            </a:r>
          </a:p>
          <a:p>
            <a:pPr lvl="1"/>
            <a:r>
              <a:rPr lang="en-GB" dirty="0"/>
              <a:t>e.g. too many variables or too many data-points or both</a:t>
            </a:r>
          </a:p>
          <a:p>
            <a:r>
              <a:rPr lang="en-GB" dirty="0"/>
              <a:t>Clustering is used to group similar items together</a:t>
            </a:r>
          </a:p>
          <a:p>
            <a:pPr lvl="1"/>
            <a:r>
              <a:rPr lang="en-GB" dirty="0"/>
              <a:t>e.g. could group similar product types</a:t>
            </a:r>
          </a:p>
          <a:p>
            <a:r>
              <a:rPr lang="en-GB" dirty="0"/>
              <a:t>It is usually done (semi-)automatically using tools that look at the abstract data without knowing anything about it</a:t>
            </a:r>
          </a:p>
          <a:p>
            <a:pPr lvl="1"/>
            <a:r>
              <a:rPr lang="en-GB" dirty="0"/>
              <a:t>it is a form of unsupervised machine learning</a:t>
            </a:r>
          </a:p>
          <a:p>
            <a:r>
              <a:rPr lang="en-GB" dirty="0"/>
              <a:t>There are many clustering algorithms – some popular variants include hierarchical, DBSCAN &amp; </a:t>
            </a:r>
            <a:r>
              <a:rPr lang="en-GB" b="1" u="sng" dirty="0"/>
              <a:t>k-means</a:t>
            </a:r>
          </a:p>
          <a:p>
            <a:pPr lvl="1"/>
            <a:r>
              <a:rPr lang="en-GB" dirty="0"/>
              <a:t>all of these (and many more) are included in the </a:t>
            </a:r>
            <a:r>
              <a:rPr lang="en-GB" dirty="0" err="1"/>
              <a:t>scikit</a:t>
            </a:r>
            <a:r>
              <a:rPr lang="en-GB" dirty="0"/>
              <a:t>-learn library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see </a:t>
            </a:r>
            <a:r>
              <a:rPr lang="en-GB" dirty="0">
                <a:hlinkClick r:id="rId2"/>
              </a:rPr>
              <a:t>https://scikit-learn.org/stable/modules/clustering.html</a:t>
            </a:r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4724400"/>
            <a:ext cx="7772400" cy="52322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sklearn.cluster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KMeans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sklearn.metrics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silhouette_score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1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One of the most intuitive clustering algorithms is called </a:t>
            </a:r>
            <a:r>
              <a:rPr lang="en-GB" dirty="0">
                <a:solidFill>
                  <a:srgbClr val="7030A0"/>
                </a:solidFill>
              </a:rPr>
              <a:t>k-means</a:t>
            </a:r>
          </a:p>
          <a:p>
            <a:pPr lvl="1"/>
            <a:r>
              <a:rPr lang="en-GB" dirty="0"/>
              <a:t>here</a:t>
            </a:r>
            <a:r>
              <a:rPr lang="en-GB" b="1" dirty="0"/>
              <a:t> </a:t>
            </a:r>
            <a:r>
              <a:rPr lang="en-GB" b="1" dirty="0">
                <a:solidFill>
                  <a:srgbClr val="7030A0"/>
                </a:solidFill>
              </a:rPr>
              <a:t>k</a:t>
            </a:r>
            <a:r>
              <a:rPr lang="en-GB" dirty="0"/>
              <a:t> refers to the number of clusters – you have to choose how many you want</a:t>
            </a:r>
          </a:p>
          <a:p>
            <a:r>
              <a:rPr lang="en-GB" dirty="0"/>
              <a:t>The algorithm goes as follows</a:t>
            </a:r>
          </a:p>
          <a:p>
            <a:pPr marL="895350" lvl="1" indent="-514350">
              <a:buFont typeface="+mj-lt"/>
              <a:buAutoNum type="arabicPeriod"/>
            </a:pPr>
            <a:r>
              <a:rPr lang="en-GB" dirty="0"/>
              <a:t>randomly locate k centroids (cluster centres)</a:t>
            </a:r>
          </a:p>
          <a:p>
            <a:pPr marL="895350" lvl="1" indent="-514350">
              <a:buFont typeface="+mj-lt"/>
              <a:buAutoNum type="arabicPeriod"/>
            </a:pPr>
            <a:r>
              <a:rPr lang="en-GB" dirty="0"/>
              <a:t>attach each data-point to its nearest centroid</a:t>
            </a:r>
          </a:p>
          <a:p>
            <a:pPr marL="895350" lvl="1" indent="-514350">
              <a:buFont typeface="+mj-lt"/>
              <a:buAutoNum type="arabicPeriod"/>
            </a:pPr>
            <a:r>
              <a:rPr lang="en-GB" dirty="0"/>
              <a:t>move the centroids to the centre (the </a:t>
            </a:r>
            <a:r>
              <a:rPr lang="en-GB" b="1" dirty="0">
                <a:solidFill>
                  <a:srgbClr val="7030A0"/>
                </a:solidFill>
              </a:rPr>
              <a:t>mean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value) of all their attached data-points</a:t>
            </a:r>
          </a:p>
          <a:p>
            <a:pPr marL="895350" lvl="1" indent="-514350">
              <a:buFont typeface="+mj-lt"/>
              <a:buAutoNum type="arabicPeriod"/>
            </a:pPr>
            <a:r>
              <a:rPr lang="en-GB" dirty="0"/>
              <a:t>go back to 2 and repeat until the centroids stop moving</a:t>
            </a:r>
          </a:p>
          <a:p>
            <a:pPr lvl="0"/>
            <a:r>
              <a:rPr lang="en-GB" dirty="0">
                <a:solidFill>
                  <a:srgbClr val="000000"/>
                </a:solidFill>
              </a:rPr>
              <a:t>Demo: </a:t>
            </a:r>
            <a:r>
              <a:rPr lang="en-GB" dirty="0">
                <a:solidFill>
                  <a:srgbClr val="000000"/>
                </a:solidFill>
                <a:hlinkClick r:id="rId2"/>
              </a:rPr>
              <a:t>https://youtu.be/5I3Ei69I40s</a:t>
            </a:r>
            <a:r>
              <a:rPr lang="en-GB" dirty="0">
                <a:solidFill>
                  <a:srgbClr val="000000"/>
                </a:solidFill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  <p:sp>
        <p:nvSpPr>
          <p:cNvPr id="5" name="Curved Right Arrow 6">
            <a:extLst>
              <a:ext uri="{FF2B5EF4-FFF2-40B4-BE49-F238E27FC236}">
                <a16:creationId xmlns:a16="http://schemas.microsoft.com/office/drawing/2014/main" id="{1E4D0571-962E-464B-A74E-1A0036D3B6B2}"/>
              </a:ext>
            </a:extLst>
          </p:cNvPr>
          <p:cNvSpPr/>
          <p:nvPr/>
        </p:nvSpPr>
        <p:spPr bwMode="auto">
          <a:xfrm flipV="1">
            <a:off x="0" y="3810000"/>
            <a:ext cx="682472" cy="13716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80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01ScatterPlot clustering marketing sales.py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Let’s start by clustering some familiar data – the marketing &amp; sales variables from the summary data-frame we have used many times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line in bold actually does the clustering</a:t>
            </a:r>
          </a:p>
          <a:p>
            <a:pPr lvl="1"/>
            <a:r>
              <a:rPr lang="en-GB" dirty="0"/>
              <a:t>it returns a list of labels (0, 1, 2 or 3) denoting which cluster each product has been assigned to</a:t>
            </a:r>
          </a:p>
          <a:p>
            <a:r>
              <a:rPr lang="en-GB" dirty="0"/>
              <a:t>The loop then creates 4 data-frames, one for each cluster, containing summary data rows for that cluster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438400"/>
            <a:ext cx="7772400" cy="1815882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k = 4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['Marketing', 'Sales']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KMeans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n_clusters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=k,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='k-means++',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random_state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['label']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k_means.fit_predict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[selected])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clusters = []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c in range(k):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clusters.append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['label'] == c])</a:t>
            </a:r>
          </a:p>
        </p:txBody>
      </p:sp>
      <p:sp>
        <p:nvSpPr>
          <p:cNvPr id="6" name="Curved Right Arrow 5"/>
          <p:cNvSpPr/>
          <p:nvPr/>
        </p:nvSpPr>
        <p:spPr bwMode="auto">
          <a:xfrm flipV="1">
            <a:off x="3328" y="3048000"/>
            <a:ext cx="682472" cy="1507606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0" y="3680496"/>
            <a:ext cx="682472" cy="1805904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27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01ScatterPlot clustering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Now we just need to visualise the clusters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first loop iterates over the clusters, drawing a scatter plot of the products in that cluster</a:t>
            </a:r>
          </a:p>
          <a:p>
            <a:pPr lvl="1"/>
            <a:r>
              <a:rPr lang="en-GB" dirty="0"/>
              <a:t>so each cluster gets a different colour</a:t>
            </a:r>
          </a:p>
          <a:p>
            <a:r>
              <a:rPr lang="en-GB" dirty="0"/>
              <a:t>The second loop annotates the product names</a:t>
            </a:r>
          </a:p>
          <a:p>
            <a:pPr lvl="1"/>
            <a:r>
              <a:rPr lang="en-GB" dirty="0"/>
              <a:t>so we know which product is in which cluster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9128" y="1953781"/>
            <a:ext cx="7769072" cy="203132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c in range(k):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plt.scatter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(clusters[c]['Marketing'], clusters[c]['Sales'], s=100)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name in enumerate(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plt.annotate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(name, 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['Marketing'][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['Sales'][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]))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('Marketing')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('Sales')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Curved Right Arrow 5"/>
          <p:cNvSpPr/>
          <p:nvPr/>
        </p:nvSpPr>
        <p:spPr bwMode="auto">
          <a:xfrm flipV="1">
            <a:off x="2357" y="2286000"/>
            <a:ext cx="682472" cy="2191049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0" y="2743200"/>
            <a:ext cx="682472" cy="28194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9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41" y="1538200"/>
            <a:ext cx="4402660" cy="4710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3352800" cy="47244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The 4 clusters that have been chosen by the algorithm (without it knowing anything about the data) are:</a:t>
            </a:r>
          </a:p>
          <a:p>
            <a:pPr lvl="1"/>
            <a:r>
              <a:rPr lang="en-GB" dirty="0"/>
              <a:t>orange: all the high volume products</a:t>
            </a:r>
          </a:p>
          <a:p>
            <a:pPr lvl="1"/>
            <a:r>
              <a:rPr lang="en-GB" dirty="0"/>
              <a:t>green: all the medium volume products</a:t>
            </a:r>
          </a:p>
          <a:p>
            <a:pPr lvl="1"/>
            <a:r>
              <a:rPr lang="en-GB" dirty="0"/>
              <a:t>red: low &amp; very low volume products with high marketing spend</a:t>
            </a:r>
          </a:p>
          <a:p>
            <a:pPr lvl="1"/>
            <a:r>
              <a:rPr lang="en-GB" dirty="0"/>
              <a:t>blue: low &amp; very low volume products with low marketing spend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  <p:sp>
        <p:nvSpPr>
          <p:cNvPr id="6" name="Oval 5"/>
          <p:cNvSpPr/>
          <p:nvPr/>
        </p:nvSpPr>
        <p:spPr bwMode="auto">
          <a:xfrm rot="20110252">
            <a:off x="4516487" y="2336700"/>
            <a:ext cx="2320782" cy="64924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rot="20648604">
            <a:off x="6376966" y="4215055"/>
            <a:ext cx="1371600" cy="57432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791200" y="4800600"/>
            <a:ext cx="2286000" cy="76063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 rot="20457797">
            <a:off x="4800600" y="4876800"/>
            <a:ext cx="990600" cy="68443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2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clusters?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We might have chosen 4 because we know something about the data</a:t>
            </a:r>
          </a:p>
          <a:p>
            <a:pPr lvl="1"/>
            <a:r>
              <a:rPr lang="en-GB" dirty="0"/>
              <a:t>but typically that’s not the case and often we can’t even visualise the data (too many dimensions)</a:t>
            </a:r>
          </a:p>
          <a:p>
            <a:r>
              <a:rPr lang="en-GB" dirty="0"/>
              <a:t>There are a number of techniques for choosing k, the number of clusters, automatically</a:t>
            </a:r>
          </a:p>
          <a:p>
            <a:r>
              <a:rPr lang="en-GB" dirty="0"/>
              <a:t>Usually the idea is to try several different values for k and evaluate which is best</a:t>
            </a:r>
          </a:p>
          <a:p>
            <a:pPr lvl="1"/>
            <a:r>
              <a:rPr lang="en-GB" dirty="0"/>
              <a:t>Elbow method: plot the “within-cluster sums of squares” (WCSS) for each k and look for an “elbow” point </a:t>
            </a:r>
            <a:r>
              <a:rPr lang="en-GB" dirty="0">
                <a:hlinkClick r:id="rId2"/>
              </a:rPr>
              <a:t>https://en.wikipedia.org/wiki/Elbow_method_(clustering)</a:t>
            </a:r>
            <a:endParaRPr lang="en-GB" dirty="0"/>
          </a:p>
          <a:p>
            <a:pPr lvl="1"/>
            <a:r>
              <a:rPr lang="en-GB" dirty="0"/>
              <a:t>Silhouette method: calculate the “average silhouette score” for each k and find the maximum </a:t>
            </a:r>
            <a:r>
              <a:rPr lang="en-GB" dirty="0">
                <a:hlinkClick r:id="rId3"/>
              </a:rPr>
              <a:t>https://en.wikipedia.org/wiki/Silhouette_(clustering)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43639"/>
            <a:ext cx="3581400" cy="1982140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6096000" y="1547338"/>
            <a:ext cx="2514600" cy="752906"/>
          </a:xfrm>
          <a:prstGeom prst="wedgeRectCallout">
            <a:avLst>
              <a:gd name="adj1" fmla="val -49113"/>
              <a:gd name="adj2" fmla="val 10734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the elbow (where the line bends)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504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02LinePlot </a:t>
            </a:r>
            <a:r>
              <a:rPr lang="en-GB" dirty="0" err="1"/>
              <a:t>clusterings</a:t>
            </a:r>
            <a:r>
              <a:rPr lang="en-GB" dirty="0"/>
              <a:t> marketing sales.py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Scikit</a:t>
            </a:r>
            <a:r>
              <a:rPr lang="en-GB" dirty="0"/>
              <a:t>-learn can calculate both WCSS &amp; silhouette scores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Choose the min &amp; max values for k</a:t>
            </a:r>
          </a:p>
          <a:p>
            <a:r>
              <a:rPr lang="en-GB" dirty="0"/>
              <a:t>Compute a clustering for each value of k</a:t>
            </a:r>
          </a:p>
          <a:p>
            <a:pPr lvl="1"/>
            <a:r>
              <a:rPr lang="en-GB" dirty="0"/>
              <a:t>add the WCSS &amp; silhouette scores to lists</a:t>
            </a:r>
          </a:p>
          <a:p>
            <a:r>
              <a:rPr lang="en-GB" dirty="0"/>
              <a:t>Normalise the WCSS values to lie between 0 and 1 (already true for silhouette scores)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9128" y="1854993"/>
            <a:ext cx="7769072" cy="267765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['Marketing', 'Sales']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min_k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max_k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k_values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range(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min_k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max_k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+ 1)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WCSS = []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silhouette = []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k in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k_values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KMeans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n_clusters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=k,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='k-means++',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random_state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labels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k_means.fit_predict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[selected])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WCSS.append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k_means.inertia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_)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silhouette.append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silhouette_score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[selected], labels))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WCSS = WCSS / max(WCSS)</a:t>
            </a:r>
          </a:p>
        </p:txBody>
      </p:sp>
      <p:sp>
        <p:nvSpPr>
          <p:cNvPr id="6" name="Curved Right Arrow 5"/>
          <p:cNvSpPr/>
          <p:nvPr/>
        </p:nvSpPr>
        <p:spPr bwMode="auto">
          <a:xfrm flipV="1">
            <a:off x="2357" y="2209799"/>
            <a:ext cx="682472" cy="2586618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0" y="3810000"/>
            <a:ext cx="682472" cy="16002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Curved Right Arrow 7"/>
          <p:cNvSpPr/>
          <p:nvPr/>
        </p:nvSpPr>
        <p:spPr bwMode="auto">
          <a:xfrm flipV="1">
            <a:off x="-11184" y="3429000"/>
            <a:ext cx="682472" cy="16764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flipV="1">
            <a:off x="-4413" y="4191000"/>
            <a:ext cx="682472" cy="15240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04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COMP1753</Template>
  <TotalTime>0</TotalTime>
  <Words>2732</Words>
  <Application>Microsoft Office PowerPoint</Application>
  <PresentationFormat>On-screen Show (4:3)</PresentationFormat>
  <Paragraphs>394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Consolas</vt:lpstr>
      <vt:lpstr>Times New Roman</vt:lpstr>
      <vt:lpstr>Term1Theme</vt:lpstr>
      <vt:lpstr>Lecture 09: Clustering</vt:lpstr>
      <vt:lpstr>Motivation / Objectives</vt:lpstr>
      <vt:lpstr>What is clustering?</vt:lpstr>
      <vt:lpstr>k-means clustering</vt:lpstr>
      <vt:lpstr>01ScatterPlot clustering marketing sales.py</vt:lpstr>
      <vt:lpstr>01ScatterPlot clustering (cont’d)</vt:lpstr>
      <vt:lpstr>Interpretation</vt:lpstr>
      <vt:lpstr>How many clusters?</vt:lpstr>
      <vt:lpstr>02LinePlot clusterings marketing sales.py</vt:lpstr>
      <vt:lpstr>02LinePlot clusterings (cont’d)</vt:lpstr>
      <vt:lpstr>01ScatterPlot clustering (repeated)</vt:lpstr>
      <vt:lpstr>Interpretation</vt:lpstr>
      <vt:lpstr>Customer Segmentation</vt:lpstr>
      <vt:lpstr>03BoxPlot spending income.py</vt:lpstr>
      <vt:lpstr>Examples 4, 5 &amp; 6</vt:lpstr>
      <vt:lpstr>07ScatterPlot3d profiles.py</vt:lpstr>
      <vt:lpstr>08LinePlot profiles clusterings.py</vt:lpstr>
      <vt:lpstr>09ScatterPlot profiles clustering.py</vt:lpstr>
      <vt:lpstr>09ScatterPlot profiles (cont’d)</vt:lpstr>
      <vt:lpstr>09ScatterPlot profiles (cont’d)</vt:lpstr>
      <vt:lpstr>Interpretation</vt:lpstr>
      <vt:lpstr>10RadarPlot ratings subplots.py</vt:lpstr>
      <vt:lpstr>11LinePlot ratings clusterings.py</vt:lpstr>
      <vt:lpstr>12ScatterPlot ratings clustering.py</vt:lpstr>
      <vt:lpstr>Lecture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Christopher Walshaw</cp:lastModifiedBy>
  <cp:revision>563</cp:revision>
  <cp:lastPrinted>2017-09-27T13:17:06Z</cp:lastPrinted>
  <dcterms:created xsi:type="dcterms:W3CDTF">2002-08-02T19:17:07Z</dcterms:created>
  <dcterms:modified xsi:type="dcterms:W3CDTF">2021-03-17T13:50:13Z</dcterms:modified>
</cp:coreProperties>
</file>