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8" r:id="rId3"/>
    <p:sldId id="470" r:id="rId4"/>
    <p:sldId id="471" r:id="rId5"/>
    <p:sldId id="426" r:id="rId6"/>
    <p:sldId id="472" r:id="rId7"/>
    <p:sldId id="473" r:id="rId8"/>
    <p:sldId id="474" r:id="rId9"/>
    <p:sldId id="475" r:id="rId10"/>
    <p:sldId id="477" r:id="rId11"/>
    <p:sldId id="476" r:id="rId12"/>
    <p:sldId id="478" r:id="rId13"/>
    <p:sldId id="480" r:id="rId14"/>
    <p:sldId id="479" r:id="rId15"/>
    <p:sldId id="481" r:id="rId16"/>
    <p:sldId id="483" r:id="rId17"/>
    <p:sldId id="484" r:id="rId18"/>
    <p:sldId id="482" r:id="rId19"/>
    <p:sldId id="485" r:id="rId20"/>
    <p:sldId id="489" r:id="rId21"/>
    <p:sldId id="490" r:id="rId22"/>
    <p:sldId id="491" r:id="rId23"/>
    <p:sldId id="492" r:id="rId24"/>
    <p:sldId id="486" r:id="rId25"/>
    <p:sldId id="493" r:id="rId2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Lecture 02</a:t>
            </a:r>
            <a:r>
              <a:rPr lang="en-US" dirty="0">
                <a:ea typeface="ＭＳ Ｐゴシック" pitchFamily="34" charset="-128"/>
              </a:rPr>
              <a:t>: Proportion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03, 04,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plots produced</a:t>
            </a:r>
          </a:p>
          <a:p>
            <a:pPr lvl="1"/>
            <a:r>
              <a:rPr lang="en-GB" dirty="0"/>
              <a:t>notice the scales on the y-axis are very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743201"/>
            <a:ext cx="2514600" cy="2690252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2743200"/>
            <a:ext cx="2514601" cy="2690253"/>
          </a:xfrm>
          <a:prstGeom prst="rect">
            <a:avLst/>
          </a:prstGeom>
        </p:spPr>
      </p:pic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71" y="2747128"/>
            <a:ext cx="2510929" cy="26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categorisation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manual selection of different categories of data is a bit laborious</a:t>
            </a:r>
          </a:p>
          <a:p>
            <a:pPr lvl="1"/>
            <a:r>
              <a:rPr lang="en-GB" dirty="0"/>
              <a:t>imagine if we had 250 products, rather than 25</a:t>
            </a:r>
          </a:p>
          <a:p>
            <a:pPr lvl="1"/>
            <a:r>
              <a:rPr lang="en-GB" dirty="0"/>
              <a:t>or even 250,000!</a:t>
            </a:r>
          </a:p>
          <a:p>
            <a:r>
              <a:rPr lang="en-GB" dirty="0"/>
              <a:t>Instead we can</a:t>
            </a:r>
          </a:p>
          <a:p>
            <a:pPr lvl="1"/>
            <a:r>
              <a:rPr lang="en-GB" dirty="0"/>
              <a:t>decide on the limits of each category </a:t>
            </a:r>
          </a:p>
          <a:p>
            <a:pPr lvl="1"/>
            <a:r>
              <a:rPr lang="en-GB" dirty="0"/>
              <a:t>get the code to work the selections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1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06BarChart automatic.py –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following code selects which category each product is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loops over each product</a:t>
            </a:r>
          </a:p>
          <a:p>
            <a:pPr lvl="1"/>
            <a:r>
              <a:rPr lang="en-GB" dirty="0"/>
              <a:t>decides on the category based on total sales</a:t>
            </a:r>
          </a:p>
          <a:p>
            <a:pPr lvl="1"/>
            <a:r>
              <a:rPr lang="en-GB" dirty="0"/>
              <a:t>adds it to the selected category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49483"/>
            <a:ext cx="7389043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categories = ['High', 'Medium', 'Low', 'Very Low']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[[] 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(categories))]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40000: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2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3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[category].append(name)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print('Product ' + name + ' is ' + categories[category] + ' volume')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4751" y="2552700"/>
            <a:ext cx="682472" cy="2667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44963" y="2920770"/>
            <a:ext cx="682472" cy="2667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38678" y="4419599"/>
            <a:ext cx="682472" cy="153624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06BarChart automatic.py –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output the plots, just loop over the different categories</a:t>
            </a:r>
          </a:p>
          <a:p>
            <a:pPr lvl="1"/>
            <a:r>
              <a:rPr lang="en-GB" dirty="0"/>
              <a:t>the actual plotting code is almost unchanged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245204"/>
            <a:ext cx="7389043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selected in enumerate(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(data[selected].columns))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data[selected].sum(), align='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data[selected].columns)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categories[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 +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' Volume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overall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previous example helps to understand relative sales proportions in each category</a:t>
            </a:r>
          </a:p>
          <a:p>
            <a:pPr lvl="1"/>
            <a:r>
              <a:rPr lang="en-GB" dirty="0"/>
              <a:t>but what about understanding the dataset as a whole?</a:t>
            </a:r>
          </a:p>
          <a:p>
            <a:r>
              <a:rPr lang="en-GB" dirty="0"/>
              <a:t>Returning to the original example we can improve it in a number of different ways by</a:t>
            </a:r>
          </a:p>
          <a:p>
            <a:pPr lvl="1"/>
            <a:r>
              <a:rPr lang="en-GB" dirty="0"/>
              <a:t>using colours to help understanding the categories</a:t>
            </a:r>
          </a:p>
          <a:p>
            <a:pPr lvl="1"/>
            <a:r>
              <a:rPr lang="en-GB" dirty="0"/>
              <a:t>sorting the data, largest to smallest (or vice-versa)</a:t>
            </a:r>
          </a:p>
          <a:p>
            <a:pPr lvl="1"/>
            <a:r>
              <a:rPr lang="en-GB" dirty="0"/>
              <a:t>grouping some of the products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07BarChart all coloured.py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To colour each category, create a list of colours, one for each product, by adapting the categorisation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plotting code is exactly the same as example 01 with one tiny change (to use the colours)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157" y="2286000"/>
            <a:ext cx="5105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colours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'green'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50000: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'orange'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'red'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'black'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colours.append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(colour)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848290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=colours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91327"/>
            <a:ext cx="2590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08BarChart all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Sorting the products by total size is even easier</a:t>
            </a:r>
          </a:p>
          <a:p>
            <a:pPr lvl="1"/>
            <a:r>
              <a:rPr lang="en-GB" dirty="0"/>
              <a:t>the plotting code is </a:t>
            </a:r>
            <a:r>
              <a:rPr lang="en-GB" i="1" dirty="0"/>
              <a:t>exactly</a:t>
            </a:r>
            <a:r>
              <a:rPr lang="en-GB" dirty="0"/>
              <a:t> the same as example 01</a:t>
            </a:r>
          </a:p>
          <a:p>
            <a:r>
              <a:rPr lang="en-GB" dirty="0"/>
              <a:t>Just need to insert the following line of code to sort it</a:t>
            </a:r>
          </a:p>
          <a:p>
            <a:pPr lvl="1"/>
            <a:r>
              <a:rPr lang="en-GB" dirty="0"/>
              <a:t>the parameter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axis=1</a:t>
            </a:r>
            <a:r>
              <a:rPr lang="en-GB" dirty="0"/>
              <a:t> sorts columns (rather than rows)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6012" y="2917003"/>
            <a:ext cx="7770043" cy="27699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09" y="3261331"/>
            <a:ext cx="2852981" cy="30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09BarChart grouped.py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loops over all the columns grouping very low volume products together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create a new column called ‘Others’ and fill it with zeroes</a:t>
            </a:r>
          </a:p>
          <a:p>
            <a:pPr lvl="1"/>
            <a:r>
              <a:rPr lang="en-GB" dirty="0"/>
              <a:t>if the total sales are big enough, append the product to the </a:t>
            </a:r>
            <a:r>
              <a:rPr lang="en-GB" dirty="0">
                <a:latin typeface="Consolas" panose="020B0609020204030204" pitchFamily="49" charset="0"/>
              </a:rPr>
              <a:t>selected</a:t>
            </a:r>
            <a:r>
              <a:rPr lang="en-GB" dirty="0"/>
              <a:t> list</a:t>
            </a:r>
          </a:p>
          <a:p>
            <a:pPr lvl="1"/>
            <a:r>
              <a:rPr lang="en-GB" dirty="0"/>
              <a:t>if not, add the sales from this column into the ‘Others’ column</a:t>
            </a:r>
          </a:p>
          <a:p>
            <a:pPr lvl="1"/>
            <a:r>
              <a:rPr lang="en-GB" dirty="0"/>
              <a:t>finally add the ‘Others’ column to the </a:t>
            </a:r>
            <a:r>
              <a:rPr lang="en-GB" dirty="0">
                <a:latin typeface="Consolas" panose="020B0609020204030204" pitchFamily="49" charset="0"/>
              </a:rPr>
              <a:t>selected</a:t>
            </a:r>
            <a:r>
              <a:rPr lang="en-GB" dirty="0"/>
              <a:t> list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33863" y="2082992"/>
            <a:ext cx="4854802" cy="280076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[]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columns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data['Others'] = [0] *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columns: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selected.append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(name)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data['Others'] += data[name]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selected.append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('Others')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89" y="2082991"/>
            <a:ext cx="2617899" cy="2800767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 bwMode="auto">
          <a:xfrm flipV="1">
            <a:off x="3328" y="25908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 flipV="1">
            <a:off x="0" y="3581399"/>
            <a:ext cx="682472" cy="178776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V="1">
            <a:off x="-3328" y="4038600"/>
            <a:ext cx="68247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flipV="1">
            <a:off x="-3328" y="4267200"/>
            <a:ext cx="682472" cy="16383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10BarChart grouped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724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picture becomes even clearer if you sort all the columns before grouping</a:t>
            </a:r>
          </a:p>
          <a:p>
            <a:r>
              <a:rPr lang="en-GB" dirty="0"/>
              <a:t>From a data exploration / visualisation point of view this shows what proportion of the overall total is very low volume</a:t>
            </a:r>
          </a:p>
          <a:p>
            <a:pPr lvl="1"/>
            <a:r>
              <a:rPr lang="en-GB" dirty="0"/>
              <a:t>the total very low volume sales are </a:t>
            </a:r>
            <a:r>
              <a:rPr lang="en-GB" i="1" dirty="0"/>
              <a:t>not</a:t>
            </a:r>
            <a:r>
              <a:rPr lang="en-GB" dirty="0"/>
              <a:t> insignificant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12" y="1546781"/>
            <a:ext cx="34187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good practices are already done by default in </a:t>
            </a:r>
            <a:r>
              <a:rPr lang="en-GB" dirty="0" err="1"/>
              <a:t>matplotlib</a:t>
            </a:r>
            <a:r>
              <a:rPr lang="en-GB" dirty="0"/>
              <a:t> (although you can override them)</a:t>
            </a:r>
          </a:p>
          <a:p>
            <a:pPr lvl="1"/>
            <a:r>
              <a:rPr lang="en-GB" dirty="0"/>
              <a:t>include spaces between bars (approximately ½ bar width)</a:t>
            </a:r>
          </a:p>
          <a:p>
            <a:pPr lvl="1"/>
            <a:r>
              <a:rPr lang="en-GB" dirty="0"/>
              <a:t>use horizontal labels if at all possible</a:t>
            </a:r>
          </a:p>
          <a:p>
            <a:pPr lvl="1"/>
            <a:r>
              <a:rPr lang="en-GB" dirty="0"/>
              <a:t>start the y-axis at 0</a:t>
            </a:r>
          </a:p>
          <a:p>
            <a:r>
              <a:rPr lang="en-GB" dirty="0"/>
              <a:t>Also valuable to order data appropriately</a:t>
            </a:r>
          </a:p>
          <a:p>
            <a:pPr lvl="1"/>
            <a:r>
              <a:rPr lang="en-GB" dirty="0"/>
              <a:t>alphabetically, sequentially or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00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company who supplied the data introduced last week would like to rationalise their product list</a:t>
            </a:r>
          </a:p>
          <a:p>
            <a:r>
              <a:rPr lang="en-GB" dirty="0"/>
              <a:t>They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Today we compare the volume of total sales for each product </a:t>
            </a:r>
            <a:r>
              <a:rPr lang="en-GB"/>
              <a:t>using two </a:t>
            </a:r>
            <a:r>
              <a:rPr lang="en-GB" dirty="0"/>
              <a:t>standard plot types</a:t>
            </a:r>
          </a:p>
          <a:p>
            <a:pPr lvl="1"/>
            <a:r>
              <a:rPr lang="en-GB" dirty="0"/>
              <a:t>bar charts</a:t>
            </a:r>
          </a:p>
          <a:p>
            <a:pPr lvl="1"/>
            <a:r>
              <a:rPr lang="en-GB" dirty="0"/>
              <a:t>pie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8" y="3962400"/>
            <a:ext cx="2136742" cy="228600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8" y="1524000"/>
            <a:ext cx="21367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11PieChart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Drawing a pie chart of the total sales is easy</a:t>
            </a:r>
          </a:p>
          <a:p>
            <a:r>
              <a:rPr lang="en-GB" dirty="0"/>
              <a:t>Apart from reading in the data just need the following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legend</a:t>
            </a:r>
            <a:r>
              <a:rPr lang="en-GB" dirty="0"/>
              <a:t> is a list of all the pie segments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429000"/>
            <a:ext cx="5105400" cy="116955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plt.pie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(), labels=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11" y="2590800"/>
            <a:ext cx="2564090" cy="2743200"/>
          </a:xfrm>
          <a:prstGeom prst="rect">
            <a:avLst/>
          </a:prstGeom>
        </p:spPr>
      </p:pic>
      <p:sp>
        <p:nvSpPr>
          <p:cNvPr id="13" name="Curved Right Arrow 12"/>
          <p:cNvSpPr/>
          <p:nvPr/>
        </p:nvSpPr>
        <p:spPr bwMode="auto">
          <a:xfrm flipV="1">
            <a:off x="-3328" y="4038600"/>
            <a:ext cx="682472" cy="1981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90800" y="4141351"/>
            <a:ext cx="3581400" cy="1258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pie charts – examples 12 &amp;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As before we can colour the segments according to whether they high / medium / low / very low volume</a:t>
            </a:r>
          </a:p>
          <a:p>
            <a:pPr lvl="1"/>
            <a:r>
              <a:rPr lang="en-GB" dirty="0"/>
              <a:t>using exactly the same code as example 07</a:t>
            </a:r>
          </a:p>
          <a:p>
            <a:pPr lvl="1"/>
            <a:r>
              <a:rPr lang="en-GB" dirty="0"/>
              <a:t>but while this may be pretty it’s not very illuminating</a:t>
            </a:r>
          </a:p>
          <a:p>
            <a:r>
              <a:rPr lang="en-GB" dirty="0"/>
              <a:t>Alternatively we can group the very low volume products</a:t>
            </a:r>
          </a:p>
          <a:p>
            <a:pPr lvl="1"/>
            <a:r>
              <a:rPr lang="en-GB" dirty="0"/>
              <a:t>using exactly the same code as example 09</a:t>
            </a:r>
          </a:p>
          <a:p>
            <a:pPr lvl="1"/>
            <a:r>
              <a:rPr lang="en-GB" dirty="0"/>
              <a:t>still not particularly illuminating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13580"/>
            <a:ext cx="2743200" cy="293482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00225"/>
            <a:ext cx="2743199" cy="29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14PieChart grouped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final example improves the picture by grouping &amp; sorting (like example 10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Also there are a number of refinements</a:t>
            </a:r>
          </a:p>
          <a:p>
            <a:pPr lvl="1"/>
            <a:r>
              <a:rPr lang="en-GB" dirty="0"/>
              <a:t>labelling pie slices with their percentage size using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autopct</a:t>
            </a:r>
            <a:r>
              <a:rPr lang="en-GB" dirty="0"/>
              <a:t> parameter</a:t>
            </a:r>
          </a:p>
          <a:p>
            <a:pPr lvl="1"/>
            <a:r>
              <a:rPr lang="en-GB" dirty="0"/>
              <a:t>setting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startangle</a:t>
            </a:r>
            <a:r>
              <a:rPr lang="en-GB" dirty="0"/>
              <a:t> to 90⁰ so the biggest slice starts at the top</a:t>
            </a:r>
          </a:p>
          <a:p>
            <a:pPr lvl="1"/>
            <a:r>
              <a:rPr lang="en-GB" dirty="0"/>
              <a:t>exploding one of the slices to highlight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096676"/>
            <a:ext cx="5105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plt.pie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(data[selected].sum(), labels=selected, 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autopct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='%1.1f%%',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startangle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=90,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explode=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explodeList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82388"/>
            <a:ext cx="2590800" cy="27717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5029200" y="2743200"/>
            <a:ext cx="2286000" cy="2819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5867400" y="3276601"/>
            <a:ext cx="1219200" cy="19049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858000" y="3962400"/>
            <a:ext cx="152400" cy="10059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43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Pie charts are </a:t>
            </a:r>
            <a:r>
              <a:rPr lang="en-GB" b="1" dirty="0"/>
              <a:t>not</a:t>
            </a:r>
            <a:r>
              <a:rPr lang="en-GB" dirty="0"/>
              <a:t> popular in the world of data visualisation</a:t>
            </a:r>
          </a:p>
          <a:p>
            <a:pPr lvl="1"/>
            <a:r>
              <a:rPr lang="en-GB" dirty="0"/>
              <a:t>humans have difficulty evaluating relative sizes of segments (much easier to compare relative heights of bar chart columns)</a:t>
            </a:r>
          </a:p>
          <a:p>
            <a:r>
              <a:rPr lang="en-GB" dirty="0"/>
              <a:t>If you are going to use one:</a:t>
            </a:r>
          </a:p>
          <a:p>
            <a:pPr lvl="1"/>
            <a:r>
              <a:rPr lang="en-GB" dirty="0"/>
              <a:t>include percentages</a:t>
            </a:r>
          </a:p>
          <a:p>
            <a:pPr lvl="1"/>
            <a:r>
              <a:rPr lang="en-GB" dirty="0"/>
              <a:t>start with the biggest segment at the top and sort in order of size</a:t>
            </a:r>
          </a:p>
          <a:p>
            <a:pPr lvl="1"/>
            <a:r>
              <a:rPr lang="en-GB" dirty="0"/>
              <a:t>don’t use more than ~10-20 segments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77762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are </a:t>
            </a:r>
            <a:r>
              <a:rPr lang="en-GB" b="1" dirty="0"/>
              <a:t>not</a:t>
            </a:r>
            <a:r>
              <a:rPr lang="en-GB" dirty="0"/>
              <a:t> making business decisions</a:t>
            </a:r>
          </a:p>
          <a:p>
            <a:pPr lvl="1"/>
            <a:r>
              <a:rPr lang="en-GB" dirty="0"/>
              <a:t>the data scientist’s role is to explore the data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easy to identify very low volume products visually – big size difference between X and Q</a:t>
            </a:r>
          </a:p>
          <a:p>
            <a:pPr lvl="1"/>
            <a:r>
              <a:rPr lang="en-GB" dirty="0"/>
              <a:t>but the total volume of very low volume products is not insignificant (nearly 5% of all sales) … so the company can’t just get rid of all of them</a:t>
            </a:r>
          </a:p>
          <a:p>
            <a:r>
              <a:rPr lang="en-GB" dirty="0"/>
              <a:t>Need to explore further!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62" y="1546780"/>
            <a:ext cx="4394639" cy="470162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62" y="1546783"/>
            <a:ext cx="4394639" cy="4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Looked at visualising relative proportions using</a:t>
            </a:r>
          </a:p>
          <a:p>
            <a:pPr lvl="1"/>
            <a:r>
              <a:rPr lang="en-GB" dirty="0"/>
              <a:t>bar charts</a:t>
            </a:r>
          </a:p>
          <a:p>
            <a:pPr lvl="1"/>
            <a:r>
              <a:rPr lang="en-GB" dirty="0"/>
              <a:t>pie charts</a:t>
            </a:r>
          </a:p>
          <a:p>
            <a:r>
              <a:rPr lang="en-GB" dirty="0"/>
              <a:t>Can significantly enhance </a:t>
            </a:r>
            <a:r>
              <a:rPr lang="en-GB"/>
              <a:t>data exploration by</a:t>
            </a:r>
            <a:endParaRPr lang="en-GB" dirty="0"/>
          </a:p>
          <a:p>
            <a:pPr lvl="1"/>
            <a:r>
              <a:rPr lang="en-GB" dirty="0"/>
              <a:t>segmenting / categorising (high / medium / low)</a:t>
            </a:r>
          </a:p>
          <a:p>
            <a:pPr lvl="1"/>
            <a:r>
              <a:rPr lang="en-GB" dirty="0"/>
              <a:t>grouping</a:t>
            </a:r>
          </a:p>
          <a:p>
            <a:pPr lvl="1"/>
            <a:r>
              <a:rPr lang="en-GB" dirty="0"/>
              <a:t>sorting</a:t>
            </a:r>
          </a:p>
          <a:p>
            <a:pPr lvl="1"/>
            <a:r>
              <a:rPr lang="en-GB" dirty="0"/>
              <a:t>labelling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Almost all of today’s examples start with the same lines of code to import the libraries &amp; read in the data</a:t>
            </a:r>
          </a:p>
          <a:p>
            <a:pPr lvl="1"/>
            <a:r>
              <a:rPr lang="en-GB" dirty="0"/>
              <a:t>this week we also use </a:t>
            </a:r>
            <a:r>
              <a:rPr lang="en-GB" dirty="0" err="1"/>
              <a:t>numpy</a:t>
            </a:r>
            <a:r>
              <a:rPr lang="en-GB" dirty="0"/>
              <a:t> – </a:t>
            </a:r>
            <a:r>
              <a:rPr lang="en-GB" b="1" dirty="0"/>
              <a:t>Num</a:t>
            </a:r>
            <a:r>
              <a:rPr lang="en-GB" dirty="0"/>
              <a:t>erical </a:t>
            </a:r>
            <a:r>
              <a:rPr lang="en-GB" b="1" dirty="0"/>
              <a:t>Py</a:t>
            </a:r>
            <a:r>
              <a:rPr lang="en-GB" dirty="0"/>
              <a:t>thon (</a:t>
            </a:r>
            <a:r>
              <a:rPr lang="en-GB" dirty="0">
                <a:hlinkClick r:id="rId2"/>
              </a:rPr>
              <a:t>https://numpy.org/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They also contain the following lines to prepare and show the plot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91299" y="2782736"/>
            <a:ext cx="7766901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 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315277"/>
            <a:ext cx="7772400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... # this is where you draw the plot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 we saw last week the daily sales data contains</a:t>
            </a:r>
          </a:p>
          <a:p>
            <a:pPr lvl="1"/>
            <a:r>
              <a:rPr lang="en-GB" dirty="0"/>
              <a:t>25 columns, one for each product type</a:t>
            </a:r>
          </a:p>
          <a:p>
            <a:pPr lvl="1"/>
            <a:r>
              <a:rPr lang="en-GB" dirty="0"/>
              <a:t>365 rows, one for each day of the year</a:t>
            </a:r>
          </a:p>
          <a:p>
            <a:r>
              <a:rPr lang="en-GB" dirty="0"/>
              <a:t>We are going to initially explore the total sales for each product over the year</a:t>
            </a:r>
          </a:p>
          <a:p>
            <a:pPr lvl="1"/>
            <a:r>
              <a:rPr lang="en-GB" dirty="0"/>
              <a:t>to get a sense of the proportions of each</a:t>
            </a:r>
          </a:p>
          <a:p>
            <a:r>
              <a:rPr lang="en-GB" dirty="0"/>
              <a:t>We can actually print this out for any Pandas </a:t>
            </a:r>
            <a:r>
              <a:rPr lang="en-GB" dirty="0" err="1"/>
              <a:t>dataframe</a:t>
            </a:r>
            <a:r>
              <a:rPr lang="en-GB" dirty="0"/>
              <a:t>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.sum()</a:t>
            </a:r>
          </a:p>
          <a:p>
            <a:pPr lvl="1"/>
            <a:r>
              <a:rPr lang="en-GB" dirty="0"/>
              <a:t>as well as getting a summary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.head()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953000"/>
            <a:ext cx="7772400" cy="70788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89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01BarChart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following code creates the plot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lines in bold actually create the bar chart</a:t>
            </a:r>
          </a:p>
          <a:p>
            <a:pPr lvl="1"/>
            <a:r>
              <a:rPr lang="en-GB" dirty="0"/>
              <a:t>see next slide</a:t>
            </a:r>
          </a:p>
          <a:p>
            <a:r>
              <a:rPr lang="en-GB" dirty="0"/>
              <a:t>The other lines prepare the figure, add labels and title and finally show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5105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2" name="Picture 2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52624"/>
            <a:ext cx="2617507" cy="280034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5257800" y="2295524"/>
            <a:ext cx="1447800" cy="11334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4419600" y="3200400"/>
            <a:ext cx="1447800" cy="13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267200" y="2971800"/>
            <a:ext cx="2667000" cy="1457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First use </a:t>
            </a:r>
            <a:r>
              <a:rPr lang="en-GB" dirty="0" err="1"/>
              <a:t>NumPy</a:t>
            </a:r>
            <a:r>
              <a:rPr lang="en-GB" dirty="0"/>
              <a:t> to create a range of positions for each column of data</a:t>
            </a:r>
          </a:p>
          <a:p>
            <a:endParaRPr lang="en-GB" dirty="0"/>
          </a:p>
          <a:p>
            <a:r>
              <a:rPr lang="en-GB" dirty="0"/>
              <a:t>Then create a bar chart, plotting the positions on the x-axis against the total sales (using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n-GB" dirty="0"/>
              <a:t>) on the y-axis</a:t>
            </a:r>
          </a:p>
          <a:p>
            <a:endParaRPr lang="en-GB" dirty="0"/>
          </a:p>
          <a:p>
            <a:r>
              <a:rPr lang="en-GB" dirty="0"/>
              <a:t>Finally put tick marks on the x-axis at the same position as the bars, with the column names as the tick values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862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626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3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It’s easy to distinguish the 3 high volume (best selling) products </a:t>
            </a:r>
          </a:p>
          <a:p>
            <a:pPr lvl="1"/>
            <a:r>
              <a:rPr lang="en-GB" dirty="0"/>
              <a:t>F </a:t>
            </a:r>
            <a:r>
              <a:rPr lang="en-GB"/>
              <a:t>is slightly </a:t>
            </a:r>
            <a:r>
              <a:rPr lang="en-GB" dirty="0"/>
              <a:t>better than A and both are better than L</a:t>
            </a:r>
          </a:p>
          <a:p>
            <a:r>
              <a:rPr lang="en-GB" dirty="0"/>
              <a:t>Not so easy to distinguish medium volume</a:t>
            </a:r>
          </a:p>
          <a:p>
            <a:pPr lvl="1"/>
            <a:r>
              <a:rPr lang="en-GB" dirty="0"/>
              <a:t>i.e. those around 50,000 units sold</a:t>
            </a:r>
          </a:p>
          <a:p>
            <a:r>
              <a:rPr lang="en-GB" dirty="0"/>
              <a:t>Quite hard to distinguish low volume</a:t>
            </a:r>
          </a:p>
          <a:p>
            <a:pPr lvl="1"/>
            <a:r>
              <a:rPr lang="en-GB" dirty="0"/>
              <a:t>is M better than O?</a:t>
            </a:r>
          </a:p>
          <a:p>
            <a:r>
              <a:rPr lang="en-GB" dirty="0"/>
              <a:t>Really hard to distinguish very low volume</a:t>
            </a:r>
          </a:p>
          <a:p>
            <a:r>
              <a:rPr lang="en-GB" dirty="0"/>
              <a:t>To overcome this we segment the data by selecting certain groups of products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02BarChart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Just select some of the columns and replace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code in bold shows changes from example 01</a:t>
            </a:r>
          </a:p>
          <a:p>
            <a:pPr lvl="1"/>
            <a:r>
              <a:rPr lang="en-GB" dirty="0"/>
              <a:t>don’t forget to change the chart title!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157" y="2383302"/>
            <a:ext cx="5105400" cy="212365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.columns))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.sum(), align='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.columns)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83302"/>
            <a:ext cx="2590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03, 04,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repeat for other selections …</a:t>
            </a:r>
          </a:p>
          <a:p>
            <a:r>
              <a:rPr lang="en-GB" dirty="0"/>
              <a:t>… medium volume</a:t>
            </a:r>
          </a:p>
          <a:p>
            <a:endParaRPr lang="en-GB" dirty="0"/>
          </a:p>
          <a:p>
            <a:r>
              <a:rPr lang="en-GB" dirty="0"/>
              <a:t>… low volume</a:t>
            </a:r>
          </a:p>
          <a:p>
            <a:endParaRPr lang="en-GB" dirty="0"/>
          </a:p>
          <a:p>
            <a:r>
              <a:rPr lang="en-GB" dirty="0"/>
              <a:t>… very low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72409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['G', 'H', 'J', 'S', 'W']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902912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943719"/>
            <a:ext cx="7772400" cy="70788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['B', 'C', 'I', 'K', 'N', 'Q', 'R',</a:t>
            </a:r>
          </a:p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	      'U', 'V', 'Y']</a:t>
            </a:r>
          </a:p>
        </p:txBody>
      </p:sp>
    </p:spTree>
    <p:extLst>
      <p:ext uri="{BB962C8B-B14F-4D97-AF65-F5344CB8AC3E}">
        <p14:creationId xmlns:p14="http://schemas.microsoft.com/office/powerpoint/2010/main" val="228162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995</TotalTime>
  <Words>2192</Words>
  <Application>Microsoft Office PowerPoint</Application>
  <PresentationFormat>On-screen Show (4:3)</PresentationFormat>
  <Paragraphs>394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Courier New</vt:lpstr>
      <vt:lpstr>Times New Roman</vt:lpstr>
      <vt:lpstr>Term1Theme</vt:lpstr>
      <vt:lpstr>Lecture 02: Proportion</vt:lpstr>
      <vt:lpstr>Motivation / Objectives</vt:lpstr>
      <vt:lpstr>Common features</vt:lpstr>
      <vt:lpstr>The data</vt:lpstr>
      <vt:lpstr>01BarChart all.py</vt:lpstr>
      <vt:lpstr>Creating the bar chart</vt:lpstr>
      <vt:lpstr>Segmenting the data</vt:lpstr>
      <vt:lpstr>02BarChart high volume.py</vt:lpstr>
      <vt:lpstr>Examples 03, 04, 05</vt:lpstr>
      <vt:lpstr>Examples 03, 04, 05</vt:lpstr>
      <vt:lpstr>Automatic categorisation</vt:lpstr>
      <vt:lpstr>06BarChart automatic.py – data wrangling</vt:lpstr>
      <vt:lpstr>06BarChart automatic.py – plotting</vt:lpstr>
      <vt:lpstr>Improving the overall picture</vt:lpstr>
      <vt:lpstr>07BarChart all coloured.py</vt:lpstr>
      <vt:lpstr>08BarChart all sorted.py</vt:lpstr>
      <vt:lpstr>09BarChart grouped.py</vt:lpstr>
      <vt:lpstr>10BarChart grouped sorted.py</vt:lpstr>
      <vt:lpstr>Bar chart guidelines</vt:lpstr>
      <vt:lpstr>11PieChart all.py</vt:lpstr>
      <vt:lpstr>Improving pie charts – examples 12 &amp; 13</vt:lpstr>
      <vt:lpstr>14PieChart grouped sorted.py</vt:lpstr>
      <vt:lpstr>Pie chart guidelines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284</cp:revision>
  <cp:lastPrinted>2017-09-27T13:17:06Z</cp:lastPrinted>
  <dcterms:created xsi:type="dcterms:W3CDTF">2002-08-02T19:17:07Z</dcterms:created>
  <dcterms:modified xsi:type="dcterms:W3CDTF">2021-01-23T13:34:37Z</dcterms:modified>
</cp:coreProperties>
</file>