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E8FC"/>
    <a:srgbClr val="00C6EF"/>
    <a:srgbClr val="00FAD7"/>
    <a:srgbClr val="00EFA3"/>
    <a:srgbClr val="9EED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p:cViewPr>
        <p:scale>
          <a:sx n="60" d="100"/>
          <a:sy n="60" d="100"/>
        </p:scale>
        <p:origin x="-216" y="-53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hyperlink" Target="http://www.kaggle.com/" TargetMode="Externa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imdb.com/" TargetMode="Externa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5000"/>
                <a:lumOff val="55000"/>
              </a:schemeClr>
            </a:gs>
            <a:gs pos="50000">
              <a:schemeClr val="accent1">
                <a:lumMod val="45000"/>
                <a:lumOff val="55000"/>
              </a:schemeClr>
            </a:gs>
            <a:gs pos="71000">
              <a:schemeClr val="accent1">
                <a:lumMod val="40000"/>
                <a:lumOff val="60000"/>
                <a:alpha val="69000"/>
              </a:schemeClr>
            </a:gs>
          </a:gsLst>
          <a:lin ang="5400000" scaled="1"/>
        </a:gradFill>
        <a:effectLst/>
      </p:bgPr>
    </p:bg>
    <p:spTree>
      <p:nvGrpSpPr>
        <p:cNvPr id="1" name=""/>
        <p:cNvGrpSpPr/>
        <p:nvPr/>
      </p:nvGrpSpPr>
      <p:grpSpPr>
        <a:xfrm>
          <a:off x="0" y="0"/>
          <a:ext cx="0" cy="0"/>
          <a:chOff x="0" y="0"/>
          <a:chExt cx="0" cy="0"/>
        </a:xfrm>
      </p:grpSpPr>
      <p:sp>
        <p:nvSpPr>
          <p:cNvPr id="17" name="Rectangle 16"/>
          <p:cNvSpPr/>
          <p:nvPr/>
        </p:nvSpPr>
        <p:spPr bwMode="auto">
          <a:xfrm>
            <a:off x="0" y="12683"/>
            <a:ext cx="36576000" cy="6766560"/>
          </a:xfrm>
          <a:prstGeom prst="rect">
            <a:avLst/>
          </a:prstGeom>
          <a:gradFill flip="none" rotWithShape="1">
            <a:gsLst>
              <a:gs pos="0">
                <a:schemeClr val="accent5">
                  <a:lumMod val="0"/>
                  <a:lumOff val="100000"/>
                </a:schemeClr>
              </a:gs>
              <a:gs pos="48000">
                <a:schemeClr val="accent5">
                  <a:lumMod val="0"/>
                  <a:lumOff val="100000"/>
                </a:schemeClr>
              </a:gs>
              <a:gs pos="100000">
                <a:schemeClr val="accent5">
                  <a:lumMod val="100000"/>
                </a:schemeClr>
              </a:gs>
            </a:gsLst>
            <a:path path="circle">
              <a:fillToRect l="50000" t="50000" r="50000" b="50000"/>
            </a:path>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sp>
        <p:nvSpPr>
          <p:cNvPr id="12" name="TextBox 11"/>
          <p:cNvSpPr txBox="1"/>
          <p:nvPr/>
        </p:nvSpPr>
        <p:spPr>
          <a:xfrm>
            <a:off x="838200" y="1752600"/>
            <a:ext cx="34899600" cy="5053691"/>
          </a:xfrm>
          <a:prstGeom prst="rect">
            <a:avLst/>
          </a:prstGeom>
          <a:noFill/>
        </p:spPr>
        <p:txBody>
          <a:bodyPr wrap="square" rtlCol="0">
            <a:spAutoFit/>
          </a:bodyPr>
          <a:lstStyle/>
          <a:p>
            <a:pPr algn="ctr"/>
            <a:r>
              <a:rPr lang="en-US" sz="8000" dirty="0" smtClean="0"/>
              <a:t>Film Rating Prediction: </a:t>
            </a:r>
          </a:p>
          <a:p>
            <a:pPr algn="ctr"/>
            <a:r>
              <a:rPr lang="en-US" sz="8000" dirty="0" smtClean="0"/>
              <a:t>A Survey on SVM, Decision Tree </a:t>
            </a:r>
            <a:r>
              <a:rPr lang="en-US" sz="8000" dirty="0"/>
              <a:t>and </a:t>
            </a:r>
            <a:r>
              <a:rPr lang="en-US" sz="8000" dirty="0" smtClean="0"/>
              <a:t>KNN Classifiers</a:t>
            </a:r>
          </a:p>
          <a:p>
            <a:pPr algn="ctr"/>
            <a:r>
              <a:rPr lang="en-US" sz="4500" dirty="0" smtClean="0"/>
              <a:t>Instructors: Evimaria Terzi, Sanaz Bahargam</a:t>
            </a:r>
          </a:p>
          <a:p>
            <a:pPr algn="ctr"/>
            <a:r>
              <a:rPr lang="en-US" sz="4500" dirty="0" smtClean="0"/>
              <a:t>Students: Fan Li, Duomin Ji</a:t>
            </a:r>
            <a:endParaRPr lang="en-US" sz="4500" dirty="0"/>
          </a:p>
        </p:txBody>
      </p:sp>
      <p:cxnSp>
        <p:nvCxnSpPr>
          <p:cNvPr id="16" name="Straight Connector 15"/>
          <p:cNvCxnSpPr/>
          <p:nvPr/>
        </p:nvCxnSpPr>
        <p:spPr bwMode="auto">
          <a:xfrm>
            <a:off x="0" y="6766560"/>
            <a:ext cx="36576000" cy="0"/>
          </a:xfrm>
          <a:prstGeom prst="line">
            <a:avLst/>
          </a:prstGeom>
          <a:solidFill>
            <a:srgbClr val="00B8FF"/>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ounded Rectangle 22"/>
          <p:cNvSpPr/>
          <p:nvPr/>
        </p:nvSpPr>
        <p:spPr bwMode="auto">
          <a:xfrm>
            <a:off x="914400" y="7315200"/>
            <a:ext cx="10972800" cy="1805745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kumimoji="0" lang="en-US" sz="4800" i="0" u="none" strike="noStrike" normalizeH="0" baseline="0" dirty="0" smtClean="0">
                <a:ln w="0"/>
                <a:solidFill>
                  <a:schemeClr val="tx2"/>
                </a:solidFill>
                <a:effectLst>
                  <a:outerShdw blurRad="38100" dist="25400" dir="5400000" algn="ctr" rotWithShape="0">
                    <a:srgbClr val="6E747A">
                      <a:alpha val="43000"/>
                    </a:srgbClr>
                  </a:outerShdw>
                </a:effectLst>
                <a:latin typeface="Arial" charset="0"/>
              </a:rPr>
              <a:t>Background</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000" i="0" u="none" strike="noStrike" normalizeH="0" baseline="0" dirty="0" smtClean="0">
              <a:ln w="0"/>
              <a:solidFill>
                <a:schemeClr val="tx2"/>
              </a:solidFill>
              <a:effectLst>
                <a:outerShdw blurRad="38100" dist="25400" dir="5400000" algn="ctr" rotWithShape="0">
                  <a:srgbClr val="6E747A">
                    <a:alpha val="43000"/>
                  </a:srgbClr>
                </a:outerShdw>
              </a:effectLst>
              <a:latin typeface="Arial" charset="0"/>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2500" dirty="0" smtClean="0">
                <a:ln w="0"/>
                <a:solidFill>
                  <a:schemeClr val="tx2"/>
                </a:solidFill>
                <a:effectLst>
                  <a:outerShdw blurRad="38100" dist="25400" dir="5400000" algn="ctr" rotWithShape="0">
                    <a:srgbClr val="6E747A">
                      <a:alpha val="43000"/>
                    </a:srgbClr>
                  </a:outerShdw>
                </a:effectLst>
              </a:rPr>
              <a:t>Machine Learning has always been a big topic these years. It explores the study of algorithms that enables computers to ‘learn’ and make predictions on the data. In this survey, our team focuses on the study of three different models through which the computer would ‘learn’ how to predict a film’s rating based on some other supporting information of the film, such as film gross and the Facebook likes of the leading actors. </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2000" i="0" u="none" strike="noStrike" normalizeH="0" baseline="0" dirty="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4800" dirty="0" smtClean="0">
                <a:ln w="0"/>
                <a:solidFill>
                  <a:schemeClr val="tx2"/>
                </a:solidFill>
                <a:effectLst>
                  <a:outerShdw blurRad="38100" dist="25400" dir="5400000" algn="ctr" rotWithShape="0">
                    <a:srgbClr val="6E747A">
                      <a:alpha val="43000"/>
                    </a:srgbClr>
                  </a:outerShdw>
                </a:effectLst>
              </a:rPr>
              <a:t>Problems</a:t>
            </a:r>
            <a:endParaRPr lang="en-US" sz="4800" dirty="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1000" dirty="0" smtClean="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2500" dirty="0" smtClean="0">
                <a:ln w="0"/>
                <a:solidFill>
                  <a:schemeClr val="tx2"/>
                </a:solidFill>
                <a:effectLst>
                  <a:outerShdw blurRad="38100" dist="25400" dir="5400000" algn="ctr" rotWithShape="0">
                    <a:srgbClr val="6E747A">
                      <a:alpha val="43000"/>
                    </a:srgbClr>
                  </a:outerShdw>
                </a:effectLst>
              </a:rPr>
              <a:t>Best Rating-related Attributes: given a set of features of the film, find out the ones that would help the computer predict the film’s rating accurately.</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000" dirty="0">
              <a:ln w="0"/>
              <a:solidFill>
                <a:schemeClr val="tx2"/>
              </a:solidFill>
              <a:effectLst>
                <a:outerShdw blurRad="38100" dist="25400" dir="5400000" algn="ctr" rotWithShape="0">
                  <a:srgbClr val="6E747A">
                    <a:alpha val="43000"/>
                  </a:srgbClr>
                </a:outerShdw>
              </a:effectLst>
            </a:endParaRPr>
          </a:p>
          <a:p>
            <a:r>
              <a:rPr lang="en-US" sz="4800" dirty="0">
                <a:ln w="0"/>
                <a:solidFill>
                  <a:schemeClr val="tx2"/>
                </a:solidFill>
                <a:effectLst>
                  <a:outerShdw blurRad="38100" dist="25400" dir="5400000" algn="ctr" rotWithShape="0">
                    <a:srgbClr val="6E747A">
                      <a:alpha val="43000"/>
                    </a:srgbClr>
                  </a:outerShdw>
                </a:effectLst>
              </a:rPr>
              <a:t>Datasets</a:t>
            </a:r>
          </a:p>
          <a:p>
            <a:endParaRPr lang="en-US" sz="1000" dirty="0">
              <a:ln w="0"/>
              <a:solidFill>
                <a:schemeClr val="tx2"/>
              </a:solidFill>
              <a:effectLst>
                <a:outerShdw blurRad="38100" dist="25400" dir="5400000" algn="ctr" rotWithShape="0">
                  <a:srgbClr val="6E747A">
                    <a:alpha val="43000"/>
                  </a:srgbClr>
                </a:outerShdw>
              </a:effectLst>
            </a:endParaRPr>
          </a:p>
          <a:p>
            <a:r>
              <a:rPr lang="en-US" sz="3000" dirty="0" smtClean="0">
                <a:ln w="0"/>
                <a:solidFill>
                  <a:schemeClr val="tx2"/>
                </a:solidFill>
                <a:effectLst>
                  <a:outerShdw blurRad="38100" dist="25400" dir="5400000" algn="ctr" rotWithShape="0">
                    <a:srgbClr val="6E747A">
                      <a:alpha val="43000"/>
                    </a:srgbClr>
                  </a:outerShdw>
                </a:effectLst>
              </a:rPr>
              <a:t>Dataset 1</a:t>
            </a:r>
            <a:r>
              <a:rPr lang="en-US" sz="3000" baseline="30000" dirty="0" smtClean="0">
                <a:ln w="0"/>
                <a:solidFill>
                  <a:schemeClr val="tx2"/>
                </a:solidFill>
                <a:effectLst>
                  <a:outerShdw blurRad="38100" dist="25400" dir="5400000" algn="ctr" rotWithShape="0">
                    <a:srgbClr val="6E747A">
                      <a:alpha val="43000"/>
                    </a:srgbClr>
                  </a:outerShdw>
                </a:effectLst>
              </a:rPr>
              <a:t>1</a:t>
            </a:r>
            <a:r>
              <a:rPr lang="en-US" sz="3000" dirty="0" smtClean="0">
                <a:ln w="0"/>
                <a:solidFill>
                  <a:schemeClr val="tx2"/>
                </a:solidFill>
                <a:effectLst>
                  <a:outerShdw blurRad="38100" dist="25400" dir="5400000" algn="ctr" rotWithShape="0">
                    <a:srgbClr val="6E747A">
                      <a:alpha val="43000"/>
                    </a:srgbClr>
                  </a:outerShdw>
                </a:effectLst>
              </a:rPr>
              <a:t>: </a:t>
            </a:r>
          </a:p>
          <a:p>
            <a:r>
              <a:rPr lang="en-US" sz="2500" dirty="0" smtClean="0">
                <a:ln w="0"/>
                <a:solidFill>
                  <a:schemeClr val="tx2"/>
                </a:solidFill>
                <a:effectLst>
                  <a:outerShdw blurRad="38100" dist="25400" dir="5400000" algn="ctr" rotWithShape="0">
                    <a:srgbClr val="6E747A">
                      <a:alpha val="43000"/>
                    </a:srgbClr>
                  </a:outerShdw>
                </a:effectLst>
              </a:rPr>
              <a:t>Scraped </a:t>
            </a:r>
            <a:r>
              <a:rPr lang="en-US" sz="2500" dirty="0">
                <a:ln w="0"/>
                <a:solidFill>
                  <a:schemeClr val="tx2"/>
                </a:solidFill>
                <a:effectLst>
                  <a:outerShdw blurRad="38100" dist="25400" dir="5400000" algn="ctr" rotWithShape="0">
                    <a:srgbClr val="6E747A">
                      <a:alpha val="43000"/>
                    </a:srgbClr>
                  </a:outerShdw>
                </a:effectLst>
              </a:rPr>
              <a:t>by our team from </a:t>
            </a:r>
            <a:r>
              <a:rPr lang="en-US" sz="2500" dirty="0">
                <a:ln w="0"/>
                <a:solidFill>
                  <a:schemeClr val="tx2"/>
                </a:solidFill>
                <a:effectLst>
                  <a:outerShdw blurRad="38100" dist="25400" dir="5400000" algn="ctr" rotWithShape="0">
                    <a:srgbClr val="6E747A">
                      <a:alpha val="43000"/>
                    </a:srgbClr>
                  </a:outerShdw>
                </a:effectLst>
                <a:hlinkClick r:id="rId6"/>
              </a:rPr>
              <a:t>www.imdb.com</a:t>
            </a:r>
            <a:r>
              <a:rPr lang="en-US" sz="2500" dirty="0">
                <a:ln w="0"/>
                <a:solidFill>
                  <a:schemeClr val="tx2"/>
                </a:solidFill>
                <a:effectLst>
                  <a:outerShdw blurRad="38100" dist="25400" dir="5400000" algn="ctr" rotWithShape="0">
                    <a:srgbClr val="6E747A">
                      <a:alpha val="43000"/>
                    </a:srgbClr>
                  </a:outerShdw>
                </a:effectLst>
              </a:rPr>
              <a:t>, it consists of information of over 5,500 </a:t>
            </a:r>
            <a:r>
              <a:rPr lang="en-US" sz="2500" dirty="0" smtClean="0">
                <a:ln w="0"/>
                <a:solidFill>
                  <a:schemeClr val="tx2"/>
                </a:solidFill>
                <a:effectLst>
                  <a:outerShdw blurRad="38100" dist="25400" dir="5400000" algn="ctr" rotWithShape="0">
                    <a:srgbClr val="6E747A">
                      <a:alpha val="43000"/>
                    </a:srgbClr>
                  </a:outerShdw>
                </a:effectLst>
              </a:rPr>
              <a:t>popular films </a:t>
            </a:r>
            <a:r>
              <a:rPr lang="en-US" sz="2500" dirty="0">
                <a:ln w="0"/>
                <a:solidFill>
                  <a:schemeClr val="tx2"/>
                </a:solidFill>
                <a:effectLst>
                  <a:outerShdw blurRad="38100" dist="25400" dir="5400000" algn="ctr" rotWithShape="0">
                    <a:srgbClr val="6E747A">
                      <a:alpha val="43000"/>
                    </a:srgbClr>
                  </a:outerShdw>
                </a:effectLst>
              </a:rPr>
              <a:t>throughout the years from 1898 to </a:t>
            </a:r>
            <a:r>
              <a:rPr lang="en-US" sz="2500" dirty="0" smtClean="0">
                <a:ln w="0"/>
                <a:solidFill>
                  <a:schemeClr val="tx2"/>
                </a:solidFill>
                <a:effectLst>
                  <a:outerShdw blurRad="38100" dist="25400" dir="5400000" algn="ctr" rotWithShape="0">
                    <a:srgbClr val="6E747A">
                      <a:alpha val="43000"/>
                    </a:srgbClr>
                  </a:outerShdw>
                </a:effectLst>
              </a:rPr>
              <a:t>2016.</a:t>
            </a: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1000" dirty="0">
              <a:ln w="0"/>
              <a:solidFill>
                <a:schemeClr val="tx2"/>
              </a:solidFill>
              <a:effectLst>
                <a:outerShdw blurRad="38100" dist="25400" dir="5400000" algn="ctr" rotWithShape="0">
                  <a:srgbClr val="6E747A">
                    <a:alpha val="43000"/>
                  </a:srgbClr>
                </a:outerShdw>
              </a:effectLst>
            </a:endParaRPr>
          </a:p>
          <a:p>
            <a:r>
              <a:rPr lang="en-US" sz="3000" dirty="0">
                <a:ln w="0"/>
                <a:solidFill>
                  <a:schemeClr val="tx2"/>
                </a:solidFill>
                <a:effectLst>
                  <a:outerShdw blurRad="38100" dist="25400" dir="5400000" algn="ctr" rotWithShape="0">
                    <a:srgbClr val="6E747A">
                      <a:alpha val="43000"/>
                    </a:srgbClr>
                  </a:outerShdw>
                </a:effectLst>
              </a:rPr>
              <a:t>Dataset </a:t>
            </a:r>
            <a:r>
              <a:rPr lang="en-US" sz="3000" dirty="0" smtClean="0">
                <a:ln w="0"/>
                <a:solidFill>
                  <a:schemeClr val="tx2"/>
                </a:solidFill>
                <a:effectLst>
                  <a:outerShdw blurRad="38100" dist="25400" dir="5400000" algn="ctr" rotWithShape="0">
                    <a:srgbClr val="6E747A">
                      <a:alpha val="43000"/>
                    </a:srgbClr>
                  </a:outerShdw>
                </a:effectLst>
              </a:rPr>
              <a:t>2</a:t>
            </a:r>
            <a:r>
              <a:rPr lang="en-US" sz="3000" baseline="30000" dirty="0" smtClean="0">
                <a:ln w="0"/>
                <a:solidFill>
                  <a:schemeClr val="tx2"/>
                </a:solidFill>
                <a:effectLst>
                  <a:outerShdw blurRad="38100" dist="25400" dir="5400000" algn="ctr" rotWithShape="0">
                    <a:srgbClr val="6E747A">
                      <a:alpha val="43000"/>
                    </a:srgbClr>
                  </a:outerShdw>
                </a:effectLst>
              </a:rPr>
              <a:t>2</a:t>
            </a:r>
            <a:r>
              <a:rPr lang="en-US" sz="3000" dirty="0" smtClean="0">
                <a:ln w="0"/>
                <a:solidFill>
                  <a:schemeClr val="tx2"/>
                </a:solidFill>
                <a:effectLst>
                  <a:outerShdw blurRad="38100" dist="25400" dir="5400000" algn="ctr" rotWithShape="0">
                    <a:srgbClr val="6E747A">
                      <a:alpha val="43000"/>
                    </a:srgbClr>
                  </a:outerShdw>
                </a:effectLst>
              </a:rPr>
              <a:t>: </a:t>
            </a:r>
            <a:endParaRPr lang="en-US" sz="3000" dirty="0">
              <a:ln w="0"/>
              <a:solidFill>
                <a:schemeClr val="tx2"/>
              </a:solidFill>
              <a:effectLst>
                <a:outerShdw blurRad="38100" dist="25400" dir="5400000" algn="ctr" rotWithShape="0">
                  <a:srgbClr val="6E747A">
                    <a:alpha val="43000"/>
                  </a:srgbClr>
                </a:outerShdw>
              </a:effectLst>
            </a:endParaRPr>
          </a:p>
          <a:p>
            <a:r>
              <a:rPr lang="en-US" sz="2400" dirty="0">
                <a:ln w="0"/>
                <a:solidFill>
                  <a:schemeClr val="tx2"/>
                </a:solidFill>
                <a:effectLst>
                  <a:outerShdw blurRad="38100" dist="25400" dir="5400000" algn="ctr" rotWithShape="0">
                    <a:srgbClr val="6E747A">
                      <a:alpha val="43000"/>
                    </a:srgbClr>
                  </a:outerShdw>
                </a:effectLst>
              </a:rPr>
              <a:t>A more diverse dataset containing extra information of over 5,000 films (most are different films from films in dataset 1</a:t>
            </a:r>
            <a:r>
              <a:rPr lang="en-US" sz="2400" dirty="0" smtClean="0">
                <a:ln w="0"/>
                <a:solidFill>
                  <a:schemeClr val="tx2"/>
                </a:solidFill>
                <a:effectLst>
                  <a:outerShdw blurRad="38100" dist="25400" dir="5400000" algn="ctr" rotWithShape="0">
                    <a:srgbClr val="6E747A">
                      <a:alpha val="43000"/>
                    </a:srgbClr>
                  </a:outerShdw>
                </a:effectLst>
              </a:rPr>
              <a:t>).</a:t>
            </a:r>
            <a:endParaRPr lang="en-US" sz="2500" dirty="0">
              <a:ln w="0"/>
              <a:solidFill>
                <a:schemeClr val="tx2"/>
              </a:solidFill>
              <a:effectLst>
                <a:outerShdw blurRad="38100" dist="25400" dir="5400000" algn="ctr" rotWithShape="0">
                  <a:srgbClr val="6E747A">
                    <a:alpha val="43000"/>
                  </a:srgbClr>
                </a:outerShdw>
              </a:effectLst>
            </a:endParaRPr>
          </a:p>
        </p:txBody>
      </p:sp>
      <p:sp>
        <p:nvSpPr>
          <p:cNvPr id="26" name="Rounded Rectangle 25"/>
          <p:cNvSpPr/>
          <p:nvPr/>
        </p:nvSpPr>
        <p:spPr bwMode="auto">
          <a:xfrm>
            <a:off x="12798552" y="7313025"/>
            <a:ext cx="10972800" cy="18061575"/>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4800" dirty="0" smtClean="0">
                <a:ln w="0"/>
                <a:solidFill>
                  <a:schemeClr val="tx2"/>
                </a:solidFill>
                <a:effectLst>
                  <a:outerShdw blurRad="38100" dist="25400" dir="5400000" algn="ctr" rotWithShape="0">
                    <a:srgbClr val="6E747A">
                      <a:alpha val="43000"/>
                    </a:srgbClr>
                  </a:outerShdw>
                </a:effectLst>
              </a:rPr>
              <a:t>Experiments</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2500" dirty="0" smtClean="0">
                <a:ln w="0"/>
                <a:solidFill>
                  <a:schemeClr val="tx2"/>
                </a:solidFill>
                <a:effectLst>
                  <a:outerShdw blurRad="38100" dist="25400" dir="5400000" algn="ctr" rotWithShape="0">
                    <a:srgbClr val="6E747A">
                      <a:alpha val="43000"/>
                    </a:srgbClr>
                  </a:outerShdw>
                </a:effectLst>
              </a:rPr>
              <a:t>We used dataset-1 in Experiment 1 and dataset-2 in E2, E3 and E4. The datasets were both split into training data (80%) and testing data (20%).</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1000" dirty="0" smtClean="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lang="en-US" sz="3000" dirty="0" smtClean="0">
                <a:ln w="0"/>
                <a:solidFill>
                  <a:schemeClr val="tx2"/>
                </a:solidFill>
                <a:effectLst>
                  <a:outerShdw blurRad="38100" dist="25400" dir="5400000" algn="ctr" rotWithShape="0">
                    <a:srgbClr val="6E747A">
                      <a:alpha val="43000"/>
                    </a:srgbClr>
                  </a:outerShdw>
                </a:effectLst>
              </a:rPr>
              <a:t>Experiment 1:</a:t>
            </a:r>
            <a:r>
              <a:rPr lang="en-US" sz="3800" dirty="0" smtClean="0">
                <a:ln w="0"/>
                <a:solidFill>
                  <a:schemeClr val="tx2"/>
                </a:solidFill>
                <a:effectLst>
                  <a:outerShdw blurRad="38100" dist="25400" dir="5400000" algn="ctr" rotWithShape="0">
                    <a:srgbClr val="6E747A">
                      <a:alpha val="43000"/>
                    </a:srgbClr>
                  </a:outerShdw>
                </a:effectLst>
              </a:rPr>
              <a:t> </a:t>
            </a:r>
            <a:r>
              <a:rPr lang="en-US" sz="2500" dirty="0" smtClean="0">
                <a:ln w="0"/>
                <a:solidFill>
                  <a:schemeClr val="tx2"/>
                </a:solidFill>
                <a:effectLst>
                  <a:outerShdw blurRad="38100" dist="25400" dir="5400000" algn="ctr" rotWithShape="0">
                    <a:srgbClr val="6E747A">
                      <a:alpha val="43000"/>
                    </a:srgbClr>
                  </a:outerShdw>
                </a:effectLst>
              </a:rPr>
              <a:t>Predict film ratings (IMDB users’ ratings) based merely on Metascores (critics’ ratings).</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500" dirty="0" smtClean="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800" dirty="0" smtClean="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800" dirty="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800" dirty="0" smtClean="0">
              <a:ln w="0"/>
              <a:solidFill>
                <a:schemeClr val="tx2"/>
              </a:solidFill>
              <a:effectLst>
                <a:outerShdw blurRad="38100" dist="25400" dir="5400000" algn="ctr" rotWithShape="0">
                  <a:srgbClr val="6E747A">
                    <a:alpha val="43000"/>
                  </a:srgbClr>
                </a:outerShdw>
              </a:effectLst>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lang="en-US" sz="2800" dirty="0">
              <a:ln w="0"/>
              <a:solidFill>
                <a:schemeClr val="tx2"/>
              </a:solidFill>
              <a:effectLst>
                <a:outerShdw blurRad="38100" dist="25400" dir="5400000" algn="ctr" rotWithShape="0">
                  <a:srgbClr val="6E747A">
                    <a:alpha val="43000"/>
                  </a:srgbClr>
                </a:outerShdw>
              </a:effectLst>
            </a:endParaRPr>
          </a:p>
          <a:p>
            <a:pPr marL="571500" marR="0" indent="-571500" algn="l" defTabSz="457200" rtl="0" eaLnBrk="1" fontAlgn="base" latinLnBrk="0" hangingPunct="0">
              <a:lnSpc>
                <a:spcPct val="124000"/>
              </a:lnSpc>
              <a:spcBef>
                <a:spcPct val="0"/>
              </a:spcBef>
              <a:spcAft>
                <a:spcPct val="0"/>
              </a:spcAft>
              <a:buClr>
                <a:srgbClr val="000000"/>
              </a:buClr>
              <a:buSzPct val="45000"/>
              <a:buFont typeface="Wingdings" charset="2"/>
              <a:buChar char="§"/>
              <a:tabLst/>
            </a:pPr>
            <a:endParaRPr lang="en-US" sz="2800" dirty="0" smtClean="0">
              <a:ln w="0"/>
              <a:solidFill>
                <a:schemeClr val="tx2"/>
              </a:solidFill>
              <a:effectLst>
                <a:outerShdw blurRad="38100" dist="25400" dir="5400000" algn="ctr" rotWithShape="0">
                  <a:srgbClr val="6E747A">
                    <a:alpha val="43000"/>
                  </a:srgbClr>
                </a:outerShdw>
              </a:effectLst>
            </a:endParaRPr>
          </a:p>
          <a:p>
            <a:pPr marL="571500" marR="0" indent="-571500" algn="l" defTabSz="457200" rtl="0" eaLnBrk="1" fontAlgn="base" latinLnBrk="0" hangingPunct="0">
              <a:lnSpc>
                <a:spcPct val="124000"/>
              </a:lnSpc>
              <a:spcBef>
                <a:spcPct val="0"/>
              </a:spcBef>
              <a:spcAft>
                <a:spcPct val="0"/>
              </a:spcAft>
              <a:buClr>
                <a:srgbClr val="000000"/>
              </a:buClr>
              <a:buSzPct val="45000"/>
              <a:buFont typeface="Wingdings" charset="2"/>
              <a:buChar char="§"/>
              <a:tabLst/>
            </a:pPr>
            <a:endParaRPr lang="en-US" sz="2800" dirty="0">
              <a:ln w="0"/>
              <a:solidFill>
                <a:schemeClr val="tx2"/>
              </a:solidFill>
              <a:effectLst>
                <a:outerShdw blurRad="38100" dist="25400" dir="5400000" algn="ctr" rotWithShape="0">
                  <a:srgbClr val="6E747A">
                    <a:alpha val="43000"/>
                  </a:srgbClr>
                </a:outerShdw>
              </a:effectLst>
            </a:endParaRPr>
          </a:p>
          <a:p>
            <a:pPr marL="571500" marR="0" indent="-571500" algn="l" defTabSz="457200" rtl="0" eaLnBrk="1" fontAlgn="base" latinLnBrk="0" hangingPunct="0">
              <a:lnSpc>
                <a:spcPct val="124000"/>
              </a:lnSpc>
              <a:spcBef>
                <a:spcPct val="0"/>
              </a:spcBef>
              <a:spcAft>
                <a:spcPct val="0"/>
              </a:spcAft>
              <a:buClr>
                <a:srgbClr val="000000"/>
              </a:buClr>
              <a:buSzPct val="45000"/>
              <a:buFont typeface="Wingdings" charset="2"/>
              <a:buChar char="§"/>
              <a:tabLst/>
            </a:pPr>
            <a:endParaRPr lang="en-US" sz="2800" dirty="0">
              <a:ln w="0"/>
              <a:solidFill>
                <a:schemeClr val="tx2"/>
              </a:solidFill>
              <a:effectLst>
                <a:outerShdw blurRad="38100" dist="25400" dir="5400000" algn="ctr" rotWithShape="0">
                  <a:srgbClr val="6E747A">
                    <a:alpha val="43000"/>
                  </a:srgbClr>
                </a:outerShdw>
              </a:effectLst>
            </a:endParaRPr>
          </a:p>
          <a:p>
            <a:endParaRPr lang="en-US" sz="1000" dirty="0" smtClean="0">
              <a:ln w="0"/>
              <a:solidFill>
                <a:schemeClr val="tx2"/>
              </a:solidFill>
              <a:effectLst>
                <a:outerShdw blurRad="38100" dist="25400" dir="5400000" algn="ctr" rotWithShape="0">
                  <a:srgbClr val="6E747A">
                    <a:alpha val="43000"/>
                  </a:srgbClr>
                </a:outerShdw>
              </a:effectLst>
            </a:endParaRPr>
          </a:p>
          <a:p>
            <a:endParaRPr lang="en-US" sz="1000" dirty="0" smtClean="0">
              <a:ln w="0"/>
              <a:solidFill>
                <a:schemeClr val="tx2"/>
              </a:solidFill>
              <a:effectLst>
                <a:outerShdw blurRad="38100" dist="25400" dir="5400000" algn="ctr" rotWithShape="0">
                  <a:srgbClr val="6E747A">
                    <a:alpha val="43000"/>
                  </a:srgbClr>
                </a:outerShdw>
              </a:effectLst>
            </a:endParaRPr>
          </a:p>
          <a:p>
            <a:endParaRPr lang="en-US" sz="1000" dirty="0" smtClean="0">
              <a:ln w="0"/>
              <a:solidFill>
                <a:schemeClr val="tx2"/>
              </a:solidFill>
              <a:effectLst>
                <a:outerShdw blurRad="38100" dist="25400" dir="5400000" algn="ctr" rotWithShape="0">
                  <a:srgbClr val="6E747A">
                    <a:alpha val="43000"/>
                  </a:srgbClr>
                </a:outerShdw>
              </a:effectLst>
            </a:endParaRPr>
          </a:p>
          <a:p>
            <a:r>
              <a:rPr lang="en-US" sz="3000" dirty="0" smtClean="0">
                <a:ln w="0"/>
                <a:solidFill>
                  <a:schemeClr val="tx2"/>
                </a:solidFill>
                <a:effectLst>
                  <a:outerShdw blurRad="38100" dist="25400" dir="5400000" algn="ctr" rotWithShape="0">
                    <a:srgbClr val="6E747A">
                      <a:alpha val="43000"/>
                    </a:srgbClr>
                  </a:outerShdw>
                </a:effectLst>
              </a:rPr>
              <a:t>Experiment 2: </a:t>
            </a:r>
            <a:r>
              <a:rPr lang="en-US" sz="2500" dirty="0" smtClean="0">
                <a:ln w="0"/>
                <a:solidFill>
                  <a:schemeClr val="tx2"/>
                </a:solidFill>
                <a:effectLst>
                  <a:outerShdw blurRad="38100" dist="25400" dir="5400000" algn="ctr" rotWithShape="0">
                    <a:srgbClr val="6E747A">
                      <a:alpha val="43000"/>
                    </a:srgbClr>
                  </a:outerShdw>
                </a:effectLst>
              </a:rPr>
              <a:t>Predict </a:t>
            </a:r>
            <a:r>
              <a:rPr lang="en-US" sz="2500" dirty="0">
                <a:ln w="0"/>
                <a:solidFill>
                  <a:schemeClr val="tx2"/>
                </a:solidFill>
                <a:effectLst>
                  <a:outerShdw blurRad="38100" dist="25400" dir="5400000" algn="ctr" rotWithShape="0">
                    <a:srgbClr val="6E747A">
                      <a:alpha val="43000"/>
                    </a:srgbClr>
                  </a:outerShdw>
                </a:effectLst>
              </a:rPr>
              <a:t>film ratings </a:t>
            </a:r>
            <a:r>
              <a:rPr lang="en-US" sz="2500" dirty="0" smtClean="0">
                <a:ln w="0"/>
                <a:solidFill>
                  <a:schemeClr val="tx2"/>
                </a:solidFill>
                <a:effectLst>
                  <a:outerShdw blurRad="38100" dist="25400" dir="5400000" algn="ctr" rotWithShape="0">
                    <a:srgbClr val="6E747A">
                      <a:alpha val="43000"/>
                    </a:srgbClr>
                  </a:outerShdw>
                </a:effectLst>
              </a:rPr>
              <a:t>based on multiple attributes</a:t>
            </a:r>
            <a:r>
              <a:rPr lang="en-US" sz="2500" dirty="0">
                <a:ln w="0"/>
                <a:solidFill>
                  <a:schemeClr val="tx2"/>
                </a:solidFill>
                <a:effectLst>
                  <a:outerShdw blurRad="38100" dist="25400" dir="5400000" algn="ctr" rotWithShape="0">
                    <a:srgbClr val="6E747A">
                      <a:alpha val="43000"/>
                    </a:srgbClr>
                  </a:outerShdw>
                </a:effectLst>
              </a:rPr>
              <a:t>, including </a:t>
            </a:r>
            <a:r>
              <a:rPr lang="en-US" sz="2500" dirty="0" smtClean="0">
                <a:ln w="0"/>
                <a:solidFill>
                  <a:schemeClr val="tx2"/>
                </a:solidFill>
                <a:effectLst>
                  <a:outerShdw blurRad="38100" dist="25400" dir="5400000" algn="ctr" rotWithShape="0">
                    <a:srgbClr val="6E747A">
                      <a:alpha val="43000"/>
                    </a:srgbClr>
                  </a:outerShdw>
                </a:effectLst>
              </a:rPr>
              <a:t>the </a:t>
            </a:r>
            <a:r>
              <a:rPr lang="en-US" sz="2500" dirty="0">
                <a:ln w="0"/>
                <a:solidFill>
                  <a:schemeClr val="tx2"/>
                </a:solidFill>
                <a:effectLst>
                  <a:outerShdw blurRad="38100" dist="25400" dir="5400000" algn="ctr" rotWithShape="0">
                    <a:srgbClr val="6E747A">
                      <a:alpha val="43000"/>
                    </a:srgbClr>
                  </a:outerShdw>
                </a:effectLst>
              </a:rPr>
              <a:t>number of Facebook likes of leading actors, the number of reviews, etc</a:t>
            </a:r>
            <a:r>
              <a:rPr lang="en-US" sz="2500" dirty="0" smtClean="0">
                <a:ln w="0"/>
                <a:solidFill>
                  <a:schemeClr val="tx2"/>
                </a:solidFill>
                <a:effectLst>
                  <a:outerShdw blurRad="38100" dist="25400" dir="5400000" algn="ctr" rotWithShape="0">
                    <a:srgbClr val="6E747A">
                      <a:alpha val="43000"/>
                    </a:srgbClr>
                  </a:outerShdw>
                </a:effectLst>
              </a:rPr>
              <a:t>., which we thought would have helped the most.</a:t>
            </a: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r>
              <a:rPr lang="en-US" sz="3000" dirty="0" smtClean="0">
                <a:ln w="0"/>
                <a:solidFill>
                  <a:schemeClr val="tx2"/>
                </a:solidFill>
                <a:effectLst>
                  <a:outerShdw blurRad="38100" dist="25400" dir="5400000" algn="ctr" rotWithShape="0">
                    <a:srgbClr val="6E747A">
                      <a:alpha val="43000"/>
                    </a:srgbClr>
                  </a:outerShdw>
                </a:effectLst>
              </a:rPr>
              <a:t>Experiment 3: </a:t>
            </a:r>
            <a:r>
              <a:rPr lang="en-US" sz="2500" dirty="0" smtClean="0">
                <a:ln w="0"/>
                <a:solidFill>
                  <a:schemeClr val="tx2"/>
                </a:solidFill>
                <a:effectLst>
                  <a:outerShdw blurRad="38100" dist="25400" dir="5400000" algn="ctr" rotWithShape="0">
                    <a:srgbClr val="6E747A">
                      <a:alpha val="43000"/>
                    </a:srgbClr>
                  </a:outerShdw>
                </a:effectLst>
              </a:rPr>
              <a:t>Predict film ratings based on multiple attributes which have the strongest Pearson Correlation with the rating. We would also exclude the attributes having little or no effects on the predictions to avoid possible overfitting problem.</a:t>
            </a:r>
            <a:endParaRPr lang="en-US" sz="2500" dirty="0">
              <a:ln w="0"/>
              <a:solidFill>
                <a:schemeClr val="tx2"/>
              </a:solidFill>
              <a:effectLst>
                <a:outerShdw blurRad="38100" dist="25400" dir="5400000" algn="ctr" rotWithShape="0">
                  <a:srgbClr val="6E747A">
                    <a:alpha val="43000"/>
                  </a:srgbClr>
                </a:outerShdw>
              </a:effectLst>
            </a:endParaRP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0571" y="18364200"/>
            <a:ext cx="4866143" cy="2023544"/>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85321" y="11667829"/>
            <a:ext cx="4470400" cy="3705218"/>
          </a:xfrm>
          <a:prstGeom prst="rect">
            <a:avLst/>
          </a:prstGeom>
        </p:spPr>
      </p:pic>
      <p:graphicFrame>
        <p:nvGraphicFramePr>
          <p:cNvPr id="33" name="Table 32"/>
          <p:cNvGraphicFramePr>
            <a:graphicFrameLocks noGrp="1"/>
          </p:cNvGraphicFramePr>
          <p:nvPr>
            <p:extLst>
              <p:ext uri="{D42A27DB-BD31-4B8C-83A1-F6EECF244321}">
                <p14:modId xmlns:p14="http://schemas.microsoft.com/office/powerpoint/2010/main" val="1278084625"/>
              </p:ext>
            </p:extLst>
          </p:nvPr>
        </p:nvGraphicFramePr>
        <p:xfrm>
          <a:off x="13609894" y="11820251"/>
          <a:ext cx="4343400" cy="1463040"/>
        </p:xfrm>
        <a:graphic>
          <a:graphicData uri="http://schemas.openxmlformats.org/drawingml/2006/table">
            <a:tbl>
              <a:tblPr firstRow="1" bandRow="1">
                <a:tableStyleId>{5C22544A-7EE6-4342-B048-85BDC9FD1C3A}</a:tableStyleId>
              </a:tblPr>
              <a:tblGrid>
                <a:gridCol w="2171700"/>
                <a:gridCol w="2171700"/>
              </a:tblGrid>
              <a:tr h="186690">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r>
              <a:tr h="186690">
                <a:tc>
                  <a:txBody>
                    <a:bodyPr/>
                    <a:lstStyle/>
                    <a:p>
                      <a:pPr algn="ctr"/>
                      <a:r>
                        <a:rPr lang="en-US" dirty="0" smtClean="0"/>
                        <a:t>SVM</a:t>
                      </a:r>
                      <a:endParaRPr lang="en-US" dirty="0"/>
                    </a:p>
                  </a:txBody>
                  <a:tcPr/>
                </a:tc>
                <a:tc>
                  <a:txBody>
                    <a:bodyPr/>
                    <a:lstStyle/>
                    <a:p>
                      <a:pPr algn="ctr"/>
                      <a:r>
                        <a:rPr lang="is-IS" dirty="0" smtClean="0"/>
                        <a:t>0.0327272727273</a:t>
                      </a:r>
                      <a:endParaRPr lang="en-US" dirty="0"/>
                    </a:p>
                  </a:txBody>
                  <a:tcPr/>
                </a:tc>
              </a:tr>
              <a:tr h="186690">
                <a:tc>
                  <a:txBody>
                    <a:bodyPr/>
                    <a:lstStyle/>
                    <a:p>
                      <a:pPr algn="ctr"/>
                      <a:r>
                        <a:rPr lang="en-US" dirty="0" smtClean="0"/>
                        <a:t>Decision Tree</a:t>
                      </a:r>
                      <a:endParaRPr lang="en-US" dirty="0"/>
                    </a:p>
                  </a:txBody>
                  <a:tcPr/>
                </a:tc>
                <a:tc>
                  <a:txBody>
                    <a:bodyPr/>
                    <a:lstStyle/>
                    <a:p>
                      <a:pPr algn="ctr"/>
                      <a:r>
                        <a:rPr lang="is-IS" dirty="0" smtClean="0"/>
                        <a:t>0.0218181818182</a:t>
                      </a:r>
                      <a:endParaRPr lang="en-US" dirty="0"/>
                    </a:p>
                  </a:txBody>
                  <a:tcPr/>
                </a:tc>
              </a:tr>
              <a:tr h="186690">
                <a:tc>
                  <a:txBody>
                    <a:bodyPr/>
                    <a:lstStyle/>
                    <a:p>
                      <a:pPr algn="ctr"/>
                      <a:r>
                        <a:rPr lang="en-US" dirty="0" smtClean="0"/>
                        <a:t>KNN</a:t>
                      </a:r>
                      <a:endParaRPr lang="en-US" dirty="0"/>
                    </a:p>
                  </a:txBody>
                  <a:tcPr/>
                </a:tc>
                <a:tc>
                  <a:txBody>
                    <a:bodyPr/>
                    <a:lstStyle/>
                    <a:p>
                      <a:pPr algn="ctr"/>
                      <a:r>
                        <a:rPr lang="is-IS" dirty="0" smtClean="0"/>
                        <a:t>0.00727272727273</a:t>
                      </a:r>
                      <a:endParaRPr lang="en-US" dirty="0"/>
                    </a:p>
                  </a:txBody>
                  <a:tcPr/>
                </a:tc>
              </a:tr>
            </a:tbl>
          </a:graphicData>
        </a:graphic>
      </p:graphicFrame>
      <p:sp>
        <p:nvSpPr>
          <p:cNvPr id="34" name="TextBox 33"/>
          <p:cNvSpPr txBox="1"/>
          <p:nvPr/>
        </p:nvSpPr>
        <p:spPr>
          <a:xfrm>
            <a:off x="13548690" y="13449919"/>
            <a:ext cx="4670618" cy="2763834"/>
          </a:xfrm>
          <a:prstGeom prst="rect">
            <a:avLst/>
          </a:prstGeom>
          <a:noFill/>
        </p:spPr>
        <p:txBody>
          <a:bodyPr wrap="square" rtlCol="0">
            <a:spAutoFit/>
          </a:bodyPr>
          <a:lstStyle/>
          <a:p>
            <a:r>
              <a:rPr lang="en-US" sz="2000" dirty="0" smtClean="0"/>
              <a:t>Observations: Though the Pearson Correlation suggests a positive correlation between the two, the accuracies are all pretty low. The critics’ rating on a film is important but not decisive. There are many factors that could have effects on the film’s rating.</a:t>
            </a:r>
          </a:p>
        </p:txBody>
      </p:sp>
      <p:sp>
        <p:nvSpPr>
          <p:cNvPr id="35" name="Rounded Rectangle 34"/>
          <p:cNvSpPr/>
          <p:nvPr/>
        </p:nvSpPr>
        <p:spPr bwMode="auto">
          <a:xfrm>
            <a:off x="24688800" y="7315200"/>
            <a:ext cx="10972800" cy="18061575"/>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500" dirty="0">
              <a:ln w="0"/>
              <a:solidFill>
                <a:schemeClr val="tx2"/>
              </a:solidFill>
              <a:effectLst>
                <a:outerShdw blurRad="38100" dist="25400" dir="5400000" algn="ctr" rotWithShape="0">
                  <a:srgbClr val="6E747A">
                    <a:alpha val="43000"/>
                  </a:srgbClr>
                </a:outerShdw>
              </a:effectLst>
            </a:endParaRPr>
          </a:p>
          <a:p>
            <a:endParaRPr lang="en-US" sz="2500" dirty="0" smtClean="0">
              <a:ln w="0"/>
              <a:solidFill>
                <a:schemeClr val="tx2"/>
              </a:solidFill>
              <a:effectLst>
                <a:outerShdw blurRad="38100" dist="25400" dir="5400000" algn="ctr" rotWithShape="0">
                  <a:srgbClr val="6E747A">
                    <a:alpha val="43000"/>
                  </a:srgbClr>
                </a:outerShdw>
              </a:effectLst>
            </a:endParaRPr>
          </a:p>
          <a:p>
            <a:endParaRPr lang="en-US" sz="2800" dirty="0">
              <a:ln w="0"/>
              <a:solidFill>
                <a:schemeClr val="tx2"/>
              </a:solidFill>
              <a:effectLst>
                <a:outerShdw blurRad="38100" dist="25400" dir="5400000" algn="ctr" rotWithShape="0">
                  <a:srgbClr val="6E747A">
                    <a:alpha val="43000"/>
                  </a:srgbClr>
                </a:outerShdw>
              </a:effectLst>
            </a:endParaRPr>
          </a:p>
          <a:p>
            <a:r>
              <a:rPr lang="en-US" sz="3000" dirty="0" smtClean="0">
                <a:ln w="0"/>
                <a:solidFill>
                  <a:schemeClr val="tx2"/>
                </a:solidFill>
                <a:effectLst>
                  <a:outerShdw blurRad="38100" dist="25400" dir="5400000" algn="ctr" rotWithShape="0">
                    <a:srgbClr val="6E747A">
                      <a:alpha val="43000"/>
                    </a:srgbClr>
                  </a:outerShdw>
                </a:effectLst>
              </a:rPr>
              <a:t>Experiment 4: </a:t>
            </a:r>
            <a:r>
              <a:rPr lang="en-US" sz="2500" dirty="0" smtClean="0">
                <a:ln w="0"/>
                <a:solidFill>
                  <a:schemeClr val="tx2"/>
                </a:solidFill>
                <a:effectLst>
                  <a:outerShdw blurRad="38100" dist="25400" dir="5400000" algn="ctr" rotWithShape="0">
                    <a:srgbClr val="6E747A">
                      <a:alpha val="43000"/>
                    </a:srgbClr>
                  </a:outerShdw>
                </a:effectLst>
              </a:rPr>
              <a:t>Instead of predicting film ratings, we would classify films into ‘great’ or ‘bad’ films based on the ratings of 25 and 75 percentiles. </a:t>
            </a:r>
            <a:endParaRPr lang="en-US" sz="2500" dirty="0">
              <a:ln w="0"/>
              <a:solidFill>
                <a:schemeClr val="tx2"/>
              </a:solidFill>
              <a:effectLst>
                <a:outerShdw blurRad="38100" dist="25400" dir="5400000" algn="ctr" rotWithShape="0">
                  <a:srgbClr val="6E747A">
                    <a:alpha val="43000"/>
                  </a:srgbClr>
                </a:outerShdw>
              </a:effectLst>
            </a:endParaRPr>
          </a:p>
        </p:txBody>
      </p:sp>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17294" y="17885853"/>
            <a:ext cx="3200400" cy="2316956"/>
          </a:xfrm>
          <a:prstGeom prst="rect">
            <a:avLst/>
          </a:prstGeom>
        </p:spPr>
      </p:pic>
      <p:pic>
        <p:nvPicPr>
          <p:cNvPr id="37" name="Picture 36"/>
          <p:cNvPicPr>
            <a:picLocks/>
          </p:cNvPicPr>
          <p:nvPr/>
        </p:nvPicPr>
        <p:blipFill>
          <a:blip r:embed="rId10">
            <a:extLst>
              <a:ext uri="{28A0092B-C50C-407E-A947-70E740481C1C}">
                <a14:useLocalDpi xmlns:a14="http://schemas.microsoft.com/office/drawing/2010/main" val="0"/>
              </a:ext>
            </a:extLst>
          </a:blip>
          <a:stretch>
            <a:fillRect/>
          </a:stretch>
        </p:blipFill>
        <p:spPr>
          <a:xfrm>
            <a:off x="16695845" y="17888085"/>
            <a:ext cx="3200400" cy="2313432"/>
          </a:xfrm>
          <a:prstGeom prst="rect">
            <a:avLst/>
          </a:prstGeom>
        </p:spPr>
      </p:pic>
      <p:pic>
        <p:nvPicPr>
          <p:cNvPr id="38" name="Picture 37"/>
          <p:cNvPicPr>
            <a:picLocks/>
          </p:cNvPicPr>
          <p:nvPr/>
        </p:nvPicPr>
        <p:blipFill>
          <a:blip r:embed="rId11">
            <a:extLst>
              <a:ext uri="{28A0092B-C50C-407E-A947-70E740481C1C}">
                <a14:useLocalDpi xmlns:a14="http://schemas.microsoft.com/office/drawing/2010/main" val="0"/>
              </a:ext>
            </a:extLst>
          </a:blip>
          <a:stretch>
            <a:fillRect/>
          </a:stretch>
        </p:blipFill>
        <p:spPr>
          <a:xfrm>
            <a:off x="20074396" y="17885853"/>
            <a:ext cx="3200400" cy="2313432"/>
          </a:xfrm>
          <a:prstGeom prst="rect">
            <a:avLst/>
          </a:prstGeom>
        </p:spPr>
      </p:pic>
      <p:graphicFrame>
        <p:nvGraphicFramePr>
          <p:cNvPr id="39" name="Table 38"/>
          <p:cNvGraphicFramePr>
            <a:graphicFrameLocks noGrp="1"/>
          </p:cNvGraphicFramePr>
          <p:nvPr>
            <p:extLst>
              <p:ext uri="{D42A27DB-BD31-4B8C-83A1-F6EECF244321}">
                <p14:modId xmlns:p14="http://schemas.microsoft.com/office/powerpoint/2010/main" val="1644682028"/>
              </p:ext>
            </p:extLst>
          </p:nvPr>
        </p:nvGraphicFramePr>
        <p:xfrm>
          <a:off x="18814837" y="20403242"/>
          <a:ext cx="4343400" cy="1463040"/>
        </p:xfrm>
        <a:graphic>
          <a:graphicData uri="http://schemas.openxmlformats.org/drawingml/2006/table">
            <a:tbl>
              <a:tblPr firstRow="1" bandRow="1">
                <a:tableStyleId>{5C22544A-7EE6-4342-B048-85BDC9FD1C3A}</a:tableStyleId>
              </a:tblPr>
              <a:tblGrid>
                <a:gridCol w="2171700"/>
                <a:gridCol w="2171700"/>
              </a:tblGrid>
              <a:tr h="186690">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r>
              <a:tr h="186690">
                <a:tc>
                  <a:txBody>
                    <a:bodyPr/>
                    <a:lstStyle/>
                    <a:p>
                      <a:pPr algn="ctr"/>
                      <a:r>
                        <a:rPr lang="en-US" dirty="0" smtClean="0"/>
                        <a:t>SVM</a:t>
                      </a:r>
                      <a:endParaRPr lang="en-US" dirty="0"/>
                    </a:p>
                  </a:txBody>
                  <a:tcPr/>
                </a:tc>
                <a:tc>
                  <a:txBody>
                    <a:bodyPr/>
                    <a:lstStyle/>
                    <a:p>
                      <a:pPr algn="ctr"/>
                      <a:r>
                        <a:rPr lang="it-IT" dirty="0" smtClean="0"/>
                        <a:t>0.356881851401</a:t>
                      </a:r>
                      <a:endParaRPr lang="en-US" dirty="0"/>
                    </a:p>
                  </a:txBody>
                  <a:tcPr/>
                </a:tc>
              </a:tr>
              <a:tr h="186690">
                <a:tc>
                  <a:txBody>
                    <a:bodyPr/>
                    <a:lstStyle/>
                    <a:p>
                      <a:pPr algn="ctr"/>
                      <a:r>
                        <a:rPr lang="en-US" dirty="0" smtClean="0"/>
                        <a:t>Decision Tree</a:t>
                      </a:r>
                      <a:endParaRPr lang="en-US" dirty="0"/>
                    </a:p>
                  </a:txBody>
                  <a:tcPr/>
                </a:tc>
                <a:tc>
                  <a:txBody>
                    <a:bodyPr/>
                    <a:lstStyle/>
                    <a:p>
                      <a:pPr algn="ctr"/>
                      <a:r>
                        <a:rPr lang="is-IS" dirty="0" smtClean="0"/>
                        <a:t>0.390986601705</a:t>
                      </a:r>
                      <a:endParaRPr lang="en-US" dirty="0"/>
                    </a:p>
                  </a:txBody>
                  <a:tcPr/>
                </a:tc>
              </a:tr>
              <a:tr h="186690">
                <a:tc>
                  <a:txBody>
                    <a:bodyPr/>
                    <a:lstStyle/>
                    <a:p>
                      <a:pPr algn="ctr"/>
                      <a:r>
                        <a:rPr lang="en-US" dirty="0" smtClean="0"/>
                        <a:t>KNN</a:t>
                      </a:r>
                      <a:endParaRPr lang="en-US" dirty="0"/>
                    </a:p>
                  </a:txBody>
                  <a:tcPr/>
                </a:tc>
                <a:tc>
                  <a:txBody>
                    <a:bodyPr/>
                    <a:lstStyle/>
                    <a:p>
                      <a:pPr algn="ctr"/>
                      <a:r>
                        <a:rPr lang="is-IS" dirty="0" smtClean="0"/>
                        <a:t>0.3215590743</a:t>
                      </a:r>
                      <a:endParaRPr lang="en-US" dirty="0"/>
                    </a:p>
                  </a:txBody>
                  <a:tcPr/>
                </a:tc>
              </a:tr>
            </a:tbl>
          </a:graphicData>
        </a:graphic>
      </p:graphicFrame>
      <p:sp>
        <p:nvSpPr>
          <p:cNvPr id="40" name="TextBox 39"/>
          <p:cNvSpPr txBox="1"/>
          <p:nvPr/>
        </p:nvSpPr>
        <p:spPr>
          <a:xfrm>
            <a:off x="13416376" y="20201517"/>
            <a:ext cx="4868576" cy="2000548"/>
          </a:xfrm>
          <a:prstGeom prst="rect">
            <a:avLst/>
          </a:prstGeom>
          <a:noFill/>
        </p:spPr>
        <p:txBody>
          <a:bodyPr wrap="square" rtlCol="0">
            <a:spAutoFit/>
          </a:bodyPr>
          <a:lstStyle/>
          <a:p>
            <a:r>
              <a:rPr lang="en-US" sz="2000" dirty="0" smtClean="0"/>
              <a:t>Observations: Our models performed better than they did in Exp1. We were not sure, however, what the most influential attributes are and how well they would help the models learn.</a:t>
            </a:r>
            <a:endParaRPr lang="en-US" sz="2000"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7138" y="21866283"/>
            <a:ext cx="4879848" cy="280952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58000" y="21866282"/>
            <a:ext cx="4196303" cy="2830123"/>
          </a:xfrm>
          <a:prstGeom prst="rect">
            <a:avLst/>
          </a:prstGeom>
        </p:spPr>
      </p:pic>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767720" y="8546208"/>
            <a:ext cx="5542952" cy="4643965"/>
          </a:xfrm>
          <a:prstGeom prst="rect">
            <a:avLst/>
          </a:prstGeom>
        </p:spPr>
      </p:pic>
      <p:sp>
        <p:nvSpPr>
          <p:cNvPr id="5" name="TextBox 4"/>
          <p:cNvSpPr txBox="1"/>
          <p:nvPr/>
        </p:nvSpPr>
        <p:spPr>
          <a:xfrm>
            <a:off x="25419521" y="9756172"/>
            <a:ext cx="4038600" cy="3527119"/>
          </a:xfrm>
          <a:prstGeom prst="rect">
            <a:avLst/>
          </a:prstGeom>
          <a:noFill/>
        </p:spPr>
        <p:txBody>
          <a:bodyPr wrap="square" rtlCol="0">
            <a:spAutoFit/>
          </a:bodyPr>
          <a:lstStyle/>
          <a:p>
            <a:r>
              <a:rPr lang="en-US" sz="2000" dirty="0" smtClean="0"/>
              <a:t>Observations: as opposed to our initial assumption, actors’ social media popularity does not have large impact on how people would rate their films. More surprisingly, the film’s duration has a very strong correlation with the film rating! Using features as such, we improved the accuracies.</a:t>
            </a:r>
            <a:endParaRPr lang="en-US" sz="2000" dirty="0"/>
          </a:p>
        </p:txBody>
      </p:sp>
      <p:graphicFrame>
        <p:nvGraphicFramePr>
          <p:cNvPr id="28" name="Table 27"/>
          <p:cNvGraphicFramePr>
            <a:graphicFrameLocks noGrp="1"/>
          </p:cNvGraphicFramePr>
          <p:nvPr>
            <p:extLst>
              <p:ext uri="{D42A27DB-BD31-4B8C-83A1-F6EECF244321}">
                <p14:modId xmlns:p14="http://schemas.microsoft.com/office/powerpoint/2010/main" val="840673448"/>
              </p:ext>
            </p:extLst>
          </p:nvPr>
        </p:nvGraphicFramePr>
        <p:xfrm>
          <a:off x="25222200" y="8211571"/>
          <a:ext cx="4343400" cy="1463040"/>
        </p:xfrm>
        <a:graphic>
          <a:graphicData uri="http://schemas.openxmlformats.org/drawingml/2006/table">
            <a:tbl>
              <a:tblPr firstRow="1" bandRow="1">
                <a:tableStyleId>{5C22544A-7EE6-4342-B048-85BDC9FD1C3A}</a:tableStyleId>
              </a:tblPr>
              <a:tblGrid>
                <a:gridCol w="2171700"/>
                <a:gridCol w="2171700"/>
              </a:tblGrid>
              <a:tr h="186690">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r>
              <a:tr h="186690">
                <a:tc>
                  <a:txBody>
                    <a:bodyPr/>
                    <a:lstStyle/>
                    <a:p>
                      <a:pPr algn="ctr"/>
                      <a:r>
                        <a:rPr lang="en-US" dirty="0" smtClean="0"/>
                        <a:t>SVM</a:t>
                      </a:r>
                      <a:endParaRPr lang="en-US" dirty="0"/>
                    </a:p>
                  </a:txBody>
                  <a:tcPr/>
                </a:tc>
                <a:tc>
                  <a:txBody>
                    <a:bodyPr/>
                    <a:lstStyle/>
                    <a:p>
                      <a:pPr algn="ctr"/>
                      <a:r>
                        <a:rPr lang="cs-CZ" dirty="0" smtClean="0"/>
                        <a:t>0.362089914945</a:t>
                      </a:r>
                      <a:endParaRPr lang="en-US" dirty="0"/>
                    </a:p>
                  </a:txBody>
                  <a:tcPr/>
                </a:tc>
              </a:tr>
              <a:tr h="186690">
                <a:tc>
                  <a:txBody>
                    <a:bodyPr/>
                    <a:lstStyle/>
                    <a:p>
                      <a:pPr algn="ctr"/>
                      <a:r>
                        <a:rPr lang="en-US" dirty="0" smtClean="0"/>
                        <a:t>Decision Tree</a:t>
                      </a:r>
                      <a:endParaRPr lang="en-US" dirty="0"/>
                    </a:p>
                  </a:txBody>
                  <a:tcPr/>
                </a:tc>
                <a:tc>
                  <a:txBody>
                    <a:bodyPr/>
                    <a:lstStyle/>
                    <a:p>
                      <a:pPr algn="ctr"/>
                      <a:r>
                        <a:rPr lang="is-IS" dirty="0" smtClean="0"/>
                        <a:t>0.400972053463</a:t>
                      </a:r>
                      <a:endParaRPr lang="en-US" dirty="0"/>
                    </a:p>
                  </a:txBody>
                  <a:tcPr/>
                </a:tc>
              </a:tr>
              <a:tr h="186690">
                <a:tc>
                  <a:txBody>
                    <a:bodyPr/>
                    <a:lstStyle/>
                    <a:p>
                      <a:pPr algn="ctr"/>
                      <a:r>
                        <a:rPr lang="en-US" dirty="0" smtClean="0"/>
                        <a:t>KNN</a:t>
                      </a:r>
                      <a:endParaRPr lang="en-US" dirty="0"/>
                    </a:p>
                  </a:txBody>
                  <a:tcPr/>
                </a:tc>
                <a:tc>
                  <a:txBody>
                    <a:bodyPr/>
                    <a:lstStyle/>
                    <a:p>
                      <a:pPr algn="ctr"/>
                      <a:r>
                        <a:rPr lang="is-IS" dirty="0" smtClean="0"/>
                        <a:t>0.3304981774</a:t>
                      </a:r>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493604681"/>
              </p:ext>
            </p:extLst>
          </p:nvPr>
        </p:nvGraphicFramePr>
        <p:xfrm>
          <a:off x="30067826" y="15612292"/>
          <a:ext cx="4343400" cy="1463040"/>
        </p:xfrm>
        <a:graphic>
          <a:graphicData uri="http://schemas.openxmlformats.org/drawingml/2006/table">
            <a:tbl>
              <a:tblPr firstRow="1" bandRow="1">
                <a:tableStyleId>{5C22544A-7EE6-4342-B048-85BDC9FD1C3A}</a:tableStyleId>
              </a:tblPr>
              <a:tblGrid>
                <a:gridCol w="2171700"/>
                <a:gridCol w="2171700"/>
              </a:tblGrid>
              <a:tr h="186690">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r>
              <a:tr h="186690">
                <a:tc>
                  <a:txBody>
                    <a:bodyPr/>
                    <a:lstStyle/>
                    <a:p>
                      <a:pPr algn="ctr"/>
                      <a:r>
                        <a:rPr lang="en-US" dirty="0" smtClean="0"/>
                        <a:t>SVM</a:t>
                      </a:r>
                      <a:endParaRPr lang="en-US" dirty="0"/>
                    </a:p>
                  </a:txBody>
                  <a:tcPr/>
                </a:tc>
                <a:tc>
                  <a:txBody>
                    <a:bodyPr/>
                    <a:lstStyle/>
                    <a:p>
                      <a:pPr algn="ctr"/>
                      <a:r>
                        <a:rPr lang="nb-NO" dirty="0" smtClean="0"/>
                        <a:t>0.645454545455</a:t>
                      </a:r>
                      <a:endParaRPr lang="en-US" dirty="0"/>
                    </a:p>
                  </a:txBody>
                  <a:tcPr/>
                </a:tc>
              </a:tr>
              <a:tr h="186690">
                <a:tc>
                  <a:txBody>
                    <a:bodyPr/>
                    <a:lstStyle/>
                    <a:p>
                      <a:pPr algn="ctr"/>
                      <a:r>
                        <a:rPr lang="en-US" dirty="0" smtClean="0"/>
                        <a:t>Decision Tree</a:t>
                      </a:r>
                      <a:endParaRPr lang="en-US" dirty="0"/>
                    </a:p>
                  </a:txBody>
                  <a:tcPr/>
                </a:tc>
                <a:tc>
                  <a:txBody>
                    <a:bodyPr/>
                    <a:lstStyle/>
                    <a:p>
                      <a:pPr algn="ctr"/>
                      <a:r>
                        <a:rPr lang="fi-FI" dirty="0" smtClean="0"/>
                        <a:t>0.881818181818</a:t>
                      </a:r>
                      <a:endParaRPr lang="en-US" dirty="0"/>
                    </a:p>
                  </a:txBody>
                  <a:tcPr/>
                </a:tc>
              </a:tr>
              <a:tr h="186690">
                <a:tc>
                  <a:txBody>
                    <a:bodyPr/>
                    <a:lstStyle/>
                    <a:p>
                      <a:pPr algn="ctr"/>
                      <a:r>
                        <a:rPr lang="en-US" dirty="0" smtClean="0"/>
                        <a:t>KNN</a:t>
                      </a:r>
                      <a:endParaRPr lang="en-US" dirty="0"/>
                    </a:p>
                  </a:txBody>
                  <a:tcPr/>
                </a:tc>
                <a:tc>
                  <a:txBody>
                    <a:bodyPr/>
                    <a:lstStyle/>
                    <a:p>
                      <a:pPr algn="ctr"/>
                      <a:r>
                        <a:rPr lang="fi-FI" dirty="0" smtClean="0"/>
                        <a:t>0.718181818182</a:t>
                      </a:r>
                      <a:endParaRPr lang="en-US" dirty="0"/>
                    </a:p>
                  </a:txBody>
                  <a:tcPr/>
                </a:tc>
              </a:tr>
            </a:tbl>
          </a:graphicData>
        </a:graphic>
      </p:graphicFrame>
      <p:sp>
        <p:nvSpPr>
          <p:cNvPr id="9" name="TextBox 8"/>
          <p:cNvSpPr txBox="1"/>
          <p:nvPr/>
        </p:nvSpPr>
        <p:spPr>
          <a:xfrm>
            <a:off x="25419521" y="15215137"/>
            <a:ext cx="4146079" cy="2763834"/>
          </a:xfrm>
          <a:prstGeom prst="rect">
            <a:avLst/>
          </a:prstGeom>
          <a:noFill/>
        </p:spPr>
        <p:txBody>
          <a:bodyPr wrap="square" rtlCol="0">
            <a:spAutoFit/>
          </a:bodyPr>
          <a:lstStyle/>
          <a:p>
            <a:r>
              <a:rPr lang="en-US" sz="2000" dirty="0" smtClean="0"/>
              <a:t>Observations: predicting film ratings on a scale of 1-10 is a really hard task for the classifiers with limited data. And it is expected that all three models would have higher accuracies if they were to classify only two categories.</a:t>
            </a:r>
            <a:endParaRPr lang="en-US" sz="2000" dirty="0"/>
          </a:p>
        </p:txBody>
      </p:sp>
      <p:sp>
        <p:nvSpPr>
          <p:cNvPr id="11" name="TextBox 10"/>
          <p:cNvSpPr txBox="1"/>
          <p:nvPr/>
        </p:nvSpPr>
        <p:spPr>
          <a:xfrm>
            <a:off x="24993600" y="17885853"/>
            <a:ext cx="5047722" cy="6294031"/>
          </a:xfrm>
          <a:prstGeom prst="rect">
            <a:avLst/>
          </a:prstGeom>
          <a:noFill/>
        </p:spPr>
        <p:txBody>
          <a:bodyPr wrap="square" rtlCol="0">
            <a:spAutoFit/>
          </a:bodyPr>
          <a:lstStyle/>
          <a:p>
            <a:r>
              <a:rPr lang="en-US" sz="4800" dirty="0" smtClean="0"/>
              <a:t>Conclusion</a:t>
            </a:r>
            <a:r>
              <a:rPr lang="en-US" sz="5000" dirty="0" smtClean="0"/>
              <a:t>: </a:t>
            </a:r>
          </a:p>
          <a:p>
            <a:pPr marL="342900" indent="-342900">
              <a:buFont typeface="Arial" charset="0"/>
              <a:buChar char="•"/>
            </a:pPr>
            <a:r>
              <a:rPr lang="en-US" sz="2500" dirty="0" smtClean="0"/>
              <a:t>The data attributes with higher correlations to the target feature tend to give us better prediction accuracies. </a:t>
            </a:r>
          </a:p>
          <a:p>
            <a:pPr marL="342900" indent="-342900">
              <a:buFont typeface="Arial" charset="0"/>
              <a:buChar char="•"/>
            </a:pPr>
            <a:r>
              <a:rPr lang="en-US" sz="2500" dirty="0" smtClean="0"/>
              <a:t>Relatively more attributes would offer better predictions.</a:t>
            </a:r>
          </a:p>
          <a:p>
            <a:pPr marL="342900" indent="-342900">
              <a:buFont typeface="Arial" charset="0"/>
              <a:buChar char="•"/>
            </a:pPr>
            <a:r>
              <a:rPr lang="en-US" sz="2500" dirty="0" smtClean="0"/>
              <a:t>The Decision Tree Classifier performed best and possible reasons include: all-numerical-value dataset, small dataset size and data non-linearity.</a:t>
            </a:r>
            <a:endParaRPr lang="en-US" sz="2500" dirty="0"/>
          </a:p>
        </p:txBody>
      </p:sp>
      <p:sp>
        <p:nvSpPr>
          <p:cNvPr id="31" name="TextBox 30"/>
          <p:cNvSpPr txBox="1"/>
          <p:nvPr/>
        </p:nvSpPr>
        <p:spPr>
          <a:xfrm>
            <a:off x="30346122" y="17940906"/>
            <a:ext cx="4964550" cy="4824719"/>
          </a:xfrm>
          <a:prstGeom prst="rect">
            <a:avLst/>
          </a:prstGeom>
          <a:noFill/>
        </p:spPr>
        <p:txBody>
          <a:bodyPr wrap="square" rtlCol="0">
            <a:spAutoFit/>
          </a:bodyPr>
          <a:lstStyle/>
          <a:p>
            <a:r>
              <a:rPr lang="en-US" sz="4800" dirty="0" smtClean="0"/>
              <a:t>Future Work:</a:t>
            </a:r>
          </a:p>
          <a:p>
            <a:pPr marL="342900" indent="-342900">
              <a:buFont typeface="Arial" charset="0"/>
              <a:buChar char="•"/>
            </a:pPr>
            <a:r>
              <a:rPr lang="en-US" sz="2500" dirty="0" smtClean="0"/>
              <a:t>Expanding the dataset both vertically and horizontally</a:t>
            </a:r>
          </a:p>
          <a:p>
            <a:pPr marL="342900" indent="-342900">
              <a:buFont typeface="Arial" charset="0"/>
              <a:buChar char="•"/>
            </a:pPr>
            <a:r>
              <a:rPr lang="en-US" sz="2500" dirty="0" smtClean="0"/>
              <a:t>Experimenting with more models and classifiers</a:t>
            </a:r>
          </a:p>
          <a:p>
            <a:pPr marL="342900" indent="-342900">
              <a:buFont typeface="Arial" charset="0"/>
              <a:buChar char="•"/>
            </a:pPr>
            <a:r>
              <a:rPr lang="en-US" sz="2500" dirty="0" smtClean="0"/>
              <a:t>Identifying appropriate combination of supporting vectors (film features) that predicts most accurately.</a:t>
            </a:r>
            <a:endParaRPr lang="en-US" sz="2500" dirty="0"/>
          </a:p>
        </p:txBody>
      </p:sp>
      <p:sp>
        <p:nvSpPr>
          <p:cNvPr id="13" name="Rounded Rectangle 12"/>
          <p:cNvSpPr/>
          <p:nvPr/>
        </p:nvSpPr>
        <p:spPr bwMode="auto">
          <a:xfrm>
            <a:off x="1688017" y="25803171"/>
            <a:ext cx="21259800" cy="1138213"/>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rPr>
              <a:t>Reference</a:t>
            </a:r>
            <a:r>
              <a:rPr lang="en-US" dirty="0" smtClean="0"/>
              <a:t>s and Sources: </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rPr>
              <a:t>1. Films in</a:t>
            </a:r>
            <a:r>
              <a:rPr kumimoji="0" lang="en-US" sz="1800" b="0" i="0" u="none" strike="noStrike" cap="none" normalizeH="0" dirty="0" smtClean="0">
                <a:ln>
                  <a:noFill/>
                </a:ln>
                <a:effectLst/>
                <a:latin typeface="Arial" charset="0"/>
              </a:rPr>
              <a:t> this dataset (films.csv) are scraped from </a:t>
            </a:r>
            <a:r>
              <a:rPr kumimoji="0" lang="en-US" sz="1800" b="0" i="0" u="none" strike="noStrike" cap="none" normalizeH="0" dirty="0" smtClean="0">
                <a:ln>
                  <a:noFill/>
                </a:ln>
                <a:effectLst/>
                <a:hlinkClick r:id="rId6"/>
              </a:rPr>
              <a:t>www.imdb.com</a:t>
            </a:r>
            <a:r>
              <a:rPr lang="en-US" dirty="0"/>
              <a:t> </a:t>
            </a:r>
            <a:r>
              <a:rPr lang="en-US" dirty="0" smtClean="0"/>
              <a:t>. The dataset is used only in this study and will not be used for commercial purposes.</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rPr>
              <a:t>2. The </a:t>
            </a:r>
            <a:r>
              <a:rPr kumimoji="0" lang="en-US" sz="1800" b="0" i="0" u="none" strike="noStrike" cap="none" normalizeH="0" baseline="0" dirty="0" smtClean="0">
                <a:ln>
                  <a:noFill/>
                </a:ln>
                <a:effectLst/>
                <a:latin typeface="Arial" charset="0"/>
                <a:hlinkClick r:id="rId15"/>
              </a:rPr>
              <a:t>www.kaggle.com</a:t>
            </a:r>
            <a:r>
              <a:rPr kumimoji="0" lang="en-US" sz="1800" b="0" i="0" u="none" strike="noStrike" cap="none" normalizeH="0" baseline="0" dirty="0" smtClean="0">
                <a:ln>
                  <a:noFill/>
                </a:ln>
                <a:effectLst/>
                <a:latin typeface="Arial" charset="0"/>
              </a:rPr>
              <a:t> provides this public data (movie_metadata.csv) for academic use only.</a:t>
            </a:r>
            <a:endParaRPr kumimoji="0" lang="en-US" sz="1800" b="0" i="0" u="none" strike="noStrike" cap="none" normalizeH="0" baseline="0" dirty="0">
              <a:ln>
                <a:noFill/>
              </a:ln>
              <a:effectLst/>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314</TotalTime>
  <Words>705</Words>
  <Application>Microsoft Macintosh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Symbol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Fan Li</cp:lastModifiedBy>
  <cp:revision>678</cp:revision>
  <cp:lastPrinted>2017-05-05T04:20:52Z</cp:lastPrinted>
  <dcterms:created xsi:type="dcterms:W3CDTF">2017-02-02T20:14:35Z</dcterms:created>
  <dcterms:modified xsi:type="dcterms:W3CDTF">2017-05-05T05:52:23Z</dcterms:modified>
</cp:coreProperties>
</file>