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4"/>
  </p:notesMasterIdLst>
  <p:sldIdLst>
    <p:sldId id="256" r:id="rId2"/>
    <p:sldId id="287" r:id="rId3"/>
    <p:sldId id="257" r:id="rId4"/>
    <p:sldId id="258" r:id="rId5"/>
    <p:sldId id="259" r:id="rId6"/>
    <p:sldId id="260" r:id="rId7"/>
    <p:sldId id="261" r:id="rId8"/>
    <p:sldId id="262" r:id="rId9"/>
    <p:sldId id="263" r:id="rId10"/>
    <p:sldId id="264" r:id="rId11"/>
    <p:sldId id="265" r:id="rId12"/>
    <p:sldId id="267" r:id="rId13"/>
    <p:sldId id="269" r:id="rId14"/>
    <p:sldId id="270" r:id="rId15"/>
    <p:sldId id="271" r:id="rId16"/>
    <p:sldId id="272" r:id="rId17"/>
    <p:sldId id="273" r:id="rId18"/>
    <p:sldId id="274" r:id="rId19"/>
    <p:sldId id="275" r:id="rId20"/>
    <p:sldId id="285" r:id="rId21"/>
    <p:sldId id="286" r:id="rId22"/>
    <p:sldId id="288" r:id="rId23"/>
  </p:sldIdLst>
  <p:sldSz cx="9144000" cy="5143500" type="screen16x9"/>
  <p:notesSz cx="6858000" cy="9144000"/>
  <p:embeddedFontLst>
    <p:embeddedFont>
      <p:font typeface="Maven Pro" panose="020B0604020202020204" charset="0"/>
      <p:regular r:id="rId25"/>
      <p:bold r:id="rId26"/>
    </p:embeddedFont>
    <p:embeddedFont>
      <p:font typeface="Nunito"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572EB0-8950-433A-BC3D-552043CBFF01}" v="10" dt="2025-06-26T18:24:24.0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763" y="283"/>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Purtell" userId="acb440cf5b4acec9" providerId="LiveId" clId="{C8572EB0-8950-433A-BC3D-552043CBFF01}"/>
    <pc:docChg chg="undo custSel addSld delSld modSld">
      <pc:chgData name="Michael Purtell" userId="acb440cf5b4acec9" providerId="LiveId" clId="{C8572EB0-8950-433A-BC3D-552043CBFF01}" dt="2025-06-27T02:29:40.900" v="1875" actId="255"/>
      <pc:docMkLst>
        <pc:docMk/>
      </pc:docMkLst>
      <pc:sldChg chg="modSp mod">
        <pc:chgData name="Michael Purtell" userId="acb440cf5b4acec9" providerId="LiveId" clId="{C8572EB0-8950-433A-BC3D-552043CBFF01}" dt="2025-06-23T16:55:00.289" v="1035" actId="255"/>
        <pc:sldMkLst>
          <pc:docMk/>
          <pc:sldMk cId="0" sldId="256"/>
        </pc:sldMkLst>
        <pc:spChg chg="mod">
          <ac:chgData name="Michael Purtell" userId="acb440cf5b4acec9" providerId="LiveId" clId="{C8572EB0-8950-433A-BC3D-552043CBFF01}" dt="2025-06-23T16:55:00.289" v="1035" actId="255"/>
          <ac:spMkLst>
            <pc:docMk/>
            <pc:sldMk cId="0" sldId="256"/>
            <ac:spMk id="277" creationId="{00000000-0000-0000-0000-000000000000}"/>
          </ac:spMkLst>
        </pc:spChg>
      </pc:sldChg>
      <pc:sldChg chg="modNotes">
        <pc:chgData name="Michael Purtell" userId="acb440cf5b4acec9" providerId="LiveId" clId="{C8572EB0-8950-433A-BC3D-552043CBFF01}" dt="2025-06-23T16:38:16.925" v="224"/>
        <pc:sldMkLst>
          <pc:docMk/>
          <pc:sldMk cId="0" sldId="257"/>
        </pc:sldMkLst>
      </pc:sldChg>
      <pc:sldChg chg="modNotes">
        <pc:chgData name="Michael Purtell" userId="acb440cf5b4acec9" providerId="LiveId" clId="{C8572EB0-8950-433A-BC3D-552043CBFF01}" dt="2025-06-23T16:38:16.925" v="224"/>
        <pc:sldMkLst>
          <pc:docMk/>
          <pc:sldMk cId="0" sldId="258"/>
        </pc:sldMkLst>
      </pc:sldChg>
      <pc:sldChg chg="modNotes">
        <pc:chgData name="Michael Purtell" userId="acb440cf5b4acec9" providerId="LiveId" clId="{C8572EB0-8950-433A-BC3D-552043CBFF01}" dt="2025-06-23T16:38:16.925" v="224"/>
        <pc:sldMkLst>
          <pc:docMk/>
          <pc:sldMk cId="0" sldId="259"/>
        </pc:sldMkLst>
      </pc:sldChg>
      <pc:sldChg chg="modNotes">
        <pc:chgData name="Michael Purtell" userId="acb440cf5b4acec9" providerId="LiveId" clId="{C8572EB0-8950-433A-BC3D-552043CBFF01}" dt="2025-06-23T16:38:16.925" v="224"/>
        <pc:sldMkLst>
          <pc:docMk/>
          <pc:sldMk cId="0" sldId="260"/>
        </pc:sldMkLst>
      </pc:sldChg>
      <pc:sldChg chg="modNotes">
        <pc:chgData name="Michael Purtell" userId="acb440cf5b4acec9" providerId="LiveId" clId="{C8572EB0-8950-433A-BC3D-552043CBFF01}" dt="2025-06-23T16:38:16.925" v="224"/>
        <pc:sldMkLst>
          <pc:docMk/>
          <pc:sldMk cId="0" sldId="261"/>
        </pc:sldMkLst>
      </pc:sldChg>
      <pc:sldChg chg="modSp mod modNotes">
        <pc:chgData name="Michael Purtell" userId="acb440cf5b4acec9" providerId="LiveId" clId="{C8572EB0-8950-433A-BC3D-552043CBFF01}" dt="2025-06-23T17:06:21.085" v="1335" actId="20577"/>
        <pc:sldMkLst>
          <pc:docMk/>
          <pc:sldMk cId="0" sldId="262"/>
        </pc:sldMkLst>
        <pc:spChg chg="mod">
          <ac:chgData name="Michael Purtell" userId="acb440cf5b4acec9" providerId="LiveId" clId="{C8572EB0-8950-433A-BC3D-552043CBFF01}" dt="2025-06-23T17:06:21.085" v="1335" actId="20577"/>
          <ac:spMkLst>
            <pc:docMk/>
            <pc:sldMk cId="0" sldId="262"/>
            <ac:spMk id="322" creationId="{00000000-0000-0000-0000-000000000000}"/>
          </ac:spMkLst>
        </pc:spChg>
      </pc:sldChg>
      <pc:sldChg chg="modNotes">
        <pc:chgData name="Michael Purtell" userId="acb440cf5b4acec9" providerId="LiveId" clId="{C8572EB0-8950-433A-BC3D-552043CBFF01}" dt="2025-06-23T16:38:16.925" v="224"/>
        <pc:sldMkLst>
          <pc:docMk/>
          <pc:sldMk cId="0" sldId="263"/>
        </pc:sldMkLst>
      </pc:sldChg>
      <pc:sldChg chg="addSp modSp mod modNotes">
        <pc:chgData name="Michael Purtell" userId="acb440cf5b4acec9" providerId="LiveId" clId="{C8572EB0-8950-433A-BC3D-552043CBFF01}" dt="2025-06-27T02:05:10.272" v="1874" actId="20577"/>
        <pc:sldMkLst>
          <pc:docMk/>
          <pc:sldMk cId="0" sldId="264"/>
        </pc:sldMkLst>
        <pc:spChg chg="mod">
          <ac:chgData name="Michael Purtell" userId="acb440cf5b4acec9" providerId="LiveId" clId="{C8572EB0-8950-433A-BC3D-552043CBFF01}" dt="2025-06-27T02:05:10.272" v="1874" actId="20577"/>
          <ac:spMkLst>
            <pc:docMk/>
            <pc:sldMk cId="0" sldId="264"/>
            <ac:spMk id="337" creationId="{00000000-0000-0000-0000-000000000000}"/>
          </ac:spMkLst>
        </pc:spChg>
        <pc:picChg chg="add mod">
          <ac:chgData name="Michael Purtell" userId="acb440cf5b4acec9" providerId="LiveId" clId="{C8572EB0-8950-433A-BC3D-552043CBFF01}" dt="2025-06-23T17:04:04.785" v="1277" actId="1076"/>
          <ac:picMkLst>
            <pc:docMk/>
            <pc:sldMk cId="0" sldId="264"/>
            <ac:picMk id="3" creationId="{28E23862-8B21-E809-9BDF-70F3169D3112}"/>
          </ac:picMkLst>
        </pc:picChg>
        <pc:picChg chg="mod">
          <ac:chgData name="Michael Purtell" userId="acb440cf5b4acec9" providerId="LiveId" clId="{C8572EB0-8950-433A-BC3D-552043CBFF01}" dt="2025-06-27T02:04:23.261" v="1751" actId="1076"/>
          <ac:picMkLst>
            <pc:docMk/>
            <pc:sldMk cId="0" sldId="264"/>
            <ac:picMk id="338" creationId="{00000000-0000-0000-0000-000000000000}"/>
          </ac:picMkLst>
        </pc:picChg>
        <pc:picChg chg="mod">
          <ac:chgData name="Michael Purtell" userId="acb440cf5b4acec9" providerId="LiveId" clId="{C8572EB0-8950-433A-BC3D-552043CBFF01}" dt="2025-06-23T17:04:03.635" v="1276" actId="1076"/>
          <ac:picMkLst>
            <pc:docMk/>
            <pc:sldMk cId="0" sldId="264"/>
            <ac:picMk id="339" creationId="{00000000-0000-0000-0000-000000000000}"/>
          </ac:picMkLst>
        </pc:picChg>
      </pc:sldChg>
      <pc:sldChg chg="modSp mod modNotes">
        <pc:chgData name="Michael Purtell" userId="acb440cf5b4acec9" providerId="LiveId" clId="{C8572EB0-8950-433A-BC3D-552043CBFF01}" dt="2025-06-23T16:43:08.370" v="969" actId="20577"/>
        <pc:sldMkLst>
          <pc:docMk/>
          <pc:sldMk cId="0" sldId="265"/>
        </pc:sldMkLst>
        <pc:spChg chg="mod">
          <ac:chgData name="Michael Purtell" userId="acb440cf5b4acec9" providerId="LiveId" clId="{C8572EB0-8950-433A-BC3D-552043CBFF01}" dt="2025-06-23T16:43:08.370" v="969" actId="20577"/>
          <ac:spMkLst>
            <pc:docMk/>
            <pc:sldMk cId="0" sldId="265"/>
            <ac:spMk id="346" creationId="{00000000-0000-0000-0000-000000000000}"/>
          </ac:spMkLst>
        </pc:spChg>
      </pc:sldChg>
      <pc:sldChg chg="modSp del mod modNotes">
        <pc:chgData name="Michael Purtell" userId="acb440cf5b4acec9" providerId="LiveId" clId="{C8572EB0-8950-433A-BC3D-552043CBFF01}" dt="2025-06-26T18:23:40.305" v="1662" actId="2696"/>
        <pc:sldMkLst>
          <pc:docMk/>
          <pc:sldMk cId="0" sldId="266"/>
        </pc:sldMkLst>
      </pc:sldChg>
      <pc:sldChg chg="modNotes">
        <pc:chgData name="Michael Purtell" userId="acb440cf5b4acec9" providerId="LiveId" clId="{C8572EB0-8950-433A-BC3D-552043CBFF01}" dt="2025-06-23T16:38:16.925" v="224"/>
        <pc:sldMkLst>
          <pc:docMk/>
          <pc:sldMk cId="0" sldId="267"/>
        </pc:sldMkLst>
      </pc:sldChg>
      <pc:sldChg chg="del modNotes">
        <pc:chgData name="Michael Purtell" userId="acb440cf5b4acec9" providerId="LiveId" clId="{C8572EB0-8950-433A-BC3D-552043CBFF01}" dt="2025-06-23T17:06:52.145" v="1336" actId="2696"/>
        <pc:sldMkLst>
          <pc:docMk/>
          <pc:sldMk cId="0" sldId="268"/>
        </pc:sldMkLst>
      </pc:sldChg>
      <pc:sldChg chg="modNotes">
        <pc:chgData name="Michael Purtell" userId="acb440cf5b4acec9" providerId="LiveId" clId="{C8572EB0-8950-433A-BC3D-552043CBFF01}" dt="2025-06-23T16:38:16.925" v="224"/>
        <pc:sldMkLst>
          <pc:docMk/>
          <pc:sldMk cId="0" sldId="269"/>
        </pc:sldMkLst>
      </pc:sldChg>
      <pc:sldChg chg="modSp mod modNotes">
        <pc:chgData name="Michael Purtell" userId="acb440cf5b4acec9" providerId="LiveId" clId="{C8572EB0-8950-433A-BC3D-552043CBFF01}" dt="2025-06-23T17:07:09.788" v="1352" actId="20577"/>
        <pc:sldMkLst>
          <pc:docMk/>
          <pc:sldMk cId="0" sldId="270"/>
        </pc:sldMkLst>
        <pc:spChg chg="mod">
          <ac:chgData name="Michael Purtell" userId="acb440cf5b4acec9" providerId="LiveId" clId="{C8572EB0-8950-433A-BC3D-552043CBFF01}" dt="2025-06-23T17:07:09.788" v="1352" actId="20577"/>
          <ac:spMkLst>
            <pc:docMk/>
            <pc:sldMk cId="0" sldId="270"/>
            <ac:spMk id="380" creationId="{00000000-0000-0000-0000-000000000000}"/>
          </ac:spMkLst>
        </pc:spChg>
      </pc:sldChg>
      <pc:sldChg chg="modNotes">
        <pc:chgData name="Michael Purtell" userId="acb440cf5b4acec9" providerId="LiveId" clId="{C8572EB0-8950-433A-BC3D-552043CBFF01}" dt="2025-06-23T16:38:16.925" v="224"/>
        <pc:sldMkLst>
          <pc:docMk/>
          <pc:sldMk cId="0" sldId="271"/>
        </pc:sldMkLst>
      </pc:sldChg>
      <pc:sldChg chg="modNotes">
        <pc:chgData name="Michael Purtell" userId="acb440cf5b4acec9" providerId="LiveId" clId="{C8572EB0-8950-433A-BC3D-552043CBFF01}" dt="2025-06-23T16:38:16.925" v="224"/>
        <pc:sldMkLst>
          <pc:docMk/>
          <pc:sldMk cId="0" sldId="272"/>
        </pc:sldMkLst>
      </pc:sldChg>
      <pc:sldChg chg="modNotes">
        <pc:chgData name="Michael Purtell" userId="acb440cf5b4acec9" providerId="LiveId" clId="{C8572EB0-8950-433A-BC3D-552043CBFF01}" dt="2025-06-23T16:38:16.925" v="224"/>
        <pc:sldMkLst>
          <pc:docMk/>
          <pc:sldMk cId="0" sldId="273"/>
        </pc:sldMkLst>
      </pc:sldChg>
      <pc:sldChg chg="modNotes">
        <pc:chgData name="Michael Purtell" userId="acb440cf5b4acec9" providerId="LiveId" clId="{C8572EB0-8950-433A-BC3D-552043CBFF01}" dt="2025-06-23T16:38:16.925" v="224"/>
        <pc:sldMkLst>
          <pc:docMk/>
          <pc:sldMk cId="0" sldId="274"/>
        </pc:sldMkLst>
      </pc:sldChg>
      <pc:sldChg chg="modNotes">
        <pc:chgData name="Michael Purtell" userId="acb440cf5b4acec9" providerId="LiveId" clId="{C8572EB0-8950-433A-BC3D-552043CBFF01}" dt="2025-06-23T16:38:16.925" v="224"/>
        <pc:sldMkLst>
          <pc:docMk/>
          <pc:sldMk cId="0" sldId="275"/>
        </pc:sldMkLst>
      </pc:sldChg>
      <pc:sldChg chg="del">
        <pc:chgData name="Michael Purtell" userId="acb440cf5b4acec9" providerId="LiveId" clId="{C8572EB0-8950-433A-BC3D-552043CBFF01}" dt="2025-06-23T16:11:07.422" v="3" actId="2696"/>
        <pc:sldMkLst>
          <pc:docMk/>
          <pc:sldMk cId="0" sldId="276"/>
        </pc:sldMkLst>
      </pc:sldChg>
      <pc:sldChg chg="del">
        <pc:chgData name="Michael Purtell" userId="acb440cf5b4acec9" providerId="LiveId" clId="{C8572EB0-8950-433A-BC3D-552043CBFF01}" dt="2025-06-23T16:11:15.691" v="4" actId="2696"/>
        <pc:sldMkLst>
          <pc:docMk/>
          <pc:sldMk cId="0" sldId="277"/>
        </pc:sldMkLst>
      </pc:sldChg>
      <pc:sldChg chg="del">
        <pc:chgData name="Michael Purtell" userId="acb440cf5b4acec9" providerId="LiveId" clId="{C8572EB0-8950-433A-BC3D-552043CBFF01}" dt="2025-06-23T16:08:54.453" v="0" actId="2696"/>
        <pc:sldMkLst>
          <pc:docMk/>
          <pc:sldMk cId="0" sldId="278"/>
        </pc:sldMkLst>
      </pc:sldChg>
      <pc:sldChg chg="del">
        <pc:chgData name="Michael Purtell" userId="acb440cf5b4acec9" providerId="LiveId" clId="{C8572EB0-8950-433A-BC3D-552043CBFF01}" dt="2025-06-23T16:11:31.055" v="5" actId="2696"/>
        <pc:sldMkLst>
          <pc:docMk/>
          <pc:sldMk cId="0" sldId="279"/>
        </pc:sldMkLst>
      </pc:sldChg>
      <pc:sldChg chg="del">
        <pc:chgData name="Michael Purtell" userId="acb440cf5b4acec9" providerId="LiveId" clId="{C8572EB0-8950-433A-BC3D-552043CBFF01}" dt="2025-06-23T16:11:31.055" v="5" actId="2696"/>
        <pc:sldMkLst>
          <pc:docMk/>
          <pc:sldMk cId="0" sldId="280"/>
        </pc:sldMkLst>
      </pc:sldChg>
      <pc:sldChg chg="del">
        <pc:chgData name="Michael Purtell" userId="acb440cf5b4acec9" providerId="LiveId" clId="{C8572EB0-8950-433A-BC3D-552043CBFF01}" dt="2025-06-23T16:11:31.055" v="5" actId="2696"/>
        <pc:sldMkLst>
          <pc:docMk/>
          <pc:sldMk cId="0" sldId="281"/>
        </pc:sldMkLst>
      </pc:sldChg>
      <pc:sldChg chg="del">
        <pc:chgData name="Michael Purtell" userId="acb440cf5b4acec9" providerId="LiveId" clId="{C8572EB0-8950-433A-BC3D-552043CBFF01}" dt="2025-06-23T16:11:31.055" v="5" actId="2696"/>
        <pc:sldMkLst>
          <pc:docMk/>
          <pc:sldMk cId="0" sldId="282"/>
        </pc:sldMkLst>
      </pc:sldChg>
      <pc:sldChg chg="del">
        <pc:chgData name="Michael Purtell" userId="acb440cf5b4acec9" providerId="LiveId" clId="{C8572EB0-8950-433A-BC3D-552043CBFF01}" dt="2025-06-23T16:09:09.021" v="1" actId="2696"/>
        <pc:sldMkLst>
          <pc:docMk/>
          <pc:sldMk cId="0" sldId="283"/>
        </pc:sldMkLst>
      </pc:sldChg>
      <pc:sldChg chg="del">
        <pc:chgData name="Michael Purtell" userId="acb440cf5b4acec9" providerId="LiveId" clId="{C8572EB0-8950-433A-BC3D-552043CBFF01}" dt="2025-06-23T16:09:11.480" v="2" actId="2696"/>
        <pc:sldMkLst>
          <pc:docMk/>
          <pc:sldMk cId="0" sldId="284"/>
        </pc:sldMkLst>
      </pc:sldChg>
      <pc:sldChg chg="modSp mod">
        <pc:chgData name="Michael Purtell" userId="acb440cf5b4acec9" providerId="LiveId" clId="{C8572EB0-8950-433A-BC3D-552043CBFF01}" dt="2025-06-26T18:24:50.298" v="1726" actId="313"/>
        <pc:sldMkLst>
          <pc:docMk/>
          <pc:sldMk cId="0" sldId="286"/>
        </pc:sldMkLst>
        <pc:spChg chg="mod">
          <ac:chgData name="Michael Purtell" userId="acb440cf5b4acec9" providerId="LiveId" clId="{C8572EB0-8950-433A-BC3D-552043CBFF01}" dt="2025-06-26T18:23:49.808" v="1665" actId="20577"/>
          <ac:spMkLst>
            <pc:docMk/>
            <pc:sldMk cId="0" sldId="286"/>
            <ac:spMk id="499" creationId="{00000000-0000-0000-0000-000000000000}"/>
          </ac:spMkLst>
        </pc:spChg>
        <pc:spChg chg="mod">
          <ac:chgData name="Michael Purtell" userId="acb440cf5b4acec9" providerId="LiveId" clId="{C8572EB0-8950-433A-BC3D-552043CBFF01}" dt="2025-06-26T18:24:50.298" v="1726" actId="313"/>
          <ac:spMkLst>
            <pc:docMk/>
            <pc:sldMk cId="0" sldId="286"/>
            <ac:spMk id="500" creationId="{00000000-0000-0000-0000-000000000000}"/>
          </ac:spMkLst>
        </pc:spChg>
      </pc:sldChg>
      <pc:sldChg chg="modSp add mod">
        <pc:chgData name="Michael Purtell" userId="acb440cf5b4acec9" providerId="LiveId" clId="{C8572EB0-8950-433A-BC3D-552043CBFF01}" dt="2025-06-23T16:58:20.761" v="1175" actId="20577"/>
        <pc:sldMkLst>
          <pc:docMk/>
          <pc:sldMk cId="2341158619" sldId="287"/>
        </pc:sldMkLst>
        <pc:spChg chg="mod">
          <ac:chgData name="Michael Purtell" userId="acb440cf5b4acec9" providerId="LiveId" clId="{C8572EB0-8950-433A-BC3D-552043CBFF01}" dt="2025-06-23T16:38:21.372" v="229" actId="20577"/>
          <ac:spMkLst>
            <pc:docMk/>
            <pc:sldMk cId="2341158619" sldId="287"/>
            <ac:spMk id="283" creationId="{0C0600CF-9A00-DDBE-F287-0D671721B2A9}"/>
          </ac:spMkLst>
        </pc:spChg>
        <pc:spChg chg="mod">
          <ac:chgData name="Michael Purtell" userId="acb440cf5b4acec9" providerId="LiveId" clId="{C8572EB0-8950-433A-BC3D-552043CBFF01}" dt="2025-06-23T16:58:20.761" v="1175" actId="20577"/>
          <ac:spMkLst>
            <pc:docMk/>
            <pc:sldMk cId="2341158619" sldId="287"/>
            <ac:spMk id="284" creationId="{19607EA5-D9FB-C383-8210-D654E6DA44B7}"/>
          </ac:spMkLst>
        </pc:spChg>
      </pc:sldChg>
      <pc:sldChg chg="addSp delSp modSp add mod">
        <pc:chgData name="Michael Purtell" userId="acb440cf5b4acec9" providerId="LiveId" clId="{C8572EB0-8950-433A-BC3D-552043CBFF01}" dt="2025-06-27T02:29:40.900" v="1875" actId="255"/>
        <pc:sldMkLst>
          <pc:docMk/>
          <pc:sldMk cId="1489871014" sldId="288"/>
        </pc:sldMkLst>
        <pc:spChg chg="add del mod">
          <ac:chgData name="Michael Purtell" userId="acb440cf5b4acec9" providerId="LiveId" clId="{C8572EB0-8950-433A-BC3D-552043CBFF01}" dt="2025-06-26T18:15:12.838" v="1356" actId="21"/>
          <ac:spMkLst>
            <pc:docMk/>
            <pc:sldMk cId="1489871014" sldId="288"/>
            <ac:spMk id="3" creationId="{64D19BB3-0BAF-44FF-8C2B-2252E0DB4C1B}"/>
          </ac:spMkLst>
        </pc:spChg>
        <pc:spChg chg="add mod">
          <ac:chgData name="Michael Purtell" userId="acb440cf5b4acec9" providerId="LiveId" clId="{C8572EB0-8950-433A-BC3D-552043CBFF01}" dt="2025-06-27T02:29:40.900" v="1875" actId="255"/>
          <ac:spMkLst>
            <pc:docMk/>
            <pc:sldMk cId="1489871014" sldId="288"/>
            <ac:spMk id="6" creationId="{58DD45C2-7BF3-6CC3-8B51-E2B304F97BD2}"/>
          </ac:spMkLst>
        </pc:spChg>
        <pc:spChg chg="mod">
          <ac:chgData name="Michael Purtell" userId="acb440cf5b4acec9" providerId="LiveId" clId="{C8572EB0-8950-433A-BC3D-552043CBFF01}" dt="2025-06-26T18:23:31.330" v="1661" actId="255"/>
          <ac:spMkLst>
            <pc:docMk/>
            <pc:sldMk cId="1489871014" sldId="288"/>
            <ac:spMk id="499" creationId="{396BBAAE-C0FB-371E-3AD5-370DF0DFF597}"/>
          </ac:spMkLst>
        </pc:spChg>
        <pc:spChg chg="del">
          <ac:chgData name="Michael Purtell" userId="acb440cf5b4acec9" providerId="LiveId" clId="{C8572EB0-8950-433A-BC3D-552043CBFF01}" dt="2025-06-26T18:15:09.348" v="1355" actId="21"/>
          <ac:spMkLst>
            <pc:docMk/>
            <pc:sldMk cId="1489871014" sldId="288"/>
            <ac:spMk id="500" creationId="{331BF4EF-61C9-666C-EAE6-252830D8AF28}"/>
          </ac:spMkLst>
        </pc:spChg>
        <pc:picChg chg="add mod">
          <ac:chgData name="Michael Purtell" userId="acb440cf5b4acec9" providerId="LiveId" clId="{C8572EB0-8950-433A-BC3D-552043CBFF01}" dt="2025-06-26T18:26:34.904" v="1727" actId="1076"/>
          <ac:picMkLst>
            <pc:docMk/>
            <pc:sldMk cId="1489871014" sldId="288"/>
            <ac:picMk id="5" creationId="{925A7FED-A5B2-2F47-355A-3081C94F7AF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2e600c261e3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4" name="Google Shape;334;g2e600c261e3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2e600c261e3_0_44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e600c261e3_0_44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2e600c261e3_0_4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2e600c261e3_0_4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2e7270f947f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2e7270f947f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2e600c261e3_0_45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2e600c261e3_0_45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2e600c261e3_0_46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2e600c261e3_0_4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2e600c261e3_0_44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6" name="Google Shape;396;g2e600c261e3_0_44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2e600c261e3_0_4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2e600c261e3_0_4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2e600c261e3_0_4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2e600c261e3_0_4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e600c261e3_0_4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e600c261e3_0_4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a:extLst>
            <a:ext uri="{FF2B5EF4-FFF2-40B4-BE49-F238E27FC236}">
              <a16:creationId xmlns:a16="http://schemas.microsoft.com/office/drawing/2014/main" id="{1F9CC85E-49F1-20CA-4C30-0627632D4499}"/>
            </a:ext>
          </a:extLst>
        </p:cNvPr>
        <p:cNvGrpSpPr/>
        <p:nvPr/>
      </p:nvGrpSpPr>
      <p:grpSpPr>
        <a:xfrm>
          <a:off x="0" y="0"/>
          <a:ext cx="0" cy="0"/>
          <a:chOff x="0" y="0"/>
          <a:chExt cx="0" cy="0"/>
        </a:xfrm>
      </p:grpSpPr>
      <p:sp>
        <p:nvSpPr>
          <p:cNvPr id="280" name="Google Shape;280;g2e600c261e3_0_4542:notes">
            <a:extLst>
              <a:ext uri="{FF2B5EF4-FFF2-40B4-BE49-F238E27FC236}">
                <a16:creationId xmlns:a16="http://schemas.microsoft.com/office/drawing/2014/main" id="{F264A418-6F36-E9AB-7CFF-85120691FE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e600c261e3_0_4542:notes">
            <a:extLst>
              <a:ext uri="{FF2B5EF4-FFF2-40B4-BE49-F238E27FC236}">
                <a16:creationId xmlns:a16="http://schemas.microsoft.com/office/drawing/2014/main" id="{8DC2B2DB-5EDA-2558-F8D2-BD8B138E64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6304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2e600c261e3_0_45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2e600c261e3_0_45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e61dfd4150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e61dfd4150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a:extLst>
            <a:ext uri="{FF2B5EF4-FFF2-40B4-BE49-F238E27FC236}">
              <a16:creationId xmlns:a16="http://schemas.microsoft.com/office/drawing/2014/main" id="{92A9AAB3-5488-3A4B-D885-13B56B342BCC}"/>
            </a:ext>
          </a:extLst>
        </p:cNvPr>
        <p:cNvGrpSpPr/>
        <p:nvPr/>
      </p:nvGrpSpPr>
      <p:grpSpPr>
        <a:xfrm>
          <a:off x="0" y="0"/>
          <a:ext cx="0" cy="0"/>
          <a:chOff x="0" y="0"/>
          <a:chExt cx="0" cy="0"/>
        </a:xfrm>
      </p:grpSpPr>
      <p:sp>
        <p:nvSpPr>
          <p:cNvPr id="496" name="Google Shape;496;g2e61dfd4150_1_7:notes">
            <a:extLst>
              <a:ext uri="{FF2B5EF4-FFF2-40B4-BE49-F238E27FC236}">
                <a16:creationId xmlns:a16="http://schemas.microsoft.com/office/drawing/2014/main" id="{DEA1F94A-DC0D-48C7-774C-5A4DE5E6C0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2e61dfd4150_1_7:notes">
            <a:extLst>
              <a:ext uri="{FF2B5EF4-FFF2-40B4-BE49-F238E27FC236}">
                <a16:creationId xmlns:a16="http://schemas.microsoft.com/office/drawing/2014/main" id="{519D3928-8CD3-46CD-12AA-4C8194A0AA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6218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e600c261e3_0_4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2e600c261e3_0_4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e600c261e3_0_45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2e600c261e3_0_45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e600c261e3_0_4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e600c261e3_0_4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e600c261e3_0_45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e600c261e3_0_45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e600c261e3_0_45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e600c261e3_0_4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2e600c261e3_0_4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2e600c261e3_0_4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2e600c261e3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2e600c261e3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75" y="77996"/>
            <a:ext cx="999312" cy="817801"/>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39891" y="1"/>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341050"/>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hyperlink" Target="https://semi.org/en/blogs/semi-news/modernizing-ic-test-using-semi-ritdb-standards"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mailto:michaelpurtell@bsky.socia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25"/>
            <a:ext cx="7948808"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sz="2800" dirty="0"/>
              <a:t>Semiconductor Data Analysis with Python</a:t>
            </a:r>
            <a:endParaRPr sz="2800" dirty="0"/>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Mike Purtell</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21"/>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Shmoo Plot</a:t>
            </a:r>
            <a:endParaRPr/>
          </a:p>
        </p:txBody>
      </p:sp>
      <p:sp>
        <p:nvSpPr>
          <p:cNvPr id="337" name="Google Shape;337;p21"/>
          <p:cNvSpPr txBox="1">
            <a:spLocks noGrp="1"/>
          </p:cNvSpPr>
          <p:nvPr>
            <p:ph type="body" idx="1"/>
          </p:nvPr>
        </p:nvSpPr>
        <p:spPr>
          <a:xfrm>
            <a:off x="2092123" y="1140660"/>
            <a:ext cx="31797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A 1960s tool (still widely used) by Semiconductor Design &amp; Test users</a:t>
            </a:r>
            <a:endParaRPr dirty="0"/>
          </a:p>
          <a:p>
            <a:pPr marL="0" lvl="0" indent="0" algn="l" rtl="0">
              <a:spcBef>
                <a:spcPts val="1200"/>
              </a:spcBef>
              <a:spcAft>
                <a:spcPts val="0"/>
              </a:spcAft>
              <a:buNone/>
            </a:pPr>
            <a:r>
              <a:rPr lang="en" dirty="0"/>
              <a:t>Shows operating range on X-Y grid</a:t>
            </a:r>
          </a:p>
          <a:p>
            <a:pPr marL="0" lvl="0" indent="0" algn="l" rtl="0">
              <a:spcBef>
                <a:spcPts val="1200"/>
              </a:spcBef>
              <a:spcAft>
                <a:spcPts val="0"/>
              </a:spcAft>
              <a:buNone/>
            </a:pPr>
            <a:r>
              <a:rPr lang="en" dirty="0"/>
              <a:t>Andy Capp’s inspiring character had a shape similar to some observed plots</a:t>
            </a:r>
            <a:endParaRPr dirty="0"/>
          </a:p>
          <a:p>
            <a:pPr marL="0" lvl="0" indent="0" algn="l" rtl="0">
              <a:spcBef>
                <a:spcPts val="1200"/>
              </a:spcBef>
              <a:spcAft>
                <a:spcPts val="1200"/>
              </a:spcAft>
              <a:buNone/>
            </a:pPr>
            <a:r>
              <a:rPr lang="en" dirty="0"/>
              <a:t>What would you call this plot?</a:t>
            </a:r>
          </a:p>
          <a:p>
            <a:pPr marL="0" lvl="0" indent="0" algn="l" rtl="0">
              <a:spcBef>
                <a:spcPts val="1200"/>
              </a:spcBef>
              <a:spcAft>
                <a:spcPts val="1200"/>
              </a:spcAft>
              <a:buNone/>
            </a:pPr>
            <a:r>
              <a:rPr lang="en" dirty="0"/>
              <a:t>Inventer unknown, earliest known user was Bob Huston</a:t>
            </a:r>
          </a:p>
        </p:txBody>
      </p:sp>
      <p:pic>
        <p:nvPicPr>
          <p:cNvPr id="338" name="Google Shape;338;p21"/>
          <p:cNvPicPr preferRelativeResize="0"/>
          <p:nvPr/>
        </p:nvPicPr>
        <p:blipFill>
          <a:blip r:embed="rId3">
            <a:alphaModFix/>
          </a:blip>
          <a:stretch>
            <a:fillRect/>
          </a:stretch>
        </p:blipFill>
        <p:spPr>
          <a:xfrm>
            <a:off x="144254" y="2571750"/>
            <a:ext cx="1671827" cy="2407783"/>
          </a:xfrm>
          <a:prstGeom prst="rect">
            <a:avLst/>
          </a:prstGeom>
          <a:noFill/>
          <a:ln>
            <a:noFill/>
          </a:ln>
        </p:spPr>
      </p:pic>
      <p:pic>
        <p:nvPicPr>
          <p:cNvPr id="339" name="Google Shape;339;p21"/>
          <p:cNvPicPr preferRelativeResize="0"/>
          <p:nvPr/>
        </p:nvPicPr>
        <p:blipFill>
          <a:blip r:embed="rId4">
            <a:alphaModFix/>
          </a:blip>
          <a:stretch>
            <a:fillRect/>
          </a:stretch>
        </p:blipFill>
        <p:spPr>
          <a:xfrm>
            <a:off x="5955015" y="216359"/>
            <a:ext cx="2738186" cy="2248889"/>
          </a:xfrm>
          <a:prstGeom prst="rect">
            <a:avLst/>
          </a:prstGeom>
          <a:noFill/>
          <a:ln>
            <a:noFill/>
          </a:ln>
        </p:spPr>
      </p:pic>
      <p:sp>
        <p:nvSpPr>
          <p:cNvPr id="340" name="Google Shape;340;p2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pic>
        <p:nvPicPr>
          <p:cNvPr id="3" name="Picture 2">
            <a:extLst>
              <a:ext uri="{FF2B5EF4-FFF2-40B4-BE49-F238E27FC236}">
                <a16:creationId xmlns:a16="http://schemas.microsoft.com/office/drawing/2014/main" id="{28E23862-8B21-E809-9BDF-70F3169D3112}"/>
              </a:ext>
            </a:extLst>
          </p:cNvPr>
          <p:cNvPicPr>
            <a:picLocks noChangeAspect="1"/>
          </p:cNvPicPr>
          <p:nvPr/>
        </p:nvPicPr>
        <p:blipFill>
          <a:blip r:embed="rId5"/>
          <a:stretch>
            <a:fillRect/>
          </a:stretch>
        </p:blipFill>
        <p:spPr>
          <a:xfrm>
            <a:off x="5546173" y="2678252"/>
            <a:ext cx="3179223" cy="224888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22"/>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STDF Files</a:t>
            </a:r>
            <a:endParaRPr/>
          </a:p>
        </p:txBody>
      </p:sp>
      <p:sp>
        <p:nvSpPr>
          <p:cNvPr id="346" name="Google Shape;346;p22"/>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dirty="0"/>
              <a:t>STDF is efficient in saving the data near real time as the test program is running, but the data structure is not efficient for reporting purposes, according to YieldHub. The data needs to be organized into a different data structure designed to be efficient for reporting. The STDF also represents a static view of the data and is useful for analysis after the tests are completed, but the data needs to be cleaned because different tool vendors and test engineers handle the collection and input of the data differently.</a:t>
            </a:r>
          </a:p>
          <a:p>
            <a:pPr marL="0" lvl="0" indent="0" algn="l" rtl="0">
              <a:spcBef>
                <a:spcPts val="0"/>
              </a:spcBef>
              <a:spcAft>
                <a:spcPts val="1200"/>
              </a:spcAft>
              <a:buNone/>
            </a:pPr>
            <a:endParaRPr lang="en" dirty="0"/>
          </a:p>
          <a:p>
            <a:pPr marL="0" lvl="0" indent="0" algn="l" rtl="0">
              <a:spcBef>
                <a:spcPts val="0"/>
              </a:spcBef>
              <a:spcAft>
                <a:spcPts val="1200"/>
              </a:spcAft>
              <a:buNone/>
            </a:pPr>
            <a:r>
              <a:rPr lang="en" dirty="0"/>
              <a:t>STDF is old and outdated. </a:t>
            </a:r>
            <a:r>
              <a:rPr lang="en"/>
              <a:t>Humans are so resistant to change.</a:t>
            </a:r>
            <a:endParaRPr dirty="0"/>
          </a:p>
        </p:txBody>
      </p:sp>
      <p:sp>
        <p:nvSpPr>
          <p:cNvPr id="347" name="Google Shape;347;p2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4"/>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Python Libraries for Data Analysis</a:t>
            </a:r>
            <a:endParaRPr/>
          </a:p>
        </p:txBody>
      </p:sp>
      <p:sp>
        <p:nvSpPr>
          <p:cNvPr id="360" name="Google Shape;360;p24"/>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457200" lvl="0" indent="-311150" algn="l" rtl="0">
              <a:lnSpc>
                <a:spcPct val="200000"/>
              </a:lnSpc>
              <a:spcBef>
                <a:spcPts val="0"/>
              </a:spcBef>
              <a:spcAft>
                <a:spcPts val="0"/>
              </a:spcAft>
              <a:buSzPts val="1300"/>
              <a:buChar char="●"/>
            </a:pPr>
            <a:r>
              <a:rPr lang="en"/>
              <a:t>pandas, polars :  DataFrame Libraries</a:t>
            </a:r>
            <a:endParaRPr/>
          </a:p>
          <a:p>
            <a:pPr marL="457200" lvl="0" indent="-311150" algn="l" rtl="0">
              <a:lnSpc>
                <a:spcPct val="200000"/>
              </a:lnSpc>
              <a:spcBef>
                <a:spcPts val="0"/>
              </a:spcBef>
              <a:spcAft>
                <a:spcPts val="0"/>
              </a:spcAft>
              <a:buSzPts val="1300"/>
              <a:buChar char="●"/>
            </a:pPr>
            <a:r>
              <a:rPr lang="en"/>
              <a:t>matplotlib, seaborn : static data visualization</a:t>
            </a:r>
            <a:endParaRPr/>
          </a:p>
          <a:p>
            <a:pPr marL="457200" lvl="0" indent="-311150" algn="l" rtl="0">
              <a:lnSpc>
                <a:spcPct val="200000"/>
              </a:lnSpc>
              <a:spcBef>
                <a:spcPts val="0"/>
              </a:spcBef>
              <a:spcAft>
                <a:spcPts val="0"/>
              </a:spcAft>
              <a:buSzPts val="1300"/>
              <a:buChar char="●"/>
            </a:pPr>
            <a:r>
              <a:rPr lang="en"/>
              <a:t>plotly, bokeh:  interactive data visualization</a:t>
            </a:r>
            <a:endParaRPr/>
          </a:p>
          <a:p>
            <a:pPr marL="457200" lvl="0" indent="-311150" algn="l" rtl="0">
              <a:lnSpc>
                <a:spcPct val="200000"/>
              </a:lnSpc>
              <a:spcBef>
                <a:spcPts val="0"/>
              </a:spcBef>
              <a:spcAft>
                <a:spcPts val="0"/>
              </a:spcAft>
              <a:buSzPts val="1300"/>
              <a:buChar char="●"/>
            </a:pPr>
            <a:r>
              <a:rPr lang="en"/>
              <a:t>numpy: array-based data structures, extensive mathematical operations</a:t>
            </a:r>
            <a:endParaRPr/>
          </a:p>
          <a:p>
            <a:pPr marL="457200" lvl="0" indent="-311150" algn="l" rtl="0">
              <a:lnSpc>
                <a:spcPct val="200000"/>
              </a:lnSpc>
              <a:spcBef>
                <a:spcPts val="0"/>
              </a:spcBef>
              <a:spcAft>
                <a:spcPts val="0"/>
              </a:spcAft>
              <a:buSzPts val="1300"/>
              <a:buChar char="●"/>
            </a:pPr>
            <a:r>
              <a:rPr lang="en"/>
              <a:t>scikit-learn: Machine Learning, AI, regression</a:t>
            </a:r>
            <a:endParaRPr/>
          </a:p>
          <a:p>
            <a:pPr marL="457200" lvl="0" indent="-311150" algn="l" rtl="0">
              <a:lnSpc>
                <a:spcPct val="200000"/>
              </a:lnSpc>
              <a:spcBef>
                <a:spcPts val="0"/>
              </a:spcBef>
              <a:spcAft>
                <a:spcPts val="0"/>
              </a:spcAft>
              <a:buSzPts val="1300"/>
              <a:buChar char="●"/>
            </a:pPr>
            <a:r>
              <a:rPr lang="en"/>
              <a:t>xgboost: distributed gradient boosting</a:t>
            </a:r>
            <a:endParaRPr/>
          </a:p>
          <a:p>
            <a:pPr marL="0" lvl="0" indent="0" algn="l" rtl="0">
              <a:spcBef>
                <a:spcPts val="1200"/>
              </a:spcBef>
              <a:spcAft>
                <a:spcPts val="1200"/>
              </a:spcAft>
              <a:buNone/>
            </a:pPr>
            <a:endParaRPr/>
          </a:p>
        </p:txBody>
      </p:sp>
      <p:sp>
        <p:nvSpPr>
          <p:cNvPr id="361" name="Google Shape;361;p2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6"/>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Plotly Dashboard </a:t>
            </a:r>
            <a:endParaRPr/>
          </a:p>
        </p:txBody>
      </p:sp>
      <p:sp>
        <p:nvSpPr>
          <p:cNvPr id="374" name="Google Shape;374;p2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pic>
        <p:nvPicPr>
          <p:cNvPr id="375" name="Google Shape;375;p26"/>
          <p:cNvPicPr preferRelativeResize="0"/>
          <p:nvPr/>
        </p:nvPicPr>
        <p:blipFill>
          <a:blip r:embed="rId3">
            <a:alphaModFix/>
          </a:blip>
          <a:stretch>
            <a:fillRect/>
          </a:stretch>
        </p:blipFill>
        <p:spPr>
          <a:xfrm>
            <a:off x="860863" y="917723"/>
            <a:ext cx="7422262" cy="3726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7"/>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Viz Example: Wafer Map (matplotlib)</a:t>
            </a:r>
            <a:endParaRPr dirty="0"/>
          </a:p>
        </p:txBody>
      </p:sp>
      <p:pic>
        <p:nvPicPr>
          <p:cNvPr id="381" name="Google Shape;381;p27"/>
          <p:cNvPicPr preferRelativeResize="0"/>
          <p:nvPr/>
        </p:nvPicPr>
        <p:blipFill>
          <a:blip r:embed="rId3">
            <a:alphaModFix/>
          </a:blip>
          <a:stretch>
            <a:fillRect/>
          </a:stretch>
        </p:blipFill>
        <p:spPr>
          <a:xfrm>
            <a:off x="4572000" y="943925"/>
            <a:ext cx="4229899" cy="4019550"/>
          </a:xfrm>
          <a:prstGeom prst="rect">
            <a:avLst/>
          </a:prstGeom>
          <a:noFill/>
          <a:ln>
            <a:noFill/>
          </a:ln>
        </p:spPr>
      </p:pic>
      <p:pic>
        <p:nvPicPr>
          <p:cNvPr id="382" name="Google Shape;382;p27"/>
          <p:cNvPicPr preferRelativeResize="0"/>
          <p:nvPr/>
        </p:nvPicPr>
        <p:blipFill>
          <a:blip r:embed="rId4">
            <a:alphaModFix/>
          </a:blip>
          <a:stretch>
            <a:fillRect/>
          </a:stretch>
        </p:blipFill>
        <p:spPr>
          <a:xfrm>
            <a:off x="733625" y="943927"/>
            <a:ext cx="3564425" cy="1683200"/>
          </a:xfrm>
          <a:prstGeom prst="rect">
            <a:avLst/>
          </a:prstGeom>
          <a:noFill/>
          <a:ln>
            <a:noFill/>
          </a:ln>
        </p:spPr>
      </p:pic>
      <p:pic>
        <p:nvPicPr>
          <p:cNvPr id="383" name="Google Shape;383;p27"/>
          <p:cNvPicPr preferRelativeResize="0"/>
          <p:nvPr/>
        </p:nvPicPr>
        <p:blipFill>
          <a:blip r:embed="rId5">
            <a:alphaModFix/>
          </a:blip>
          <a:stretch>
            <a:fillRect/>
          </a:stretch>
        </p:blipFill>
        <p:spPr>
          <a:xfrm>
            <a:off x="811050" y="2728472"/>
            <a:ext cx="2979650" cy="2107050"/>
          </a:xfrm>
          <a:prstGeom prst="rect">
            <a:avLst/>
          </a:prstGeom>
          <a:noFill/>
          <a:ln>
            <a:noFill/>
          </a:ln>
        </p:spPr>
      </p:pic>
      <p:sp>
        <p:nvSpPr>
          <p:cNvPr id="384" name="Google Shape;384;p2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8"/>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Timeline Plot (plotly) </a:t>
            </a:r>
            <a:endParaRPr/>
          </a:p>
        </p:txBody>
      </p:sp>
      <p:pic>
        <p:nvPicPr>
          <p:cNvPr id="390" name="Google Shape;390;p28"/>
          <p:cNvPicPr preferRelativeResize="0"/>
          <p:nvPr/>
        </p:nvPicPr>
        <p:blipFill>
          <a:blip r:embed="rId3">
            <a:alphaModFix/>
          </a:blip>
          <a:stretch>
            <a:fillRect/>
          </a:stretch>
        </p:blipFill>
        <p:spPr>
          <a:xfrm>
            <a:off x="152400" y="3581450"/>
            <a:ext cx="8839199" cy="1295825"/>
          </a:xfrm>
          <a:prstGeom prst="rect">
            <a:avLst/>
          </a:prstGeom>
          <a:noFill/>
          <a:ln>
            <a:noFill/>
          </a:ln>
        </p:spPr>
      </p:pic>
      <p:pic>
        <p:nvPicPr>
          <p:cNvPr id="391" name="Google Shape;391;p28"/>
          <p:cNvPicPr preferRelativeResize="0"/>
          <p:nvPr/>
        </p:nvPicPr>
        <p:blipFill>
          <a:blip r:embed="rId4">
            <a:alphaModFix/>
          </a:blip>
          <a:stretch>
            <a:fillRect/>
          </a:stretch>
        </p:blipFill>
        <p:spPr>
          <a:xfrm>
            <a:off x="204500" y="2170900"/>
            <a:ext cx="8658403" cy="1295825"/>
          </a:xfrm>
          <a:prstGeom prst="rect">
            <a:avLst/>
          </a:prstGeom>
          <a:noFill/>
          <a:ln>
            <a:noFill/>
          </a:ln>
        </p:spPr>
      </p:pic>
      <p:sp>
        <p:nvSpPr>
          <p:cNvPr id="392" name="Google Shape;392;p28"/>
          <p:cNvSpPr txBox="1"/>
          <p:nvPr/>
        </p:nvSpPr>
        <p:spPr>
          <a:xfrm>
            <a:off x="379625" y="1094200"/>
            <a:ext cx="7637100" cy="81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Nunito"/>
                <a:ea typeface="Nunito"/>
                <a:cs typeface="Nunito"/>
                <a:sym typeface="Nunito"/>
              </a:rPr>
              <a:t>S1, S2, S3, S4 are test sites for parallel test</a:t>
            </a: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These plots use data from many wafers to diagnose site-to-site drifts and gross shifts</a:t>
            </a: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Vertical markers added to specific maintenance events.</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p:txBody>
      </p:sp>
      <p:sp>
        <p:nvSpPr>
          <p:cNvPr id="393" name="Google Shape;393;p2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7"/>
        <p:cNvGrpSpPr/>
        <p:nvPr/>
      </p:nvGrpSpPr>
      <p:grpSpPr>
        <a:xfrm>
          <a:off x="0" y="0"/>
          <a:ext cx="0" cy="0"/>
          <a:chOff x="0" y="0"/>
          <a:chExt cx="0" cy="0"/>
        </a:xfrm>
      </p:grpSpPr>
      <p:sp>
        <p:nvSpPr>
          <p:cNvPr id="398" name="Google Shape;398;p29"/>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Viz Example: etest data/plotly </a:t>
            </a:r>
            <a:endParaRPr/>
          </a:p>
        </p:txBody>
      </p:sp>
      <p:sp>
        <p:nvSpPr>
          <p:cNvPr id="399" name="Google Shape;399;p2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pic>
        <p:nvPicPr>
          <p:cNvPr id="400" name="Google Shape;400;p29"/>
          <p:cNvPicPr preferRelativeResize="0"/>
          <p:nvPr/>
        </p:nvPicPr>
        <p:blipFill>
          <a:blip r:embed="rId3">
            <a:alphaModFix/>
          </a:blip>
          <a:stretch>
            <a:fillRect/>
          </a:stretch>
        </p:blipFill>
        <p:spPr>
          <a:xfrm>
            <a:off x="2138576" y="885775"/>
            <a:ext cx="4064175" cy="37738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30"/>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Viz Example: FAB Data vs. ATE Yield (seaborn)</a:t>
            </a:r>
            <a:endParaRPr/>
          </a:p>
        </p:txBody>
      </p:sp>
      <p:sp>
        <p:nvSpPr>
          <p:cNvPr id="406" name="Google Shape;406;p30"/>
          <p:cNvSpPr txBox="1">
            <a:spLocks noGrp="1"/>
          </p:cNvSpPr>
          <p:nvPr>
            <p:ph type="body" idx="1"/>
          </p:nvPr>
        </p:nvSpPr>
        <p:spPr>
          <a:xfrm>
            <a:off x="1056750" y="4306925"/>
            <a:ext cx="7030500" cy="700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07" name="Google Shape;407;p30"/>
          <p:cNvPicPr preferRelativeResize="0"/>
          <p:nvPr/>
        </p:nvPicPr>
        <p:blipFill>
          <a:blip r:embed="rId3">
            <a:alphaModFix/>
          </a:blip>
          <a:stretch>
            <a:fillRect/>
          </a:stretch>
        </p:blipFill>
        <p:spPr>
          <a:xfrm>
            <a:off x="4669325" y="1023200"/>
            <a:ext cx="4246174" cy="3184625"/>
          </a:xfrm>
          <a:prstGeom prst="rect">
            <a:avLst/>
          </a:prstGeom>
          <a:noFill/>
          <a:ln>
            <a:noFill/>
          </a:ln>
        </p:spPr>
      </p:pic>
      <p:pic>
        <p:nvPicPr>
          <p:cNvPr id="408" name="Google Shape;408;p30"/>
          <p:cNvPicPr preferRelativeResize="0"/>
          <p:nvPr/>
        </p:nvPicPr>
        <p:blipFill>
          <a:blip r:embed="rId4">
            <a:alphaModFix/>
          </a:blip>
          <a:stretch>
            <a:fillRect/>
          </a:stretch>
        </p:blipFill>
        <p:spPr>
          <a:xfrm>
            <a:off x="399625" y="935675"/>
            <a:ext cx="4362850" cy="3272150"/>
          </a:xfrm>
          <a:prstGeom prst="rect">
            <a:avLst/>
          </a:prstGeom>
          <a:noFill/>
          <a:ln>
            <a:noFill/>
          </a:ln>
        </p:spPr>
      </p:pic>
      <p:sp>
        <p:nvSpPr>
          <p:cNvPr id="409" name="Google Shape;409;p3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31"/>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Process, Voltage, Temperature (PVT)</a:t>
            </a:r>
            <a:endParaRPr/>
          </a:p>
          <a:p>
            <a:pPr marL="0" lvl="0" indent="0" algn="l" rtl="0">
              <a:spcBef>
                <a:spcPts val="0"/>
              </a:spcBef>
              <a:spcAft>
                <a:spcPts val="0"/>
              </a:spcAft>
              <a:buNone/>
            </a:pPr>
            <a:r>
              <a:rPr lang="en"/>
              <a:t>Inactive Current</a:t>
            </a:r>
            <a:endParaRPr/>
          </a:p>
        </p:txBody>
      </p:sp>
      <p:pic>
        <p:nvPicPr>
          <p:cNvPr id="415" name="Google Shape;415;p31"/>
          <p:cNvPicPr preferRelativeResize="0"/>
          <p:nvPr/>
        </p:nvPicPr>
        <p:blipFill rotWithShape="1">
          <a:blip r:embed="rId3">
            <a:alphaModFix/>
          </a:blip>
          <a:srcRect t="8592"/>
          <a:stretch/>
        </p:blipFill>
        <p:spPr>
          <a:xfrm>
            <a:off x="1159100" y="1263775"/>
            <a:ext cx="6560276" cy="3879726"/>
          </a:xfrm>
          <a:prstGeom prst="rect">
            <a:avLst/>
          </a:prstGeom>
          <a:noFill/>
          <a:ln>
            <a:noFill/>
          </a:ln>
        </p:spPr>
      </p:pic>
      <p:sp>
        <p:nvSpPr>
          <p:cNvPr id="416" name="Google Shape;416;p3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2"/>
          <p:cNvSpPr txBox="1">
            <a:spLocks noGrp="1"/>
          </p:cNvSpPr>
          <p:nvPr>
            <p:ph type="title"/>
          </p:nvPr>
        </p:nvSpPr>
        <p:spPr>
          <a:xfrm>
            <a:off x="1303808" y="3749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Box Plot (seaborn)</a:t>
            </a:r>
            <a:endParaRPr/>
          </a:p>
        </p:txBody>
      </p:sp>
      <p:pic>
        <p:nvPicPr>
          <p:cNvPr id="422" name="Google Shape;422;p32"/>
          <p:cNvPicPr preferRelativeResize="0"/>
          <p:nvPr/>
        </p:nvPicPr>
        <p:blipFill rotWithShape="1">
          <a:blip r:embed="rId3">
            <a:alphaModFix/>
          </a:blip>
          <a:srcRect t="6620"/>
          <a:stretch/>
        </p:blipFill>
        <p:spPr>
          <a:xfrm>
            <a:off x="492000" y="954575"/>
            <a:ext cx="7517249" cy="3861650"/>
          </a:xfrm>
          <a:prstGeom prst="rect">
            <a:avLst/>
          </a:prstGeom>
          <a:noFill/>
          <a:ln>
            <a:noFill/>
          </a:ln>
        </p:spPr>
      </p:pic>
      <p:sp>
        <p:nvSpPr>
          <p:cNvPr id="423" name="Google Shape;423;p32"/>
          <p:cNvSpPr/>
          <p:nvPr/>
        </p:nvSpPr>
        <p:spPr>
          <a:xfrm>
            <a:off x="3007200" y="4570350"/>
            <a:ext cx="483900" cy="156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Nunito"/>
              <a:ea typeface="Nunito"/>
              <a:cs typeface="Nunito"/>
              <a:sym typeface="Nunito"/>
            </a:endParaRPr>
          </a:p>
        </p:txBody>
      </p:sp>
      <p:sp>
        <p:nvSpPr>
          <p:cNvPr id="424" name="Google Shape;424;p3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a:extLst>
            <a:ext uri="{FF2B5EF4-FFF2-40B4-BE49-F238E27FC236}">
              <a16:creationId xmlns:a16="http://schemas.microsoft.com/office/drawing/2014/main" id="{BA413A6C-D084-778E-94FE-589914B95673}"/>
            </a:ext>
          </a:extLst>
        </p:cNvPr>
        <p:cNvGrpSpPr/>
        <p:nvPr/>
      </p:nvGrpSpPr>
      <p:grpSpPr>
        <a:xfrm>
          <a:off x="0" y="0"/>
          <a:ext cx="0" cy="0"/>
          <a:chOff x="0" y="0"/>
          <a:chExt cx="0" cy="0"/>
        </a:xfrm>
      </p:grpSpPr>
      <p:sp>
        <p:nvSpPr>
          <p:cNvPr id="283" name="Google Shape;283;p14">
            <a:extLst>
              <a:ext uri="{FF2B5EF4-FFF2-40B4-BE49-F238E27FC236}">
                <a16:creationId xmlns:a16="http://schemas.microsoft.com/office/drawing/2014/main" id="{0C0600CF-9A00-DDBE-F287-0D671721B2A9}"/>
              </a:ext>
            </a:extLst>
          </p:cNvPr>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BIO</a:t>
            </a:r>
            <a:endParaRPr dirty="0"/>
          </a:p>
        </p:txBody>
      </p:sp>
      <p:sp>
        <p:nvSpPr>
          <p:cNvPr id="284" name="Google Shape;284;p14">
            <a:extLst>
              <a:ext uri="{FF2B5EF4-FFF2-40B4-BE49-F238E27FC236}">
                <a16:creationId xmlns:a16="http://schemas.microsoft.com/office/drawing/2014/main" id="{19607EA5-D9FB-C383-8210-D654E6DA44B7}"/>
              </a:ext>
            </a:extLst>
          </p:cNvPr>
          <p:cNvSpPr txBox="1">
            <a:spLocks noGrp="1"/>
          </p:cNvSpPr>
          <p:nvPr>
            <p:ph type="body" idx="1"/>
          </p:nvPr>
        </p:nvSpPr>
        <p:spPr>
          <a:xfrm>
            <a:off x="1303808" y="1032008"/>
            <a:ext cx="7030500" cy="3390900"/>
          </a:xfrm>
          <a:prstGeom prst="rect">
            <a:avLst/>
          </a:prstGeom>
        </p:spPr>
        <p:txBody>
          <a:bodyPr spcFirstLastPara="1" wrap="square" lIns="91425" tIns="91425" rIns="91425" bIns="91425" anchor="t" anchorCtr="0">
            <a:noAutofit/>
          </a:bodyPr>
          <a:lstStyle/>
          <a:p>
            <a:pPr marL="0" indent="0">
              <a:lnSpc>
                <a:spcPct val="200000"/>
              </a:lnSpc>
              <a:buNone/>
            </a:pPr>
            <a:r>
              <a:rPr lang="en-US" sz="1600" dirty="0">
                <a:latin typeface="Arial" panose="020B0604020202020204" pitchFamily="34" charset="0"/>
                <a:cs typeface="Arial" panose="020B0604020202020204" pitchFamily="34" charset="0"/>
              </a:rPr>
              <a:t>Principal Test Engineer for Cadence Design Systems</a:t>
            </a:r>
          </a:p>
          <a:p>
            <a:pPr marL="0" lvl="0" indent="0" algn="l" rtl="0">
              <a:lnSpc>
                <a:spcPct val="200000"/>
              </a:lnSpc>
              <a:buNone/>
            </a:pPr>
            <a:r>
              <a:rPr lang="en-US" sz="1600" dirty="0">
                <a:latin typeface="Arial" panose="020B0604020202020204" pitchFamily="34" charset="0"/>
                <a:cs typeface="Arial" panose="020B0604020202020204" pitchFamily="34" charset="0"/>
              </a:rPr>
              <a:t>Semiconductor Test &amp; Product Engineer since the 1980s</a:t>
            </a:r>
            <a:endParaRPr sz="1600" dirty="0">
              <a:latin typeface="Arial" panose="020B0604020202020204" pitchFamily="34" charset="0"/>
              <a:cs typeface="Arial" panose="020B0604020202020204" pitchFamily="34" charset="0"/>
            </a:endParaRPr>
          </a:p>
          <a:p>
            <a:pPr marL="0" lvl="0" indent="0" algn="l" rtl="0">
              <a:lnSpc>
                <a:spcPct val="200000"/>
              </a:lnSpc>
              <a:buNone/>
            </a:pPr>
            <a:r>
              <a:rPr lang="en" sz="1600" dirty="0">
                <a:latin typeface="Arial" panose="020B0604020202020204" pitchFamily="34" charset="0"/>
                <a:cs typeface="Arial" panose="020B0604020202020204" pitchFamily="34" charset="0"/>
              </a:rPr>
              <a:t>Proud member of t</a:t>
            </a:r>
            <a:r>
              <a:rPr lang="en-US" sz="1600" dirty="0">
                <a:latin typeface="Arial" panose="020B0604020202020204" pitchFamily="34" charset="0"/>
                <a:cs typeface="Arial" panose="020B0604020202020204" pitchFamily="34" charset="0"/>
              </a:rPr>
              <a:t>he</a:t>
            </a:r>
            <a:r>
              <a:rPr lang="en" sz="1600" dirty="0">
                <a:latin typeface="Arial" panose="020B0604020202020204" pitchFamily="34" charset="0"/>
                <a:cs typeface="Arial" panose="020B0604020202020204" pitchFamily="34" charset="0"/>
              </a:rPr>
              <a:t> Silicon Valley’s silicon industry</a:t>
            </a:r>
          </a:p>
          <a:p>
            <a:pPr marL="0" lvl="0" indent="0" algn="l" rtl="0">
              <a:lnSpc>
                <a:spcPct val="200000"/>
              </a:lnSpc>
              <a:buNone/>
            </a:pPr>
            <a:r>
              <a:rPr lang="en" sz="1600" dirty="0">
                <a:latin typeface="Arial" panose="020B0604020202020204" pitchFamily="34" charset="0"/>
                <a:cs typeface="Arial" panose="020B0604020202020204" pitchFamily="34" charset="0"/>
              </a:rPr>
              <a:t>Python user for 10 years, data analysis, and electronic instrument control</a:t>
            </a:r>
          </a:p>
          <a:p>
            <a:pPr marL="0" lvl="0" indent="0" algn="l" rtl="0">
              <a:lnSpc>
                <a:spcPct val="200000"/>
              </a:lnSpc>
              <a:buNone/>
            </a:pPr>
            <a:r>
              <a:rPr lang="en" sz="1600" dirty="0">
                <a:latin typeface="Arial" panose="020B0604020202020204" pitchFamily="34" charset="0"/>
                <a:cs typeface="Arial" panose="020B0604020202020204" pitchFamily="34" charset="0"/>
              </a:rPr>
              <a:t>Favorite libraries are polars and plotly</a:t>
            </a:r>
          </a:p>
          <a:p>
            <a:pPr marL="0" lvl="0" indent="0" algn="l" rtl="0">
              <a:lnSpc>
                <a:spcPct val="200000"/>
              </a:lnSpc>
              <a:buNone/>
            </a:pPr>
            <a:r>
              <a:rPr lang="en" sz="1600" dirty="0">
                <a:latin typeface="Arial" panose="020B0604020202020204" pitchFamily="34" charset="0"/>
                <a:cs typeface="Arial" panose="020B0604020202020204" pitchFamily="34" charset="0"/>
              </a:rPr>
              <a:t>Native of New Y</a:t>
            </a:r>
            <a:r>
              <a:rPr lang="en-US" sz="1600" dirty="0">
                <a:latin typeface="Arial" panose="020B0604020202020204" pitchFamily="34" charset="0"/>
                <a:cs typeface="Arial" panose="020B0604020202020204" pitchFamily="34" charset="0"/>
              </a:rPr>
              <a:t>o</a:t>
            </a:r>
            <a:r>
              <a:rPr lang="en" sz="1600" dirty="0">
                <a:latin typeface="Arial" panose="020B0604020202020204" pitchFamily="34" charset="0"/>
                <a:cs typeface="Arial" panose="020B0604020202020204" pitchFamily="34" charset="0"/>
              </a:rPr>
              <a:t>rk State/Albany</a:t>
            </a:r>
            <a:endParaRPr sz="1600" dirty="0">
              <a:latin typeface="Arial" panose="020B0604020202020204" pitchFamily="34" charset="0"/>
              <a:cs typeface="Arial" panose="020B0604020202020204" pitchFamily="34" charset="0"/>
            </a:endParaRPr>
          </a:p>
        </p:txBody>
      </p:sp>
      <p:sp>
        <p:nvSpPr>
          <p:cNvPr id="285" name="Google Shape;285;p14">
            <a:extLst>
              <a:ext uri="{FF2B5EF4-FFF2-40B4-BE49-F238E27FC236}">
                <a16:creationId xmlns:a16="http://schemas.microsoft.com/office/drawing/2014/main" id="{A7DEAF5B-4540-052E-B27F-929981F1543D}"/>
              </a:ext>
            </a:extLst>
          </p:cNvPr>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extLst>
      <p:ext uri="{BB962C8B-B14F-4D97-AF65-F5344CB8AC3E}">
        <p14:creationId xmlns:p14="http://schemas.microsoft.com/office/powerpoint/2010/main" val="2341158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2"/>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Future Direction, Semiconductor Test Data</a:t>
            </a:r>
            <a:endParaRPr/>
          </a:p>
        </p:txBody>
      </p:sp>
      <p:sp>
        <p:nvSpPr>
          <p:cNvPr id="493" name="Google Shape;493;p42"/>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RITdb is a powerful new data storage format that provided real-time analysis, from multiple data sources. Slow rate of adoption, industry inertia. </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dirty="0"/>
              <a:t>Reference: “Modernized IC Test Using SEMI RITdb Standards”, Stacy Ajouri, Mark Roos and Albert Fuchigami, December 29, 2023</a:t>
            </a:r>
            <a:endParaRPr dirty="0"/>
          </a:p>
          <a:p>
            <a:pPr marL="0" lvl="0" indent="0" algn="l" rtl="0">
              <a:spcBef>
                <a:spcPts val="1200"/>
              </a:spcBef>
              <a:spcAft>
                <a:spcPts val="0"/>
              </a:spcAft>
              <a:buNone/>
            </a:pPr>
            <a:endParaRPr dirty="0"/>
          </a:p>
          <a:p>
            <a:pPr marL="0" lvl="0" indent="0" algn="l" rtl="0">
              <a:spcBef>
                <a:spcPts val="1200"/>
              </a:spcBef>
              <a:spcAft>
                <a:spcPts val="0"/>
              </a:spcAft>
              <a:buNone/>
            </a:pPr>
            <a:r>
              <a:rPr lang="en" sz="1100" u="sng" dirty="0">
                <a:solidFill>
                  <a:schemeClr val="hlink"/>
                </a:solidFill>
                <a:latin typeface="Arial"/>
                <a:ea typeface="Arial"/>
                <a:cs typeface="Arial"/>
                <a:sym typeface="Arial"/>
                <a:hlinkClick r:id="rId3"/>
              </a:rPr>
              <a:t>Modernized IC Test Using SEMI RITdb Standards | SEMI</a:t>
            </a:r>
            <a:endParaRPr dirty="0"/>
          </a:p>
          <a:p>
            <a:pPr marL="0" lvl="0" indent="0" algn="l" rtl="0">
              <a:spcBef>
                <a:spcPts val="1200"/>
              </a:spcBef>
              <a:spcAft>
                <a:spcPts val="1200"/>
              </a:spcAft>
              <a:buNone/>
            </a:pPr>
            <a:endParaRPr dirty="0"/>
          </a:p>
        </p:txBody>
      </p:sp>
      <p:sp>
        <p:nvSpPr>
          <p:cNvPr id="494" name="Google Shape;494;p4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43"/>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Inspiration move me brightly</a:t>
            </a:r>
            <a:endParaRPr dirty="0"/>
          </a:p>
        </p:txBody>
      </p:sp>
      <p:sp>
        <p:nvSpPr>
          <p:cNvPr id="500" name="Google Shape;500;p43"/>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dirty="0"/>
              <a:t>Wes McKinney - “Python for Data Analysis”, inventer of pandas</a:t>
            </a:r>
            <a:endParaRPr dirty="0"/>
          </a:p>
          <a:p>
            <a:pPr marL="0" lvl="0" indent="0" algn="l" rtl="0">
              <a:spcBef>
                <a:spcPts val="1200"/>
              </a:spcBef>
              <a:spcAft>
                <a:spcPts val="0"/>
              </a:spcAft>
              <a:buNone/>
            </a:pPr>
            <a:r>
              <a:rPr lang="en" dirty="0"/>
              <a:t>Ritchie Vink – Inventer of polars</a:t>
            </a:r>
          </a:p>
          <a:p>
            <a:pPr marL="0" indent="0">
              <a:spcBef>
                <a:spcPts val="1200"/>
              </a:spcBef>
              <a:buNone/>
            </a:pPr>
            <a:r>
              <a:rPr lang="en-US" dirty="0"/>
              <a:t>Chris Parmer, Adam Schroeder - plotly</a:t>
            </a:r>
            <a:endParaRPr lang="en" dirty="0"/>
          </a:p>
          <a:p>
            <a:pPr marL="0" indent="0">
              <a:spcBef>
                <a:spcPts val="1200"/>
              </a:spcBef>
              <a:buNone/>
            </a:pPr>
            <a:r>
              <a:rPr lang="en-US" dirty="0"/>
              <a:t>Matt Harrison - “Effective Pandas”, “Effective Polars”, “Effective Visualizations”</a:t>
            </a:r>
            <a:endParaRPr lang="en" dirty="0"/>
          </a:p>
          <a:p>
            <a:pPr marL="0" lvl="0" indent="0" algn="l" rtl="0">
              <a:spcBef>
                <a:spcPts val="1200"/>
              </a:spcBef>
              <a:spcAft>
                <a:spcPts val="0"/>
              </a:spcAft>
              <a:buNone/>
            </a:pPr>
            <a:r>
              <a:rPr lang="en" dirty="0"/>
              <a:t>Jeroen Janssens, Thijs Nieuwdorp, “Python Polars” released in April 2025</a:t>
            </a:r>
            <a:endParaRPr dirty="0"/>
          </a:p>
          <a:p>
            <a:pPr marL="0" lvl="0" indent="0" algn="l" rtl="0">
              <a:spcBef>
                <a:spcPts val="1200"/>
              </a:spcBef>
              <a:spcAft>
                <a:spcPts val="0"/>
              </a:spcAft>
              <a:buNone/>
            </a:pPr>
            <a:r>
              <a:rPr lang="en" dirty="0"/>
              <a:t>Cole Nussbaumer Knaflic, “Storytelling with Data”</a:t>
            </a:r>
          </a:p>
          <a:p>
            <a:pPr marL="0" lvl="0" indent="0" algn="l" rtl="0">
              <a:spcBef>
                <a:spcPts val="1200"/>
              </a:spcBef>
              <a:spcAft>
                <a:spcPts val="0"/>
              </a:spcAft>
              <a:buNone/>
            </a:pPr>
            <a:r>
              <a:rPr lang="en" dirty="0">
                <a:highlight>
                  <a:srgbClr val="FFFF00"/>
                </a:highlight>
              </a:rPr>
              <a:t>BayPIGgies</a:t>
            </a:r>
            <a:endParaRPr dirty="0"/>
          </a:p>
        </p:txBody>
      </p:sp>
      <p:sp>
        <p:nvSpPr>
          <p:cNvPr id="501" name="Google Shape;501;p4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98">
          <a:extLst>
            <a:ext uri="{FF2B5EF4-FFF2-40B4-BE49-F238E27FC236}">
              <a16:creationId xmlns:a16="http://schemas.microsoft.com/office/drawing/2014/main" id="{9C45D8E5-7F8E-B9C5-98E5-D36AF822BD1B}"/>
            </a:ext>
          </a:extLst>
        </p:cNvPr>
        <p:cNvGrpSpPr/>
        <p:nvPr/>
      </p:nvGrpSpPr>
      <p:grpSpPr>
        <a:xfrm>
          <a:off x="0" y="0"/>
          <a:ext cx="0" cy="0"/>
          <a:chOff x="0" y="0"/>
          <a:chExt cx="0" cy="0"/>
        </a:xfrm>
      </p:grpSpPr>
      <p:sp>
        <p:nvSpPr>
          <p:cNvPr id="499" name="Google Shape;499;p43">
            <a:extLst>
              <a:ext uri="{FF2B5EF4-FFF2-40B4-BE49-F238E27FC236}">
                <a16:creationId xmlns:a16="http://schemas.microsoft.com/office/drawing/2014/main" id="{396BBAAE-C0FB-371E-3AD5-370DF0DFF597}"/>
              </a:ext>
            </a:extLst>
          </p:cNvPr>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200" dirty="0"/>
              <a:t>GitHub Repo with presentation, jupyter notebook</a:t>
            </a:r>
            <a:br>
              <a:rPr lang="en" dirty="0"/>
            </a:br>
            <a:endParaRPr dirty="0"/>
          </a:p>
        </p:txBody>
      </p:sp>
      <p:sp>
        <p:nvSpPr>
          <p:cNvPr id="501" name="Google Shape;501;p43">
            <a:extLst>
              <a:ext uri="{FF2B5EF4-FFF2-40B4-BE49-F238E27FC236}">
                <a16:creationId xmlns:a16="http://schemas.microsoft.com/office/drawing/2014/main" id="{380E7FFE-1329-937B-EBEC-22D968A80361}"/>
              </a:ext>
            </a:extLst>
          </p:cNvPr>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5" name="Picture 4" descr="A qr code with black squares&#10;&#10;AI-generated content may be incorrect.">
            <a:extLst>
              <a:ext uri="{FF2B5EF4-FFF2-40B4-BE49-F238E27FC236}">
                <a16:creationId xmlns:a16="http://schemas.microsoft.com/office/drawing/2014/main" id="{925A7FED-A5B2-2F47-355A-3081C94F7AFE}"/>
              </a:ext>
            </a:extLst>
          </p:cNvPr>
          <p:cNvPicPr>
            <a:picLocks noChangeAspect="1"/>
          </p:cNvPicPr>
          <p:nvPr/>
        </p:nvPicPr>
        <p:blipFill>
          <a:blip r:embed="rId3"/>
          <a:stretch>
            <a:fillRect/>
          </a:stretch>
        </p:blipFill>
        <p:spPr>
          <a:xfrm>
            <a:off x="1022759" y="1140660"/>
            <a:ext cx="3495204" cy="3495204"/>
          </a:xfrm>
          <a:prstGeom prst="rect">
            <a:avLst/>
          </a:prstGeom>
        </p:spPr>
      </p:pic>
      <p:sp>
        <p:nvSpPr>
          <p:cNvPr id="6" name="TextBox 5">
            <a:extLst>
              <a:ext uri="{FF2B5EF4-FFF2-40B4-BE49-F238E27FC236}">
                <a16:creationId xmlns:a16="http://schemas.microsoft.com/office/drawing/2014/main" id="{58DD45C2-7BF3-6CC3-8B51-E2B304F97BD2}"/>
              </a:ext>
            </a:extLst>
          </p:cNvPr>
          <p:cNvSpPr txBox="1"/>
          <p:nvPr/>
        </p:nvSpPr>
        <p:spPr>
          <a:xfrm>
            <a:off x="5024956" y="1622018"/>
            <a:ext cx="3096285" cy="3385542"/>
          </a:xfrm>
          <a:prstGeom prst="rect">
            <a:avLst/>
          </a:prstGeom>
          <a:noFill/>
        </p:spPr>
        <p:txBody>
          <a:bodyPr wrap="square" rtlCol="0">
            <a:spAutoFit/>
          </a:bodyPr>
          <a:lstStyle/>
          <a:p>
            <a:r>
              <a:rPr lang="en-US" sz="1800" dirty="0"/>
              <a:t>Find me on LinkedIn by name</a:t>
            </a:r>
          </a:p>
          <a:p>
            <a:endParaRPr lang="en-US" sz="1800" dirty="0"/>
          </a:p>
          <a:p>
            <a:r>
              <a:rPr lang="en-US" sz="1800" dirty="0"/>
              <a:t>Bluesky: </a:t>
            </a:r>
            <a:r>
              <a:rPr lang="en-US" sz="1800" dirty="0" err="1">
                <a:hlinkClick r:id="rId4"/>
              </a:rPr>
              <a:t>michaelpurtell@bsky.social</a:t>
            </a:r>
            <a:endParaRPr lang="en-US" sz="1800" dirty="0"/>
          </a:p>
          <a:p>
            <a:endParaRPr lang="en-US" sz="1800" dirty="0"/>
          </a:p>
          <a:p>
            <a:r>
              <a:rPr lang="en-US" sz="1800" dirty="0"/>
              <a:t>Plotly Community/ Figure Friday</a:t>
            </a: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48987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Domain - Automatic Test Equipment (ATE)</a:t>
            </a:r>
            <a:endParaRPr/>
          </a:p>
        </p:txBody>
      </p:sp>
      <p:sp>
        <p:nvSpPr>
          <p:cNvPr id="284" name="Google Shape;284;p14"/>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1200"/>
              </a:spcBef>
              <a:spcAft>
                <a:spcPts val="0"/>
              </a:spcAft>
              <a:buNone/>
            </a:pPr>
            <a:r>
              <a:rPr lang="en"/>
              <a:t>TODO:   Add chart showing number of ICs produced by year</a:t>
            </a:r>
            <a:endParaRPr/>
          </a:p>
          <a:p>
            <a:pPr marL="0" lvl="0" indent="0" algn="l" rtl="0">
              <a:spcBef>
                <a:spcPts val="1200"/>
              </a:spcBef>
              <a:spcAft>
                <a:spcPts val="0"/>
              </a:spcAft>
              <a:buNone/>
            </a:pPr>
            <a:r>
              <a:rPr lang="en"/>
              <a:t>Introduce ATE Industry, technology</a:t>
            </a:r>
            <a:endParaRPr/>
          </a:p>
          <a:p>
            <a:pPr marL="0" lvl="0" indent="0" algn="l" rtl="0">
              <a:spcBef>
                <a:spcPts val="1200"/>
              </a:spcBef>
              <a:spcAft>
                <a:spcPts val="0"/>
              </a:spcAft>
              <a:buNone/>
            </a:pPr>
            <a:r>
              <a:rPr lang="en"/>
              <a:t>Big data before Big Data</a:t>
            </a:r>
            <a:endParaRPr/>
          </a:p>
          <a:p>
            <a:pPr marL="0" lvl="0" indent="0" algn="l" rtl="0">
              <a:spcBef>
                <a:spcPts val="1200"/>
              </a:spcBef>
              <a:spcAft>
                <a:spcPts val="1200"/>
              </a:spcAft>
              <a:buNone/>
            </a:pPr>
            <a:r>
              <a:rPr lang="en"/>
              <a:t>Semiconductor Test Data Format (STDF) from Teradyne(1985) still widely used ATE suppliers and tool vendorsG</a:t>
            </a:r>
            <a:endParaRPr/>
          </a:p>
        </p:txBody>
      </p:sp>
      <p:sp>
        <p:nvSpPr>
          <p:cNvPr id="285" name="Google Shape;285;p1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15"/>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ATE - LTX 77 (1977, some in use today)</a:t>
            </a:r>
            <a:endParaRPr/>
          </a:p>
        </p:txBody>
      </p:sp>
      <p:pic>
        <p:nvPicPr>
          <p:cNvPr id="291" name="Google Shape;291;p15"/>
          <p:cNvPicPr preferRelativeResize="0"/>
          <p:nvPr/>
        </p:nvPicPr>
        <p:blipFill>
          <a:blip r:embed="rId3">
            <a:alphaModFix/>
          </a:blip>
          <a:stretch>
            <a:fillRect/>
          </a:stretch>
        </p:blipFill>
        <p:spPr>
          <a:xfrm>
            <a:off x="3356550" y="1028185"/>
            <a:ext cx="5552481" cy="3698039"/>
          </a:xfrm>
          <a:prstGeom prst="rect">
            <a:avLst/>
          </a:prstGeom>
          <a:noFill/>
          <a:ln>
            <a:noFill/>
          </a:ln>
        </p:spPr>
      </p:pic>
      <p:sp>
        <p:nvSpPr>
          <p:cNvPr id="292" name="Google Shape;292;p15"/>
          <p:cNvSpPr txBox="1"/>
          <p:nvPr/>
        </p:nvSpPr>
        <p:spPr>
          <a:xfrm>
            <a:off x="625250" y="1280300"/>
            <a:ext cx="2456400" cy="3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Nunito"/>
                <a:ea typeface="Nunito"/>
                <a:cs typeface="Nunito"/>
                <a:sym typeface="Nunito"/>
              </a:rPr>
              <a:t>Data General Computer</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Basic programming language</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ALL UPPER CASE CODE</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Variables limited to 2 characters</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Variable names starting with I-N are integers, all others floats</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Magnetic tape backups</a:t>
            </a:r>
            <a:endParaRPr sz="1300">
              <a:solidFill>
                <a:schemeClr val="dk2"/>
              </a:solidFill>
              <a:latin typeface="Nunito"/>
              <a:ea typeface="Nunito"/>
              <a:cs typeface="Nunito"/>
              <a:sym typeface="Nunito"/>
            </a:endParaRPr>
          </a:p>
        </p:txBody>
      </p:sp>
      <p:sp>
        <p:nvSpPr>
          <p:cNvPr id="293" name="Google Shape;293;p1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ATE - Teradyne Tiger (2000)</a:t>
            </a:r>
            <a:endParaRPr/>
          </a:p>
        </p:txBody>
      </p:sp>
      <p:pic>
        <p:nvPicPr>
          <p:cNvPr id="299" name="Google Shape;299;p16" descr="TERADYNE Tiger Final Testing Equipment used for sale price #9285566 &gt; buy from CAE"/>
          <p:cNvPicPr preferRelativeResize="0"/>
          <p:nvPr/>
        </p:nvPicPr>
        <p:blipFill>
          <a:blip r:embed="rId3">
            <a:alphaModFix/>
          </a:blip>
          <a:stretch>
            <a:fillRect/>
          </a:stretch>
        </p:blipFill>
        <p:spPr>
          <a:xfrm>
            <a:off x="3377300" y="913800"/>
            <a:ext cx="5618549" cy="3865000"/>
          </a:xfrm>
          <a:prstGeom prst="rect">
            <a:avLst/>
          </a:prstGeom>
          <a:noFill/>
          <a:ln>
            <a:noFill/>
          </a:ln>
        </p:spPr>
      </p:pic>
      <p:sp>
        <p:nvSpPr>
          <p:cNvPr id="300" name="Google Shape;300;p16"/>
          <p:cNvSpPr txBox="1"/>
          <p:nvPr/>
        </p:nvSpPr>
        <p:spPr>
          <a:xfrm>
            <a:off x="625250" y="1280300"/>
            <a:ext cx="2456400" cy="3237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a:solidFill>
                  <a:schemeClr val="dk2"/>
                </a:solidFill>
                <a:latin typeface="Nunito"/>
                <a:ea typeface="Nunito"/>
                <a:cs typeface="Nunito"/>
                <a:sym typeface="Nunito"/>
              </a:rPr>
              <a:t>Sun Worksation, c-language</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r>
              <a:rPr lang="en" sz="1300">
                <a:solidFill>
                  <a:schemeClr val="dk2"/>
                </a:solidFill>
                <a:latin typeface="Nunito"/>
                <a:ea typeface="Nunito"/>
                <a:cs typeface="Nunito"/>
                <a:sym typeface="Nunito"/>
              </a:rPr>
              <a:t>Prohibitive size</a:t>
            </a: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a:p>
            <a:pPr marL="0" lvl="0" indent="0" algn="l" rtl="0">
              <a:spcBef>
                <a:spcPts val="0"/>
              </a:spcBef>
              <a:spcAft>
                <a:spcPts val="0"/>
              </a:spcAft>
              <a:buNone/>
            </a:pPr>
            <a:endParaRPr sz="1300">
              <a:solidFill>
                <a:schemeClr val="dk2"/>
              </a:solidFill>
              <a:latin typeface="Nunito"/>
              <a:ea typeface="Nunito"/>
              <a:cs typeface="Nunito"/>
              <a:sym typeface="Nunito"/>
            </a:endParaRPr>
          </a:p>
        </p:txBody>
      </p:sp>
      <p:sp>
        <p:nvSpPr>
          <p:cNvPr id="301" name="Google Shape;301;p1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7"/>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ATE Present - Advantest 93K </a:t>
            </a:r>
            <a:endParaRPr/>
          </a:p>
        </p:txBody>
      </p:sp>
      <p:pic>
        <p:nvPicPr>
          <p:cNvPr id="307" name="Google Shape;307;p17"/>
          <p:cNvPicPr preferRelativeResize="0"/>
          <p:nvPr/>
        </p:nvPicPr>
        <p:blipFill>
          <a:blip r:embed="rId3">
            <a:alphaModFix/>
          </a:blip>
          <a:stretch>
            <a:fillRect/>
          </a:stretch>
        </p:blipFill>
        <p:spPr>
          <a:xfrm>
            <a:off x="5083225" y="940047"/>
            <a:ext cx="3664775" cy="3591500"/>
          </a:xfrm>
          <a:prstGeom prst="rect">
            <a:avLst/>
          </a:prstGeom>
          <a:noFill/>
          <a:ln>
            <a:noFill/>
          </a:ln>
        </p:spPr>
      </p:pic>
      <p:sp>
        <p:nvSpPr>
          <p:cNvPr id="308" name="Google Shape;308;p17"/>
          <p:cNvSpPr txBox="1">
            <a:spLocks noGrp="1"/>
          </p:cNvSpPr>
          <p:nvPr>
            <p:ph type="body" idx="1"/>
          </p:nvPr>
        </p:nvSpPr>
        <p:spPr>
          <a:xfrm>
            <a:off x="1303800" y="1140650"/>
            <a:ext cx="35568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 java,  Red Hat Linux</a:t>
            </a:r>
            <a:endParaRPr/>
          </a:p>
          <a:p>
            <a:pPr marL="0" lvl="0" indent="0" algn="l" rtl="0">
              <a:spcBef>
                <a:spcPts val="1200"/>
              </a:spcBef>
              <a:spcAft>
                <a:spcPts val="0"/>
              </a:spcAft>
              <a:buNone/>
            </a:pPr>
            <a:endParaRPr/>
          </a:p>
          <a:p>
            <a:pPr marL="0" lvl="0" indent="0" algn="l" rtl="0">
              <a:spcBef>
                <a:spcPts val="1200"/>
              </a:spcBef>
              <a:spcAft>
                <a:spcPts val="1200"/>
              </a:spcAft>
              <a:buNone/>
            </a:pPr>
            <a:r>
              <a:rPr lang="en"/>
              <a:t>Most widely used tester</a:t>
            </a:r>
            <a:endParaRPr/>
          </a:p>
        </p:txBody>
      </p:sp>
      <p:sp>
        <p:nvSpPr>
          <p:cNvPr id="309" name="Google Shape;309;p1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Managing Semiconductor Test Data</a:t>
            </a:r>
            <a:endParaRPr/>
          </a:p>
        </p:txBody>
      </p:sp>
      <p:sp>
        <p:nvSpPr>
          <p:cNvPr id="315" name="Google Shape;315;p18"/>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Big data before Big Data</a:t>
            </a:r>
            <a:endParaRPr/>
          </a:p>
          <a:p>
            <a:pPr marL="0" lvl="0" indent="0" algn="l" rtl="0">
              <a:spcBef>
                <a:spcPts val="1200"/>
              </a:spcBef>
              <a:spcAft>
                <a:spcPts val="0"/>
              </a:spcAft>
              <a:buNone/>
            </a:pPr>
            <a:r>
              <a:rPr lang="en"/>
              <a:t>Semiconductor Test Data Format (STDF) from Teradyne(1985) still widely used ATE suppliers and tool vendors</a:t>
            </a:r>
            <a:endParaRPr/>
          </a:p>
          <a:p>
            <a:pPr marL="0" lvl="0" indent="0" algn="l" rtl="0">
              <a:spcBef>
                <a:spcPts val="1200"/>
              </a:spcBef>
              <a:spcAft>
                <a:spcPts val="0"/>
              </a:spcAft>
              <a:buNone/>
            </a:pPr>
            <a:r>
              <a:rPr lang="en"/>
              <a:t>Inefficient by today’s standards. Columns with mixed data types and fields, 32-bit float and integers, ad hoc metadata, requires complex parsers. Only used for static analysis, not suitable for real time use.</a:t>
            </a:r>
            <a:endParaRPr/>
          </a:p>
          <a:p>
            <a:pPr marL="0" lvl="0" indent="0" algn="l" rtl="0">
              <a:spcBef>
                <a:spcPts val="1200"/>
              </a:spcBef>
              <a:spcAft>
                <a:spcPts val="0"/>
              </a:spcAft>
              <a:buNone/>
            </a:pPr>
            <a:r>
              <a:rPr lang="en"/>
              <a:t>RITdb is a powerful new data storage format that provided real-time analysis, from multiple data sources. Slow rate of adoption, industry inertia. </a:t>
            </a:r>
            <a:endParaRPr/>
          </a:p>
          <a:p>
            <a:pPr marL="0" lvl="0" indent="0" algn="l" rtl="0">
              <a:spcBef>
                <a:spcPts val="1200"/>
              </a:spcBef>
              <a:spcAft>
                <a:spcPts val="1200"/>
              </a:spcAft>
              <a:buNone/>
            </a:pPr>
            <a:endParaRPr/>
          </a:p>
        </p:txBody>
      </p:sp>
      <p:sp>
        <p:nvSpPr>
          <p:cNvPr id="316" name="Google Shape;316;p1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19"/>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Analysis Experience</a:t>
            </a:r>
            <a:endParaRPr/>
          </a:p>
        </p:txBody>
      </p:sp>
      <p:sp>
        <p:nvSpPr>
          <p:cNvPr id="322" name="Google Shape;322;p19"/>
          <p:cNvSpPr txBox="1">
            <a:spLocks noGrp="1"/>
          </p:cNvSpPr>
          <p:nvPr>
            <p:ph type="body" idx="1"/>
          </p:nvPr>
        </p:nvSpPr>
        <p:spPr>
          <a:xfrm>
            <a:off x="1303800" y="1140650"/>
            <a:ext cx="7030500" cy="33909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dirty="0"/>
              <a:t>ATE Bundled tools</a:t>
            </a:r>
            <a:endParaRPr dirty="0"/>
          </a:p>
          <a:p>
            <a:pPr marL="0" lvl="0" indent="0" algn="l" rtl="0">
              <a:spcBef>
                <a:spcPts val="1200"/>
              </a:spcBef>
              <a:spcAft>
                <a:spcPts val="0"/>
              </a:spcAft>
              <a:buNone/>
            </a:pPr>
            <a:r>
              <a:rPr lang="en" dirty="0"/>
              <a:t>In-house tools</a:t>
            </a:r>
            <a:endParaRPr dirty="0"/>
          </a:p>
          <a:p>
            <a:pPr marL="0" lvl="0" indent="0" algn="l" rtl="0">
              <a:spcBef>
                <a:spcPts val="1200"/>
              </a:spcBef>
              <a:spcAft>
                <a:spcPts val="0"/>
              </a:spcAft>
              <a:buNone/>
            </a:pPr>
            <a:r>
              <a:rPr lang="en" dirty="0"/>
              <a:t>Commercial tools</a:t>
            </a:r>
            <a:endParaRPr dirty="0"/>
          </a:p>
          <a:p>
            <a:pPr marL="457200" lvl="0" indent="-311150" algn="l" rtl="0">
              <a:spcBef>
                <a:spcPts val="1200"/>
              </a:spcBef>
              <a:spcAft>
                <a:spcPts val="0"/>
              </a:spcAft>
              <a:buSzPts val="1300"/>
              <a:buChar char="●"/>
            </a:pPr>
            <a:r>
              <a:rPr lang="en" dirty="0"/>
              <a:t>Galaxy</a:t>
            </a:r>
            <a:endParaRPr dirty="0"/>
          </a:p>
          <a:p>
            <a:pPr marL="457200" lvl="0" indent="-311150" algn="l" rtl="0">
              <a:spcBef>
                <a:spcPts val="0"/>
              </a:spcBef>
              <a:spcAft>
                <a:spcPts val="0"/>
              </a:spcAft>
              <a:buSzPts val="1300"/>
              <a:buChar char="●"/>
            </a:pPr>
            <a:r>
              <a:rPr lang="en" dirty="0"/>
              <a:t>JMP</a:t>
            </a:r>
            <a:endParaRPr dirty="0"/>
          </a:p>
          <a:p>
            <a:pPr marL="457200" lvl="0" indent="-311150" algn="l" rtl="0">
              <a:spcBef>
                <a:spcPts val="0"/>
              </a:spcBef>
              <a:spcAft>
                <a:spcPts val="0"/>
              </a:spcAft>
              <a:buSzPts val="1300"/>
              <a:buChar char="●"/>
            </a:pPr>
            <a:r>
              <a:rPr lang="en" dirty="0"/>
              <a:t>SE Dana</a:t>
            </a:r>
            <a:endParaRPr dirty="0"/>
          </a:p>
          <a:p>
            <a:pPr marL="457200" lvl="0" indent="-311150" algn="l" rtl="0">
              <a:spcBef>
                <a:spcPts val="0"/>
              </a:spcBef>
              <a:spcAft>
                <a:spcPts val="0"/>
              </a:spcAft>
              <a:buSzPts val="1300"/>
              <a:buChar char="●"/>
            </a:pPr>
            <a:r>
              <a:rPr lang="en" dirty="0"/>
              <a:t>PDF Solutions/Data Power</a:t>
            </a:r>
            <a:endParaRPr dirty="0"/>
          </a:p>
          <a:p>
            <a:pPr marL="0" lvl="0" indent="0" algn="l" rtl="0">
              <a:spcBef>
                <a:spcPts val="1200"/>
              </a:spcBef>
              <a:spcAft>
                <a:spcPts val="0"/>
              </a:spcAft>
              <a:buNone/>
            </a:pPr>
            <a:r>
              <a:rPr lang="en" dirty="0"/>
              <a:t>Free tools</a:t>
            </a:r>
            <a:endParaRPr dirty="0"/>
          </a:p>
          <a:p>
            <a:pPr marL="457200" lvl="0" indent="-311150" algn="l" rtl="0">
              <a:spcBef>
                <a:spcPts val="1200"/>
              </a:spcBef>
              <a:spcAft>
                <a:spcPts val="0"/>
              </a:spcAft>
              <a:buSzPts val="1300"/>
              <a:buChar char="●"/>
            </a:pPr>
            <a:r>
              <a:rPr lang="en" dirty="0"/>
              <a:t>Excel with VBA Scripting</a:t>
            </a:r>
            <a:endParaRPr dirty="0"/>
          </a:p>
          <a:p>
            <a:pPr marL="457200" lvl="0" indent="-311150" algn="l" rtl="0">
              <a:spcBef>
                <a:spcPts val="0"/>
              </a:spcBef>
              <a:spcAft>
                <a:spcPts val="0"/>
              </a:spcAft>
              <a:buSzPts val="1300"/>
              <a:buChar char="●"/>
            </a:pPr>
            <a:r>
              <a:rPr lang="en" dirty="0"/>
              <a:t>Radar - R based Data Analysis Resources</a:t>
            </a:r>
            <a:endParaRPr dirty="0"/>
          </a:p>
          <a:p>
            <a:pPr marL="457200" lvl="0" indent="-311150" algn="l" rtl="0">
              <a:spcBef>
                <a:spcPts val="0"/>
              </a:spcBef>
              <a:spcAft>
                <a:spcPts val="0"/>
              </a:spcAft>
              <a:buSzPts val="1300"/>
              <a:buChar char="●"/>
            </a:pPr>
            <a:r>
              <a:rPr lang="en" dirty="0"/>
              <a:t>Python Libraries for Data Analysis</a:t>
            </a:r>
            <a:endParaRPr dirty="0"/>
          </a:p>
        </p:txBody>
      </p:sp>
      <p:sp>
        <p:nvSpPr>
          <p:cNvPr id="323" name="Google Shape;323;p1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20"/>
          <p:cNvSpPr txBox="1">
            <a:spLocks noGrp="1"/>
          </p:cNvSpPr>
          <p:nvPr>
            <p:ph type="title"/>
          </p:nvPr>
        </p:nvSpPr>
        <p:spPr>
          <a:xfrm>
            <a:off x="1303808" y="322860"/>
            <a:ext cx="7030500" cy="817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LTX Histogram (aka DPLOT)</a:t>
            </a:r>
            <a:endParaRPr/>
          </a:p>
        </p:txBody>
      </p:sp>
      <p:sp>
        <p:nvSpPr>
          <p:cNvPr id="329" name="Google Shape;329;p20"/>
          <p:cNvSpPr txBox="1">
            <a:spLocks noGrp="1"/>
          </p:cNvSpPr>
          <p:nvPr>
            <p:ph type="body" idx="1"/>
          </p:nvPr>
        </p:nvSpPr>
        <p:spPr>
          <a:xfrm>
            <a:off x="1303800" y="1140650"/>
            <a:ext cx="3094800" cy="3390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From 1984, text-based graphics</a:t>
            </a:r>
            <a:endParaRPr/>
          </a:p>
          <a:p>
            <a:pPr marL="0" lvl="0" indent="0" algn="l" rtl="0">
              <a:spcBef>
                <a:spcPts val="1200"/>
              </a:spcBef>
              <a:spcAft>
                <a:spcPts val="0"/>
              </a:spcAft>
              <a:buNone/>
            </a:pPr>
            <a:r>
              <a:rPr lang="en"/>
              <a:t>Repeatability:  measure same part N times, and focus on the spread</a:t>
            </a:r>
            <a:endParaRPr/>
          </a:p>
          <a:p>
            <a:pPr marL="0" lvl="0" indent="0" algn="l" rtl="0">
              <a:spcBef>
                <a:spcPts val="1200"/>
              </a:spcBef>
              <a:spcAft>
                <a:spcPts val="0"/>
              </a:spcAft>
              <a:buNone/>
            </a:pPr>
            <a:r>
              <a:rPr lang="en"/>
              <a:t>Yield, CPK, Outliers Analysis</a:t>
            </a:r>
            <a:endParaRPr/>
          </a:p>
          <a:p>
            <a:pPr marL="0" lvl="0" indent="0" algn="l" rtl="0">
              <a:spcBef>
                <a:spcPts val="1200"/>
              </a:spcBef>
              <a:spcAft>
                <a:spcPts val="1200"/>
              </a:spcAft>
              <a:buNone/>
            </a:pPr>
            <a:endParaRPr/>
          </a:p>
        </p:txBody>
      </p:sp>
      <p:pic>
        <p:nvPicPr>
          <p:cNvPr id="330" name="Google Shape;330;p20"/>
          <p:cNvPicPr preferRelativeResize="0"/>
          <p:nvPr/>
        </p:nvPicPr>
        <p:blipFill>
          <a:blip r:embed="rId3">
            <a:alphaModFix/>
          </a:blip>
          <a:stretch>
            <a:fillRect/>
          </a:stretch>
        </p:blipFill>
        <p:spPr>
          <a:xfrm rot="-18001">
            <a:off x="4881961" y="853723"/>
            <a:ext cx="3838017" cy="4165874"/>
          </a:xfrm>
          <a:prstGeom prst="rect">
            <a:avLst/>
          </a:prstGeom>
          <a:noFill/>
          <a:ln>
            <a:noFill/>
          </a:ln>
        </p:spPr>
      </p:pic>
      <p:sp>
        <p:nvSpPr>
          <p:cNvPr id="331" name="Google Shape;331;p2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814</Words>
  <Application>Microsoft Office PowerPoint</Application>
  <PresentationFormat>On-screen Show (16:9)</PresentationFormat>
  <Paragraphs>129</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Maven Pro</vt:lpstr>
      <vt:lpstr>Arial</vt:lpstr>
      <vt:lpstr>Nunito</vt:lpstr>
      <vt:lpstr>Momentum</vt:lpstr>
      <vt:lpstr>Semiconductor Data Analysis with Python</vt:lpstr>
      <vt:lpstr>BIO</vt:lpstr>
      <vt:lpstr>Domain - Automatic Test Equipment (ATE)</vt:lpstr>
      <vt:lpstr>ATE - LTX 77 (1977, some in use today)</vt:lpstr>
      <vt:lpstr>ATE - Teradyne Tiger (2000)</vt:lpstr>
      <vt:lpstr>ATE Present - Advantest 93K </vt:lpstr>
      <vt:lpstr>Managing Semiconductor Test Data</vt:lpstr>
      <vt:lpstr>Data Analysis Experience</vt:lpstr>
      <vt:lpstr>LTX Histogram (aka DPLOT)</vt:lpstr>
      <vt:lpstr>Shmoo Plot</vt:lpstr>
      <vt:lpstr>STDF Files</vt:lpstr>
      <vt:lpstr>Python Libraries for Data Analysis</vt:lpstr>
      <vt:lpstr>Plotly Dashboard </vt:lpstr>
      <vt:lpstr>Data Viz Example: Wafer Map (matplotlib)</vt:lpstr>
      <vt:lpstr>Timeline Plot (plotly) </vt:lpstr>
      <vt:lpstr>Data Viz Example: etest data/plotly </vt:lpstr>
      <vt:lpstr>Data Viz Example: FAB Data vs. ATE Yield (seaborn)</vt:lpstr>
      <vt:lpstr>Process, Voltage, Temperature (PVT) Inactive Current</vt:lpstr>
      <vt:lpstr>Box Plot (seaborn)</vt:lpstr>
      <vt:lpstr>Future Direction, Semiconductor Test Data</vt:lpstr>
      <vt:lpstr>Inspiration move me brightly</vt:lpstr>
      <vt:lpstr>GitHub Repo with presentation, jupyter notebook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Michael Purtell</dc:creator>
  <cp:lastModifiedBy>Michael Purtell</cp:lastModifiedBy>
  <cp:revision>1</cp:revision>
  <dcterms:modified xsi:type="dcterms:W3CDTF">2025-06-27T02:29:49Z</dcterms:modified>
</cp:coreProperties>
</file>