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0" r:id="rId3"/>
    <p:sldId id="311" r:id="rId4"/>
    <p:sldId id="313" r:id="rId5"/>
    <p:sldId id="308" r:id="rId6"/>
    <p:sldId id="301" r:id="rId7"/>
  </p:sldIdLst>
  <p:sldSz cx="10080625" cy="7559675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8" autoAdjust="0"/>
    <p:restoredTop sz="94651" autoAdjust="0"/>
  </p:normalViewPr>
  <p:slideViewPr>
    <p:cSldViewPr>
      <p:cViewPr>
        <p:scale>
          <a:sx n="80" d="100"/>
          <a:sy n="80" d="100"/>
        </p:scale>
        <p:origin x="-2088" y="-12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648DA2C-4935-9E4B-9122-36416A6EF122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57300" y="730250"/>
            <a:ext cx="479901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76049136-6799-3E46-ADB8-F6FD31A0FE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806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fi-FI" sz="200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5CE2-FAB5-4040-BF2D-73840C5D89CA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97E80-74E3-FF4B-BC17-34D77D486C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915E2-A936-A744-8BDF-21233ED1EAB6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3C328-D9F8-1548-8FED-E2EE967DD70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D3FD-2EF2-094B-A274-B90D14FAA5C3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AA2-E821-D54B-BE3D-0FE4A13A304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20A32-5C7B-DA48-A228-2EFD7CB7D514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4817-5600-0E44-9FE9-3E4A908694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364C-A8A1-0D42-8B24-691C0AD0D93E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7449-5DD4-0949-B495-CC5AFC6E108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0A357-72CB-E545-B48D-708E478131A2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E0994-F481-1E4E-A6CB-98923D12E9D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F01C-998D-294B-8246-FBAA8E292A87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F2B7-F69F-0246-97BF-A83CADA1776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7D72-46FD-A24E-B4F4-C20ADA699D7C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BFFF1-806D-3041-885D-FC15D134D68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44175-36AF-114B-AF10-91E4210FB6AB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08CF-7A01-174A-B536-B01E19C1138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AEC15-E94A-4549-9627-5AE7922C18A6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2FA9F-A6CF-7646-B7A2-B512E67837B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4DD0-2B9B-304C-9338-8F96D3D7AD1B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208C-842D-494D-9099-5440C1E7AFD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68313" y="0"/>
            <a:ext cx="907097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72562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2F116E3F-23D3-B143-BA0A-E5CFA09D6395}" type="datetime1">
              <a:rPr lang="en-US"/>
              <a:pPr>
                <a:defRPr/>
              </a:pPr>
              <a:t>6/23/17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6300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latin typeface="Times New Roman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F7BB6518-230D-E247-AC6F-5D7AF752721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95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727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1590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616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6pPr>
      <a:lvl7pPr marL="3073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7pPr>
      <a:lvl8pPr marL="35306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8pPr>
      <a:lvl9pPr marL="39878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emf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ukushima-oct-2011-10-13.png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7266363">
            <a:off x="2364530" y="2687268"/>
            <a:ext cx="6118639" cy="4323741"/>
          </a:xfrm>
          <a:prstGeom prst="rect">
            <a:avLst/>
          </a:prstGeom>
          <a:effectLst/>
        </p:spPr>
      </p:pic>
      <p:sp>
        <p:nvSpPr>
          <p:cNvPr id="15363" name="Title 1"/>
          <p:cNvSpPr txBox="1">
            <a:spLocks noGrp="1"/>
          </p:cNvSpPr>
          <p:nvPr>
            <p:ph type="title" idx="4294967295"/>
          </p:nvPr>
        </p:nvSpPr>
        <p:spPr>
          <a:xfrm>
            <a:off x="1535112" y="2992774"/>
            <a:ext cx="6934200" cy="677108"/>
          </a:xfr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Social </a:t>
            </a:r>
            <a:r>
              <a:rPr lang="en-US" dirty="0">
                <a:solidFill>
                  <a:schemeClr val="tx1"/>
                </a:solidFill>
              </a:rPr>
              <a:t>Network Analysis </a:t>
            </a:r>
          </a:p>
        </p:txBody>
      </p:sp>
      <p:sp>
        <p:nvSpPr>
          <p:cNvPr id="15364" name="Title 2"/>
          <p:cNvSpPr txBox="1">
            <a:spLocks noGrp="1"/>
          </p:cNvSpPr>
          <p:nvPr>
            <p:ph type="title" idx="4294967295"/>
          </p:nvPr>
        </p:nvSpPr>
        <p:spPr>
          <a:xfrm>
            <a:off x="2982912" y="4283829"/>
            <a:ext cx="4114800" cy="1354217"/>
          </a:xfrm>
        </p:spPr>
        <p:txBody>
          <a:bodyPr wrap="square">
            <a:spAutoFit/>
          </a:bodyPr>
          <a:lstStyle/>
          <a:p>
            <a:pPr algn="ctr" eaLnBrk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Manuel Gomez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Rodriguez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Utkarsh Upadhyay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Isabel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Valera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400" b="0" baseline="30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-8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705" y="5532437"/>
            <a:ext cx="1861207" cy="1511300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 bwMode="auto">
          <a:xfrm>
            <a:off x="3592512" y="2109271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MLSS-17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Tutorial </a:t>
            </a:r>
            <a:endParaRPr kumimoji="0" lang="en-US" sz="2400" b="0" i="0" u="none" strike="noStrike" kern="0" cap="small" spc="0" normalizeH="0" baseline="30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-8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electrical-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12" y="4846637"/>
            <a:ext cx="2602819" cy="2395568"/>
          </a:xfrm>
          <a:prstGeom prst="rect">
            <a:avLst/>
          </a:prstGeom>
        </p:spPr>
      </p:pic>
      <p:pic>
        <p:nvPicPr>
          <p:cNvPr id="37" name="Picture 36" descr="protein-netwo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12" y="4618037"/>
            <a:ext cx="2645488" cy="2682061"/>
          </a:xfrm>
          <a:prstGeom prst="rect">
            <a:avLst/>
          </a:prstGeom>
        </p:spPr>
      </p:pic>
      <p:pic>
        <p:nvPicPr>
          <p:cNvPr id="33" name="Picture 32" descr="transporation-networ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2" y="4541837"/>
            <a:ext cx="2462620" cy="2675966"/>
          </a:xfrm>
          <a:prstGeom prst="rect">
            <a:avLst/>
          </a:prstGeom>
        </p:spPr>
      </p:pic>
      <p:pic>
        <p:nvPicPr>
          <p:cNvPr id="27" name="Picture 26" descr="information-network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312" y="1341437"/>
            <a:ext cx="2828356" cy="2730826"/>
          </a:xfrm>
          <a:prstGeom prst="rect">
            <a:avLst/>
          </a:prstGeom>
        </p:spPr>
      </p:pic>
      <p:pic>
        <p:nvPicPr>
          <p:cNvPr id="23" name="Picture 22" descr="social-networ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712" y="1341437"/>
            <a:ext cx="2755208" cy="2633297"/>
          </a:xfrm>
          <a:prstGeom prst="rect">
            <a:avLst/>
          </a:prstGeom>
        </p:spPr>
      </p:pic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82222"/>
            <a:ext cx="9070975" cy="615553"/>
          </a:xfrm>
        </p:spPr>
        <p:txBody>
          <a:bodyPr>
            <a:spAutoFit/>
          </a:bodyPr>
          <a:lstStyle/>
          <a:p>
            <a:pPr eaLnBrk="1"/>
            <a:r>
              <a:rPr lang="en-US" sz="4000" dirty="0" smtClean="0">
                <a:latin typeface="Calibri"/>
              </a:rPr>
              <a:t>Interconnected World</a:t>
            </a:r>
            <a:endParaRPr lang="en-US" sz="40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16312" y="3703637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World Wide Web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45312" y="6644118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Internet of Things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2112" y="3672318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Social Networks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312" y="6675437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Transportation </a:t>
            </a:r>
            <a:br>
              <a:rPr lang="en-US" sz="2800" b="1" cap="small" dirty="0" smtClean="0">
                <a:latin typeface="Calibri" charset="0"/>
              </a:rPr>
            </a:br>
            <a:r>
              <a:rPr lang="en-US" sz="2800" b="1" cap="small" dirty="0" smtClean="0">
                <a:latin typeface="Calibri" charset="0"/>
              </a:rPr>
              <a:t>Networks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97712" y="3703637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Information Networks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8712" y="6644118"/>
            <a:ext cx="2514600" cy="71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70000"/>
              </a:lnSpc>
              <a:buSzTx/>
            </a:pPr>
            <a:r>
              <a:rPr lang="en-US" sz="2800" b="1" cap="small" dirty="0" smtClean="0">
                <a:latin typeface="Calibri" charset="0"/>
              </a:rPr>
              <a:t>Protein Interactions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2</a:t>
            </a:fld>
            <a:endParaRPr lang="fi-FI" dirty="0"/>
          </a:p>
        </p:txBody>
      </p:sp>
      <p:pic>
        <p:nvPicPr>
          <p:cNvPr id="24" name="Picture 23" descr="ww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112" y="1265237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5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8" grpId="0"/>
      <p:bldP spid="26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51445"/>
            <a:ext cx="9612312" cy="615553"/>
          </a:xfrm>
        </p:spPr>
        <p:txBody>
          <a:bodyPr wrap="square">
            <a:spAutoFit/>
          </a:bodyPr>
          <a:lstStyle/>
          <a:p>
            <a:pPr eaLnBrk="1"/>
            <a:r>
              <a:rPr lang="en-US" sz="4000" dirty="0" smtClean="0">
                <a:latin typeface="Calibri"/>
              </a:rPr>
              <a:t>Social events over networks</a:t>
            </a:r>
            <a:endParaRPr lang="en-US" sz="4000" i="1" dirty="0">
              <a:latin typeface="Calibri"/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3</a:t>
            </a:fld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20" y="1187549"/>
            <a:ext cx="6552728" cy="59338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12520" y="7092205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/>
              </a:rPr>
              <a:t>Qmee, 2013</a:t>
            </a:r>
          </a:p>
        </p:txBody>
      </p:sp>
    </p:spTree>
    <p:extLst>
      <p:ext uri="{BB962C8B-B14F-4D97-AF65-F5344CB8AC3E}">
        <p14:creationId xmlns:p14="http://schemas.microsoft.com/office/powerpoint/2010/main" val="24936072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6136" y="3191993"/>
            <a:ext cx="648072" cy="6598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6096" y="1907629"/>
            <a:ext cx="648072" cy="64439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74764" y="1548659"/>
            <a:ext cx="4790084" cy="4155649"/>
            <a:chOff x="610268" y="3491805"/>
            <a:chExt cx="4286028" cy="38676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268" y="3491805"/>
              <a:ext cx="4286028" cy="386761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4032200" y="6804173"/>
              <a:ext cx="43204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0312" y="6432524"/>
            <a:ext cx="4143933" cy="1016819"/>
            <a:chOff x="7128544" y="3267074"/>
            <a:chExt cx="4143933" cy="10168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8544" y="3699122"/>
              <a:ext cx="4143933" cy="5847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5131" y="3267074"/>
              <a:ext cx="1872208" cy="413562"/>
            </a:xfrm>
            <a:prstGeom prst="rect">
              <a:avLst/>
            </a:prstGeom>
          </p:spPr>
        </p:pic>
      </p:grpSp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51445"/>
            <a:ext cx="8820471" cy="615553"/>
          </a:xfrm>
        </p:spPr>
        <p:txBody>
          <a:bodyPr wrap="square">
            <a:spAutoFit/>
          </a:bodyPr>
          <a:lstStyle/>
          <a:p>
            <a:pPr eaLnBrk="1"/>
            <a:r>
              <a:rPr lang="en-US" sz="4000" dirty="0" smtClean="0">
                <a:latin typeface="Calibri"/>
              </a:rPr>
              <a:t>Example: Idea adoption/viral </a:t>
            </a:r>
            <a:r>
              <a:rPr lang="en-US" sz="4000" dirty="0" smtClean="0">
                <a:latin typeface="Calibri"/>
              </a:rPr>
              <a:t>marketing</a:t>
            </a:r>
            <a:endParaRPr lang="en-US" sz="4000" i="1" dirty="0">
              <a:latin typeface="Calibri"/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4</a:t>
            </a:fld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7776616" y="5488284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/>
              </a:rPr>
              <a:t>Friggeri et al., 2014</a:t>
            </a:r>
          </a:p>
        </p:txBody>
      </p:sp>
      <p:sp>
        <p:nvSpPr>
          <p:cNvPr id="8" name="Rectangle 7"/>
          <p:cNvSpPr/>
          <p:nvPr/>
        </p:nvSpPr>
        <p:spPr>
          <a:xfrm>
            <a:off x="935856" y="6156101"/>
            <a:ext cx="4680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/>
              </a:rPr>
              <a:t>They can have an impact </a:t>
            </a:r>
            <a:br>
              <a:rPr lang="en-US" sz="3200" b="1" dirty="0" smtClean="0">
                <a:latin typeface="Calibri"/>
              </a:rPr>
            </a:br>
            <a:r>
              <a:rPr lang="en-US" sz="3200" b="1" dirty="0" smtClean="0">
                <a:latin typeface="Calibri"/>
              </a:rPr>
              <a:t>in the off-line world </a:t>
            </a:r>
            <a:endParaRPr lang="en-US" sz="3200" b="1" dirty="0" smtClean="0"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912" y="2339677"/>
            <a:ext cx="648072" cy="69491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2087984" y="2292289"/>
            <a:ext cx="1008112" cy="2634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528144" y="2555701"/>
            <a:ext cx="144016" cy="636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12" y="4499917"/>
            <a:ext cx="648072" cy="6480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3968" y="3707829"/>
            <a:ext cx="648072" cy="6480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3196" y="1787578"/>
            <a:ext cx="697185" cy="69718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576064" y="1649214"/>
            <a:ext cx="374904" cy="7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215776" y="1403573"/>
            <a:ext cx="360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 smtClean="0">
                <a:latin typeface="Calibri"/>
              </a:rPr>
              <a:t>S</a:t>
            </a:r>
            <a:endParaRPr lang="en-US" sz="2200" b="1" dirty="0" smtClean="0">
              <a:latin typeface="Calibri"/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856" y="1373956"/>
            <a:ext cx="36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libri"/>
              </a:rPr>
              <a:t>D</a:t>
            </a:r>
            <a:endParaRPr lang="en-US" sz="2200" b="1" dirty="0" smtClean="0">
              <a:latin typeface="Calibri"/>
              <a:cs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3768" y="1619597"/>
            <a:ext cx="936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latin typeface="Calibri"/>
              </a:rPr>
              <a:t>means</a:t>
            </a:r>
            <a:endParaRPr lang="en-US" sz="1400" b="1" dirty="0" smtClean="0"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44264" y="1785099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Calibri"/>
              </a:rPr>
              <a:t>D follows S</a:t>
            </a:r>
            <a:endParaRPr lang="en-US" sz="1600" b="1" dirty="0" smtClean="0">
              <a:latin typeface="Calibri"/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5776" y="1475581"/>
            <a:ext cx="1080120" cy="676656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14" idx="1"/>
          </p:cNvCxnSpPr>
          <p:nvPr/>
        </p:nvCxnSpPr>
        <p:spPr bwMode="auto">
          <a:xfrm>
            <a:off x="1943968" y="2915741"/>
            <a:ext cx="1512168" cy="606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799952" y="2987749"/>
            <a:ext cx="36004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endCxn id="17" idx="0"/>
          </p:cNvCxnSpPr>
          <p:nvPr/>
        </p:nvCxnSpPr>
        <p:spPr bwMode="auto">
          <a:xfrm flipH="1">
            <a:off x="3564148" y="3851845"/>
            <a:ext cx="18002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20032" y="4211885"/>
            <a:ext cx="7920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168104" y="1547589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</a:rPr>
              <a:t>Christine</a:t>
            </a:r>
            <a:endParaRPr lang="en-US" b="1" dirty="0" smtClean="0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95896" y="2042353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</a:rPr>
              <a:t>Bob</a:t>
            </a:r>
            <a:endParaRPr lang="en-US" b="1" dirty="0" smtClean="0"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44168" y="2834441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</a:rPr>
              <a:t>Beth</a:t>
            </a:r>
            <a:endParaRPr lang="en-US" b="1" dirty="0" smtClean="0">
              <a:latin typeface="Calibri"/>
              <a:cs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39912" y="3635821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</a:rPr>
              <a:t>Joe</a:t>
            </a:r>
            <a:endParaRPr lang="en-US" b="1" dirty="0" smtClean="0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44168" y="4283893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</a:rPr>
              <a:t>David</a:t>
            </a:r>
            <a:endParaRPr lang="en-US" b="1" dirty="0" smtClean="0"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00152" y="2073131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alibri"/>
              </a:rPr>
              <a:t>3.00pm</a:t>
            </a:r>
            <a:endParaRPr lang="en-US" sz="1600" b="1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3808" y="2433171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alibri"/>
              </a:rPr>
              <a:t>3.25pm</a:t>
            </a:r>
            <a:endParaRPr lang="en-US" sz="1600" b="1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88184" y="3203773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alibri"/>
              </a:rPr>
              <a:t>3.27pm</a:t>
            </a:r>
            <a:endParaRPr lang="en-US" sz="1600" b="1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44168" y="4643933"/>
            <a:ext cx="115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alibri"/>
              </a:rPr>
              <a:t>4.15pm</a:t>
            </a:r>
            <a:endParaRPr lang="en-US" sz="1600" b="1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7422" name="Oval 17421"/>
          <p:cNvSpPr/>
          <p:nvPr/>
        </p:nvSpPr>
        <p:spPr bwMode="auto">
          <a:xfrm>
            <a:off x="3096096" y="1907629"/>
            <a:ext cx="648072" cy="648072"/>
          </a:xfrm>
          <a:prstGeom prst="ellips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1439912" y="2339677"/>
            <a:ext cx="648072" cy="648072"/>
          </a:xfrm>
          <a:prstGeom prst="ellips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456136" y="3203773"/>
            <a:ext cx="648072" cy="648072"/>
          </a:xfrm>
          <a:prstGeom prst="ellips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240112" y="4499917"/>
            <a:ext cx="648072" cy="648072"/>
          </a:xfrm>
          <a:prstGeom prst="ellips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669509" y="5147989"/>
            <a:ext cx="2758" cy="7143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575816" y="5580037"/>
            <a:ext cx="4536504" cy="14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5724053"/>
            <a:ext cx="76200" cy="1651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 bwMode="auto">
          <a:xfrm>
            <a:off x="1654021" y="5219997"/>
            <a:ext cx="144016" cy="144016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7" name="Straight Connector 76"/>
          <p:cNvCxnSpPr>
            <a:stCxn id="76" idx="2"/>
          </p:cNvCxnSpPr>
          <p:nvPr/>
        </p:nvCxnSpPr>
        <p:spPr bwMode="auto">
          <a:xfrm>
            <a:off x="1726029" y="5364013"/>
            <a:ext cx="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893538" y="5147989"/>
            <a:ext cx="2758" cy="7143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1871960" y="5219552"/>
            <a:ext cx="144016" cy="144016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43968" y="5365856"/>
            <a:ext cx="0" cy="2194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4032200" y="5221772"/>
            <a:ext cx="144016" cy="144016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4104208" y="5368076"/>
            <a:ext cx="0" cy="2194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91840" y="5219997"/>
            <a:ext cx="144016" cy="144016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7" name="Straight Connector 86"/>
          <p:cNvCxnSpPr>
            <a:stCxn id="86" idx="2"/>
          </p:cNvCxnSpPr>
          <p:nvPr/>
        </p:nvCxnSpPr>
        <p:spPr bwMode="auto">
          <a:xfrm>
            <a:off x="863848" y="5364013"/>
            <a:ext cx="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4442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5" grpId="0"/>
      <p:bldP spid="56" grpId="0"/>
      <p:bldP spid="57" grpId="0"/>
      <p:bldP spid="58" grpId="0"/>
      <p:bldP spid="17422" grpId="0" animBg="1"/>
      <p:bldP spid="60" grpId="0" animBg="1"/>
      <p:bldP spid="70" grpId="0" animBg="1"/>
      <p:bldP spid="71" grpId="0" animBg="1"/>
      <p:bldP spid="76" grpId="0" animBg="1"/>
      <p:bldP spid="81" grpId="0" animBg="1"/>
      <p:bldP spid="83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21500" y="6886575"/>
            <a:ext cx="2349500" cy="522288"/>
          </a:xfrm>
        </p:spPr>
        <p:txBody>
          <a:bodyPr/>
          <a:lstStyle/>
          <a:p>
            <a:pPr>
              <a:defRPr/>
            </a:pPr>
            <a:fld id="{BBA3DFFA-33A2-F64C-9AD4-0C864C45711A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sp>
        <p:nvSpPr>
          <p:cNvPr id="19459" name="Text Box 2"/>
          <p:cNvSpPr txBox="1">
            <a:spLocks noGrp="1"/>
          </p:cNvSpPr>
          <p:nvPr>
            <p:ph type="title" idx="4294967295"/>
          </p:nvPr>
        </p:nvSpPr>
        <p:spPr>
          <a:xfrm>
            <a:off x="468313" y="0"/>
            <a:ext cx="9612312" cy="1262063"/>
          </a:xfrm>
        </p:spPr>
        <p:txBody>
          <a:bodyPr/>
          <a:lstStyle/>
          <a:p>
            <a:r>
              <a:rPr lang="en-US" dirty="0" smtClean="0"/>
              <a:t>Practical Outline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377825" y="1341437"/>
            <a:ext cx="44338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Wingdings" pitchFamily="-84" charset="2"/>
              <a:buNone/>
            </a:pPr>
            <a:r>
              <a:rPr lang="en-US" sz="3000" cap="small" dirty="0" smtClean="0">
                <a:latin typeface="Calibri" pitchFamily="-84" charset="0"/>
              </a:rPr>
              <a:t>Tools </a:t>
            </a:r>
            <a:r>
              <a:rPr lang="en-US" sz="3000" cap="small" dirty="0">
                <a:latin typeface="Calibri" pitchFamily="-84" charset="0"/>
              </a:rPr>
              <a:t>for</a:t>
            </a:r>
            <a:r>
              <a:rPr lang="en-US" sz="3000" cap="small" dirty="0" smtClean="0">
                <a:latin typeface="Calibri" pitchFamily="-84" charset="0"/>
              </a:rPr>
              <a:t> </a:t>
            </a:r>
            <a:r>
              <a:rPr lang="en-US" sz="3000" b="1" cap="small" dirty="0" smtClean="0">
                <a:latin typeface="Calibri" pitchFamily="-84" charset="0"/>
              </a:rPr>
              <a:t>Network </a:t>
            </a:r>
            <a:br>
              <a:rPr lang="en-US" sz="3000" b="1" cap="small" dirty="0" smtClean="0">
                <a:latin typeface="Calibri" pitchFamily="-84" charset="0"/>
              </a:rPr>
            </a:br>
            <a:r>
              <a:rPr lang="en-US" sz="3000" b="1" cap="small" dirty="0" smtClean="0">
                <a:latin typeface="Calibri" pitchFamily="-84" charset="0"/>
              </a:rPr>
              <a:t>Analysis and</a:t>
            </a:r>
            <a:r>
              <a:rPr lang="en-US" sz="3000" cap="small" dirty="0" smtClean="0">
                <a:latin typeface="Calibri" pitchFamily="-84" charset="0"/>
              </a:rPr>
              <a:t> </a:t>
            </a:r>
            <a:r>
              <a:rPr lang="en-US" sz="3000" b="1" cap="small" dirty="0" smtClean="0">
                <a:latin typeface="Calibri" pitchFamily="-84" charset="0"/>
              </a:rPr>
              <a:t>Visualization</a:t>
            </a:r>
            <a:endParaRPr lang="en-US" sz="3000" cap="small" dirty="0">
              <a:latin typeface="Calibri" pitchFamily="-84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458912" y="2874962"/>
            <a:ext cx="182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alibri" pitchFamily="-84" charset="0"/>
              </a:rPr>
              <a:t>SNAP (C++)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468040" y="4691022"/>
            <a:ext cx="1895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Gephi (GUI)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5116512" y="1565572"/>
            <a:ext cx="4433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Wingdings" pitchFamily="-84" charset="2"/>
              <a:buNone/>
            </a:pPr>
            <a:r>
              <a:rPr lang="en-US" sz="3000" b="1" cap="small" dirty="0" smtClean="0">
                <a:latin typeface="Calibri" pitchFamily="-84" charset="0"/>
              </a:rPr>
              <a:t>Models and algorithms</a:t>
            </a:r>
            <a:endParaRPr lang="en-US" sz="3000" b="1" cap="small" dirty="0">
              <a:latin typeface="Calibri" pitchFamily="-8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268912" y="2332037"/>
            <a:ext cx="37696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Social Networks Models: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82712" y="6370637"/>
            <a:ext cx="21807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SNAP + Gephi</a:t>
            </a:r>
            <a:endParaRPr lang="en-US" sz="2800" dirty="0">
              <a:latin typeface="Calibri" pitchFamily="-8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97512" y="2865437"/>
            <a:ext cx="323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Forest Fire Model 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301484" y="3995042"/>
            <a:ext cx="3701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Social Networks Mining: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497512" y="4452242"/>
            <a:ext cx="264687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Visualization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Properties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Manipulation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301484" y="5913437"/>
            <a:ext cx="39409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Calibri" pitchFamily="-84" charset="0"/>
              </a:rPr>
              <a:t>Information Propagation: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497512" y="6370637"/>
            <a:ext cx="408316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Indep. Cascade Model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pitchFamily="-84" charset="0"/>
              </a:rPr>
              <a:t>Influence Maximization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68312" y="3930649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68312" y="5911849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3363912" y="3170237"/>
            <a:ext cx="1447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Left Brace 37"/>
          <p:cNvSpPr/>
          <p:nvPr/>
        </p:nvSpPr>
        <p:spPr bwMode="auto">
          <a:xfrm>
            <a:off x="5040312" y="2484437"/>
            <a:ext cx="152400" cy="1295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440112" y="4999037"/>
            <a:ext cx="1447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Left Brace 39"/>
          <p:cNvSpPr/>
          <p:nvPr/>
        </p:nvSpPr>
        <p:spPr bwMode="auto">
          <a:xfrm>
            <a:off x="5040312" y="4084636"/>
            <a:ext cx="152400" cy="1720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Left Brace 40"/>
          <p:cNvSpPr/>
          <p:nvPr/>
        </p:nvSpPr>
        <p:spPr bwMode="auto">
          <a:xfrm>
            <a:off x="5040312" y="6065837"/>
            <a:ext cx="152400" cy="1295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668712" y="6673849"/>
            <a:ext cx="1219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8312" y="2332037"/>
            <a:ext cx="9296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9"/>
          <p:cNvSpPr>
            <a:spLocks noChangeArrowheads="1"/>
          </p:cNvSpPr>
          <p:nvPr/>
        </p:nvSpPr>
        <p:spPr bwMode="auto">
          <a:xfrm rot="16200000">
            <a:off x="-143652" y="2867801"/>
            <a:ext cx="1289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1</a:t>
            </a:r>
            <a:r>
              <a:rPr lang="en-US" sz="2800" b="1" baseline="30000" dirty="0" smtClean="0">
                <a:latin typeface="Calibri" pitchFamily="-84" charset="0"/>
              </a:rPr>
              <a:t>st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 rot="16200000">
            <a:off x="-184210" y="4660960"/>
            <a:ext cx="1371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2</a:t>
            </a:r>
            <a:r>
              <a:rPr lang="en-US" sz="2800" b="1" baseline="30000" dirty="0" smtClean="0">
                <a:latin typeface="Calibri" pitchFamily="-84" charset="0"/>
              </a:rPr>
              <a:t>nd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 rot="16200000">
            <a:off x="-184210" y="6413560"/>
            <a:ext cx="1371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Calibri" pitchFamily="-84" charset="0"/>
              </a:rPr>
              <a:t>3</a:t>
            </a:r>
            <a:r>
              <a:rPr lang="en-US" sz="2800" b="1" baseline="30000" dirty="0" smtClean="0">
                <a:latin typeface="Calibri" pitchFamily="-84" charset="0"/>
              </a:rPr>
              <a:t>rd</a:t>
            </a:r>
            <a:r>
              <a:rPr lang="en-US" sz="2800" b="1" dirty="0" smtClean="0">
                <a:latin typeface="Calibri" pitchFamily="-84" charset="0"/>
              </a:rPr>
              <a:t> </a:t>
            </a:r>
            <a:r>
              <a:rPr lang="en-US" sz="2800" b="1" cap="small" dirty="0" smtClean="0">
                <a:latin typeface="Calibri" pitchFamily="-84" charset="0"/>
              </a:rPr>
              <a:t>Part</a:t>
            </a:r>
            <a:endParaRPr lang="en-US" sz="2800" b="1" cap="small" dirty="0">
              <a:latin typeface="Calibri" pitchFamily="-8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8" grpId="0" animBg="1"/>
      <p:bldP spid="40" grpId="0" animBg="1"/>
      <p:bldP spid="41" grpId="0" animBg="1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A53E-912B-994A-99E1-14CE968C5B18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1741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95275"/>
            <a:ext cx="9070975" cy="677863"/>
          </a:xfrm>
        </p:spPr>
        <p:txBody>
          <a:bodyPr>
            <a:spAutoFit/>
          </a:bodyPr>
          <a:lstStyle/>
          <a:p>
            <a:pPr eaLnBrk="1"/>
            <a:r>
              <a:rPr lang="en-US" dirty="0" smtClean="0"/>
              <a:t>Getting started</a:t>
            </a:r>
          </a:p>
        </p:txBody>
      </p:sp>
      <p:sp>
        <p:nvSpPr>
          <p:cNvPr id="17413" name="Text Placeholder 2"/>
          <p:cNvSpPr txBox="1">
            <a:spLocks/>
          </p:cNvSpPr>
          <p:nvPr/>
        </p:nvSpPr>
        <p:spPr bwMode="auto">
          <a:xfrm>
            <a:off x="544512" y="1493838"/>
            <a:ext cx="92963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1. Download the handout to your personal laptop: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914399" y="2100460"/>
            <a:ext cx="976471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defRPr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/Networks-Learning</a:t>
            </a:r>
            <a:r>
              <a:rPr lang="en-US" sz="2000" dirty="0" smtClean="0"/>
              <a:t>/mlss</a:t>
            </a:r>
            <a:r>
              <a:rPr lang="en-US" sz="2000" dirty="0"/>
              <a:t>-2017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endParaRPr lang="es-ES" sz="2000" dirty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44512" y="3703637"/>
            <a:ext cx="9372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3. Use your laptop (mac/linux) or ssh to a linux machine in mpi, download the code package (includes SNAP) &amp; compile it: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4512" y="2636837"/>
            <a:ext cx="861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2. Download Gephi to your personal laptop: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925512" y="4680842"/>
            <a:ext cx="9296400" cy="142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defRPr/>
            </a:pPr>
            <a: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&gt; cd code-networks/</a:t>
            </a:r>
            <a:b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</a:br>
            <a: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&gt; make</a:t>
            </a:r>
            <a:br>
              <a:rPr lang="es-ES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</a:br>
            <a:endParaRPr lang="es-ES" dirty="0" smtClean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endParaRPr lang="es-ES" sz="28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925513" y="3246437"/>
            <a:ext cx="6476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309"/>
              </a:buClr>
              <a:buFont typeface="Wingdings" charset="2"/>
              <a:buNone/>
              <a:defRPr/>
            </a:pPr>
            <a:r>
              <a:rPr lang="es-ES" sz="2000" dirty="0" smtClean="0">
                <a:solidFill>
                  <a:srgbClr val="000000"/>
                </a:solidFill>
                <a:latin typeface="Courier"/>
                <a:ea typeface="DejaVu Sans" charset="0"/>
                <a:cs typeface="DejaVu Sans" charset="0"/>
              </a:rPr>
              <a:t>http://gephi.org/users/download/</a:t>
            </a:r>
            <a:endParaRPr lang="es-ES" sz="2000" dirty="0">
              <a:solidFill>
                <a:srgbClr val="000000"/>
              </a:solidFill>
              <a:latin typeface="Courier"/>
              <a:ea typeface="DejaVu Sans" charset="0"/>
              <a:cs typeface="DejaVu Sans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544512" y="5380037"/>
            <a:ext cx="861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FF6309"/>
              </a:buClr>
              <a:buFont typeface="Wingdings" pitchFamily="-84" charset="2"/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Calibri" pitchFamily="-84" charset="0"/>
                <a:ea typeface="DejaVu Sans" charset="0"/>
                <a:cs typeface="DejaVu Sans" charset="0"/>
              </a:rPr>
              <a:t>4. You are ready to start reading the handout!</a:t>
            </a:r>
            <a:endParaRPr lang="es-ES" sz="2800" dirty="0">
              <a:solidFill>
                <a:srgbClr val="000000"/>
              </a:solidFill>
              <a:latin typeface="Calibri" pitchFamily="-8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28422</TotalTime>
  <Words>212</Words>
  <Application>Microsoft Macintosh PowerPoint</Application>
  <PresentationFormat>Custom</PresentationFormat>
  <Paragraphs>59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Glossy</vt:lpstr>
      <vt:lpstr>Social Network Analysis </vt:lpstr>
      <vt:lpstr>Interconnected World</vt:lpstr>
      <vt:lpstr>Social events over networks</vt:lpstr>
      <vt:lpstr>Example: Idea adoption/viral marketing</vt:lpstr>
      <vt:lpstr>Practical Outline</vt:lpstr>
      <vt:lpstr>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Networks of Diffusion</dc:title>
  <cp:lastModifiedBy>Manuel Gomez Rodriguez</cp:lastModifiedBy>
  <cp:revision>1006</cp:revision>
  <dcterms:created xsi:type="dcterms:W3CDTF">2013-10-22T12:38:09Z</dcterms:created>
  <dcterms:modified xsi:type="dcterms:W3CDTF">2017-06-23T08:51:23Z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