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306" r:id="rId4"/>
    <p:sldId id="307" r:id="rId5"/>
    <p:sldId id="302" r:id="rId6"/>
    <p:sldId id="308" r:id="rId7"/>
    <p:sldId id="301" r:id="rId8"/>
    <p:sldId id="309" r:id="rId9"/>
    <p:sldId id="304" r:id="rId10"/>
  </p:sldIdLst>
  <p:sldSz cx="10080625" cy="7559675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8" autoAdjust="0"/>
    <p:restoredTop sz="94651" autoAdjust="0"/>
  </p:normalViewPr>
  <p:slideViewPr>
    <p:cSldViewPr>
      <p:cViewPr>
        <p:scale>
          <a:sx n="80" d="100"/>
          <a:sy n="80" d="100"/>
        </p:scale>
        <p:origin x="-752" y="-1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648DA2C-4935-9E4B-9122-36416A6EF122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57300" y="730250"/>
            <a:ext cx="479901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76049136-6799-3E46-ADB8-F6FD31A0FE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806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fi-FI" sz="200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560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560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560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5CE2-FAB5-4040-BF2D-73840C5D89CA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97E80-74E3-FF4B-BC17-34D77D486C0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915E2-A936-A744-8BDF-21233ED1EAB6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3C328-D9F8-1548-8FED-E2EE967DD70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D3FD-2EF2-094B-A274-B90D14FAA5C3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3AA2-E821-D54B-BE3D-0FE4A13A304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20A32-5C7B-DA48-A228-2EFD7CB7D514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4817-5600-0E44-9FE9-3E4A908694E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364C-A8A1-0D42-8B24-691C0AD0D93E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17449-5DD4-0949-B495-CC5AFC6E108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0A357-72CB-E545-B48D-708E478131A2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E0994-F481-1E4E-A6CB-98923D12E9D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F01C-998D-294B-8246-FBAA8E292A87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F2B7-F69F-0246-97BF-A83CADA1776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7D72-46FD-A24E-B4F4-C20ADA699D7C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BFFF1-806D-3041-885D-FC15D134D68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44175-36AF-114B-AF10-91E4210FB6AB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908CF-7A01-174A-B536-B01E19C1138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AEC15-E94A-4549-9627-5AE7922C18A6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2FA9F-A6CF-7646-B7A2-B512E67837B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4DD0-2B9B-304C-9338-8F96D3D7AD1B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208C-842D-494D-9099-5440C1E7AFD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68313" y="0"/>
            <a:ext cx="907097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72562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latin typeface="Times New Roman" charset="0"/>
                <a:ea typeface="+mj-ea"/>
                <a:cs typeface="+mj-cs"/>
              </a:defRPr>
            </a:lvl1pPr>
          </a:lstStyle>
          <a:p>
            <a:pPr>
              <a:defRPr/>
            </a:pPr>
            <a:fld id="{2F116E3F-23D3-B143-BA0A-E5CFA09D6395}" type="datetime1">
              <a:rPr lang="en-US"/>
              <a:pPr>
                <a:defRPr/>
              </a:pPr>
              <a:t>5/30/17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1400">
                <a:latin typeface="Times New Roman" charset="0"/>
                <a:ea typeface="+mj-ea"/>
                <a:cs typeface="+mj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6300" y="6886575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latin typeface="Times New Roman" charset="0"/>
                <a:ea typeface="+mj-ea"/>
                <a:cs typeface="+mj-cs"/>
              </a:defRPr>
            </a:lvl1pPr>
          </a:lstStyle>
          <a:p>
            <a:pPr>
              <a:defRPr/>
            </a:pPr>
            <a:fld id="{F7BB6518-230D-E247-AC6F-5D7AF752721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2954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7272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1590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6162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6pPr>
      <a:lvl7pPr marL="30734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7pPr>
      <a:lvl8pPr marL="35306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8pPr>
      <a:lvl9pPr marL="39878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5.png"/><Relationship Id="rId1" Type="http://schemas.microsoft.com/office/2007/relationships/media" Target="file://localhost/Research/MPI/networks/talks/phd-oral-defense-2012/video-events-annotated.avi" TargetMode="External"/><Relationship Id="rId2" Type="http://schemas.openxmlformats.org/officeDocument/2006/relationships/video" Target="file://localhost/Research/MPI/networks/talks/phd-oral-defense-2012/video-events-annotated.avi" TargetMode="Externa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ukushima-oct-2011-10-13.png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7266363">
            <a:off x="2364530" y="2687268"/>
            <a:ext cx="6118639" cy="4323741"/>
          </a:xfrm>
          <a:prstGeom prst="rect">
            <a:avLst/>
          </a:prstGeom>
          <a:effectLst/>
        </p:spPr>
      </p:pic>
      <p:sp>
        <p:nvSpPr>
          <p:cNvPr id="15363" name="Title 1"/>
          <p:cNvSpPr txBox="1">
            <a:spLocks noGrp="1"/>
          </p:cNvSpPr>
          <p:nvPr>
            <p:ph type="title" idx="4294967295"/>
          </p:nvPr>
        </p:nvSpPr>
        <p:spPr>
          <a:xfrm>
            <a:off x="1535112" y="2992774"/>
            <a:ext cx="6934200" cy="677108"/>
          </a:xfr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Social </a:t>
            </a:r>
            <a:r>
              <a:rPr lang="en-US" dirty="0">
                <a:solidFill>
                  <a:schemeClr val="tx1"/>
                </a:solidFill>
              </a:rPr>
              <a:t>Network Analysis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4" name="Title 2"/>
          <p:cNvSpPr txBox="1">
            <a:spLocks noGrp="1"/>
          </p:cNvSpPr>
          <p:nvPr>
            <p:ph type="title" idx="4294967295"/>
          </p:nvPr>
        </p:nvSpPr>
        <p:spPr>
          <a:xfrm>
            <a:off x="2982912" y="4283829"/>
            <a:ext cx="4114800" cy="1354217"/>
          </a:xfrm>
        </p:spPr>
        <p:txBody>
          <a:bodyPr wrap="square">
            <a:spAutoFit/>
          </a:bodyPr>
          <a:lstStyle/>
          <a:p>
            <a:pPr algn="ctr" eaLnBrk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Manuel Gomez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Rodriguez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Utkarsh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Upadhyay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Isabel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Valera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400" b="0" baseline="30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-8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705" y="5532437"/>
            <a:ext cx="1861207" cy="1511300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 bwMode="auto">
          <a:xfrm>
            <a:off x="3592512" y="2109271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MLSS-17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Tutorial </a:t>
            </a:r>
            <a:endParaRPr kumimoji="0" lang="en-US" sz="2400" b="0" i="0" u="none" strike="noStrike" kern="0" cap="small" spc="0" normalizeH="0" baseline="30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-8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6"/>
          <p:cNvSpPr>
            <a:spLocks noChangeArrowheads="1"/>
          </p:cNvSpPr>
          <p:nvPr/>
        </p:nvSpPr>
        <p:spPr bwMode="auto">
          <a:xfrm>
            <a:off x="544513" y="2055813"/>
            <a:ext cx="8534400" cy="2257425"/>
          </a:xfrm>
          <a:prstGeom prst="rect">
            <a:avLst/>
          </a:prstGeom>
          <a:solidFill>
            <a:schemeClr val="accent1">
              <a:alpha val="23137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A53E-912B-994A-99E1-14CE968C5B18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sp>
        <p:nvSpPr>
          <p:cNvPr id="1741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95275"/>
            <a:ext cx="9070975" cy="677863"/>
          </a:xfrm>
        </p:spPr>
        <p:txBody>
          <a:bodyPr>
            <a:spAutoFit/>
          </a:bodyPr>
          <a:lstStyle/>
          <a:p>
            <a:pPr eaLnBrk="1"/>
            <a:r>
              <a:rPr lang="en-US" dirty="0" smtClean="0"/>
              <a:t>Networks and Graphs</a:t>
            </a:r>
          </a:p>
        </p:txBody>
      </p:sp>
      <p:sp>
        <p:nvSpPr>
          <p:cNvPr id="17413" name="Text Placeholder 2"/>
          <p:cNvSpPr txBox="1">
            <a:spLocks/>
          </p:cNvSpPr>
          <p:nvPr/>
        </p:nvSpPr>
        <p:spPr bwMode="auto">
          <a:xfrm>
            <a:off x="544513" y="1493838"/>
            <a:ext cx="8610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Networks are everywhere: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544513" y="4643438"/>
            <a:ext cx="86106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buFont typeface="Wingdings" charset="2"/>
              <a:buNone/>
              <a:defRPr/>
            </a:pP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Network mining, analysis, inference, etc… on real networks presents </a:t>
            </a:r>
            <a:r>
              <a:rPr lang="es-ES" sz="2800" b="1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many challengues</a:t>
            </a: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:</a:t>
            </a:r>
          </a:p>
          <a:p>
            <a:pPr marL="360000" indent="457200">
              <a:spcBef>
                <a:spcPct val="20000"/>
              </a:spcBef>
              <a:buClr>
                <a:srgbClr val="FF6309"/>
              </a:buClr>
              <a:buFont typeface="Arial"/>
              <a:buChar char="•"/>
              <a:defRPr/>
            </a:pP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Networks are usually </a:t>
            </a:r>
            <a:r>
              <a:rPr lang="es-ES" sz="2800" b="1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sparse</a:t>
            </a: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(efficient storage/access)</a:t>
            </a:r>
          </a:p>
          <a:p>
            <a:pPr marL="360000" indent="457200">
              <a:spcBef>
                <a:spcPct val="20000"/>
              </a:spcBef>
              <a:buClr>
                <a:srgbClr val="FF6309"/>
              </a:buClr>
              <a:buFont typeface="Arial"/>
              <a:buChar char="•"/>
              <a:defRPr/>
            </a:pP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Networks may be </a:t>
            </a:r>
            <a:r>
              <a:rPr lang="es-ES" sz="2800" b="1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huge</a:t>
            </a: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(10</a:t>
            </a:r>
            <a:r>
              <a:rPr lang="es-ES" sz="2800" baseline="300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6</a:t>
            </a: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nodes/10</a:t>
            </a:r>
            <a:r>
              <a:rPr lang="es-ES" sz="2800" baseline="300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9</a:t>
            </a: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of edges)</a:t>
            </a:r>
          </a:p>
          <a:p>
            <a:pPr marL="360000" indent="457200">
              <a:spcBef>
                <a:spcPct val="20000"/>
              </a:spcBef>
              <a:buClr>
                <a:srgbClr val="FF6309"/>
              </a:buClr>
              <a:buFont typeface="Arial"/>
              <a:buChar char="•"/>
              <a:defRPr/>
            </a:pP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Networks are </a:t>
            </a:r>
            <a:r>
              <a:rPr lang="es-ES" sz="2800" b="1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dynamic</a:t>
            </a:r>
            <a:r>
              <a:rPr lang="es-ES" sz="28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(updates should be efficient)</a:t>
            </a:r>
          </a:p>
        </p:txBody>
      </p:sp>
      <p:sp>
        <p:nvSpPr>
          <p:cNvPr id="17415" name="Rectangle 20"/>
          <p:cNvSpPr>
            <a:spLocks noChangeArrowheads="1"/>
          </p:cNvSpPr>
          <p:nvPr/>
        </p:nvSpPr>
        <p:spPr bwMode="auto">
          <a:xfrm>
            <a:off x="1001713" y="3551238"/>
            <a:ext cx="309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Calibri" pitchFamily="-84" charset="0"/>
              </a:rPr>
              <a:t>Biological networks</a:t>
            </a:r>
          </a:p>
        </p:txBody>
      </p:sp>
      <p:sp>
        <p:nvSpPr>
          <p:cNvPr id="17416" name="Rectangle 21"/>
          <p:cNvSpPr>
            <a:spLocks noChangeArrowheads="1"/>
          </p:cNvSpPr>
          <p:nvPr/>
        </p:nvSpPr>
        <p:spPr bwMode="auto">
          <a:xfrm>
            <a:off x="2601913" y="2941638"/>
            <a:ext cx="2525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Calibri" pitchFamily="-84" charset="0"/>
              </a:rPr>
              <a:t>Social networks</a:t>
            </a:r>
          </a:p>
        </p:txBody>
      </p:sp>
      <p:sp>
        <p:nvSpPr>
          <p:cNvPr id="17417" name="Rectangle 22"/>
          <p:cNvSpPr>
            <a:spLocks noChangeArrowheads="1"/>
          </p:cNvSpPr>
          <p:nvPr/>
        </p:nvSpPr>
        <p:spPr bwMode="auto">
          <a:xfrm>
            <a:off x="4659313" y="2073275"/>
            <a:ext cx="3148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Calibri" pitchFamily="-84" charset="0"/>
              </a:rPr>
              <a:t>Computer networks</a:t>
            </a: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5116513" y="3627438"/>
            <a:ext cx="2998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Calibri" pitchFamily="-84" charset="0"/>
              </a:rPr>
              <a:t>Traveling networks</a:t>
            </a:r>
          </a:p>
        </p:txBody>
      </p:sp>
      <p:sp>
        <p:nvSpPr>
          <p:cNvPr id="17419" name="Rectangle 24"/>
          <p:cNvSpPr>
            <a:spLocks noChangeArrowheads="1"/>
          </p:cNvSpPr>
          <p:nvPr/>
        </p:nvSpPr>
        <p:spPr bwMode="auto">
          <a:xfrm>
            <a:off x="849313" y="2225675"/>
            <a:ext cx="3006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alibri" pitchFamily="-84" charset="0"/>
              </a:rPr>
              <a:t>Electrical networks</a:t>
            </a:r>
          </a:p>
        </p:txBody>
      </p:sp>
      <p:sp>
        <p:nvSpPr>
          <p:cNvPr id="17420" name="Rectangle 25"/>
          <p:cNvSpPr>
            <a:spLocks noChangeArrowheads="1"/>
          </p:cNvSpPr>
          <p:nvPr/>
        </p:nvSpPr>
        <p:spPr bwMode="auto">
          <a:xfrm>
            <a:off x="5573713" y="2865438"/>
            <a:ext cx="3440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Calibri" pitchFamily="-84" charset="0"/>
              </a:rPr>
              <a:t>Information networks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73C70-BE0D-6240-8EA7-525A8753C485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sp>
        <p:nvSpPr>
          <p:cNvPr id="24579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95275"/>
            <a:ext cx="9070975" cy="677108"/>
          </a:xfrm>
        </p:spPr>
        <p:txBody>
          <a:bodyPr>
            <a:spAutoFit/>
          </a:bodyPr>
          <a:lstStyle/>
          <a:p>
            <a:pPr eaLnBrk="1"/>
            <a:r>
              <a:rPr lang="en-US" dirty="0" smtClean="0"/>
              <a:t>Static information network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226300" y="7002462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F73C70-BE0D-6240-8EA7-525A8753C485}" type="slidenum">
              <a:rPr kumimoji="0" lang="fi-FI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j-ea"/>
                <a:cs typeface="+mj-cs"/>
              </a:rPr>
              <a:pPr marL="0" marR="0" lvl="0" indent="0" algn="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i-FI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7226300" y="7002462"/>
            <a:ext cx="2349500" cy="52228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CCFDB3-BFE4-4246-9ADD-A0C1349FCA13}" type="slidenum">
              <a:rPr kumimoji="0" lang="fi-FI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-109" charset="0"/>
                <a:ea typeface="DejaVu Sans" charset="0"/>
                <a:cs typeface="DejaVu Sans" charset="0"/>
              </a:rPr>
              <a:pPr marL="0" marR="0" lvl="0" indent="0" algn="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i-FI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-109" charset="0"/>
              <a:ea typeface="DejaVu Sans" charset="0"/>
              <a:cs typeface="DejaVu Sans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058" y="1265237"/>
            <a:ext cx="9220254" cy="586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724" y="1460500"/>
            <a:ext cx="5564188" cy="4071937"/>
          </a:xfrm>
          <a:prstGeom prst="ellipse">
            <a:avLst/>
          </a:prstGeom>
          <a:noFill/>
          <a:ln w="48000" cmpd="thickThin">
            <a:solidFill>
              <a:srgbClr val="E66C7D"/>
            </a:solidFill>
            <a:round/>
            <a:headEnd/>
            <a:tailEnd/>
          </a:ln>
        </p:spPr>
        <p:txBody>
          <a:bodyPr lIns="100794" tIns="50397" rIns="100794" bIns="50397" anchor="ctr">
            <a:prstTxWarp prst="textNoShape">
              <a:avLst/>
            </a:prstTxWarp>
          </a:bodyPr>
          <a:lstStyle/>
          <a:p>
            <a:pPr algn="ctr" defTabSz="1008063" eaLnBrk="1" hangingPunct="1"/>
            <a:endParaRPr lang="en-US" sz="2000">
              <a:solidFill>
                <a:srgbClr val="FFFFFF"/>
              </a:solidFill>
              <a:latin typeface="Corbel" pitchFamily="-10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421312" y="1292225"/>
            <a:ext cx="3595687" cy="3024187"/>
          </a:xfrm>
          <a:prstGeom prst="ellipse">
            <a:avLst/>
          </a:prstGeom>
          <a:noFill/>
          <a:ln w="48000" cmpd="thickThin">
            <a:solidFill>
              <a:srgbClr val="E66C7D"/>
            </a:solidFill>
            <a:round/>
            <a:headEnd/>
            <a:tailEnd/>
          </a:ln>
        </p:spPr>
        <p:txBody>
          <a:bodyPr lIns="100794" tIns="50397" rIns="100794" bIns="50397" anchor="ctr">
            <a:prstTxWarp prst="textNoShape">
              <a:avLst/>
            </a:prstTxWarp>
          </a:bodyPr>
          <a:lstStyle/>
          <a:p>
            <a:pPr algn="ctr" defTabSz="1008063" eaLnBrk="1" hangingPunct="1"/>
            <a:endParaRPr lang="en-US" sz="2000">
              <a:solidFill>
                <a:srgbClr val="FFFFFF"/>
              </a:solidFill>
              <a:latin typeface="Corbel" pitchFamily="-109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292725" y="4483100"/>
            <a:ext cx="4367213" cy="2573337"/>
          </a:xfrm>
          <a:prstGeom prst="ellipse">
            <a:avLst/>
          </a:prstGeom>
          <a:noFill/>
          <a:ln w="48000" cmpd="thickThin">
            <a:solidFill>
              <a:srgbClr val="E66C7D"/>
            </a:solidFill>
            <a:round/>
            <a:headEnd/>
            <a:tailEnd/>
          </a:ln>
        </p:spPr>
        <p:txBody>
          <a:bodyPr lIns="100794" tIns="50397" rIns="100794" bIns="50397" anchor="ctr">
            <a:prstTxWarp prst="textNoShape">
              <a:avLst/>
            </a:prstTxWarp>
          </a:bodyPr>
          <a:lstStyle/>
          <a:p>
            <a:pPr algn="ctr" defTabSz="1008063" eaLnBrk="1" hangingPunct="1"/>
            <a:endParaRPr lang="en-US" sz="2000">
              <a:solidFill>
                <a:srgbClr val="FFFFFF"/>
              </a:solidFill>
              <a:latin typeface="Corbel" pitchFamily="-109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87375" y="6142037"/>
            <a:ext cx="21780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 eaLnBrk="1" hangingPunct="1"/>
            <a:r>
              <a:rPr lang="en-US" sz="2000" dirty="0">
                <a:latin typeface="Corbel" pitchFamily="-109" charset="0"/>
              </a:rPr>
              <a:t>Blogs</a:t>
            </a:r>
          </a:p>
          <a:p>
            <a:pPr defTabSz="1008063" eaLnBrk="1" hangingPunct="1"/>
            <a:r>
              <a:rPr lang="en-US" sz="2000" dirty="0">
                <a:latin typeface="Corbel" pitchFamily="-109" charset="0"/>
              </a:rPr>
              <a:t>Mainstream media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411163" y="6561137"/>
            <a:ext cx="201612" cy="201612"/>
          </a:xfrm>
          <a:prstGeom prst="ellipse">
            <a:avLst/>
          </a:prstGeom>
          <a:solidFill>
            <a:srgbClr val="FF0000"/>
          </a:solidFill>
          <a:ln w="48000" cmpd="thickThin">
            <a:solidFill>
              <a:srgbClr val="FF0000"/>
            </a:solidFill>
            <a:round/>
            <a:headEnd/>
            <a:tailEnd/>
          </a:ln>
        </p:spPr>
        <p:txBody>
          <a:bodyPr lIns="100794" tIns="50397" rIns="100794" bIns="50397" anchor="ctr">
            <a:prstTxWarp prst="textNoShape">
              <a:avLst/>
            </a:prstTxWarp>
          </a:bodyPr>
          <a:lstStyle/>
          <a:p>
            <a:pPr algn="ctr" defTabSz="1008063" eaLnBrk="1" hangingPunct="1"/>
            <a:endParaRPr lang="en-US" sz="2000">
              <a:solidFill>
                <a:srgbClr val="FFFFFF"/>
              </a:solidFill>
              <a:latin typeface="Corbel" pitchFamily="-109" charset="0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07988" y="6238874"/>
            <a:ext cx="201612" cy="200025"/>
          </a:xfrm>
          <a:prstGeom prst="ellipse">
            <a:avLst/>
          </a:prstGeom>
          <a:solidFill>
            <a:srgbClr val="002060"/>
          </a:solidFill>
          <a:ln w="48000" cmpd="thickThin">
            <a:solidFill>
              <a:srgbClr val="002060"/>
            </a:solidFill>
            <a:round/>
            <a:headEnd/>
            <a:tailEnd/>
          </a:ln>
        </p:spPr>
        <p:txBody>
          <a:bodyPr lIns="100794" tIns="50397" rIns="100794" bIns="50397" anchor="ctr">
            <a:prstTxWarp prst="textNoShape">
              <a:avLst/>
            </a:prstTxWarp>
          </a:bodyPr>
          <a:lstStyle/>
          <a:p>
            <a:pPr algn="ctr" defTabSz="1008063" eaLnBrk="1" hangingPunct="1"/>
            <a:endParaRPr lang="en-US" sz="2000">
              <a:solidFill>
                <a:srgbClr val="FFFFFF"/>
              </a:solidFill>
              <a:latin typeface="Corbel" pitchFamily="-10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4112" y="7068105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Networks inferred with </a:t>
            </a:r>
            <a:r>
              <a:rPr lang="en-US" b="1" cap="small" dirty="0" smtClean="0"/>
              <a:t>NetInf</a:t>
            </a:r>
            <a:r>
              <a:rPr lang="en-US" dirty="0" smtClean="0"/>
              <a:t>: </a:t>
            </a:r>
            <a:r>
              <a:rPr lang="en-US" b="1" dirty="0" smtClean="0"/>
              <a:t>http://snap.stanford.edu/netinf/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73C70-BE0D-6240-8EA7-525A8753C485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sp>
        <p:nvSpPr>
          <p:cNvPr id="24579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2" y="295275"/>
            <a:ext cx="9905999" cy="677108"/>
          </a:xfrm>
        </p:spPr>
        <p:txBody>
          <a:bodyPr wrap="square">
            <a:spAutoFit/>
          </a:bodyPr>
          <a:lstStyle/>
          <a:p>
            <a:pPr eaLnBrk="1"/>
            <a:r>
              <a:rPr lang="en-US" dirty="0" smtClean="0"/>
              <a:t>Dynamic information network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226300" y="7002462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F73C70-BE0D-6240-8EA7-525A8753C485}" type="slidenum">
              <a:rPr kumimoji="0" lang="fi-FI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j-ea"/>
                <a:cs typeface="+mj-cs"/>
              </a:rPr>
              <a:pPr marL="0" marR="0" lvl="0" indent="0" algn="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i-FI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7226300" y="7002462"/>
            <a:ext cx="2349500" cy="52228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CCFDB3-BFE4-4246-9ADD-A0C1349FCA13}" type="slidenum">
              <a:rPr kumimoji="0" lang="fi-FI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-109" charset="0"/>
                <a:ea typeface="DejaVu Sans" charset="0"/>
                <a:cs typeface="DejaVu Sans" charset="0"/>
              </a:rPr>
              <a:pPr marL="0" marR="0" lvl="0" indent="0" algn="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i-FI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-109" charset="0"/>
              <a:ea typeface="DejaVu Sans" charset="0"/>
              <a:cs typeface="DejaVu Sans" charset="0"/>
            </a:endParaRPr>
          </a:p>
        </p:txBody>
      </p:sp>
      <p:pic>
        <p:nvPicPr>
          <p:cNvPr id="18" name="video-events-annotated.avi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113" y="1386085"/>
            <a:ext cx="10080625" cy="567035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54112" y="7068105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Networks inferred with </a:t>
            </a:r>
            <a:r>
              <a:rPr lang="en-US" b="1" cap="small" dirty="0" smtClean="0"/>
              <a:t>InfoPath</a:t>
            </a:r>
            <a:r>
              <a:rPr lang="en-US" dirty="0" smtClean="0"/>
              <a:t>: </a:t>
            </a:r>
            <a:r>
              <a:rPr lang="en-US" b="1" dirty="0" smtClean="0"/>
              <a:t>http://snap.stanford.edu/infopath/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26300" y="5927937"/>
            <a:ext cx="2349500" cy="5222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5</a:t>
            </a:fld>
            <a:endParaRPr lang="fi-FI" dirty="0"/>
          </a:p>
        </p:txBody>
      </p:sp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95275"/>
            <a:ext cx="9070975" cy="677108"/>
          </a:xfrm>
        </p:spPr>
        <p:txBody>
          <a:bodyPr>
            <a:spAutoFit/>
          </a:bodyPr>
          <a:lstStyle/>
          <a:p>
            <a:pPr eaLnBrk="1"/>
            <a:r>
              <a:rPr lang="en-US" dirty="0" smtClean="0"/>
              <a:t>Propagation over Networks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01712" y="3856037"/>
            <a:ext cx="386693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buSzTx/>
            </a:pPr>
            <a:r>
              <a:rPr lang="en-US" sz="3000" b="1" dirty="0" smtClean="0">
                <a:latin typeface="Calibri" charset="0"/>
              </a:rPr>
              <a:t>Social Networks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5912" y="4559711"/>
            <a:ext cx="50292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buSzTx/>
            </a:pPr>
            <a:r>
              <a:rPr lang="en-US" sz="3000" b="1" dirty="0" smtClean="0">
                <a:latin typeface="Calibri" charset="0"/>
              </a:rPr>
              <a:t>Recommendation Networks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78175" y="5303837"/>
            <a:ext cx="257153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buSzTx/>
            </a:pPr>
            <a:r>
              <a:rPr lang="en-US" sz="3000" b="1" dirty="0" smtClean="0">
                <a:latin typeface="Calibri" charset="0"/>
              </a:rPr>
              <a:t>Epidemiology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0712" y="5989637"/>
            <a:ext cx="44196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buSzTx/>
            </a:pPr>
            <a:r>
              <a:rPr lang="en-US" sz="3000" b="1" dirty="0" smtClean="0">
                <a:latin typeface="Calibri" charset="0"/>
              </a:rPr>
              <a:t>Human Travels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6912" y="3094037"/>
            <a:ext cx="443071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buSzTx/>
            </a:pPr>
            <a:r>
              <a:rPr lang="en-US" sz="3000" b="1" dirty="0" smtClean="0">
                <a:latin typeface="Calibri" charset="0"/>
              </a:rPr>
              <a:t>Information Networks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318" y="6337162"/>
            <a:ext cx="1219200" cy="33827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718" y="5803762"/>
            <a:ext cx="1066800" cy="31292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18" y="6032362"/>
            <a:ext cx="812800" cy="3048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718" y="5075237"/>
            <a:ext cx="838200" cy="39444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318" y="5151437"/>
            <a:ext cx="762000" cy="44355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712" y="3475037"/>
            <a:ext cx="9144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2112" y="3475037"/>
            <a:ext cx="984250" cy="25293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5718" y="4084637"/>
            <a:ext cx="1231900" cy="381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9718" y="4694237"/>
            <a:ext cx="914400" cy="26313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2118" y="4237037"/>
            <a:ext cx="973394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318" y="4541837"/>
            <a:ext cx="520700" cy="431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0518" y="3094037"/>
            <a:ext cx="2057400" cy="347424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001712" y="1601999"/>
            <a:ext cx="3886200" cy="109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buSzTx/>
            </a:pPr>
            <a:r>
              <a:rPr lang="en-US" sz="3600" b="1" cap="small" dirty="0" smtClean="0">
                <a:latin typeface="Calibri" charset="0"/>
              </a:rPr>
              <a:t>Propagation takes </a:t>
            </a:r>
            <a:br>
              <a:rPr lang="en-US" sz="3600" b="1" cap="small" dirty="0" smtClean="0">
                <a:latin typeface="Calibri" charset="0"/>
              </a:rPr>
            </a:br>
            <a:r>
              <a:rPr lang="en-US" sz="3600" b="1" cap="small" dirty="0" smtClean="0">
                <a:latin typeface="Calibri" charset="0"/>
              </a:rPr>
              <a:t>place 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06912" y="1570037"/>
            <a:ext cx="5638800" cy="109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buSzTx/>
            </a:pPr>
            <a:r>
              <a:rPr lang="en-US" sz="3600" b="1" cap="small" dirty="0" smtClean="0">
                <a:latin typeface="Calibri" charset="0"/>
              </a:rPr>
              <a:t>We can extract </a:t>
            </a:r>
            <a:br>
              <a:rPr lang="en-US" sz="3600" b="1" cap="small" dirty="0" smtClean="0">
                <a:latin typeface="Calibri" charset="0"/>
              </a:rPr>
            </a:br>
            <a:r>
              <a:rPr lang="en-US" sz="3600" b="1" cap="small" dirty="0" smtClean="0">
                <a:latin typeface="Calibri" charset="0"/>
              </a:rPr>
              <a:t>propagation traces from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2" grpId="0"/>
      <p:bldP spid="64" grpId="0"/>
      <p:bldP spid="55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21500" y="6886575"/>
            <a:ext cx="2349500" cy="522288"/>
          </a:xfrm>
        </p:spPr>
        <p:txBody>
          <a:bodyPr/>
          <a:lstStyle/>
          <a:p>
            <a:pPr>
              <a:defRPr/>
            </a:pPr>
            <a:fld id="{BBA3DFFA-33A2-F64C-9AD4-0C864C45711A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sp>
        <p:nvSpPr>
          <p:cNvPr id="19459" name="Text Box 2"/>
          <p:cNvSpPr txBox="1">
            <a:spLocks noGrp="1"/>
          </p:cNvSpPr>
          <p:nvPr>
            <p:ph type="title" idx="4294967295"/>
          </p:nvPr>
        </p:nvSpPr>
        <p:spPr>
          <a:xfrm>
            <a:off x="468313" y="0"/>
            <a:ext cx="9612312" cy="1262063"/>
          </a:xfrm>
        </p:spPr>
        <p:txBody>
          <a:bodyPr/>
          <a:lstStyle/>
          <a:p>
            <a:r>
              <a:rPr lang="en-US" dirty="0" smtClean="0"/>
              <a:t>Practical Outline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377825" y="1341437"/>
            <a:ext cx="44338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Wingdings" pitchFamily="-84" charset="2"/>
              <a:buNone/>
            </a:pPr>
            <a:r>
              <a:rPr lang="en-US" sz="3000" cap="small" dirty="0" smtClean="0">
                <a:latin typeface="Calibri" pitchFamily="-84" charset="0"/>
              </a:rPr>
              <a:t>Tools </a:t>
            </a:r>
            <a:r>
              <a:rPr lang="en-US" sz="3000" cap="small" dirty="0">
                <a:latin typeface="Calibri" pitchFamily="-84" charset="0"/>
              </a:rPr>
              <a:t>for</a:t>
            </a:r>
            <a:r>
              <a:rPr lang="en-US" sz="3000" cap="small" dirty="0" smtClean="0">
                <a:latin typeface="Calibri" pitchFamily="-84" charset="0"/>
              </a:rPr>
              <a:t> </a:t>
            </a:r>
            <a:r>
              <a:rPr lang="en-US" sz="3000" b="1" cap="small" dirty="0" smtClean="0">
                <a:latin typeface="Calibri" pitchFamily="-84" charset="0"/>
              </a:rPr>
              <a:t>Network </a:t>
            </a:r>
            <a:br>
              <a:rPr lang="en-US" sz="3000" b="1" cap="small" dirty="0" smtClean="0">
                <a:latin typeface="Calibri" pitchFamily="-84" charset="0"/>
              </a:rPr>
            </a:br>
            <a:r>
              <a:rPr lang="en-US" sz="3000" b="1" cap="small" dirty="0" smtClean="0">
                <a:latin typeface="Calibri" pitchFamily="-84" charset="0"/>
              </a:rPr>
              <a:t>Analysis and</a:t>
            </a:r>
            <a:r>
              <a:rPr lang="en-US" sz="3000" cap="small" dirty="0" smtClean="0">
                <a:latin typeface="Calibri" pitchFamily="-84" charset="0"/>
              </a:rPr>
              <a:t> </a:t>
            </a:r>
            <a:r>
              <a:rPr lang="en-US" sz="3000" b="1" cap="small" dirty="0" smtClean="0">
                <a:latin typeface="Calibri" pitchFamily="-84" charset="0"/>
              </a:rPr>
              <a:t>Visualization</a:t>
            </a:r>
            <a:endParaRPr lang="en-US" sz="3000" cap="small" dirty="0">
              <a:latin typeface="Calibri" pitchFamily="-84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458912" y="2874962"/>
            <a:ext cx="182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alibri" pitchFamily="-84" charset="0"/>
              </a:rPr>
              <a:t>SNAP (C++)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468040" y="4691022"/>
            <a:ext cx="1895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Gephi (GUI)</a:t>
            </a:r>
            <a:endParaRPr lang="en-US" sz="2800" dirty="0">
              <a:latin typeface="Calibri" pitchFamily="-84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5116512" y="1565572"/>
            <a:ext cx="4433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Wingdings" pitchFamily="-84" charset="2"/>
              <a:buNone/>
            </a:pPr>
            <a:r>
              <a:rPr lang="en-US" sz="3000" b="1" cap="small" dirty="0" smtClean="0">
                <a:latin typeface="Calibri" pitchFamily="-84" charset="0"/>
              </a:rPr>
              <a:t>Models and algorithms</a:t>
            </a:r>
            <a:endParaRPr lang="en-US" sz="3000" b="1" cap="small" dirty="0">
              <a:latin typeface="Calibri" pitchFamily="-84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268912" y="2332037"/>
            <a:ext cx="37696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Social Networks Models:</a:t>
            </a:r>
            <a:endParaRPr lang="en-US" sz="2800" dirty="0">
              <a:latin typeface="Calibri" pitchFamily="-84" charset="0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82712" y="6370637"/>
            <a:ext cx="21807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SNAP + Gephi</a:t>
            </a:r>
            <a:endParaRPr lang="en-US" sz="2800" dirty="0">
              <a:latin typeface="Calibri" pitchFamily="-8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497512" y="2865437"/>
            <a:ext cx="3236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Forest Fire Model 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301484" y="3995042"/>
            <a:ext cx="3701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Social Networks Mining: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497512" y="4452242"/>
            <a:ext cx="264687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Visualization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Properties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Manipulation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301484" y="5913437"/>
            <a:ext cx="39409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Information Propagation: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497512" y="6370637"/>
            <a:ext cx="408316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Indep. Cascade Model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Influence Maximization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68312" y="3930649"/>
            <a:ext cx="9296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68312" y="5911849"/>
            <a:ext cx="9296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3363912" y="3170237"/>
            <a:ext cx="1447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Left Brace 37"/>
          <p:cNvSpPr/>
          <p:nvPr/>
        </p:nvSpPr>
        <p:spPr bwMode="auto">
          <a:xfrm>
            <a:off x="5040312" y="2484437"/>
            <a:ext cx="152400" cy="1295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440112" y="4999037"/>
            <a:ext cx="1447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Left Brace 39"/>
          <p:cNvSpPr/>
          <p:nvPr/>
        </p:nvSpPr>
        <p:spPr bwMode="auto">
          <a:xfrm>
            <a:off x="5040312" y="4084636"/>
            <a:ext cx="152400" cy="1720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Left Brace 40"/>
          <p:cNvSpPr/>
          <p:nvPr/>
        </p:nvSpPr>
        <p:spPr bwMode="auto">
          <a:xfrm>
            <a:off x="5040312" y="6065837"/>
            <a:ext cx="152400" cy="1295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668712" y="6673849"/>
            <a:ext cx="1219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8312" y="2332037"/>
            <a:ext cx="9296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9"/>
          <p:cNvSpPr>
            <a:spLocks noChangeArrowheads="1"/>
          </p:cNvSpPr>
          <p:nvPr/>
        </p:nvSpPr>
        <p:spPr bwMode="auto">
          <a:xfrm rot="16200000">
            <a:off x="-143652" y="2867801"/>
            <a:ext cx="1289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Calibri" pitchFamily="-84" charset="0"/>
              </a:rPr>
              <a:t>1</a:t>
            </a:r>
            <a:r>
              <a:rPr lang="en-US" sz="2800" b="1" baseline="30000" dirty="0" smtClean="0">
                <a:latin typeface="Calibri" pitchFamily="-84" charset="0"/>
              </a:rPr>
              <a:t>st</a:t>
            </a:r>
            <a:r>
              <a:rPr lang="en-US" sz="2800" b="1" dirty="0" smtClean="0">
                <a:latin typeface="Calibri" pitchFamily="-84" charset="0"/>
              </a:rPr>
              <a:t> </a:t>
            </a:r>
            <a:r>
              <a:rPr lang="en-US" sz="2800" b="1" cap="small" dirty="0" smtClean="0">
                <a:latin typeface="Calibri" pitchFamily="-84" charset="0"/>
              </a:rPr>
              <a:t>Part</a:t>
            </a:r>
            <a:endParaRPr lang="en-US" sz="2800" b="1" cap="small" dirty="0">
              <a:latin typeface="Calibri" pitchFamily="-8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 rot="16200000">
            <a:off x="-184210" y="4660960"/>
            <a:ext cx="13710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Calibri" pitchFamily="-84" charset="0"/>
              </a:rPr>
              <a:t>2</a:t>
            </a:r>
            <a:r>
              <a:rPr lang="en-US" sz="2800" b="1" baseline="30000" dirty="0" smtClean="0">
                <a:latin typeface="Calibri" pitchFamily="-84" charset="0"/>
              </a:rPr>
              <a:t>nd</a:t>
            </a:r>
            <a:r>
              <a:rPr lang="en-US" sz="2800" b="1" dirty="0" smtClean="0">
                <a:latin typeface="Calibri" pitchFamily="-84" charset="0"/>
              </a:rPr>
              <a:t> </a:t>
            </a:r>
            <a:r>
              <a:rPr lang="en-US" sz="2800" b="1" cap="small" dirty="0" smtClean="0">
                <a:latin typeface="Calibri" pitchFamily="-84" charset="0"/>
              </a:rPr>
              <a:t>Part</a:t>
            </a:r>
            <a:endParaRPr lang="en-US" sz="2800" b="1" cap="small" dirty="0">
              <a:latin typeface="Calibri" pitchFamily="-8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 rot="16200000">
            <a:off x="-184210" y="6413560"/>
            <a:ext cx="13710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Calibri" pitchFamily="-84" charset="0"/>
              </a:rPr>
              <a:t>3</a:t>
            </a:r>
            <a:r>
              <a:rPr lang="en-US" sz="2800" b="1" baseline="30000" dirty="0" smtClean="0">
                <a:latin typeface="Calibri" pitchFamily="-84" charset="0"/>
              </a:rPr>
              <a:t>rd</a:t>
            </a:r>
            <a:r>
              <a:rPr lang="en-US" sz="2800" b="1" dirty="0" smtClean="0">
                <a:latin typeface="Calibri" pitchFamily="-84" charset="0"/>
              </a:rPr>
              <a:t> </a:t>
            </a:r>
            <a:r>
              <a:rPr lang="en-US" sz="2800" b="1" cap="small" dirty="0" smtClean="0">
                <a:latin typeface="Calibri" pitchFamily="-84" charset="0"/>
              </a:rPr>
              <a:t>Part</a:t>
            </a:r>
            <a:endParaRPr lang="en-US" sz="2800" b="1" cap="small" dirty="0">
              <a:latin typeface="Calibri" pitchFamily="-8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8" grpId="0" animBg="1"/>
      <p:bldP spid="40" grpId="0" animBg="1"/>
      <p:bldP spid="41" grpId="0" animBg="1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A53E-912B-994A-99E1-14CE968C5B18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sp>
        <p:nvSpPr>
          <p:cNvPr id="1741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95275"/>
            <a:ext cx="9070975" cy="677863"/>
          </a:xfrm>
        </p:spPr>
        <p:txBody>
          <a:bodyPr>
            <a:spAutoFit/>
          </a:bodyPr>
          <a:lstStyle/>
          <a:p>
            <a:pPr eaLnBrk="1"/>
            <a:r>
              <a:rPr lang="en-US" dirty="0" smtClean="0"/>
              <a:t>Getting started</a:t>
            </a:r>
          </a:p>
        </p:txBody>
      </p:sp>
      <p:sp>
        <p:nvSpPr>
          <p:cNvPr id="17413" name="Text Placeholder 2"/>
          <p:cNvSpPr txBox="1">
            <a:spLocks/>
          </p:cNvSpPr>
          <p:nvPr/>
        </p:nvSpPr>
        <p:spPr bwMode="auto">
          <a:xfrm>
            <a:off x="544512" y="1493838"/>
            <a:ext cx="92963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1. Download the handout to your personal laptop: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914399" y="2100460"/>
            <a:ext cx="976471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defRPr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/Networks-Learning/ mlss-2017 </a:t>
            </a: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buFont typeface="Wingdings" charset="2"/>
              <a:buNone/>
              <a:defRPr/>
            </a:pPr>
            <a:endParaRPr lang="es-ES" sz="2000" dirty="0">
              <a:solidFill>
                <a:srgbClr val="000000"/>
              </a:solidFill>
              <a:latin typeface="Courier"/>
              <a:ea typeface="DejaVu Sans" charset="0"/>
              <a:cs typeface="DejaVu Sans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44512" y="3703637"/>
            <a:ext cx="9372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3. Use your laptop (mac/linux) or ssh to a linux machine in mpi, download the code package (includes SNAP) &amp; compile it: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4512" y="2636837"/>
            <a:ext cx="8610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2. Download Gephi to your personal laptop: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925512" y="4680842"/>
            <a:ext cx="9296400" cy="142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defRPr/>
            </a:pPr>
            <a: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  <a:t>&gt; </a:t>
            </a:r>
            <a: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  <a:t>cd code-networks/</a:t>
            </a:r>
            <a:b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</a:br>
            <a: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  <a:t>&gt; make</a:t>
            </a:r>
            <a:b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</a:br>
            <a:endParaRPr lang="es-ES" dirty="0" smtClean="0">
              <a:solidFill>
                <a:srgbClr val="000000"/>
              </a:solidFill>
              <a:latin typeface="Courier"/>
              <a:ea typeface="DejaVu Sans" charset="0"/>
              <a:cs typeface="DejaVu Sans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buFont typeface="Wingdings" charset="2"/>
              <a:buNone/>
              <a:defRPr/>
            </a:pPr>
            <a:endParaRPr lang="es-ES" sz="2800" dirty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925513" y="3246437"/>
            <a:ext cx="6476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buFont typeface="Wingdings" charset="2"/>
              <a:buNone/>
              <a:defRPr/>
            </a:pPr>
            <a:r>
              <a:rPr lang="es-ES" sz="2000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  <a:t>http://gephi.org/users/download/</a:t>
            </a:r>
            <a:endParaRPr lang="es-ES" sz="2000" dirty="0">
              <a:solidFill>
                <a:srgbClr val="000000"/>
              </a:solidFill>
              <a:latin typeface="Courier"/>
              <a:ea typeface="DejaVu Sans" charset="0"/>
              <a:cs typeface="DejaVu Sans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544512" y="5380037"/>
            <a:ext cx="8610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4. You are ready to start reading the handout!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908CF-7A01-174A-B536-B01E19C11388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7634679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73C70-BE0D-6240-8EA7-525A8753C485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  <p:sp>
        <p:nvSpPr>
          <p:cNvPr id="24579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95275"/>
            <a:ext cx="9070975" cy="677108"/>
          </a:xfrm>
        </p:spPr>
        <p:txBody>
          <a:bodyPr>
            <a:spAutoFit/>
          </a:bodyPr>
          <a:lstStyle/>
          <a:p>
            <a:pPr eaLnBrk="1"/>
            <a:r>
              <a:rPr lang="en-US" dirty="0" smtClean="0"/>
              <a:t>MLSS contact network (Aug 26)</a:t>
            </a:r>
          </a:p>
        </p:txBody>
      </p:sp>
      <p:pic>
        <p:nvPicPr>
          <p:cNvPr id="10" name="Picture 9" descr="mlss-network-1308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3" y="1265237"/>
            <a:ext cx="7162800" cy="7162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760" y="1265237"/>
            <a:ext cx="4359852" cy="21891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28413</TotalTime>
  <Words>289</Words>
  <Application>Microsoft Macintosh PowerPoint</Application>
  <PresentationFormat>Custom</PresentationFormat>
  <Paragraphs>68</Paragraphs>
  <Slides>9</Slides>
  <Notes>7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Glossy</vt:lpstr>
      <vt:lpstr>Social Network Analysis </vt:lpstr>
      <vt:lpstr>Networks and Graphs</vt:lpstr>
      <vt:lpstr>Static information network</vt:lpstr>
      <vt:lpstr>Dynamic information network</vt:lpstr>
      <vt:lpstr>Propagation over Networks</vt:lpstr>
      <vt:lpstr>Practical Outline</vt:lpstr>
      <vt:lpstr>Getting started</vt:lpstr>
      <vt:lpstr>PowerPoint Presentation</vt:lpstr>
      <vt:lpstr>MLSS contact network (Aug 26)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Networks of Diffusion</dc:title>
  <cp:lastModifiedBy>Isabel</cp:lastModifiedBy>
  <cp:revision>1003</cp:revision>
  <dcterms:created xsi:type="dcterms:W3CDTF">2013-10-22T12:38:09Z</dcterms:created>
  <dcterms:modified xsi:type="dcterms:W3CDTF">2017-05-30T16:56:09Z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