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70" r:id="rId6"/>
    <p:sldId id="271" r:id="rId7"/>
    <p:sldId id="263" r:id="rId8"/>
    <p:sldId id="264" r:id="rId9"/>
    <p:sldId id="269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65DB7D-C4F3-45A4-859D-83E7C7A6517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6866B4A-ECAD-4355-9A76-DC93E2536B28}">
      <dgm:prSet phldrT="[Texto]" custT="1"/>
      <dgm:spPr>
        <a:solidFill>
          <a:srgbClr val="00B0F0"/>
        </a:solidFill>
      </dgm:spPr>
      <dgm:t>
        <a:bodyPr/>
        <a:lstStyle/>
        <a:p>
          <a:r>
            <a:rPr lang="fi-FI" sz="2800" b="0" dirty="0">
              <a:latin typeface="+mj-lt"/>
            </a:rPr>
            <a:t>Box - Jenkins (1976)</a:t>
          </a:r>
          <a:endParaRPr lang="es-ES" sz="2800" b="0" dirty="0">
            <a:latin typeface="+mj-lt"/>
          </a:endParaRPr>
        </a:p>
      </dgm:t>
    </dgm:pt>
    <dgm:pt modelId="{998E22E0-0A53-44F6-876F-1B07441B6C46}" type="parTrans" cxnId="{80846FCF-C896-40B4-91A9-B410CC4A6549}">
      <dgm:prSet/>
      <dgm:spPr/>
      <dgm:t>
        <a:bodyPr/>
        <a:lstStyle/>
        <a:p>
          <a:endParaRPr lang="es-ES">
            <a:latin typeface="+mj-lt"/>
          </a:endParaRPr>
        </a:p>
      </dgm:t>
    </dgm:pt>
    <dgm:pt modelId="{89053468-08A0-4122-BDE4-B283D47B7F02}" type="sibTrans" cxnId="{80846FCF-C896-40B4-91A9-B410CC4A6549}">
      <dgm:prSet/>
      <dgm:spPr/>
      <dgm:t>
        <a:bodyPr/>
        <a:lstStyle/>
        <a:p>
          <a:endParaRPr lang="es-ES">
            <a:latin typeface="+mj-lt"/>
          </a:endParaRPr>
        </a:p>
      </dgm:t>
    </dgm:pt>
    <dgm:pt modelId="{3CDC5B1B-F5EA-4C81-A46B-27CF31C3999B}">
      <dgm:prSet phldrT="[Texto]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just"/>
          <a:r>
            <a:rPr lang="es-ES" dirty="0">
              <a:latin typeface="+mj-lt"/>
            </a:rPr>
            <a:t>Metodología ampliamente utilizada para el tratamiento y modelado de series de tiempo no estacionarias.</a:t>
          </a:r>
        </a:p>
      </dgm:t>
    </dgm:pt>
    <dgm:pt modelId="{4F24BB21-1E34-4CE0-901A-54E67F07A921}" type="parTrans" cxnId="{BFA5502F-E72B-4043-BD20-0A6ABA7DEFA8}">
      <dgm:prSet/>
      <dgm:spPr/>
      <dgm:t>
        <a:bodyPr/>
        <a:lstStyle/>
        <a:p>
          <a:endParaRPr lang="es-ES">
            <a:latin typeface="+mj-lt"/>
          </a:endParaRPr>
        </a:p>
      </dgm:t>
    </dgm:pt>
    <dgm:pt modelId="{BF46FBE0-AF7B-46BA-8C25-1FABF2E9284D}" type="sibTrans" cxnId="{BFA5502F-E72B-4043-BD20-0A6ABA7DEFA8}">
      <dgm:prSet/>
      <dgm:spPr/>
      <dgm:t>
        <a:bodyPr/>
        <a:lstStyle/>
        <a:p>
          <a:endParaRPr lang="es-ES">
            <a:latin typeface="+mj-lt"/>
          </a:endParaRPr>
        </a:p>
      </dgm:t>
    </dgm:pt>
    <dgm:pt modelId="{293DC0B5-37DB-4737-9596-0B55C30130EC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ES" sz="2800" b="0" dirty="0">
              <a:latin typeface="+mj-lt"/>
            </a:rPr>
            <a:t>Scott  &amp; </a:t>
          </a:r>
          <a:r>
            <a:rPr lang="es-ES" sz="2800" b="0" dirty="0" err="1">
              <a:latin typeface="+mj-lt"/>
            </a:rPr>
            <a:t>Varian</a:t>
          </a:r>
          <a:r>
            <a:rPr lang="es-ES" sz="2800" b="0" dirty="0">
              <a:latin typeface="+mj-lt"/>
            </a:rPr>
            <a:t> (2014)</a:t>
          </a:r>
        </a:p>
      </dgm:t>
    </dgm:pt>
    <dgm:pt modelId="{BB65B9AB-3D6E-4276-A833-4838BC4EA8A8}" type="parTrans" cxnId="{161C9820-290B-45B8-B0A0-74853F77DA0E}">
      <dgm:prSet/>
      <dgm:spPr/>
      <dgm:t>
        <a:bodyPr/>
        <a:lstStyle/>
        <a:p>
          <a:endParaRPr lang="es-ES">
            <a:latin typeface="+mj-lt"/>
          </a:endParaRPr>
        </a:p>
      </dgm:t>
    </dgm:pt>
    <dgm:pt modelId="{1E79F354-06D1-48EE-AFCB-46D2692AC8B1}" type="sibTrans" cxnId="{161C9820-290B-45B8-B0A0-74853F77DA0E}">
      <dgm:prSet/>
      <dgm:spPr/>
      <dgm:t>
        <a:bodyPr/>
        <a:lstStyle/>
        <a:p>
          <a:endParaRPr lang="es-ES">
            <a:latin typeface="+mj-lt"/>
          </a:endParaRPr>
        </a:p>
      </dgm:t>
    </dgm:pt>
    <dgm:pt modelId="{4195B55D-1661-4AC9-98E9-D977C0EB9598}">
      <dgm:prSet phldrT="[Texto]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 algn="just"/>
          <a:r>
            <a:rPr lang="es-ES" dirty="0">
              <a:latin typeface="+mj-lt"/>
            </a:rPr>
            <a:t>Se estudian diversas indicadores proxy de para la actividad económica encontrándose la generación de electricidad como mejor indicador sobre otros.</a:t>
          </a:r>
        </a:p>
      </dgm:t>
    </dgm:pt>
    <dgm:pt modelId="{5CC57A6F-BCC3-4445-88AE-AC22CE52FCCC}" type="parTrans" cxnId="{670EE559-6913-4977-966A-3F9A08F4E306}">
      <dgm:prSet/>
      <dgm:spPr/>
      <dgm:t>
        <a:bodyPr/>
        <a:lstStyle/>
        <a:p>
          <a:endParaRPr lang="es-ES">
            <a:latin typeface="+mj-lt"/>
          </a:endParaRPr>
        </a:p>
      </dgm:t>
    </dgm:pt>
    <dgm:pt modelId="{8565D8EC-0945-4743-8D31-A09FC3A40127}" type="sibTrans" cxnId="{670EE559-6913-4977-966A-3F9A08F4E306}">
      <dgm:prSet/>
      <dgm:spPr/>
      <dgm:t>
        <a:bodyPr/>
        <a:lstStyle/>
        <a:p>
          <a:endParaRPr lang="es-ES">
            <a:latin typeface="+mj-lt"/>
          </a:endParaRPr>
        </a:p>
      </dgm:t>
    </dgm:pt>
    <dgm:pt modelId="{5D2D53BC-9F2E-480B-A92B-8C6C794648AE}">
      <dgm:prSet phldrT="[Texto]" custT="1"/>
      <dgm:spPr>
        <a:solidFill>
          <a:srgbClr val="002060"/>
        </a:solidFill>
      </dgm:spPr>
      <dgm:t>
        <a:bodyPr/>
        <a:lstStyle/>
        <a:p>
          <a:r>
            <a:rPr lang="es-ES" sz="2800" dirty="0" err="1">
              <a:latin typeface="+mj-lt"/>
            </a:rPr>
            <a:t>Bok</a:t>
          </a:r>
          <a:r>
            <a:rPr lang="es-ES" sz="2800" dirty="0">
              <a:latin typeface="+mj-lt"/>
            </a:rPr>
            <a:t> &amp; </a:t>
          </a:r>
          <a:r>
            <a:rPr lang="es-ES" sz="2800" dirty="0" err="1">
              <a:latin typeface="+mj-lt"/>
            </a:rPr>
            <a:t>Caratelli</a:t>
          </a:r>
          <a:r>
            <a:rPr lang="es-ES" sz="2800" dirty="0">
              <a:latin typeface="+mj-lt"/>
            </a:rPr>
            <a:t> </a:t>
          </a:r>
        </a:p>
        <a:p>
          <a:r>
            <a:rPr lang="es-ES" sz="2800" dirty="0">
              <a:latin typeface="+mj-lt"/>
            </a:rPr>
            <a:t>(2018). </a:t>
          </a:r>
        </a:p>
      </dgm:t>
    </dgm:pt>
    <dgm:pt modelId="{8B71DC76-455C-4B99-B698-CA67CC35A0DD}" type="parTrans" cxnId="{358D7B9D-59C6-4F57-8DC9-1372CD483C25}">
      <dgm:prSet/>
      <dgm:spPr/>
      <dgm:t>
        <a:bodyPr/>
        <a:lstStyle/>
        <a:p>
          <a:endParaRPr lang="es-ES">
            <a:latin typeface="+mj-lt"/>
          </a:endParaRPr>
        </a:p>
      </dgm:t>
    </dgm:pt>
    <dgm:pt modelId="{E78B381F-D534-41A4-8857-727D63E461BB}" type="sibTrans" cxnId="{358D7B9D-59C6-4F57-8DC9-1372CD483C25}">
      <dgm:prSet/>
      <dgm:spPr/>
      <dgm:t>
        <a:bodyPr/>
        <a:lstStyle/>
        <a:p>
          <a:endParaRPr lang="es-ES">
            <a:latin typeface="+mj-lt"/>
          </a:endParaRPr>
        </a:p>
      </dgm:t>
    </dgm:pt>
    <dgm:pt modelId="{C7CBD182-8D02-4CA2-ACE3-0D4B281A705A}">
      <dgm:prSet phldrT="[Texto]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s-ES" dirty="0">
              <a:latin typeface="+mj-lt"/>
            </a:rPr>
            <a:t>Se utilizan técnicas de Big Data sobre una plataforma automatizada para la extracción continua de datos y proyección inmediata de diversos indicadores de mercado.</a:t>
          </a:r>
        </a:p>
      </dgm:t>
    </dgm:pt>
    <dgm:pt modelId="{D6D9C472-9B59-4B8D-AD8F-F3A190295AE3}" type="parTrans" cxnId="{A81B6637-9DAF-4E7C-81EA-A8F414B177CA}">
      <dgm:prSet/>
      <dgm:spPr/>
      <dgm:t>
        <a:bodyPr/>
        <a:lstStyle/>
        <a:p>
          <a:endParaRPr lang="es-ES">
            <a:latin typeface="+mj-lt"/>
          </a:endParaRPr>
        </a:p>
      </dgm:t>
    </dgm:pt>
    <dgm:pt modelId="{9224ABCE-FC47-4137-8C36-B12C20F85997}" type="sibTrans" cxnId="{A81B6637-9DAF-4E7C-81EA-A8F414B177CA}">
      <dgm:prSet/>
      <dgm:spPr/>
      <dgm:t>
        <a:bodyPr/>
        <a:lstStyle/>
        <a:p>
          <a:endParaRPr lang="es-ES">
            <a:latin typeface="+mj-lt"/>
          </a:endParaRPr>
        </a:p>
      </dgm:t>
    </dgm:pt>
    <dgm:pt modelId="{DCA127C6-735A-4DBD-8868-134C1B2592F1}" type="pres">
      <dgm:prSet presAssocID="{FA65DB7D-C4F3-45A4-859D-83E7C7A65173}" presName="Name0" presStyleCnt="0">
        <dgm:presLayoutVars>
          <dgm:dir/>
          <dgm:animLvl val="lvl"/>
          <dgm:resizeHandles val="exact"/>
        </dgm:presLayoutVars>
      </dgm:prSet>
      <dgm:spPr/>
    </dgm:pt>
    <dgm:pt modelId="{77BF1C1D-42DA-495E-8F4F-3E864D2B7FC2}" type="pres">
      <dgm:prSet presAssocID="{76866B4A-ECAD-4355-9A76-DC93E2536B28}" presName="linNode" presStyleCnt="0"/>
      <dgm:spPr/>
    </dgm:pt>
    <dgm:pt modelId="{116F2221-0B13-4135-983B-3FFF119A79DB}" type="pres">
      <dgm:prSet presAssocID="{76866B4A-ECAD-4355-9A76-DC93E2536B2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D572BFB-B5E7-4045-AA49-8C81D6C5E4DE}" type="pres">
      <dgm:prSet presAssocID="{76866B4A-ECAD-4355-9A76-DC93E2536B28}" presName="descendantText" presStyleLbl="alignAccFollowNode1" presStyleIdx="0" presStyleCnt="3">
        <dgm:presLayoutVars>
          <dgm:bulletEnabled val="1"/>
        </dgm:presLayoutVars>
      </dgm:prSet>
      <dgm:spPr/>
    </dgm:pt>
    <dgm:pt modelId="{45C96219-C7E1-4372-B4FB-03D26C79A3E4}" type="pres">
      <dgm:prSet presAssocID="{89053468-08A0-4122-BDE4-B283D47B7F02}" presName="sp" presStyleCnt="0"/>
      <dgm:spPr/>
    </dgm:pt>
    <dgm:pt modelId="{220E41D5-7B83-4C3D-93E8-4F25DBE981DC}" type="pres">
      <dgm:prSet presAssocID="{293DC0B5-37DB-4737-9596-0B55C30130EC}" presName="linNode" presStyleCnt="0"/>
      <dgm:spPr/>
    </dgm:pt>
    <dgm:pt modelId="{7D37489F-AEFC-4B66-8DE2-A744D5C25FF1}" type="pres">
      <dgm:prSet presAssocID="{293DC0B5-37DB-4737-9596-0B55C30130E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15AD322-1A41-4463-B41A-80FEA7995192}" type="pres">
      <dgm:prSet presAssocID="{293DC0B5-37DB-4737-9596-0B55C30130EC}" presName="descendantText" presStyleLbl="alignAccFollowNode1" presStyleIdx="1" presStyleCnt="3">
        <dgm:presLayoutVars>
          <dgm:bulletEnabled val="1"/>
        </dgm:presLayoutVars>
      </dgm:prSet>
      <dgm:spPr/>
    </dgm:pt>
    <dgm:pt modelId="{EA34D025-0F44-4904-8E82-BE3274F3E43A}" type="pres">
      <dgm:prSet presAssocID="{1E79F354-06D1-48EE-AFCB-46D2692AC8B1}" presName="sp" presStyleCnt="0"/>
      <dgm:spPr/>
    </dgm:pt>
    <dgm:pt modelId="{1DB232CC-4C5D-4080-8815-DB16C27935DF}" type="pres">
      <dgm:prSet presAssocID="{5D2D53BC-9F2E-480B-A92B-8C6C794648AE}" presName="linNode" presStyleCnt="0"/>
      <dgm:spPr/>
    </dgm:pt>
    <dgm:pt modelId="{665008E5-6C56-4CC2-BB82-85EF68B13A9E}" type="pres">
      <dgm:prSet presAssocID="{5D2D53BC-9F2E-480B-A92B-8C6C794648A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7E5148D-EABB-4CC5-9E8B-7750DA94FB4C}" type="pres">
      <dgm:prSet presAssocID="{5D2D53BC-9F2E-480B-A92B-8C6C794648A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1F97608-F177-4E18-80A5-6C719809D196}" type="presOf" srcId="{4195B55D-1661-4AC9-98E9-D977C0EB9598}" destId="{915AD322-1A41-4463-B41A-80FEA7995192}" srcOrd="0" destOrd="0" presId="urn:microsoft.com/office/officeart/2005/8/layout/vList5"/>
    <dgm:cxn modelId="{161C9820-290B-45B8-B0A0-74853F77DA0E}" srcId="{FA65DB7D-C4F3-45A4-859D-83E7C7A65173}" destId="{293DC0B5-37DB-4737-9596-0B55C30130EC}" srcOrd="1" destOrd="0" parTransId="{BB65B9AB-3D6E-4276-A833-4838BC4EA8A8}" sibTransId="{1E79F354-06D1-48EE-AFCB-46D2692AC8B1}"/>
    <dgm:cxn modelId="{BFA5502F-E72B-4043-BD20-0A6ABA7DEFA8}" srcId="{76866B4A-ECAD-4355-9A76-DC93E2536B28}" destId="{3CDC5B1B-F5EA-4C81-A46B-27CF31C3999B}" srcOrd="0" destOrd="0" parTransId="{4F24BB21-1E34-4CE0-901A-54E67F07A921}" sibTransId="{BF46FBE0-AF7B-46BA-8C25-1FABF2E9284D}"/>
    <dgm:cxn modelId="{A4F7CF35-741A-4ABE-8543-3976225BBE5A}" type="presOf" srcId="{5D2D53BC-9F2E-480B-A92B-8C6C794648AE}" destId="{665008E5-6C56-4CC2-BB82-85EF68B13A9E}" srcOrd="0" destOrd="0" presId="urn:microsoft.com/office/officeart/2005/8/layout/vList5"/>
    <dgm:cxn modelId="{A81B6637-9DAF-4E7C-81EA-A8F414B177CA}" srcId="{5D2D53BC-9F2E-480B-A92B-8C6C794648AE}" destId="{C7CBD182-8D02-4CA2-ACE3-0D4B281A705A}" srcOrd="0" destOrd="0" parTransId="{D6D9C472-9B59-4B8D-AD8F-F3A190295AE3}" sibTransId="{9224ABCE-FC47-4137-8C36-B12C20F85997}"/>
    <dgm:cxn modelId="{5751465E-DE00-493B-8608-E5542D79027B}" type="presOf" srcId="{C7CBD182-8D02-4CA2-ACE3-0D4B281A705A}" destId="{87E5148D-EABB-4CC5-9E8B-7750DA94FB4C}" srcOrd="0" destOrd="0" presId="urn:microsoft.com/office/officeart/2005/8/layout/vList5"/>
    <dgm:cxn modelId="{60A00777-4C0F-4EC6-9662-3D8DE976AAF6}" type="presOf" srcId="{3CDC5B1B-F5EA-4C81-A46B-27CF31C3999B}" destId="{9D572BFB-B5E7-4045-AA49-8C81D6C5E4DE}" srcOrd="0" destOrd="0" presId="urn:microsoft.com/office/officeart/2005/8/layout/vList5"/>
    <dgm:cxn modelId="{670EE559-6913-4977-966A-3F9A08F4E306}" srcId="{293DC0B5-37DB-4737-9596-0B55C30130EC}" destId="{4195B55D-1661-4AC9-98E9-D977C0EB9598}" srcOrd="0" destOrd="0" parTransId="{5CC57A6F-BCC3-4445-88AE-AC22CE52FCCC}" sibTransId="{8565D8EC-0945-4743-8D31-A09FC3A40127}"/>
    <dgm:cxn modelId="{358D7B9D-59C6-4F57-8DC9-1372CD483C25}" srcId="{FA65DB7D-C4F3-45A4-859D-83E7C7A65173}" destId="{5D2D53BC-9F2E-480B-A92B-8C6C794648AE}" srcOrd="2" destOrd="0" parTransId="{8B71DC76-455C-4B99-B698-CA67CC35A0DD}" sibTransId="{E78B381F-D534-41A4-8857-727D63E461BB}"/>
    <dgm:cxn modelId="{B22BBEBD-87DF-47E8-9C3B-94AF58DFCDE3}" type="presOf" srcId="{293DC0B5-37DB-4737-9596-0B55C30130EC}" destId="{7D37489F-AEFC-4B66-8DE2-A744D5C25FF1}" srcOrd="0" destOrd="0" presId="urn:microsoft.com/office/officeart/2005/8/layout/vList5"/>
    <dgm:cxn modelId="{80846FCF-C896-40B4-91A9-B410CC4A6549}" srcId="{FA65DB7D-C4F3-45A4-859D-83E7C7A65173}" destId="{76866B4A-ECAD-4355-9A76-DC93E2536B28}" srcOrd="0" destOrd="0" parTransId="{998E22E0-0A53-44F6-876F-1B07441B6C46}" sibTransId="{89053468-08A0-4122-BDE4-B283D47B7F02}"/>
    <dgm:cxn modelId="{6953F5E2-BB40-43AF-A580-997598544792}" type="presOf" srcId="{76866B4A-ECAD-4355-9A76-DC93E2536B28}" destId="{116F2221-0B13-4135-983B-3FFF119A79DB}" srcOrd="0" destOrd="0" presId="urn:microsoft.com/office/officeart/2005/8/layout/vList5"/>
    <dgm:cxn modelId="{B3D48EFA-E851-4B1E-8601-D336CBA4344B}" type="presOf" srcId="{FA65DB7D-C4F3-45A4-859D-83E7C7A65173}" destId="{DCA127C6-735A-4DBD-8868-134C1B2592F1}" srcOrd="0" destOrd="0" presId="urn:microsoft.com/office/officeart/2005/8/layout/vList5"/>
    <dgm:cxn modelId="{9FD53B5D-C77F-42A5-BE9F-1523AD29C02E}" type="presParOf" srcId="{DCA127C6-735A-4DBD-8868-134C1B2592F1}" destId="{77BF1C1D-42DA-495E-8F4F-3E864D2B7FC2}" srcOrd="0" destOrd="0" presId="urn:microsoft.com/office/officeart/2005/8/layout/vList5"/>
    <dgm:cxn modelId="{00BFD533-967D-4E4A-88AE-863DD3B967DB}" type="presParOf" srcId="{77BF1C1D-42DA-495E-8F4F-3E864D2B7FC2}" destId="{116F2221-0B13-4135-983B-3FFF119A79DB}" srcOrd="0" destOrd="0" presId="urn:microsoft.com/office/officeart/2005/8/layout/vList5"/>
    <dgm:cxn modelId="{0AC1CCCD-5336-49D5-A657-A065975EF975}" type="presParOf" srcId="{77BF1C1D-42DA-495E-8F4F-3E864D2B7FC2}" destId="{9D572BFB-B5E7-4045-AA49-8C81D6C5E4DE}" srcOrd="1" destOrd="0" presId="urn:microsoft.com/office/officeart/2005/8/layout/vList5"/>
    <dgm:cxn modelId="{A2B47D2F-AAD8-46D5-96E3-E33ADD4033A1}" type="presParOf" srcId="{DCA127C6-735A-4DBD-8868-134C1B2592F1}" destId="{45C96219-C7E1-4372-B4FB-03D26C79A3E4}" srcOrd="1" destOrd="0" presId="urn:microsoft.com/office/officeart/2005/8/layout/vList5"/>
    <dgm:cxn modelId="{8D7E75ED-3F02-4C53-A6A8-E4FFA124797B}" type="presParOf" srcId="{DCA127C6-735A-4DBD-8868-134C1B2592F1}" destId="{220E41D5-7B83-4C3D-93E8-4F25DBE981DC}" srcOrd="2" destOrd="0" presId="urn:microsoft.com/office/officeart/2005/8/layout/vList5"/>
    <dgm:cxn modelId="{5CC49B63-08CF-46C6-A308-11F642DBEB15}" type="presParOf" srcId="{220E41D5-7B83-4C3D-93E8-4F25DBE981DC}" destId="{7D37489F-AEFC-4B66-8DE2-A744D5C25FF1}" srcOrd="0" destOrd="0" presId="urn:microsoft.com/office/officeart/2005/8/layout/vList5"/>
    <dgm:cxn modelId="{34F02A29-72D2-4D06-B67E-BE2A2F6A8AFE}" type="presParOf" srcId="{220E41D5-7B83-4C3D-93E8-4F25DBE981DC}" destId="{915AD322-1A41-4463-B41A-80FEA7995192}" srcOrd="1" destOrd="0" presId="urn:microsoft.com/office/officeart/2005/8/layout/vList5"/>
    <dgm:cxn modelId="{8160D9AB-AFB1-4E5A-AE6A-0331FD839267}" type="presParOf" srcId="{DCA127C6-735A-4DBD-8868-134C1B2592F1}" destId="{EA34D025-0F44-4904-8E82-BE3274F3E43A}" srcOrd="3" destOrd="0" presId="urn:microsoft.com/office/officeart/2005/8/layout/vList5"/>
    <dgm:cxn modelId="{441473D6-870E-4A81-845F-CCD090360152}" type="presParOf" srcId="{DCA127C6-735A-4DBD-8868-134C1B2592F1}" destId="{1DB232CC-4C5D-4080-8815-DB16C27935DF}" srcOrd="4" destOrd="0" presId="urn:microsoft.com/office/officeart/2005/8/layout/vList5"/>
    <dgm:cxn modelId="{B036C680-98B3-476C-A32F-A2E12B132620}" type="presParOf" srcId="{1DB232CC-4C5D-4080-8815-DB16C27935DF}" destId="{665008E5-6C56-4CC2-BB82-85EF68B13A9E}" srcOrd="0" destOrd="0" presId="urn:microsoft.com/office/officeart/2005/8/layout/vList5"/>
    <dgm:cxn modelId="{8384DBA3-9FBC-4B16-87F7-8BEAC6185E44}" type="presParOf" srcId="{1DB232CC-4C5D-4080-8815-DB16C27935DF}" destId="{87E5148D-EABB-4CC5-9E8B-7750DA94FB4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72BFB-B5E7-4045-AA49-8C81D6C5E4DE}">
      <dsp:nvSpPr>
        <dsp:cNvPr id="0" name=""/>
        <dsp:cNvSpPr/>
      </dsp:nvSpPr>
      <dsp:spPr>
        <a:xfrm rot="5400000">
          <a:off x="4282189" y="-1504510"/>
          <a:ext cx="1303979" cy="4643933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+mj-lt"/>
            </a:rPr>
            <a:t>Metodología ampliamente utilizada para el tratamiento y modelado de series de tiempo no estacionarias.</a:t>
          </a:r>
        </a:p>
      </dsp:txBody>
      <dsp:txXfrm rot="-5400000">
        <a:off x="2612213" y="229121"/>
        <a:ext cx="4580278" cy="1176669"/>
      </dsp:txXfrm>
    </dsp:sp>
    <dsp:sp modelId="{116F2221-0B13-4135-983B-3FFF119A79DB}">
      <dsp:nvSpPr>
        <dsp:cNvPr id="0" name=""/>
        <dsp:cNvSpPr/>
      </dsp:nvSpPr>
      <dsp:spPr>
        <a:xfrm>
          <a:off x="0" y="2469"/>
          <a:ext cx="2612212" cy="1629973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800" b="0" kern="1200" dirty="0">
              <a:latin typeface="+mj-lt"/>
            </a:rPr>
            <a:t>Box - Jenkins (1976)</a:t>
          </a:r>
          <a:endParaRPr lang="es-ES" sz="2800" b="0" kern="1200" dirty="0">
            <a:latin typeface="+mj-lt"/>
          </a:endParaRPr>
        </a:p>
      </dsp:txBody>
      <dsp:txXfrm>
        <a:off x="79569" y="82038"/>
        <a:ext cx="2453074" cy="1470835"/>
      </dsp:txXfrm>
    </dsp:sp>
    <dsp:sp modelId="{915AD322-1A41-4463-B41A-80FEA7995192}">
      <dsp:nvSpPr>
        <dsp:cNvPr id="0" name=""/>
        <dsp:cNvSpPr/>
      </dsp:nvSpPr>
      <dsp:spPr>
        <a:xfrm rot="5400000">
          <a:off x="4282189" y="206962"/>
          <a:ext cx="1303979" cy="4643933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+mj-lt"/>
            </a:rPr>
            <a:t>Se estudian diversas indicadores proxy de para la actividad económica encontrándose la generación de electricidad como mejor indicador sobre otros.</a:t>
          </a:r>
        </a:p>
      </dsp:txBody>
      <dsp:txXfrm rot="-5400000">
        <a:off x="2612213" y="1940594"/>
        <a:ext cx="4580278" cy="1176669"/>
      </dsp:txXfrm>
    </dsp:sp>
    <dsp:sp modelId="{7D37489F-AEFC-4B66-8DE2-A744D5C25FF1}">
      <dsp:nvSpPr>
        <dsp:cNvPr id="0" name=""/>
        <dsp:cNvSpPr/>
      </dsp:nvSpPr>
      <dsp:spPr>
        <a:xfrm>
          <a:off x="0" y="1713942"/>
          <a:ext cx="2612212" cy="1629973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0" kern="1200" dirty="0">
              <a:latin typeface="+mj-lt"/>
            </a:rPr>
            <a:t>Scott  &amp; </a:t>
          </a:r>
          <a:r>
            <a:rPr lang="es-ES" sz="2800" b="0" kern="1200" dirty="0" err="1">
              <a:latin typeface="+mj-lt"/>
            </a:rPr>
            <a:t>Varian</a:t>
          </a:r>
          <a:r>
            <a:rPr lang="es-ES" sz="2800" b="0" kern="1200" dirty="0">
              <a:latin typeface="+mj-lt"/>
            </a:rPr>
            <a:t> (2014)</a:t>
          </a:r>
        </a:p>
      </dsp:txBody>
      <dsp:txXfrm>
        <a:off x="79569" y="1793511"/>
        <a:ext cx="2453074" cy="1470835"/>
      </dsp:txXfrm>
    </dsp:sp>
    <dsp:sp modelId="{87E5148D-EABB-4CC5-9E8B-7750DA94FB4C}">
      <dsp:nvSpPr>
        <dsp:cNvPr id="0" name=""/>
        <dsp:cNvSpPr/>
      </dsp:nvSpPr>
      <dsp:spPr>
        <a:xfrm rot="5400000">
          <a:off x="4282189" y="1918434"/>
          <a:ext cx="1303979" cy="4643933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 dirty="0">
              <a:latin typeface="+mj-lt"/>
            </a:rPr>
            <a:t>Se utilizan técnicas de Big Data sobre una plataforma automatizada para la extracción continua de datos y proyección inmediata de diversos indicadores de mercado.</a:t>
          </a:r>
        </a:p>
      </dsp:txBody>
      <dsp:txXfrm rot="-5400000">
        <a:off x="2612213" y="3652066"/>
        <a:ext cx="4580278" cy="1176669"/>
      </dsp:txXfrm>
    </dsp:sp>
    <dsp:sp modelId="{665008E5-6C56-4CC2-BB82-85EF68B13A9E}">
      <dsp:nvSpPr>
        <dsp:cNvPr id="0" name=""/>
        <dsp:cNvSpPr/>
      </dsp:nvSpPr>
      <dsp:spPr>
        <a:xfrm>
          <a:off x="0" y="3425414"/>
          <a:ext cx="2612212" cy="1629973"/>
        </a:xfrm>
        <a:prstGeom prst="round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 err="1">
              <a:latin typeface="+mj-lt"/>
            </a:rPr>
            <a:t>Bok</a:t>
          </a:r>
          <a:r>
            <a:rPr lang="es-ES" sz="2800" kern="1200" dirty="0">
              <a:latin typeface="+mj-lt"/>
            </a:rPr>
            <a:t> &amp; </a:t>
          </a:r>
          <a:r>
            <a:rPr lang="es-ES" sz="2800" kern="1200" dirty="0" err="1">
              <a:latin typeface="+mj-lt"/>
            </a:rPr>
            <a:t>Caratelli</a:t>
          </a:r>
          <a:r>
            <a:rPr lang="es-ES" sz="2800" kern="1200" dirty="0">
              <a:latin typeface="+mj-lt"/>
            </a:rPr>
            <a:t>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+mj-lt"/>
            </a:rPr>
            <a:t>(2018). </a:t>
          </a:r>
        </a:p>
      </dsp:txBody>
      <dsp:txXfrm>
        <a:off x="79569" y="3504983"/>
        <a:ext cx="2453074" cy="1470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5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126E-773A-4D63-9FFD-A6929DB1F7BA}" type="datetimeFigureOut">
              <a:rPr lang="es-PE" smtClean="0"/>
              <a:t>12/12/2023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4F2FC-86E7-4960-A32E-54C86DDDE366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184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Times New Roman" pitchFamily="18" charset="0"/>
            </a:endParaRPr>
          </a:p>
        </p:txBody>
      </p:sp>
      <p:sp>
        <p:nvSpPr>
          <p:cNvPr id="6656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5ABC7E-20A5-43DB-BC35-9BAD1C57B287}" type="slidenum">
              <a:rPr lang="es-ES" smtClean="0">
                <a:latin typeface="Times New Roman" pitchFamily="18" charset="0"/>
              </a:rPr>
              <a:pPr/>
              <a:t>2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650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Times New Roman" pitchFamily="18" charset="0"/>
            </a:endParaRPr>
          </a:p>
        </p:txBody>
      </p:sp>
      <p:sp>
        <p:nvSpPr>
          <p:cNvPr id="6656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5ABC7E-20A5-43DB-BC35-9BAD1C57B287}" type="slidenum">
              <a:rPr lang="es-ES" smtClean="0">
                <a:latin typeface="Times New Roman" pitchFamily="18" charset="0"/>
              </a:rPr>
              <a:pPr/>
              <a:t>8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9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>
              <a:latin typeface="Times New Roman" pitchFamily="18" charset="0"/>
            </a:endParaRPr>
          </a:p>
        </p:txBody>
      </p:sp>
      <p:sp>
        <p:nvSpPr>
          <p:cNvPr id="6656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5ABC7E-20A5-43DB-BC35-9BAD1C57B287}" type="slidenum">
              <a:rPr lang="es-ES" smtClean="0">
                <a:latin typeface="Times New Roman" pitchFamily="18" charset="0"/>
              </a:rPr>
              <a:pPr/>
              <a:t>9</a:t>
            </a:fld>
            <a:endParaRPr lang="es-E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39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3AC6-E047-4803-8BFB-F566D719C959}" type="datetimeFigureOut">
              <a:rPr lang="es-PE" smtClean="0"/>
              <a:t>12/12/2023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7585-712D-4210-BB4D-64975A8E3E9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8609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3AC6-E047-4803-8BFB-F566D719C959}" type="datetimeFigureOut">
              <a:rPr lang="es-PE" smtClean="0"/>
              <a:t>12/12/2023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7585-712D-4210-BB4D-64975A8E3E9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168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3AC6-E047-4803-8BFB-F566D719C959}" type="datetimeFigureOut">
              <a:rPr lang="es-PE" smtClean="0"/>
              <a:t>12/12/2023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7585-712D-4210-BB4D-64975A8E3E9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67309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4264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3AC6-E047-4803-8BFB-F566D719C959}" type="datetimeFigureOut">
              <a:rPr lang="es-PE" smtClean="0"/>
              <a:t>12/12/2023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7585-712D-4210-BB4D-64975A8E3E9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509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3AC6-E047-4803-8BFB-F566D719C959}" type="datetimeFigureOut">
              <a:rPr lang="es-PE" smtClean="0"/>
              <a:t>12/12/2023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7585-712D-4210-BB4D-64975A8E3E9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312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3AC6-E047-4803-8BFB-F566D719C959}" type="datetimeFigureOut">
              <a:rPr lang="es-PE" smtClean="0"/>
              <a:t>12/12/2023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7585-712D-4210-BB4D-64975A8E3E9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6335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3AC6-E047-4803-8BFB-F566D719C959}" type="datetimeFigureOut">
              <a:rPr lang="es-PE" smtClean="0"/>
              <a:t>12/12/2023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7585-712D-4210-BB4D-64975A8E3E9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532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3AC6-E047-4803-8BFB-F566D719C959}" type="datetimeFigureOut">
              <a:rPr lang="es-PE" smtClean="0"/>
              <a:t>12/12/2023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7585-712D-4210-BB4D-64975A8E3E9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364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3AC6-E047-4803-8BFB-F566D719C959}" type="datetimeFigureOut">
              <a:rPr lang="es-PE" smtClean="0"/>
              <a:t>12/12/2023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7585-712D-4210-BB4D-64975A8E3E9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928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3AC6-E047-4803-8BFB-F566D719C959}" type="datetimeFigureOut">
              <a:rPr lang="es-PE" smtClean="0"/>
              <a:t>12/12/2023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7585-712D-4210-BB4D-64975A8E3E9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002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3AC6-E047-4803-8BFB-F566D719C959}" type="datetimeFigureOut">
              <a:rPr lang="es-PE" smtClean="0"/>
              <a:t>12/12/2023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7585-712D-4210-BB4D-64975A8E3E9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86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03AC6-E047-4803-8BFB-F566D719C959}" type="datetimeFigureOut">
              <a:rPr lang="es-PE" smtClean="0"/>
              <a:t>12/12/2023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97585-712D-4210-BB4D-64975A8E3E9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606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hyperlink" Target="https://towardsdatascience.com/time-series-forecasting-with-a-sarima-model-db051b7ae459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3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.valera@pucp.p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arlos.loayza@pucp.edu.p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slide" Target="slide6.xml"/><Relationship Id="rId3" Type="http://schemas.openxmlformats.org/officeDocument/2006/relationships/image" Target="../media/image6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7.png"/><Relationship Id="rId10" Type="http://schemas.openxmlformats.org/officeDocument/2006/relationships/image" Target="../media/image4.wmf"/><Relationship Id="rId4" Type="http://schemas.openxmlformats.org/officeDocument/2006/relationships/image" Target="../media/image2.jpeg"/><Relationship Id="rId9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4.wmf"/><Relationship Id="rId3" Type="http://schemas.openxmlformats.org/officeDocument/2006/relationships/image" Target="../media/image2.jpeg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3.wmf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23" Type="http://schemas.openxmlformats.org/officeDocument/2006/relationships/slide" Target="slide5.xml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15.png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2.wmf"/><Relationship Id="rId22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19.bin"/><Relationship Id="rId3" Type="http://schemas.openxmlformats.org/officeDocument/2006/relationships/image" Target="../media/image2.jpeg"/><Relationship Id="rId21" Type="http://schemas.openxmlformats.org/officeDocument/2006/relationships/image" Target="../media/image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9.wmf"/><Relationship Id="rId5" Type="http://schemas.openxmlformats.org/officeDocument/2006/relationships/image" Target="../media/image22.png"/><Relationship Id="rId15" Type="http://schemas.openxmlformats.org/officeDocument/2006/relationships/image" Target="../media/image24.png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4.wmf"/><Relationship Id="rId4" Type="http://schemas.openxmlformats.org/officeDocument/2006/relationships/image" Target="../media/image21.png"/><Relationship Id="rId9" Type="http://schemas.openxmlformats.org/officeDocument/2006/relationships/image" Target="../media/image18.wmf"/><Relationship Id="rId14" Type="http://schemas.openxmlformats.org/officeDocument/2006/relationships/image" Target="../media/image23.png"/><Relationship Id="rId22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.jpe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11" Type="http://schemas.openxmlformats.org/officeDocument/2006/relationships/image" Target="../media/image28.png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9.png"/><Relationship Id="rId4" Type="http://schemas.openxmlformats.org/officeDocument/2006/relationships/image" Target="../media/image2.jpeg"/><Relationship Id="rId9" Type="http://schemas.openxmlformats.org/officeDocument/2006/relationships/hyperlink" Target="https://www.facebook.com/watch/?v=31881310927366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1897B017-4B00-4574-8C93-4C6C53B304A3}"/>
              </a:ext>
            </a:extLst>
          </p:cNvPr>
          <p:cNvSpPr/>
          <p:nvPr/>
        </p:nvSpPr>
        <p:spPr>
          <a:xfrm>
            <a:off x="217749" y="2909947"/>
            <a:ext cx="1116001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6000" dirty="0">
                <a:solidFill>
                  <a:srgbClr val="002060"/>
                </a:solidFill>
                <a:latin typeface="Arial Narrow" panose="020B0606020202030204" pitchFamily="34" charset="0"/>
              </a:rPr>
              <a:t>Business </a:t>
            </a:r>
            <a:r>
              <a:rPr lang="es-ES" sz="6000" dirty="0" err="1">
                <a:solidFill>
                  <a:srgbClr val="002060"/>
                </a:solidFill>
                <a:latin typeface="Arial Narrow" panose="020B0606020202030204" pitchFamily="34" charset="0"/>
              </a:rPr>
              <a:t>Intelligence</a:t>
            </a:r>
            <a:r>
              <a:rPr lang="es-ES" sz="6000" dirty="0">
                <a:solidFill>
                  <a:srgbClr val="002060"/>
                </a:solidFill>
                <a:latin typeface="Arial Narrow" panose="020B0606020202030204" pitchFamily="34" charset="0"/>
              </a:rPr>
              <a:t> &amp; </a:t>
            </a:r>
            <a:r>
              <a:rPr lang="es-ES" sz="6000" dirty="0" err="1">
                <a:solidFill>
                  <a:srgbClr val="002060"/>
                </a:solidFill>
                <a:latin typeface="Arial Narrow" panose="020B0606020202030204" pitchFamily="34" charset="0"/>
              </a:rPr>
              <a:t>Analytics</a:t>
            </a:r>
            <a:r>
              <a:rPr lang="es-ES" sz="6000" dirty="0">
                <a:solidFill>
                  <a:srgbClr val="002060"/>
                </a:solidFill>
                <a:latin typeface="Arial Narrow" panose="020B0606020202030204" pitchFamily="34" charset="0"/>
              </a:rPr>
              <a:t> </a:t>
            </a:r>
          </a:p>
          <a:p>
            <a:r>
              <a:rPr lang="en-US" sz="3600" dirty="0">
                <a:solidFill>
                  <a:srgbClr val="0070C0"/>
                </a:solidFill>
                <a:latin typeface="Arial Narrow" panose="020B0606020202030204" pitchFamily="34" charset="0"/>
              </a:rPr>
              <a:t>Implementation of a big data solution for monitoring and simulating scenarios for real-time economic activity.</a:t>
            </a:r>
          </a:p>
          <a:p>
            <a:endParaRPr lang="en-US" sz="3600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endParaRPr lang="en-US" sz="3600" dirty="0">
              <a:solidFill>
                <a:srgbClr val="0070C0"/>
              </a:solidFill>
              <a:latin typeface="Arial Narrow" panose="020B0606020202030204" pitchFamily="34" charset="0"/>
            </a:endParaRPr>
          </a:p>
          <a:p>
            <a:endParaRPr lang="en-US" sz="3600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9756742" y="6235639"/>
            <a:ext cx="2332681" cy="461665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/>
            <a:r>
              <a:rPr lang="es-PE" sz="2400" dirty="0" err="1"/>
              <a:t>July</a:t>
            </a:r>
            <a:r>
              <a:rPr lang="es-PE" sz="2400" dirty="0"/>
              <a:t> 2020</a:t>
            </a:r>
          </a:p>
        </p:txBody>
      </p:sp>
      <p:pic>
        <p:nvPicPr>
          <p:cNvPr id="6" name="2 Imagen">
            <a:extLst>
              <a:ext uri="{FF2B5EF4-FFF2-40B4-BE49-F238E27FC236}">
                <a16:creationId xmlns:a16="http://schemas.microsoft.com/office/drawing/2014/main" id="{38505D57-AC6F-4DE1-842A-023292CFEE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7759" y="611714"/>
            <a:ext cx="4680000" cy="1368099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4A3D59BC-2FD9-46E9-98F0-5FD3BD608023}"/>
              </a:ext>
            </a:extLst>
          </p:cNvPr>
          <p:cNvSpPr/>
          <p:nvPr/>
        </p:nvSpPr>
        <p:spPr>
          <a:xfrm>
            <a:off x="226892" y="5686994"/>
            <a:ext cx="795454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3200" dirty="0">
                <a:solidFill>
                  <a:srgbClr val="002060"/>
                </a:solidFill>
                <a:latin typeface="Arial Narrow" panose="020B0606020202030204" pitchFamily="34" charset="0"/>
              </a:rPr>
              <a:t>Oficina de Presupuestos</a:t>
            </a:r>
          </a:p>
          <a:p>
            <a:r>
              <a:rPr lang="es-PE" sz="20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Dirección Académica de Economía (DAE)</a:t>
            </a:r>
          </a:p>
        </p:txBody>
      </p:sp>
    </p:spTree>
    <p:extLst>
      <p:ext uri="{BB962C8B-B14F-4D97-AF65-F5344CB8AC3E}">
        <p14:creationId xmlns:p14="http://schemas.microsoft.com/office/powerpoint/2010/main" val="352562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089811"/>
              </p:ext>
            </p:extLst>
          </p:nvPr>
        </p:nvGraphicFramePr>
        <p:xfrm>
          <a:off x="344488" y="1633538"/>
          <a:ext cx="11690350" cy="339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Hoja de cálculo" r:id="rId3" imgW="8563133" imgH="2486025" progId="Excel.Sheet.12">
                  <p:embed/>
                </p:oleObj>
              </mc:Choice>
              <mc:Fallback>
                <p:oleObj name="Hoja de cálculo" r:id="rId3" imgW="8563133" imgH="2486025" progId="Excel.Sheet.12">
                  <p:embed/>
                  <p:pic>
                    <p:nvPicPr>
                      <p:cNvPr id="13" name="Objeto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488" y="1633538"/>
                        <a:ext cx="11690350" cy="3392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1825800" y="6597352"/>
            <a:ext cx="297768" cy="24622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P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1 Marcador de número de diapositiva"/>
          <p:cNvSpPr txBox="1">
            <a:spLocks/>
          </p:cNvSpPr>
          <p:nvPr/>
        </p:nvSpPr>
        <p:spPr>
          <a:xfrm>
            <a:off x="11753793" y="6525344"/>
            <a:ext cx="441785" cy="390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1FF2E82-A1C9-40E6-BC13-6F15D7004F70}" type="slidenum">
              <a:rPr lang="es-PE" sz="1000">
                <a:solidFill>
                  <a:schemeClr val="bg1"/>
                </a:solidFill>
              </a:rPr>
              <a:pPr algn="ctr"/>
              <a:t>10</a:t>
            </a:fld>
            <a:endParaRPr lang="es-PE" sz="1000" dirty="0">
              <a:solidFill>
                <a:schemeClr val="bg1"/>
              </a:solidFill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897B017-4B00-4574-8C93-4C6C53B304A3}"/>
              </a:ext>
            </a:extLst>
          </p:cNvPr>
          <p:cNvSpPr/>
          <p:nvPr/>
        </p:nvSpPr>
        <p:spPr>
          <a:xfrm>
            <a:off x="195291" y="116632"/>
            <a:ext cx="1177939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rgbClr val="002060"/>
                </a:solidFill>
                <a:latin typeface="+mj-lt"/>
              </a:rPr>
              <a:t>VI. Siguientes pasos</a:t>
            </a:r>
          </a:p>
        </p:txBody>
      </p:sp>
      <p:pic>
        <p:nvPicPr>
          <p:cNvPr id="20" name="2 Imagen">
            <a:extLst>
              <a:ext uri="{FF2B5EF4-FFF2-40B4-BE49-F238E27FC236}">
                <a16:creationId xmlns:a16="http://schemas.microsoft.com/office/drawing/2014/main" id="{38505D57-AC6F-4DE1-842A-023292CFEE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5" y="110358"/>
            <a:ext cx="1996868" cy="594492"/>
          </a:xfrm>
          <a:prstGeom prst="rect">
            <a:avLst/>
          </a:prstGeom>
        </p:spPr>
      </p:pic>
      <p:sp>
        <p:nvSpPr>
          <p:cNvPr id="21" name="Rectángulo 20"/>
          <p:cNvSpPr/>
          <p:nvPr/>
        </p:nvSpPr>
        <p:spPr>
          <a:xfrm>
            <a:off x="186588" y="672558"/>
            <a:ext cx="11033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70C0"/>
                </a:solidFill>
                <a:latin typeface="+mj-lt"/>
              </a:rPr>
              <a:t>Cronograma de actividades</a:t>
            </a:r>
            <a:endParaRPr lang="es-P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11512" y="6588878"/>
            <a:ext cx="117106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Implementation of a big data solution for monitoring and simulating scenarios for real-time economic activity | Business Intelligence &amp; Analytics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032730" y="61774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E" sz="1200" dirty="0">
                <a:latin typeface="+mj-lt"/>
                <a:hlinkClick r:id="rId6"/>
              </a:rPr>
              <a:t>https://towardsdatascience.com/time-series-forecasting-with-a-sarima-model-db051b7ae459</a:t>
            </a:r>
            <a:endParaRPr lang="es-PE" sz="1200" dirty="0">
              <a:latin typeface="+mj-lt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032730" y="5937863"/>
            <a:ext cx="52246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Predicting daily electricity loads for a building on the UC Berkeley campus</a:t>
            </a:r>
            <a:endParaRPr lang="es-PE" sz="1200" dirty="0"/>
          </a:p>
        </p:txBody>
      </p:sp>
    </p:spTree>
    <p:extLst>
      <p:ext uri="{BB962C8B-B14F-4D97-AF65-F5344CB8AC3E}">
        <p14:creationId xmlns:p14="http://schemas.microsoft.com/office/powerpoint/2010/main" val="289846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1825800" y="6597352"/>
            <a:ext cx="297768" cy="24622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P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1 Marcador de número de diapositiva"/>
          <p:cNvSpPr txBox="1">
            <a:spLocks/>
          </p:cNvSpPr>
          <p:nvPr/>
        </p:nvSpPr>
        <p:spPr>
          <a:xfrm>
            <a:off x="11753793" y="6525344"/>
            <a:ext cx="441785" cy="390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1FF2E82-A1C9-40E6-BC13-6F15D7004F70}" type="slidenum">
              <a:rPr lang="es-PE" sz="1000">
                <a:solidFill>
                  <a:schemeClr val="bg1"/>
                </a:solidFill>
              </a:rPr>
              <a:pPr algn="ctr"/>
              <a:t>11</a:t>
            </a:fld>
            <a:endParaRPr lang="es-PE" sz="1000" dirty="0">
              <a:solidFill>
                <a:schemeClr val="bg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3802567" y="6588878"/>
            <a:ext cx="80195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Solución de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big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data para la proyección de ingresos en tiempo real | Gestión de Inversiones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897B017-4B00-4574-8C93-4C6C53B304A3}"/>
              </a:ext>
            </a:extLst>
          </p:cNvPr>
          <p:cNvSpPr/>
          <p:nvPr/>
        </p:nvSpPr>
        <p:spPr>
          <a:xfrm>
            <a:off x="195291" y="116632"/>
            <a:ext cx="1177939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rgbClr val="002060"/>
                </a:solidFill>
                <a:latin typeface="Arial Narrow" panose="020B0606020202030204" pitchFamily="34" charset="0"/>
              </a:rPr>
              <a:t>Bibliografía</a:t>
            </a:r>
          </a:p>
        </p:txBody>
      </p:sp>
      <p:pic>
        <p:nvPicPr>
          <p:cNvPr id="18" name="2 Imagen">
            <a:extLst>
              <a:ext uri="{FF2B5EF4-FFF2-40B4-BE49-F238E27FC236}">
                <a16:creationId xmlns:a16="http://schemas.microsoft.com/office/drawing/2014/main" id="{38505D57-AC6F-4DE1-842A-023292CFEE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5" y="110358"/>
            <a:ext cx="1996868" cy="594492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480191" y="1013642"/>
            <a:ext cx="1127360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 err="1">
                <a:latin typeface="+mj-lt"/>
              </a:rPr>
              <a:t>Bok</a:t>
            </a:r>
            <a:r>
              <a:rPr lang="es-ES" dirty="0">
                <a:latin typeface="+mj-lt"/>
              </a:rPr>
              <a:t>, B., </a:t>
            </a:r>
            <a:r>
              <a:rPr lang="es-ES" dirty="0" err="1">
                <a:latin typeface="+mj-lt"/>
              </a:rPr>
              <a:t>Caratelli</a:t>
            </a:r>
            <a:r>
              <a:rPr lang="es-ES" dirty="0">
                <a:latin typeface="+mj-lt"/>
              </a:rPr>
              <a:t>, D., </a:t>
            </a:r>
            <a:r>
              <a:rPr lang="es-ES" dirty="0" err="1">
                <a:latin typeface="+mj-lt"/>
              </a:rPr>
              <a:t>Giannone</a:t>
            </a:r>
            <a:r>
              <a:rPr lang="es-ES" dirty="0">
                <a:latin typeface="+mj-lt"/>
              </a:rPr>
              <a:t>, D., </a:t>
            </a:r>
            <a:r>
              <a:rPr lang="es-ES" dirty="0" err="1">
                <a:latin typeface="+mj-lt"/>
              </a:rPr>
              <a:t>Sbordone</a:t>
            </a:r>
            <a:r>
              <a:rPr lang="es-ES" dirty="0">
                <a:latin typeface="+mj-lt"/>
              </a:rPr>
              <a:t>, A., &amp; </a:t>
            </a:r>
            <a:r>
              <a:rPr lang="es-ES" dirty="0" err="1">
                <a:latin typeface="+mj-lt"/>
              </a:rPr>
              <a:t>Tambalotti</a:t>
            </a:r>
            <a:r>
              <a:rPr lang="es-ES" dirty="0">
                <a:latin typeface="+mj-lt"/>
              </a:rPr>
              <a:t>, A. (2018). </a:t>
            </a:r>
            <a:r>
              <a:rPr lang="es-ES" dirty="0" err="1">
                <a:latin typeface="+mj-lt"/>
              </a:rPr>
              <a:t>Macroeconomic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Nowcasting</a:t>
            </a:r>
            <a:r>
              <a:rPr lang="es-ES" dirty="0">
                <a:latin typeface="+mj-lt"/>
              </a:rPr>
              <a:t> and </a:t>
            </a:r>
            <a:r>
              <a:rPr lang="es-ES" dirty="0" err="1">
                <a:latin typeface="+mj-lt"/>
              </a:rPr>
              <a:t>Forecasting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with</a:t>
            </a:r>
            <a:r>
              <a:rPr lang="es-ES" dirty="0">
                <a:latin typeface="+mj-lt"/>
              </a:rPr>
              <a:t> Big Data. </a:t>
            </a:r>
            <a:r>
              <a:rPr lang="es-ES" dirty="0" err="1">
                <a:latin typeface="+mj-lt"/>
              </a:rPr>
              <a:t>Annual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Review</a:t>
            </a:r>
            <a:r>
              <a:rPr lang="es-ES" dirty="0">
                <a:latin typeface="+mj-lt"/>
              </a:rPr>
              <a:t> Of </a:t>
            </a:r>
            <a:r>
              <a:rPr lang="es-ES" dirty="0" err="1">
                <a:latin typeface="+mj-lt"/>
              </a:rPr>
              <a:t>Economics</a:t>
            </a:r>
            <a:r>
              <a:rPr lang="es-ES" dirty="0">
                <a:latin typeface="+mj-lt"/>
              </a:rPr>
              <a:t>, 10(1), 615-643. </a:t>
            </a:r>
            <a:r>
              <a:rPr lang="es-ES" dirty="0" err="1">
                <a:latin typeface="+mj-lt"/>
              </a:rPr>
              <a:t>doi</a:t>
            </a:r>
            <a:r>
              <a:rPr lang="es-ES" dirty="0">
                <a:latin typeface="+mj-lt"/>
              </a:rPr>
              <a:t>: 10.1146/annurev-economics-080217-053214</a:t>
            </a:r>
          </a:p>
          <a:p>
            <a:pPr marL="285750" indent="-285750" algn="just">
              <a:buFontTx/>
              <a:buChar char="-"/>
            </a:pPr>
            <a:r>
              <a:rPr lang="es-ES" dirty="0" err="1">
                <a:latin typeface="+mj-lt"/>
              </a:rPr>
              <a:t>Bragoli</a:t>
            </a:r>
            <a:r>
              <a:rPr lang="es-ES" dirty="0">
                <a:latin typeface="+mj-lt"/>
              </a:rPr>
              <a:t>, D. (2017). </a:t>
            </a:r>
            <a:r>
              <a:rPr lang="es-ES" dirty="0" err="1">
                <a:latin typeface="+mj-lt"/>
              </a:rPr>
              <a:t>Now</a:t>
            </a:r>
            <a:r>
              <a:rPr lang="es-ES" dirty="0">
                <a:latin typeface="+mj-lt"/>
              </a:rPr>
              <a:t>-casting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Japanese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economy</a:t>
            </a:r>
            <a:r>
              <a:rPr lang="es-ES" dirty="0">
                <a:latin typeface="+mj-lt"/>
              </a:rPr>
              <a:t>. International </a:t>
            </a:r>
            <a:r>
              <a:rPr lang="es-ES" dirty="0" err="1">
                <a:latin typeface="+mj-lt"/>
              </a:rPr>
              <a:t>Journal</a:t>
            </a:r>
            <a:r>
              <a:rPr lang="es-ES" dirty="0">
                <a:latin typeface="+mj-lt"/>
              </a:rPr>
              <a:t> Of </a:t>
            </a:r>
            <a:r>
              <a:rPr lang="es-ES" dirty="0" err="1">
                <a:latin typeface="+mj-lt"/>
              </a:rPr>
              <a:t>Forecasting</a:t>
            </a:r>
            <a:r>
              <a:rPr lang="es-ES" dirty="0">
                <a:latin typeface="+mj-lt"/>
              </a:rPr>
              <a:t>, 33(2), 390-402. </a:t>
            </a:r>
            <a:r>
              <a:rPr lang="es-ES" dirty="0" err="1">
                <a:latin typeface="+mj-lt"/>
              </a:rPr>
              <a:t>doi</a:t>
            </a:r>
            <a:r>
              <a:rPr lang="es-ES" dirty="0">
                <a:latin typeface="+mj-lt"/>
              </a:rPr>
              <a:t>: 10.1016/j.ijforecast.2016.11.004</a:t>
            </a:r>
          </a:p>
          <a:p>
            <a:pPr marL="285750" indent="-285750" algn="just">
              <a:buFontTx/>
              <a:buChar char="-"/>
            </a:pPr>
            <a:r>
              <a:rPr lang="es-ES" dirty="0" err="1">
                <a:latin typeface="+mj-lt"/>
              </a:rPr>
              <a:t>Bragoli</a:t>
            </a:r>
            <a:r>
              <a:rPr lang="es-ES" dirty="0">
                <a:latin typeface="+mj-lt"/>
              </a:rPr>
              <a:t>, D., &amp; </a:t>
            </a:r>
            <a:r>
              <a:rPr lang="es-ES" dirty="0" err="1">
                <a:latin typeface="+mj-lt"/>
              </a:rPr>
              <a:t>Modugno</a:t>
            </a:r>
            <a:r>
              <a:rPr lang="es-ES" dirty="0">
                <a:latin typeface="+mj-lt"/>
              </a:rPr>
              <a:t>, M. (2017). A </a:t>
            </a:r>
            <a:r>
              <a:rPr lang="es-ES" dirty="0" err="1">
                <a:latin typeface="+mj-lt"/>
              </a:rPr>
              <a:t>now</a:t>
            </a:r>
            <a:r>
              <a:rPr lang="es-ES" dirty="0">
                <a:latin typeface="+mj-lt"/>
              </a:rPr>
              <a:t>-casting </a:t>
            </a:r>
            <a:r>
              <a:rPr lang="es-ES" dirty="0" err="1">
                <a:latin typeface="+mj-lt"/>
              </a:rPr>
              <a:t>model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for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Canada</a:t>
            </a:r>
            <a:r>
              <a:rPr lang="es-ES" dirty="0">
                <a:latin typeface="+mj-lt"/>
              </a:rPr>
              <a:t>: Do U.S. variables </a:t>
            </a:r>
            <a:r>
              <a:rPr lang="es-ES" dirty="0" err="1">
                <a:latin typeface="+mj-lt"/>
              </a:rPr>
              <a:t>matter</a:t>
            </a:r>
            <a:r>
              <a:rPr lang="es-ES" dirty="0">
                <a:latin typeface="+mj-lt"/>
              </a:rPr>
              <a:t>?. International </a:t>
            </a:r>
            <a:r>
              <a:rPr lang="es-ES" dirty="0" err="1">
                <a:latin typeface="+mj-lt"/>
              </a:rPr>
              <a:t>Journal</a:t>
            </a:r>
            <a:r>
              <a:rPr lang="es-ES" dirty="0">
                <a:latin typeface="+mj-lt"/>
              </a:rPr>
              <a:t> Of </a:t>
            </a:r>
            <a:r>
              <a:rPr lang="es-ES" dirty="0" err="1">
                <a:latin typeface="+mj-lt"/>
              </a:rPr>
              <a:t>Forecasting</a:t>
            </a:r>
            <a:r>
              <a:rPr lang="es-ES" dirty="0">
                <a:latin typeface="+mj-lt"/>
              </a:rPr>
              <a:t>, 33(4), 786-800. </a:t>
            </a:r>
            <a:r>
              <a:rPr lang="es-ES" dirty="0" err="1">
                <a:latin typeface="+mj-lt"/>
              </a:rPr>
              <a:t>doi</a:t>
            </a:r>
            <a:r>
              <a:rPr lang="es-ES" dirty="0">
                <a:latin typeface="+mj-lt"/>
              </a:rPr>
              <a:t>: 10.1016/j.ijforecast.2017.03.002</a:t>
            </a:r>
          </a:p>
          <a:p>
            <a:pPr marL="285750" indent="-285750" algn="just">
              <a:buFontTx/>
              <a:buChar char="-"/>
            </a:pPr>
            <a:r>
              <a:rPr lang="es-ES" dirty="0" err="1">
                <a:latin typeface="+mj-lt"/>
              </a:rPr>
              <a:t>Bragoli</a:t>
            </a:r>
            <a:r>
              <a:rPr lang="es-ES" dirty="0">
                <a:latin typeface="+mj-lt"/>
              </a:rPr>
              <a:t>, D., </a:t>
            </a:r>
            <a:r>
              <a:rPr lang="es-ES" dirty="0" err="1">
                <a:latin typeface="+mj-lt"/>
              </a:rPr>
              <a:t>Metelli</a:t>
            </a:r>
            <a:r>
              <a:rPr lang="es-ES" dirty="0">
                <a:latin typeface="+mj-lt"/>
              </a:rPr>
              <a:t>, L., &amp; </a:t>
            </a:r>
            <a:r>
              <a:rPr lang="es-ES" dirty="0" err="1">
                <a:latin typeface="+mj-lt"/>
              </a:rPr>
              <a:t>Modugno</a:t>
            </a:r>
            <a:r>
              <a:rPr lang="es-ES" dirty="0">
                <a:latin typeface="+mj-lt"/>
              </a:rPr>
              <a:t>, M. (2014).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Importance</a:t>
            </a:r>
            <a:r>
              <a:rPr lang="es-ES" dirty="0">
                <a:latin typeface="+mj-lt"/>
              </a:rPr>
              <a:t> of </a:t>
            </a:r>
            <a:r>
              <a:rPr lang="es-ES" dirty="0" err="1">
                <a:latin typeface="+mj-lt"/>
              </a:rPr>
              <a:t>Updating</a:t>
            </a:r>
            <a:r>
              <a:rPr lang="es-ES" dirty="0">
                <a:latin typeface="+mj-lt"/>
              </a:rPr>
              <a:t>: </a:t>
            </a:r>
            <a:r>
              <a:rPr lang="es-ES" dirty="0" err="1">
                <a:latin typeface="+mj-lt"/>
              </a:rPr>
              <a:t>Evidence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from</a:t>
            </a:r>
            <a:r>
              <a:rPr lang="es-ES" dirty="0">
                <a:latin typeface="+mj-lt"/>
              </a:rPr>
              <a:t> a </a:t>
            </a:r>
            <a:r>
              <a:rPr lang="es-ES" dirty="0" err="1">
                <a:latin typeface="+mj-lt"/>
              </a:rPr>
              <a:t>Brazilian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Nowcasting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Model</a:t>
            </a:r>
            <a:r>
              <a:rPr lang="es-ES" dirty="0">
                <a:latin typeface="+mj-lt"/>
              </a:rPr>
              <a:t>. SSRN </a:t>
            </a:r>
            <a:r>
              <a:rPr lang="es-ES" dirty="0" err="1">
                <a:latin typeface="+mj-lt"/>
              </a:rPr>
              <a:t>Electronic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Journal</a:t>
            </a:r>
            <a:r>
              <a:rPr lang="es-ES" dirty="0">
                <a:latin typeface="+mj-lt"/>
              </a:rPr>
              <a:t>. </a:t>
            </a:r>
            <a:r>
              <a:rPr lang="es-ES" dirty="0" err="1">
                <a:latin typeface="+mj-lt"/>
              </a:rPr>
              <a:t>doi</a:t>
            </a:r>
            <a:r>
              <a:rPr lang="es-ES" dirty="0">
                <a:latin typeface="+mj-lt"/>
              </a:rPr>
              <a:t>: 10.2139/ssrn.2529168</a:t>
            </a:r>
          </a:p>
          <a:p>
            <a:pPr marL="285750" indent="-285750" algn="just">
              <a:buFontTx/>
              <a:buChar char="-"/>
            </a:pPr>
            <a:r>
              <a:rPr lang="es-ES" dirty="0">
                <a:latin typeface="+mj-lt"/>
              </a:rPr>
              <a:t>Evans, M. (2005). </a:t>
            </a:r>
            <a:r>
              <a:rPr lang="es-ES" dirty="0" err="1">
                <a:latin typeface="+mj-lt"/>
              </a:rPr>
              <a:t>Where</a:t>
            </a:r>
            <a:r>
              <a:rPr lang="es-ES" dirty="0">
                <a:latin typeface="+mj-lt"/>
              </a:rPr>
              <a:t> Are </a:t>
            </a:r>
            <a:r>
              <a:rPr lang="es-ES" dirty="0" err="1">
                <a:latin typeface="+mj-lt"/>
              </a:rPr>
              <a:t>We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Now</a:t>
            </a:r>
            <a:r>
              <a:rPr lang="es-ES" dirty="0">
                <a:latin typeface="+mj-lt"/>
              </a:rPr>
              <a:t>? Real-Time </a:t>
            </a:r>
            <a:r>
              <a:rPr lang="es-ES" dirty="0" err="1">
                <a:latin typeface="+mj-lt"/>
              </a:rPr>
              <a:t>Estimates</a:t>
            </a:r>
            <a:r>
              <a:rPr lang="es-ES" dirty="0">
                <a:latin typeface="+mj-lt"/>
              </a:rPr>
              <a:t> of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Macro </a:t>
            </a:r>
            <a:r>
              <a:rPr lang="es-ES" dirty="0" err="1">
                <a:latin typeface="+mj-lt"/>
              </a:rPr>
              <a:t>Economy</a:t>
            </a:r>
            <a:r>
              <a:rPr lang="es-ES" dirty="0">
                <a:latin typeface="+mj-lt"/>
              </a:rPr>
              <a:t>. SSRN </a:t>
            </a:r>
            <a:r>
              <a:rPr lang="es-ES" dirty="0" err="1">
                <a:latin typeface="+mj-lt"/>
              </a:rPr>
              <a:t>Electronic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Journal</a:t>
            </a:r>
            <a:r>
              <a:rPr lang="es-ES" dirty="0">
                <a:latin typeface="+mj-lt"/>
              </a:rPr>
              <a:t>. </a:t>
            </a:r>
            <a:r>
              <a:rPr lang="es-ES" dirty="0" err="1">
                <a:latin typeface="+mj-lt"/>
              </a:rPr>
              <a:t>doi</a:t>
            </a:r>
            <a:r>
              <a:rPr lang="es-ES" dirty="0">
                <a:latin typeface="+mj-lt"/>
              </a:rPr>
              <a:t>: 10.2139/ssrn.646103</a:t>
            </a:r>
          </a:p>
          <a:p>
            <a:pPr marL="285750" indent="-285750" algn="just">
              <a:buFontTx/>
              <a:buChar char="-"/>
            </a:pPr>
            <a:r>
              <a:rPr lang="es-ES" dirty="0" err="1">
                <a:latin typeface="+mj-lt"/>
              </a:rPr>
              <a:t>Giannone</a:t>
            </a:r>
            <a:r>
              <a:rPr lang="es-ES" dirty="0">
                <a:latin typeface="+mj-lt"/>
              </a:rPr>
              <a:t>, D., </a:t>
            </a:r>
            <a:r>
              <a:rPr lang="es-ES" dirty="0" err="1">
                <a:latin typeface="+mj-lt"/>
              </a:rPr>
              <a:t>Reichlin</a:t>
            </a:r>
            <a:r>
              <a:rPr lang="es-ES" dirty="0">
                <a:latin typeface="+mj-lt"/>
              </a:rPr>
              <a:t>, L., &amp; Small, D. (2008). </a:t>
            </a:r>
            <a:r>
              <a:rPr lang="es-ES" dirty="0" err="1">
                <a:latin typeface="+mj-lt"/>
              </a:rPr>
              <a:t>Nowcasting</a:t>
            </a:r>
            <a:r>
              <a:rPr lang="es-ES" dirty="0">
                <a:latin typeface="+mj-lt"/>
              </a:rPr>
              <a:t>: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real-time </a:t>
            </a:r>
            <a:r>
              <a:rPr lang="es-ES" dirty="0" err="1">
                <a:latin typeface="+mj-lt"/>
              </a:rPr>
              <a:t>informational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content</a:t>
            </a:r>
            <a:r>
              <a:rPr lang="es-ES" dirty="0">
                <a:latin typeface="+mj-lt"/>
              </a:rPr>
              <a:t> of </a:t>
            </a:r>
            <a:r>
              <a:rPr lang="es-ES" dirty="0" err="1">
                <a:latin typeface="+mj-lt"/>
              </a:rPr>
              <a:t>macroeconomic</a:t>
            </a:r>
            <a:r>
              <a:rPr lang="es-ES" dirty="0">
                <a:latin typeface="+mj-lt"/>
              </a:rPr>
              <a:t> data. </a:t>
            </a:r>
            <a:r>
              <a:rPr lang="es-ES" dirty="0" err="1">
                <a:latin typeface="+mj-lt"/>
              </a:rPr>
              <a:t>Journal</a:t>
            </a:r>
            <a:r>
              <a:rPr lang="es-ES" dirty="0">
                <a:latin typeface="+mj-lt"/>
              </a:rPr>
              <a:t> Of </a:t>
            </a:r>
            <a:r>
              <a:rPr lang="es-ES" dirty="0" err="1">
                <a:latin typeface="+mj-lt"/>
              </a:rPr>
              <a:t>Monetary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Economics</a:t>
            </a:r>
            <a:r>
              <a:rPr lang="es-ES" dirty="0">
                <a:latin typeface="+mj-lt"/>
              </a:rPr>
              <a:t>, 55(4), 665-676. </a:t>
            </a:r>
            <a:r>
              <a:rPr lang="es-ES" dirty="0" err="1">
                <a:latin typeface="+mj-lt"/>
              </a:rPr>
              <a:t>doi</a:t>
            </a:r>
            <a:r>
              <a:rPr lang="es-ES" dirty="0">
                <a:latin typeface="+mj-lt"/>
              </a:rPr>
              <a:t>: 10.1016/j.jmoneco.2008.05.010</a:t>
            </a:r>
          </a:p>
          <a:p>
            <a:pPr marL="285750" indent="-285750" algn="just">
              <a:buFontTx/>
              <a:buChar char="-"/>
            </a:pPr>
            <a:r>
              <a:rPr lang="es-ES" dirty="0" err="1">
                <a:latin typeface="+mj-lt"/>
              </a:rPr>
              <a:t>Raftery</a:t>
            </a:r>
            <a:r>
              <a:rPr lang="es-ES" dirty="0">
                <a:latin typeface="+mj-lt"/>
              </a:rPr>
              <a:t>, A., </a:t>
            </a:r>
            <a:r>
              <a:rPr lang="es-ES" dirty="0" err="1">
                <a:latin typeface="+mj-lt"/>
              </a:rPr>
              <a:t>Madigan</a:t>
            </a:r>
            <a:r>
              <a:rPr lang="es-ES" dirty="0">
                <a:latin typeface="+mj-lt"/>
              </a:rPr>
              <a:t>, D., &amp; </a:t>
            </a:r>
            <a:r>
              <a:rPr lang="es-ES" dirty="0" err="1">
                <a:latin typeface="+mj-lt"/>
              </a:rPr>
              <a:t>Hoeting</a:t>
            </a:r>
            <a:r>
              <a:rPr lang="es-ES" dirty="0">
                <a:latin typeface="+mj-lt"/>
              </a:rPr>
              <a:t>, J. (1997). </a:t>
            </a:r>
            <a:r>
              <a:rPr lang="es-ES" dirty="0" err="1">
                <a:latin typeface="+mj-lt"/>
              </a:rPr>
              <a:t>Bayesian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Model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Averaging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for</a:t>
            </a:r>
            <a:r>
              <a:rPr lang="es-ES" dirty="0">
                <a:latin typeface="+mj-lt"/>
              </a:rPr>
              <a:t> Linear </a:t>
            </a:r>
            <a:r>
              <a:rPr lang="es-ES" dirty="0" err="1">
                <a:latin typeface="+mj-lt"/>
              </a:rPr>
              <a:t>Regression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Models</a:t>
            </a:r>
            <a:r>
              <a:rPr lang="es-ES" dirty="0">
                <a:latin typeface="+mj-lt"/>
              </a:rPr>
              <a:t>. </a:t>
            </a:r>
            <a:r>
              <a:rPr lang="es-ES" dirty="0" err="1">
                <a:latin typeface="+mj-lt"/>
              </a:rPr>
              <a:t>Journal</a:t>
            </a:r>
            <a:r>
              <a:rPr lang="es-ES" dirty="0">
                <a:latin typeface="+mj-lt"/>
              </a:rPr>
              <a:t> Of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American </a:t>
            </a:r>
            <a:r>
              <a:rPr lang="es-ES" dirty="0" err="1">
                <a:latin typeface="+mj-lt"/>
              </a:rPr>
              <a:t>Statistical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Association</a:t>
            </a:r>
            <a:r>
              <a:rPr lang="es-ES" dirty="0">
                <a:latin typeface="+mj-lt"/>
              </a:rPr>
              <a:t>, 92(437), 179-191. </a:t>
            </a:r>
            <a:r>
              <a:rPr lang="es-ES" dirty="0" err="1">
                <a:latin typeface="+mj-lt"/>
              </a:rPr>
              <a:t>doi</a:t>
            </a:r>
            <a:r>
              <a:rPr lang="es-ES" dirty="0">
                <a:latin typeface="+mj-lt"/>
              </a:rPr>
              <a:t>: 10.1080/01621459.1997.10473615</a:t>
            </a:r>
          </a:p>
          <a:p>
            <a:pPr marL="285750" indent="-285750" algn="just">
              <a:buFontTx/>
              <a:buChar char="-"/>
            </a:pPr>
            <a:r>
              <a:rPr lang="es-ES" dirty="0">
                <a:latin typeface="+mj-lt"/>
              </a:rPr>
              <a:t>Scott, S., &amp; </a:t>
            </a:r>
            <a:r>
              <a:rPr lang="es-ES" dirty="0" err="1">
                <a:latin typeface="+mj-lt"/>
              </a:rPr>
              <a:t>Varian</a:t>
            </a:r>
            <a:r>
              <a:rPr lang="es-ES" dirty="0">
                <a:latin typeface="+mj-lt"/>
              </a:rPr>
              <a:t>, H. (2014). </a:t>
            </a:r>
            <a:r>
              <a:rPr lang="es-ES" dirty="0" err="1">
                <a:latin typeface="+mj-lt"/>
              </a:rPr>
              <a:t>Predicting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the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present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with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Bayesian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structural</a:t>
            </a:r>
            <a:r>
              <a:rPr lang="es-ES" dirty="0">
                <a:latin typeface="+mj-lt"/>
              </a:rPr>
              <a:t> time series. International </a:t>
            </a:r>
            <a:r>
              <a:rPr lang="es-ES" dirty="0" err="1">
                <a:latin typeface="+mj-lt"/>
              </a:rPr>
              <a:t>Journal</a:t>
            </a:r>
            <a:r>
              <a:rPr lang="es-ES" dirty="0">
                <a:latin typeface="+mj-lt"/>
              </a:rPr>
              <a:t> Of </a:t>
            </a:r>
            <a:r>
              <a:rPr lang="es-ES" dirty="0" err="1">
                <a:latin typeface="+mj-lt"/>
              </a:rPr>
              <a:t>Mathematical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Modelling</a:t>
            </a:r>
            <a:r>
              <a:rPr lang="es-ES" dirty="0">
                <a:latin typeface="+mj-lt"/>
              </a:rPr>
              <a:t> And </a:t>
            </a:r>
            <a:r>
              <a:rPr lang="es-ES" dirty="0" err="1">
                <a:latin typeface="+mj-lt"/>
              </a:rPr>
              <a:t>Numerical</a:t>
            </a:r>
            <a:r>
              <a:rPr lang="es-ES" dirty="0">
                <a:latin typeface="+mj-lt"/>
              </a:rPr>
              <a:t> </a:t>
            </a:r>
            <a:r>
              <a:rPr lang="es-ES" dirty="0" err="1">
                <a:latin typeface="+mj-lt"/>
              </a:rPr>
              <a:t>Optimisation</a:t>
            </a:r>
            <a:r>
              <a:rPr lang="es-ES" dirty="0">
                <a:latin typeface="+mj-lt"/>
              </a:rPr>
              <a:t>, 5(1/2), 4. </a:t>
            </a:r>
            <a:r>
              <a:rPr lang="es-ES" dirty="0" err="1">
                <a:latin typeface="+mj-lt"/>
              </a:rPr>
              <a:t>doi</a:t>
            </a:r>
            <a:r>
              <a:rPr lang="es-ES" dirty="0">
                <a:latin typeface="+mj-lt"/>
              </a:rPr>
              <a:t>: 10.1504/ijmmno.2014.059942</a:t>
            </a:r>
          </a:p>
          <a:p>
            <a:pPr marL="285750" indent="-285750" algn="just">
              <a:buFontTx/>
              <a:buChar char="-"/>
            </a:pPr>
            <a:r>
              <a:rPr lang="en-US" dirty="0">
                <a:latin typeface="+mj-lt"/>
              </a:rPr>
              <a:t>Box, G. E. P., &amp; Jenkins, G. M. (1976). Time series analysis forecasting and control - rev. ed. Oakland, California, Holden-Day, 1976, 37 (2), 238 - 242</a:t>
            </a:r>
            <a:endParaRPr lang="es-P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6347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 Imagen">
            <a:extLst>
              <a:ext uri="{FF2B5EF4-FFF2-40B4-BE49-F238E27FC236}">
                <a16:creationId xmlns:a16="http://schemas.microsoft.com/office/drawing/2014/main" id="{38505D57-AC6F-4DE1-842A-023292CFEE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869" y="4948485"/>
            <a:ext cx="4023917" cy="1176307"/>
          </a:xfrm>
          <a:prstGeom prst="rect">
            <a:avLst/>
          </a:prstGeom>
        </p:spPr>
      </p:pic>
      <p:sp>
        <p:nvSpPr>
          <p:cNvPr id="12" name="Google Shape;189;p22"/>
          <p:cNvSpPr/>
          <p:nvPr/>
        </p:nvSpPr>
        <p:spPr>
          <a:xfrm>
            <a:off x="475375" y="1153556"/>
            <a:ext cx="10805532" cy="740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s-PE" sz="4400" dirty="0">
                <a:solidFill>
                  <a:srgbClr val="0070C0"/>
                </a:solidFill>
                <a:latin typeface="+mj-lt"/>
                <a:sym typeface="Arial Narrow"/>
              </a:rPr>
              <a:t>Business </a:t>
            </a:r>
            <a:r>
              <a:rPr lang="es-PE" sz="4400" dirty="0" err="1">
                <a:solidFill>
                  <a:srgbClr val="0070C0"/>
                </a:solidFill>
                <a:latin typeface="+mj-lt"/>
                <a:sym typeface="Arial Narrow"/>
              </a:rPr>
              <a:t>Intelligence</a:t>
            </a:r>
            <a:r>
              <a:rPr lang="es-PE" sz="4400" dirty="0">
                <a:solidFill>
                  <a:srgbClr val="0070C0"/>
                </a:solidFill>
                <a:latin typeface="+mj-lt"/>
                <a:sym typeface="Arial Narrow"/>
              </a:rPr>
              <a:t> &amp; </a:t>
            </a:r>
            <a:r>
              <a:rPr lang="es-PE" sz="4400" dirty="0" err="1">
                <a:solidFill>
                  <a:srgbClr val="0070C0"/>
                </a:solidFill>
                <a:latin typeface="+mj-lt"/>
                <a:sym typeface="Arial Narrow"/>
              </a:rPr>
              <a:t>Analytics</a:t>
            </a:r>
            <a:r>
              <a:rPr lang="es-PE" sz="4400" dirty="0">
                <a:solidFill>
                  <a:srgbClr val="0070C0"/>
                </a:solidFill>
                <a:latin typeface="+mj-lt"/>
                <a:sym typeface="Arial Narrow"/>
              </a:rPr>
              <a:t> 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559458" y="2624989"/>
            <a:ext cx="470266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+mj-lt"/>
              </a:rPr>
              <a:t>Sergio Valera</a:t>
            </a:r>
          </a:p>
          <a:p>
            <a:r>
              <a:rPr lang="es-ES" sz="2000" dirty="0">
                <a:latin typeface="+mj-lt"/>
              </a:rPr>
              <a:t>Data </a:t>
            </a:r>
            <a:r>
              <a:rPr lang="es-ES" sz="2000" dirty="0" err="1">
                <a:latin typeface="+mj-lt"/>
              </a:rPr>
              <a:t>Analytics</a:t>
            </a:r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  <a:hlinkClick r:id="rId3"/>
              </a:rPr>
              <a:t>s.valera@pucp.pe</a:t>
            </a:r>
            <a:endParaRPr lang="es-ES" sz="2000" dirty="0">
              <a:latin typeface="+mj-lt"/>
            </a:endParaRPr>
          </a:p>
          <a:p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</a:rPr>
              <a:t>Carlos Loayza</a:t>
            </a:r>
          </a:p>
          <a:p>
            <a:r>
              <a:rPr lang="es-ES" sz="2000" dirty="0">
                <a:latin typeface="+mj-lt"/>
              </a:rPr>
              <a:t>Business </a:t>
            </a:r>
            <a:r>
              <a:rPr lang="es-ES" sz="2000" dirty="0" err="1">
                <a:latin typeface="+mj-lt"/>
              </a:rPr>
              <a:t>Intelligence</a:t>
            </a:r>
            <a:endParaRPr lang="es-ES" sz="2000" dirty="0">
              <a:latin typeface="+mj-lt"/>
            </a:endParaRPr>
          </a:p>
          <a:p>
            <a:r>
              <a:rPr lang="es-ES" sz="2000" dirty="0">
                <a:latin typeface="+mj-lt"/>
                <a:hlinkClick r:id="rId4"/>
              </a:rPr>
              <a:t>Carlos.loayza@pucp.edu.pe</a:t>
            </a:r>
            <a:endParaRPr lang="es-ES" sz="2000" dirty="0">
              <a:latin typeface="+mj-lt"/>
            </a:endParaRPr>
          </a:p>
        </p:txBody>
      </p:sp>
      <p:cxnSp>
        <p:nvCxnSpPr>
          <p:cNvPr id="18" name="Conector recto 17"/>
          <p:cNvCxnSpPr/>
          <p:nvPr/>
        </p:nvCxnSpPr>
        <p:spPr>
          <a:xfrm>
            <a:off x="0" y="422508"/>
            <a:ext cx="122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11825800" y="6597352"/>
            <a:ext cx="297768" cy="24622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P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1 Marcador de número de diapositiva"/>
          <p:cNvSpPr txBox="1">
            <a:spLocks/>
          </p:cNvSpPr>
          <p:nvPr/>
        </p:nvSpPr>
        <p:spPr>
          <a:xfrm>
            <a:off x="11753793" y="6525344"/>
            <a:ext cx="441785" cy="390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1FF2E82-A1C9-40E6-BC13-6F15D7004F70}" type="slidenum">
              <a:rPr lang="es-PE" sz="1000">
                <a:solidFill>
                  <a:schemeClr val="bg1"/>
                </a:solidFill>
              </a:rPr>
              <a:pPr algn="ctr"/>
              <a:t>12</a:t>
            </a:fld>
            <a:endParaRPr lang="es-PE" sz="1000" dirty="0">
              <a:solidFill>
                <a:schemeClr val="bg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75375" y="6185817"/>
            <a:ext cx="2995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>
                <a:latin typeface="+mj-lt"/>
              </a:rPr>
              <a:t>De parvis grandis acervus erit</a:t>
            </a:r>
            <a:endParaRPr lang="es-PE" i="1" dirty="0">
              <a:latin typeface="+mj-lt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11512" y="6588878"/>
            <a:ext cx="117106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Implementación de una solución de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big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data para el monitoreo y simulación de escenarios para la actividad económica tiempo real | Business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Intelligence</a:t>
            </a:r>
            <a:r>
              <a:rPr lang="es-E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&amp; </a:t>
            </a:r>
            <a:r>
              <a:rPr lang="es-ES" sz="12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Analytics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463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11825800" y="6597352"/>
            <a:ext cx="297768" cy="24622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P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1 Marcador de número de diapositiva"/>
          <p:cNvSpPr txBox="1">
            <a:spLocks/>
          </p:cNvSpPr>
          <p:nvPr/>
        </p:nvSpPr>
        <p:spPr>
          <a:xfrm>
            <a:off x="11753793" y="6525344"/>
            <a:ext cx="441785" cy="390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1FF2E82-A1C9-40E6-BC13-6F15D7004F70}" type="slidenum">
              <a:rPr lang="es-PE" sz="1000">
                <a:solidFill>
                  <a:schemeClr val="bg1"/>
                </a:solidFill>
              </a:rPr>
              <a:pPr algn="ctr"/>
              <a:t>2</a:t>
            </a:fld>
            <a:endParaRPr lang="es-PE" sz="1000" dirty="0">
              <a:solidFill>
                <a:schemeClr val="bg1"/>
              </a:solidFill>
            </a:endParaRPr>
          </a:p>
        </p:txBody>
      </p:sp>
      <p:sp>
        <p:nvSpPr>
          <p:cNvPr id="49" name="Rectángulo 48"/>
          <p:cNvSpPr/>
          <p:nvPr/>
        </p:nvSpPr>
        <p:spPr>
          <a:xfrm>
            <a:off x="426341" y="1126000"/>
            <a:ext cx="11674925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rgbClr val="0070C0"/>
                </a:solidFill>
                <a:latin typeface="+mj-lt"/>
              </a:rPr>
              <a:t>Índice</a:t>
            </a:r>
          </a:p>
          <a:p>
            <a:endParaRPr lang="es-ES" sz="2000" dirty="0">
              <a:latin typeface="+mj-lt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sz="2800" dirty="0">
                <a:latin typeface="+mj-lt"/>
              </a:rPr>
              <a:t>Primary objective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>
                <a:latin typeface="+mj-lt"/>
              </a:rPr>
              <a:t>Bibliographic review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>
                <a:latin typeface="+mj-lt"/>
              </a:rPr>
              <a:t>Energy consumption demand as a proxy for GDP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>
                <a:latin typeface="+mj-lt"/>
              </a:rPr>
              <a:t>Architecture for high frequency processing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>
                <a:latin typeface="+mj-lt"/>
              </a:rPr>
              <a:t>Selected econometric methodology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2800" dirty="0">
                <a:latin typeface="+mj-lt"/>
              </a:rPr>
              <a:t>Next steps</a:t>
            </a:r>
            <a:endParaRPr lang="es-ES" sz="2800" dirty="0">
              <a:latin typeface="+mj-lt"/>
            </a:endParaRPr>
          </a:p>
          <a:p>
            <a:pPr marL="571500" indent="-571500">
              <a:buFont typeface="+mj-lt"/>
              <a:buAutoNum type="romanUcPeriod"/>
            </a:pPr>
            <a:endParaRPr lang="es-ES" sz="2800" dirty="0">
              <a:latin typeface="+mj-lt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11512" y="6588878"/>
            <a:ext cx="117106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Implementation of a big data solution for monitoring and simulating scenarios for real-time economic activity | Business Intelligence &amp; Analytics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852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11825800" y="6597352"/>
            <a:ext cx="297768" cy="24622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P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1 Marcador de número de diapositiva"/>
          <p:cNvSpPr txBox="1">
            <a:spLocks/>
          </p:cNvSpPr>
          <p:nvPr/>
        </p:nvSpPr>
        <p:spPr>
          <a:xfrm>
            <a:off x="11753793" y="6525344"/>
            <a:ext cx="441785" cy="390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1FF2E82-A1C9-40E6-BC13-6F15D7004F70}" type="slidenum">
              <a:rPr lang="es-PE" sz="1000">
                <a:solidFill>
                  <a:schemeClr val="bg1"/>
                </a:solidFill>
              </a:rPr>
              <a:pPr algn="ctr"/>
              <a:t>3</a:t>
            </a:fld>
            <a:endParaRPr lang="es-PE" sz="1000" dirty="0">
              <a:solidFill>
                <a:schemeClr val="bg1"/>
              </a:solidFill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1897B017-4B00-4574-8C93-4C6C53B304A3}"/>
              </a:ext>
            </a:extLst>
          </p:cNvPr>
          <p:cNvSpPr/>
          <p:nvPr/>
        </p:nvSpPr>
        <p:spPr>
          <a:xfrm>
            <a:off x="195291" y="116632"/>
            <a:ext cx="1177939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rgbClr val="002060"/>
                </a:solidFill>
                <a:latin typeface="+mj-lt"/>
              </a:rPr>
              <a:t>I. </a:t>
            </a:r>
            <a:r>
              <a:rPr lang="es-ES" sz="3200" dirty="0" err="1">
                <a:solidFill>
                  <a:srgbClr val="002060"/>
                </a:solidFill>
                <a:latin typeface="+mj-lt"/>
              </a:rPr>
              <a:t>Primary</a:t>
            </a:r>
            <a:r>
              <a:rPr lang="es-ES" sz="3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s-ES" sz="3200" dirty="0" err="1">
                <a:solidFill>
                  <a:srgbClr val="002060"/>
                </a:solidFill>
                <a:latin typeface="+mj-lt"/>
              </a:rPr>
              <a:t>objective</a:t>
            </a:r>
            <a:endParaRPr lang="es-ES" sz="3200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33" name="2 Imagen">
            <a:extLst>
              <a:ext uri="{FF2B5EF4-FFF2-40B4-BE49-F238E27FC236}">
                <a16:creationId xmlns:a16="http://schemas.microsoft.com/office/drawing/2014/main" id="{38505D57-AC6F-4DE1-842A-023292CFEE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5" y="110358"/>
            <a:ext cx="1996868" cy="594492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579440" y="2672137"/>
            <a:ext cx="106364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s-PE" sz="3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Timely identification and quantification of macroeconomic risks for efficient budget forecasting</a:t>
            </a:r>
            <a:endParaRPr lang="es-PE" altLang="es-PE" sz="3600" dirty="0">
              <a:solidFill>
                <a:srgbClr val="00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11512" y="6588878"/>
            <a:ext cx="117106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Implementation of a big data solution for monitoring and simulating scenarios for real-time economic activity | Business Intelligence &amp; Analytics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530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673061171"/>
              </p:ext>
            </p:extLst>
          </p:nvPr>
        </p:nvGraphicFramePr>
        <p:xfrm>
          <a:off x="302768" y="1110931"/>
          <a:ext cx="7256146" cy="5057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lecha derecha 6"/>
          <p:cNvSpPr/>
          <p:nvPr/>
        </p:nvSpPr>
        <p:spPr>
          <a:xfrm>
            <a:off x="7812348" y="5023263"/>
            <a:ext cx="750627" cy="75062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latin typeface="+mj-lt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8775509" y="1284383"/>
            <a:ext cx="3103399" cy="9826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latin typeface="+mj-lt"/>
              </a:rPr>
              <a:t>Justificación de selección de metodología </a:t>
            </a:r>
          </a:p>
          <a:p>
            <a:pPr algn="ctr"/>
            <a:r>
              <a:rPr lang="es-ES" b="1" dirty="0">
                <a:latin typeface="+mj-lt"/>
              </a:rPr>
              <a:t>Box - Jenkins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8775509" y="2339030"/>
            <a:ext cx="3103400" cy="3534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+mj-lt"/>
              </a:rPr>
              <a:t>Metodología base para modelar series de tiempo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+mj-lt"/>
              </a:rPr>
              <a:t>Es parsimoniosa y robusta para muestras sufrientemente grandes.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+mj-lt"/>
              </a:rPr>
              <a:t>Muy intuitiva y simple de implementar.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+mj-lt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897B017-4B00-4574-8C93-4C6C53B304A3}"/>
              </a:ext>
            </a:extLst>
          </p:cNvPr>
          <p:cNvSpPr/>
          <p:nvPr/>
        </p:nvSpPr>
        <p:spPr>
          <a:xfrm>
            <a:off x="195291" y="116632"/>
            <a:ext cx="1177939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rgbClr val="002060"/>
                </a:solidFill>
                <a:latin typeface="+mj-lt"/>
              </a:rPr>
              <a:t>II. Revisión bibliográfica</a:t>
            </a:r>
          </a:p>
        </p:txBody>
      </p:sp>
      <p:pic>
        <p:nvPicPr>
          <p:cNvPr id="11" name="2 Imagen">
            <a:extLst>
              <a:ext uri="{FF2B5EF4-FFF2-40B4-BE49-F238E27FC236}">
                <a16:creationId xmlns:a16="http://schemas.microsoft.com/office/drawing/2014/main" id="{38505D57-AC6F-4DE1-842A-023292CFEED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5" y="110358"/>
            <a:ext cx="1996868" cy="594492"/>
          </a:xfrm>
          <a:prstGeom prst="rect">
            <a:avLst/>
          </a:prstGeom>
        </p:spPr>
      </p:pic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1825800" y="6597352"/>
            <a:ext cx="297768" cy="24622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P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1 Marcador de número de diapositiva"/>
          <p:cNvSpPr txBox="1">
            <a:spLocks/>
          </p:cNvSpPr>
          <p:nvPr/>
        </p:nvSpPr>
        <p:spPr>
          <a:xfrm>
            <a:off x="11753793" y="6525344"/>
            <a:ext cx="441785" cy="390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1FF2E82-A1C9-40E6-BC13-6F15D7004F70}" type="slidenum">
              <a:rPr lang="es-PE" sz="1000">
                <a:solidFill>
                  <a:schemeClr val="bg1"/>
                </a:solidFill>
              </a:rPr>
              <a:pPr algn="ctr"/>
              <a:t>4</a:t>
            </a:fld>
            <a:endParaRPr lang="es-PE" sz="1000" dirty="0">
              <a:solidFill>
                <a:schemeClr val="bg1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228630" y="672558"/>
            <a:ext cx="11033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70C0"/>
                </a:solidFill>
                <a:latin typeface="+mj-lt"/>
              </a:rPr>
              <a:t>Revisión de literatura : </a:t>
            </a:r>
            <a:r>
              <a:rPr lang="es-ES" dirty="0" err="1">
                <a:solidFill>
                  <a:srgbClr val="0070C0"/>
                </a:solidFill>
                <a:latin typeface="+mj-lt"/>
              </a:rPr>
              <a:t>Nowcasting</a:t>
            </a:r>
            <a:r>
              <a:rPr lang="es-ES" dirty="0">
                <a:solidFill>
                  <a:srgbClr val="0070C0"/>
                </a:solidFill>
                <a:latin typeface="+mj-lt"/>
              </a:rPr>
              <a:t> de la actividad económica</a:t>
            </a:r>
            <a:endParaRPr lang="es-PE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11512" y="6588878"/>
            <a:ext cx="117106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Implementation of a big data solution for monitoring and simulating scenarios for real-time economic activity | Business Intelligence &amp; Analytics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668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>
            <a:extLst>
              <a:ext uri="{FF2B5EF4-FFF2-40B4-BE49-F238E27FC236}">
                <a16:creationId xmlns:a16="http://schemas.microsoft.com/office/drawing/2014/main" id="{0DE99B6E-CEF5-42E7-8C0A-326DD4FC2A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1" t="6804" r="16010" b="2391"/>
          <a:stretch/>
        </p:blipFill>
        <p:spPr>
          <a:xfrm>
            <a:off x="5923789" y="1441527"/>
            <a:ext cx="6081614" cy="3324105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1897B017-4B00-4574-8C93-4C6C53B304A3}"/>
              </a:ext>
            </a:extLst>
          </p:cNvPr>
          <p:cNvSpPr/>
          <p:nvPr/>
        </p:nvSpPr>
        <p:spPr>
          <a:xfrm>
            <a:off x="195291" y="116632"/>
            <a:ext cx="1177939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rgbClr val="002060"/>
                </a:solidFill>
                <a:latin typeface="+mj-lt"/>
              </a:rPr>
              <a:t>III. Hipótesis de la demanda de energía como proxy del PBI</a:t>
            </a:r>
          </a:p>
        </p:txBody>
      </p:sp>
      <p:pic>
        <p:nvPicPr>
          <p:cNvPr id="29" name="2 Imagen">
            <a:extLst>
              <a:ext uri="{FF2B5EF4-FFF2-40B4-BE49-F238E27FC236}">
                <a16:creationId xmlns:a16="http://schemas.microsoft.com/office/drawing/2014/main" id="{38505D57-AC6F-4DE1-842A-023292CFEE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5" y="110358"/>
            <a:ext cx="1996868" cy="594492"/>
          </a:xfrm>
          <a:prstGeom prst="rect">
            <a:avLst/>
          </a:prstGeom>
        </p:spPr>
      </p:pic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11825800" y="6597352"/>
            <a:ext cx="297768" cy="24622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P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1 Marcador de número de diapositiva"/>
          <p:cNvSpPr txBox="1">
            <a:spLocks/>
          </p:cNvSpPr>
          <p:nvPr/>
        </p:nvSpPr>
        <p:spPr>
          <a:xfrm>
            <a:off x="11753793" y="6525344"/>
            <a:ext cx="441785" cy="390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1FF2E82-A1C9-40E6-BC13-6F15D7004F70}" type="slidenum">
              <a:rPr lang="es-PE" sz="1000">
                <a:solidFill>
                  <a:schemeClr val="bg1"/>
                </a:solidFill>
              </a:rPr>
              <a:pPr algn="ctr"/>
              <a:t>5</a:t>
            </a:fld>
            <a:endParaRPr lang="es-PE" sz="1000" dirty="0">
              <a:solidFill>
                <a:schemeClr val="bg1"/>
              </a:solidFill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5915617" y="732819"/>
            <a:ext cx="5732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rgbClr val="0070C0"/>
                </a:solidFill>
                <a:latin typeface="+mj-lt"/>
              </a:rPr>
              <a:t>Prueba de hipótesis</a:t>
            </a:r>
            <a:endParaRPr lang="es-PE" i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5" name="Rectángulo 54"/>
          <p:cNvSpPr/>
          <p:nvPr/>
        </p:nvSpPr>
        <p:spPr>
          <a:xfrm>
            <a:off x="111512" y="6588878"/>
            <a:ext cx="117106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Implementation of a big data solution for monitoring and simulating scenarios for real-time economic activity | Business Intelligence &amp; Analytics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7508175-79B4-4BA4-8BC9-21610C3C681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87" t="8576" r="10645" b="10245"/>
          <a:stretch/>
        </p:blipFill>
        <p:spPr>
          <a:xfrm>
            <a:off x="117684" y="1234702"/>
            <a:ext cx="5784590" cy="3560781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143786" y="964203"/>
            <a:ext cx="57784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latin typeface="+mj-lt"/>
              </a:rPr>
              <a:t>Tasa de crecimiento interanual del PBI real (estimado)</a:t>
            </a:r>
          </a:p>
        </p:txBody>
      </p:sp>
      <p:sp>
        <p:nvSpPr>
          <p:cNvPr id="25" name="Rectángulo redondeado 24"/>
          <p:cNvSpPr/>
          <p:nvPr/>
        </p:nvSpPr>
        <p:spPr>
          <a:xfrm>
            <a:off x="11522861" y="1695503"/>
            <a:ext cx="473336" cy="17685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Rectángulo redondeado 25"/>
          <p:cNvSpPr/>
          <p:nvPr/>
        </p:nvSpPr>
        <p:spPr>
          <a:xfrm>
            <a:off x="9244032" y="3418519"/>
            <a:ext cx="473336" cy="33589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5" name="Rectángulo 44"/>
          <p:cNvSpPr/>
          <p:nvPr/>
        </p:nvSpPr>
        <p:spPr>
          <a:xfrm>
            <a:off x="187164" y="722060"/>
            <a:ext cx="5484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1" dirty="0">
                <a:solidFill>
                  <a:srgbClr val="0070C0"/>
                </a:solidFill>
                <a:latin typeface="+mj-lt"/>
              </a:rPr>
              <a:t>Intuición de acuerdo a </a:t>
            </a:r>
            <a:r>
              <a:rPr lang="en-US" i="1" dirty="0">
                <a:solidFill>
                  <a:srgbClr val="0070C0"/>
                </a:solidFill>
                <a:latin typeface="+mj-lt"/>
              </a:rPr>
              <a:t>Scott &amp; Varian, 2014 </a:t>
            </a:r>
            <a:r>
              <a:rPr lang="es-ES" i="1" dirty="0">
                <a:solidFill>
                  <a:srgbClr val="0070C0"/>
                </a:solidFill>
                <a:latin typeface="+mj-lt"/>
              </a:rPr>
              <a:t> </a:t>
            </a:r>
            <a:endParaRPr lang="es-PE" i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0" name="Rectángulo redondeado 49"/>
          <p:cNvSpPr/>
          <p:nvPr/>
        </p:nvSpPr>
        <p:spPr>
          <a:xfrm>
            <a:off x="7810052" y="2786228"/>
            <a:ext cx="715010" cy="22886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Rectángulo redondeado 51"/>
          <p:cNvSpPr/>
          <p:nvPr/>
        </p:nvSpPr>
        <p:spPr>
          <a:xfrm>
            <a:off x="7810052" y="2323649"/>
            <a:ext cx="715010" cy="17767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3" name="Rectángulo 62"/>
          <p:cNvSpPr/>
          <p:nvPr/>
        </p:nvSpPr>
        <p:spPr>
          <a:xfrm>
            <a:off x="5894101" y="4670390"/>
            <a:ext cx="62978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latin typeface="+mj-lt"/>
              </a:rPr>
              <a:t>(*) Se tomó una muestra pequeña por ser de rápido procesamiento, pudiendo extenderse esta hasta el año 2001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/>
              <p:cNvSpPr/>
              <p:nvPr/>
            </p:nvSpPr>
            <p:spPr>
              <a:xfrm>
                <a:off x="1821601" y="4960069"/>
                <a:ext cx="288393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𝑃𝐵𝐼</m:t>
                          </m:r>
                        </m:sup>
                      </m:sSubSup>
                      <m:r>
                        <a:rPr lang="es-PE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𝐷𝐸</m:t>
                              </m:r>
                            </m:sup>
                          </m:sSubSup>
                        </m:e>
                      </m:d>
                      <m:r>
                        <a:rPr lang="es-PE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P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PE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P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P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P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PE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PE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601" y="4960069"/>
                <a:ext cx="2883931" cy="404983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4" name="Objeto 63"/>
          <p:cNvGraphicFramePr>
            <a:graphicFrameLocks noChangeAspect="1"/>
          </p:cNvGraphicFramePr>
          <p:nvPr>
            <p:extLst/>
          </p:nvPr>
        </p:nvGraphicFramePr>
        <p:xfrm>
          <a:off x="608311" y="5638045"/>
          <a:ext cx="382587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Equation" r:id="rId7" imgW="291960" imgH="241200" progId="Equation.DSMT4">
                  <p:embed/>
                </p:oleObj>
              </mc:Choice>
              <mc:Fallback>
                <p:oleObj name="Equation" r:id="rId7" imgW="291960" imgH="241200" progId="Equation.DSMT4">
                  <p:embed/>
                  <p:pic>
                    <p:nvPicPr>
                      <p:cNvPr id="64" name="Objeto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11" y="5638045"/>
                        <a:ext cx="382587" cy="312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to 64"/>
          <p:cNvGraphicFramePr>
            <a:graphicFrameLocks noChangeAspect="1"/>
          </p:cNvGraphicFramePr>
          <p:nvPr>
            <p:extLst/>
          </p:nvPr>
        </p:nvGraphicFramePr>
        <p:xfrm>
          <a:off x="633443" y="5924534"/>
          <a:ext cx="34925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Equation" r:id="rId9" imgW="266400" imgH="241200" progId="Equation.DSMT4">
                  <p:embed/>
                </p:oleObj>
              </mc:Choice>
              <mc:Fallback>
                <p:oleObj name="Equation" r:id="rId9" imgW="266400" imgH="241200" progId="Equation.DSMT4">
                  <p:embed/>
                  <p:pic>
                    <p:nvPicPr>
                      <p:cNvPr id="65" name="Objeto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43" y="5924534"/>
                        <a:ext cx="349250" cy="312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Rectángulo 65"/>
          <p:cNvSpPr/>
          <p:nvPr/>
        </p:nvSpPr>
        <p:spPr>
          <a:xfrm>
            <a:off x="1304924" y="5659630"/>
            <a:ext cx="46364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+mj-lt"/>
              </a:rPr>
              <a:t>: Tasa de crecimiento interanual del PBI real (Perú)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1301253" y="5952634"/>
            <a:ext cx="46401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+mj-lt"/>
              </a:rPr>
              <a:t>: Tasa de crecimiento interanual de la demanda eléctrica</a:t>
            </a:r>
          </a:p>
        </p:txBody>
      </p:sp>
      <p:graphicFrame>
        <p:nvGraphicFramePr>
          <p:cNvPr id="68" name="Objeto 67"/>
          <p:cNvGraphicFramePr>
            <a:graphicFrameLocks noChangeAspect="1"/>
          </p:cNvGraphicFramePr>
          <p:nvPr>
            <p:extLst/>
          </p:nvPr>
        </p:nvGraphicFramePr>
        <p:xfrm>
          <a:off x="622399" y="6256327"/>
          <a:ext cx="382587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11" imgW="291960" imgH="241200" progId="Equation.DSMT4">
                  <p:embed/>
                </p:oleObj>
              </mc:Choice>
              <mc:Fallback>
                <p:oleObj name="Equation" r:id="rId11" imgW="291960" imgH="241200" progId="Equation.DSMT4">
                  <p:embed/>
                  <p:pic>
                    <p:nvPicPr>
                      <p:cNvPr id="68" name="Objeto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99" y="6256327"/>
                        <a:ext cx="382587" cy="312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Rectángulo 68"/>
          <p:cNvSpPr/>
          <p:nvPr/>
        </p:nvSpPr>
        <p:spPr>
          <a:xfrm>
            <a:off x="1297495" y="6256396"/>
            <a:ext cx="48773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+mj-lt"/>
              </a:rPr>
              <a:t>: Tasa de crecimiento interanual del PBI estimada en tiempo real</a:t>
            </a:r>
          </a:p>
        </p:txBody>
      </p:sp>
      <p:sp>
        <p:nvSpPr>
          <p:cNvPr id="70" name="Rectángulo 69"/>
          <p:cNvSpPr/>
          <p:nvPr/>
        </p:nvSpPr>
        <p:spPr>
          <a:xfrm>
            <a:off x="466706" y="5357420"/>
            <a:ext cx="5423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+mj-lt"/>
              </a:rPr>
              <a:t>Donde:</a:t>
            </a:r>
          </a:p>
        </p:txBody>
      </p:sp>
      <p:sp>
        <p:nvSpPr>
          <p:cNvPr id="73" name="Rectángulo redondeado 72"/>
          <p:cNvSpPr/>
          <p:nvPr/>
        </p:nvSpPr>
        <p:spPr>
          <a:xfrm>
            <a:off x="10877772" y="4052692"/>
            <a:ext cx="473336" cy="176851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redondeado 2"/>
          <p:cNvSpPr/>
          <p:nvPr/>
        </p:nvSpPr>
        <p:spPr>
          <a:xfrm>
            <a:off x="10875980" y="3878776"/>
            <a:ext cx="473336" cy="17685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Rectángulo 1"/>
          <p:cNvSpPr/>
          <p:nvPr/>
        </p:nvSpPr>
        <p:spPr>
          <a:xfrm>
            <a:off x="11333822" y="3967209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i="1" dirty="0"/>
              <a:t>(*)</a:t>
            </a:r>
            <a:endParaRPr lang="es-PE" sz="1200" dirty="0"/>
          </a:p>
        </p:txBody>
      </p:sp>
      <p:sp>
        <p:nvSpPr>
          <p:cNvPr id="4" name="Flecha derecha 3">
            <a:hlinkClick r:id="rId13" action="ppaction://hlinksldjump"/>
          </p:cNvPr>
          <p:cNvSpPr/>
          <p:nvPr/>
        </p:nvSpPr>
        <p:spPr>
          <a:xfrm>
            <a:off x="11385141" y="6031727"/>
            <a:ext cx="651536" cy="44285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Rectángulo 33"/>
          <p:cNvSpPr/>
          <p:nvPr/>
        </p:nvSpPr>
        <p:spPr>
          <a:xfrm>
            <a:off x="6645183" y="6080902"/>
            <a:ext cx="47399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i="1" dirty="0">
                <a:latin typeface="+mj-lt"/>
              </a:rPr>
              <a:t>Pruebas de estacionariedad de las series seleccionadas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5906648" y="987510"/>
            <a:ext cx="5560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latin typeface="+mj-lt"/>
              </a:rPr>
              <a:t>Metodología de Mínimos Cuadrados Ordinarios</a:t>
            </a:r>
          </a:p>
        </p:txBody>
      </p:sp>
    </p:spTree>
    <p:extLst>
      <p:ext uri="{BB962C8B-B14F-4D97-AF65-F5344CB8AC3E}">
        <p14:creationId xmlns:p14="http://schemas.microsoft.com/office/powerpoint/2010/main" val="181955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11825800" y="6597352"/>
            <a:ext cx="297768" cy="24622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P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1 Marcador de número de diapositiva"/>
          <p:cNvSpPr txBox="1">
            <a:spLocks/>
          </p:cNvSpPr>
          <p:nvPr/>
        </p:nvSpPr>
        <p:spPr>
          <a:xfrm>
            <a:off x="11753793" y="6525344"/>
            <a:ext cx="441785" cy="390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1FF2E82-A1C9-40E6-BC13-6F15D7004F70}" type="slidenum">
              <a:rPr lang="es-PE" sz="1000">
                <a:solidFill>
                  <a:schemeClr val="bg1"/>
                </a:solidFill>
              </a:rPr>
              <a:pPr algn="ctr"/>
              <a:t>6</a:t>
            </a:fld>
            <a:endParaRPr lang="es-PE" sz="1000" dirty="0">
              <a:solidFill>
                <a:schemeClr val="bg1"/>
              </a:solidFill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1897B017-4B00-4574-8C93-4C6C53B304A3}"/>
              </a:ext>
            </a:extLst>
          </p:cNvPr>
          <p:cNvSpPr/>
          <p:nvPr/>
        </p:nvSpPr>
        <p:spPr>
          <a:xfrm>
            <a:off x="195291" y="116632"/>
            <a:ext cx="1177939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rgbClr val="002060"/>
                </a:solidFill>
                <a:latin typeface="+mj-lt"/>
              </a:rPr>
              <a:t>III. Hipótesis de la demanda de energía como proxy del PBI</a:t>
            </a:r>
          </a:p>
        </p:txBody>
      </p:sp>
      <p:pic>
        <p:nvPicPr>
          <p:cNvPr id="42" name="2 Imagen">
            <a:extLst>
              <a:ext uri="{FF2B5EF4-FFF2-40B4-BE49-F238E27FC236}">
                <a16:creationId xmlns:a16="http://schemas.microsoft.com/office/drawing/2014/main" id="{38505D57-AC6F-4DE1-842A-023292CFEE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5" y="110358"/>
            <a:ext cx="1996868" cy="594492"/>
          </a:xfrm>
          <a:prstGeom prst="rect">
            <a:avLst/>
          </a:prstGeom>
        </p:spPr>
      </p:pic>
      <p:sp>
        <p:nvSpPr>
          <p:cNvPr id="43" name="Rectángulo 42"/>
          <p:cNvSpPr/>
          <p:nvPr/>
        </p:nvSpPr>
        <p:spPr>
          <a:xfrm>
            <a:off x="191596" y="596622"/>
            <a:ext cx="11033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rgbClr val="0070C0"/>
                </a:solidFill>
                <a:latin typeface="+mj-lt"/>
              </a:rPr>
              <a:t>Pruebas de estacionariedad de las series seleccionadas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111512" y="6588878"/>
            <a:ext cx="117106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Implementation of a big data solution for monitoring and simulating scenarios for real-time economic activity | Business Intelligence &amp; Analytics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5038551" y="992347"/>
            <a:ext cx="6186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70C0"/>
                </a:solidFill>
                <a:latin typeface="+mj-lt"/>
              </a:rPr>
              <a:t>Pruebas de ADF – Demanda de energía eléctrica (exógena)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3032DE5-6866-4E31-9F66-43C49B620F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3" r="1295"/>
          <a:stretch/>
        </p:blipFill>
        <p:spPr>
          <a:xfrm>
            <a:off x="5146553" y="1332200"/>
            <a:ext cx="6364129" cy="2282641"/>
          </a:xfrm>
          <a:prstGeom prst="rect">
            <a:avLst/>
          </a:prstGeom>
        </p:spPr>
      </p:pic>
      <p:sp>
        <p:nvSpPr>
          <p:cNvPr id="54" name="14 Forma libre"/>
          <p:cNvSpPr/>
          <p:nvPr/>
        </p:nvSpPr>
        <p:spPr>
          <a:xfrm>
            <a:off x="1177619" y="1115714"/>
            <a:ext cx="3458082" cy="2231321"/>
          </a:xfrm>
          <a:custGeom>
            <a:avLst/>
            <a:gdLst>
              <a:gd name="connsiteX0" fmla="*/ 0 w 2905125"/>
              <a:gd name="connsiteY0" fmla="*/ 2060831 h 2060831"/>
              <a:gd name="connsiteX1" fmla="*/ 638175 w 2905125"/>
              <a:gd name="connsiteY1" fmla="*/ 3431 h 2060831"/>
              <a:gd name="connsiteX2" fmla="*/ 1771650 w 2905125"/>
              <a:gd name="connsiteY2" fmla="*/ 1584581 h 2060831"/>
              <a:gd name="connsiteX3" fmla="*/ 2905125 w 2905125"/>
              <a:gd name="connsiteY3" fmla="*/ 2041781 h 206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5125" h="2060831">
                <a:moveTo>
                  <a:pt x="0" y="2060831"/>
                </a:moveTo>
                <a:cubicBezTo>
                  <a:pt x="171450" y="1071818"/>
                  <a:pt x="342900" y="82806"/>
                  <a:pt x="638175" y="3431"/>
                </a:cubicBezTo>
                <a:cubicBezTo>
                  <a:pt x="933450" y="-75944"/>
                  <a:pt x="1393825" y="1244856"/>
                  <a:pt x="1771650" y="1584581"/>
                </a:cubicBezTo>
                <a:cubicBezTo>
                  <a:pt x="2149475" y="1924306"/>
                  <a:pt x="2527300" y="1983043"/>
                  <a:pt x="2905125" y="2041781"/>
                </a:cubicBezTo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17 CuadroTexto"/>
          <p:cNvSpPr txBox="1"/>
          <p:nvPr/>
        </p:nvSpPr>
        <p:spPr>
          <a:xfrm>
            <a:off x="1542674" y="2870176"/>
            <a:ext cx="787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/>
              <a:t>Zona de rechazo de la Hipótesis nula </a:t>
            </a:r>
          </a:p>
        </p:txBody>
      </p:sp>
      <p:sp>
        <p:nvSpPr>
          <p:cNvPr id="56" name="18 CuadroTexto"/>
          <p:cNvSpPr txBox="1"/>
          <p:nvPr/>
        </p:nvSpPr>
        <p:spPr>
          <a:xfrm>
            <a:off x="2719090" y="2837456"/>
            <a:ext cx="82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/>
              <a:t>Zona de aceptación de la Hipótesis nula </a:t>
            </a:r>
          </a:p>
        </p:txBody>
      </p:sp>
      <p:graphicFrame>
        <p:nvGraphicFramePr>
          <p:cNvPr id="57" name="Objeto 56"/>
          <p:cNvGraphicFramePr>
            <a:graphicFrameLocks noChangeAspect="1"/>
          </p:cNvGraphicFramePr>
          <p:nvPr>
            <p:extLst/>
          </p:nvPr>
        </p:nvGraphicFramePr>
        <p:xfrm>
          <a:off x="2792676" y="3484542"/>
          <a:ext cx="11144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0" name="Equation" r:id="rId5" imgW="1002960" imgH="253800" progId="Equation.DSMT4">
                  <p:embed/>
                </p:oleObj>
              </mc:Choice>
              <mc:Fallback>
                <p:oleObj name="Equation" r:id="rId5" imgW="1002960" imgH="253800" progId="Equation.DSMT4">
                  <p:embed/>
                  <p:pic>
                    <p:nvPicPr>
                      <p:cNvPr id="57" name="Objeto 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2676" y="3484542"/>
                        <a:ext cx="1114425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22 Conector recto"/>
          <p:cNvCxnSpPr/>
          <p:nvPr/>
        </p:nvCxnSpPr>
        <p:spPr>
          <a:xfrm flipH="1">
            <a:off x="2329687" y="1119040"/>
            <a:ext cx="2264" cy="23420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de flecha 58"/>
          <p:cNvCxnSpPr/>
          <p:nvPr/>
        </p:nvCxnSpPr>
        <p:spPr>
          <a:xfrm>
            <a:off x="1108258" y="3440862"/>
            <a:ext cx="3741484" cy="1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/>
          <p:nvPr/>
        </p:nvCxnSpPr>
        <p:spPr>
          <a:xfrm flipH="1" flipV="1">
            <a:off x="1101086" y="921912"/>
            <a:ext cx="7172" cy="253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1" name="Objeto 60"/>
          <p:cNvGraphicFramePr>
            <a:graphicFrameLocks noChangeAspect="1"/>
          </p:cNvGraphicFramePr>
          <p:nvPr>
            <p:extLst/>
          </p:nvPr>
        </p:nvGraphicFramePr>
        <p:xfrm>
          <a:off x="1134278" y="3517879"/>
          <a:ext cx="151288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1" name="Equation" r:id="rId7" imgW="1346040" imgH="253800" progId="Equation.DSMT4">
                  <p:embed/>
                </p:oleObj>
              </mc:Choice>
              <mc:Fallback>
                <p:oleObj name="Equation" r:id="rId7" imgW="1346040" imgH="253800" progId="Equation.DSMT4">
                  <p:embed/>
                  <p:pic>
                    <p:nvPicPr>
                      <p:cNvPr id="61" name="Objeto 6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34278" y="3517879"/>
                        <a:ext cx="1512887" cy="285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to 61"/>
          <p:cNvGraphicFramePr>
            <a:graphicFrameLocks noChangeAspect="1"/>
          </p:cNvGraphicFramePr>
          <p:nvPr>
            <p:extLst/>
          </p:nvPr>
        </p:nvGraphicFramePr>
        <p:xfrm>
          <a:off x="4388939" y="3492306"/>
          <a:ext cx="39528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2" name="Equation" r:id="rId9" imgW="355320" imgH="253800" progId="Equation.DSMT4">
                  <p:embed/>
                </p:oleObj>
              </mc:Choice>
              <mc:Fallback>
                <p:oleObj name="Equation" r:id="rId9" imgW="355320" imgH="253800" progId="Equation.DSMT4">
                  <p:embed/>
                  <p:pic>
                    <p:nvPicPr>
                      <p:cNvPr id="62" name="Objeto 6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88939" y="3492306"/>
                        <a:ext cx="395287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to 62"/>
          <p:cNvGraphicFramePr>
            <a:graphicFrameLocks noChangeAspect="1"/>
          </p:cNvGraphicFramePr>
          <p:nvPr>
            <p:extLst/>
          </p:nvPr>
        </p:nvGraphicFramePr>
        <p:xfrm>
          <a:off x="393887" y="1115587"/>
          <a:ext cx="64928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" name="Equation" r:id="rId11" imgW="583920" imgH="253800" progId="Equation.DSMT4">
                  <p:embed/>
                </p:oleObj>
              </mc:Choice>
              <mc:Fallback>
                <p:oleObj name="Equation" r:id="rId11" imgW="583920" imgH="253800" progId="Equation.DSMT4">
                  <p:embed/>
                  <p:pic>
                    <p:nvPicPr>
                      <p:cNvPr id="63" name="Objeto 6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3887" y="1115587"/>
                        <a:ext cx="649287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to 63"/>
          <p:cNvGraphicFramePr>
            <a:graphicFrameLocks noChangeAspect="1"/>
          </p:cNvGraphicFramePr>
          <p:nvPr>
            <p:extLst/>
          </p:nvPr>
        </p:nvGraphicFramePr>
        <p:xfrm>
          <a:off x="1434281" y="2292242"/>
          <a:ext cx="890588" cy="22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4" name="Equation" r:id="rId13" imgW="990360" imgH="253800" progId="Equation.DSMT4">
                  <p:embed/>
                </p:oleObj>
              </mc:Choice>
              <mc:Fallback>
                <p:oleObj name="Equation" r:id="rId13" imgW="990360" imgH="253800" progId="Equation.DSMT4">
                  <p:embed/>
                  <p:pic>
                    <p:nvPicPr>
                      <p:cNvPr id="64" name="Objeto 6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34281" y="2292242"/>
                        <a:ext cx="890588" cy="228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14 Forma libre"/>
          <p:cNvSpPr/>
          <p:nvPr/>
        </p:nvSpPr>
        <p:spPr>
          <a:xfrm>
            <a:off x="1140198" y="3958079"/>
            <a:ext cx="3458082" cy="2231321"/>
          </a:xfrm>
          <a:custGeom>
            <a:avLst/>
            <a:gdLst>
              <a:gd name="connsiteX0" fmla="*/ 0 w 2905125"/>
              <a:gd name="connsiteY0" fmla="*/ 2060831 h 2060831"/>
              <a:gd name="connsiteX1" fmla="*/ 638175 w 2905125"/>
              <a:gd name="connsiteY1" fmla="*/ 3431 h 2060831"/>
              <a:gd name="connsiteX2" fmla="*/ 1771650 w 2905125"/>
              <a:gd name="connsiteY2" fmla="*/ 1584581 h 2060831"/>
              <a:gd name="connsiteX3" fmla="*/ 2905125 w 2905125"/>
              <a:gd name="connsiteY3" fmla="*/ 2041781 h 206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5125" h="2060831">
                <a:moveTo>
                  <a:pt x="0" y="2060831"/>
                </a:moveTo>
                <a:cubicBezTo>
                  <a:pt x="171450" y="1071818"/>
                  <a:pt x="342900" y="82806"/>
                  <a:pt x="638175" y="3431"/>
                </a:cubicBezTo>
                <a:cubicBezTo>
                  <a:pt x="933450" y="-75944"/>
                  <a:pt x="1393825" y="1244856"/>
                  <a:pt x="1771650" y="1584581"/>
                </a:cubicBezTo>
                <a:cubicBezTo>
                  <a:pt x="2149475" y="1924306"/>
                  <a:pt x="2527300" y="1983043"/>
                  <a:pt x="2905125" y="2041781"/>
                </a:cubicBezTo>
              </a:path>
            </a:pathLst>
          </a:cu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B0F0"/>
              </a:solidFill>
            </a:endParaRPr>
          </a:p>
        </p:txBody>
      </p:sp>
      <p:sp>
        <p:nvSpPr>
          <p:cNvPr id="65" name="17 CuadroTexto"/>
          <p:cNvSpPr txBox="1"/>
          <p:nvPr/>
        </p:nvSpPr>
        <p:spPr>
          <a:xfrm>
            <a:off x="1470618" y="5652456"/>
            <a:ext cx="787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/>
              <a:t>Zona de rechazo de la Hipótesis nula </a:t>
            </a:r>
          </a:p>
        </p:txBody>
      </p:sp>
      <p:sp>
        <p:nvSpPr>
          <p:cNvPr id="66" name="18 CuadroTexto"/>
          <p:cNvSpPr txBox="1"/>
          <p:nvPr/>
        </p:nvSpPr>
        <p:spPr>
          <a:xfrm>
            <a:off x="2697801" y="5687997"/>
            <a:ext cx="824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b="1" dirty="0"/>
              <a:t>Zona de aceptación de la Hipótesis nula </a:t>
            </a:r>
          </a:p>
        </p:txBody>
      </p:sp>
      <p:graphicFrame>
        <p:nvGraphicFramePr>
          <p:cNvPr id="67" name="Objeto 66"/>
          <p:cNvGraphicFramePr>
            <a:graphicFrameLocks noChangeAspect="1"/>
          </p:cNvGraphicFramePr>
          <p:nvPr>
            <p:extLst/>
          </p:nvPr>
        </p:nvGraphicFramePr>
        <p:xfrm>
          <a:off x="2912394" y="6312014"/>
          <a:ext cx="11017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" name="Equation" r:id="rId15" imgW="990360" imgH="253800" progId="Equation.DSMT4">
                  <p:embed/>
                </p:oleObj>
              </mc:Choice>
              <mc:Fallback>
                <p:oleObj name="Equation" r:id="rId15" imgW="990360" imgH="253800" progId="Equation.DSMT4">
                  <p:embed/>
                  <p:pic>
                    <p:nvPicPr>
                      <p:cNvPr id="67" name="Objeto 6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12394" y="6312014"/>
                        <a:ext cx="1101725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8" name="22 Conector recto"/>
          <p:cNvCxnSpPr/>
          <p:nvPr/>
        </p:nvCxnSpPr>
        <p:spPr>
          <a:xfrm flipH="1">
            <a:off x="2679548" y="3961405"/>
            <a:ext cx="2264" cy="23420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/>
          <p:nvPr/>
        </p:nvCxnSpPr>
        <p:spPr>
          <a:xfrm>
            <a:off x="1070837" y="6283227"/>
            <a:ext cx="3741484" cy="1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/>
          <p:nvPr/>
        </p:nvCxnSpPr>
        <p:spPr>
          <a:xfrm flipH="1" flipV="1">
            <a:off x="1063665" y="3764277"/>
            <a:ext cx="7172" cy="253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1" name="Objeto 70"/>
          <p:cNvGraphicFramePr>
            <a:graphicFrameLocks noChangeAspect="1"/>
          </p:cNvGraphicFramePr>
          <p:nvPr>
            <p:extLst/>
          </p:nvPr>
        </p:nvGraphicFramePr>
        <p:xfrm>
          <a:off x="1398388" y="6340295"/>
          <a:ext cx="15271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" name="Equation" r:id="rId17" imgW="1358640" imgH="253800" progId="Equation.DSMT4">
                  <p:embed/>
                </p:oleObj>
              </mc:Choice>
              <mc:Fallback>
                <p:oleObj name="Equation" r:id="rId17" imgW="1358640" imgH="253800" progId="Equation.DSMT4">
                  <p:embed/>
                  <p:pic>
                    <p:nvPicPr>
                      <p:cNvPr id="71" name="Objeto 7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98388" y="6340295"/>
                        <a:ext cx="1527175" cy="285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to 71"/>
          <p:cNvGraphicFramePr>
            <a:graphicFrameLocks noChangeAspect="1"/>
          </p:cNvGraphicFramePr>
          <p:nvPr>
            <p:extLst/>
          </p:nvPr>
        </p:nvGraphicFramePr>
        <p:xfrm>
          <a:off x="4351518" y="6334671"/>
          <a:ext cx="39528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" name="Equation" r:id="rId19" imgW="355320" imgH="253800" progId="Equation.DSMT4">
                  <p:embed/>
                </p:oleObj>
              </mc:Choice>
              <mc:Fallback>
                <p:oleObj name="Equation" r:id="rId19" imgW="355320" imgH="253800" progId="Equation.DSMT4">
                  <p:embed/>
                  <p:pic>
                    <p:nvPicPr>
                      <p:cNvPr id="72" name="Objeto 7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51518" y="6334671"/>
                        <a:ext cx="395287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to 72"/>
          <p:cNvGraphicFramePr>
            <a:graphicFrameLocks noChangeAspect="1"/>
          </p:cNvGraphicFramePr>
          <p:nvPr>
            <p:extLst/>
          </p:nvPr>
        </p:nvGraphicFramePr>
        <p:xfrm>
          <a:off x="356466" y="3957952"/>
          <a:ext cx="649287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" name="Equation" r:id="rId20" imgW="583920" imgH="253800" progId="Equation.DSMT4">
                  <p:embed/>
                </p:oleObj>
              </mc:Choice>
              <mc:Fallback>
                <p:oleObj name="Equation" r:id="rId20" imgW="583920" imgH="253800" progId="Equation.DSMT4">
                  <p:embed/>
                  <p:pic>
                    <p:nvPicPr>
                      <p:cNvPr id="73" name="Objeto 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6466" y="3957952"/>
                        <a:ext cx="649287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to 73"/>
          <p:cNvGraphicFramePr>
            <a:graphicFrameLocks noChangeAspect="1"/>
          </p:cNvGraphicFramePr>
          <p:nvPr>
            <p:extLst/>
          </p:nvPr>
        </p:nvGraphicFramePr>
        <p:xfrm>
          <a:off x="1396860" y="5134607"/>
          <a:ext cx="890588" cy="228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9" name="Equation" r:id="rId21" imgW="990360" imgH="253800" progId="Equation.DSMT4">
                  <p:embed/>
                </p:oleObj>
              </mc:Choice>
              <mc:Fallback>
                <p:oleObj name="Equation" r:id="rId21" imgW="990360" imgH="253800" progId="Equation.DSMT4">
                  <p:embed/>
                  <p:pic>
                    <p:nvPicPr>
                      <p:cNvPr id="74" name="Objeto 7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96860" y="5134607"/>
                        <a:ext cx="890588" cy="228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Rectángulo 74"/>
          <p:cNvSpPr/>
          <p:nvPr/>
        </p:nvSpPr>
        <p:spPr>
          <a:xfrm>
            <a:off x="5071107" y="3901241"/>
            <a:ext cx="50433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70C0"/>
                </a:solidFill>
                <a:latin typeface="+mj-lt"/>
              </a:rPr>
              <a:t>Pruebas de ADF – PBI (endógena)</a:t>
            </a:r>
          </a:p>
        </p:txBody>
      </p:sp>
      <p:pic>
        <p:nvPicPr>
          <p:cNvPr id="76" name="Imagen 75">
            <a:extLst>
              <a:ext uri="{FF2B5EF4-FFF2-40B4-BE49-F238E27FC236}">
                <a16:creationId xmlns:a16="http://schemas.microsoft.com/office/drawing/2014/main" id="{37663DEA-F7E5-4F05-BF0D-DDE41F5BED78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3286" r="6847"/>
          <a:stretch/>
        </p:blipFill>
        <p:spPr>
          <a:xfrm>
            <a:off x="5122931" y="4194628"/>
            <a:ext cx="6204871" cy="2338624"/>
          </a:xfrm>
          <a:prstGeom prst="rect">
            <a:avLst/>
          </a:prstGeom>
        </p:spPr>
      </p:pic>
      <p:sp>
        <p:nvSpPr>
          <p:cNvPr id="80" name="Rectángulo redondeado 79"/>
          <p:cNvSpPr/>
          <p:nvPr/>
        </p:nvSpPr>
        <p:spPr>
          <a:xfrm>
            <a:off x="6119568" y="2244058"/>
            <a:ext cx="900429" cy="22467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1" name="Rectángulo redondeado 80"/>
          <p:cNvSpPr/>
          <p:nvPr/>
        </p:nvSpPr>
        <p:spPr>
          <a:xfrm>
            <a:off x="6101754" y="5103472"/>
            <a:ext cx="900429" cy="22467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" name="Elipse 1"/>
          <p:cNvSpPr/>
          <p:nvPr/>
        </p:nvSpPr>
        <p:spPr>
          <a:xfrm>
            <a:off x="2239372" y="3349873"/>
            <a:ext cx="166793" cy="18971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3" name="Elipse 82"/>
          <p:cNvSpPr/>
          <p:nvPr/>
        </p:nvSpPr>
        <p:spPr>
          <a:xfrm>
            <a:off x="2583622" y="6180010"/>
            <a:ext cx="166793" cy="18971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4" name="Elipse 83"/>
          <p:cNvSpPr/>
          <p:nvPr/>
        </p:nvSpPr>
        <p:spPr>
          <a:xfrm>
            <a:off x="3532968" y="3316325"/>
            <a:ext cx="166793" cy="18971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5" name="Elipse 84"/>
          <p:cNvSpPr/>
          <p:nvPr/>
        </p:nvSpPr>
        <p:spPr>
          <a:xfrm>
            <a:off x="3736579" y="6180010"/>
            <a:ext cx="166793" cy="18971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0" name="Flecha derecha 39">
            <a:hlinkClick r:id="rId23" action="ppaction://hlinksldjump"/>
          </p:cNvPr>
          <p:cNvSpPr/>
          <p:nvPr/>
        </p:nvSpPr>
        <p:spPr>
          <a:xfrm>
            <a:off x="11385141" y="6031727"/>
            <a:ext cx="651536" cy="442858"/>
          </a:xfrm>
          <a:prstGeom prst="right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136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1825800" y="6597352"/>
            <a:ext cx="297768" cy="24622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P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1 Marcador de número de diapositiva"/>
          <p:cNvSpPr txBox="1">
            <a:spLocks/>
          </p:cNvSpPr>
          <p:nvPr/>
        </p:nvSpPr>
        <p:spPr>
          <a:xfrm>
            <a:off x="11753793" y="6525344"/>
            <a:ext cx="441785" cy="390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1FF2E82-A1C9-40E6-BC13-6F15D7004F70}" type="slidenum">
              <a:rPr lang="es-PE" sz="1000">
                <a:solidFill>
                  <a:schemeClr val="bg1"/>
                </a:solidFill>
              </a:rPr>
              <a:pPr algn="ctr"/>
              <a:t>7</a:t>
            </a:fld>
            <a:endParaRPr lang="es-PE" sz="1000" dirty="0">
              <a:solidFill>
                <a:schemeClr val="bg1"/>
              </a:solidFill>
            </a:endParaRP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897B017-4B00-4574-8C93-4C6C53B304A3}"/>
              </a:ext>
            </a:extLst>
          </p:cNvPr>
          <p:cNvSpPr/>
          <p:nvPr/>
        </p:nvSpPr>
        <p:spPr>
          <a:xfrm>
            <a:off x="195291" y="116632"/>
            <a:ext cx="1177939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rgbClr val="002060"/>
                </a:solidFill>
                <a:latin typeface="+mj-lt"/>
              </a:rPr>
              <a:t>IV. Arquitectura para el procesamiento de alta frecuencia</a:t>
            </a:r>
          </a:p>
        </p:txBody>
      </p:sp>
      <p:pic>
        <p:nvPicPr>
          <p:cNvPr id="32" name="2 Imagen">
            <a:extLst>
              <a:ext uri="{FF2B5EF4-FFF2-40B4-BE49-F238E27FC236}">
                <a16:creationId xmlns:a16="http://schemas.microsoft.com/office/drawing/2014/main" id="{38505D57-AC6F-4DE1-842A-023292CFEE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5" y="110358"/>
            <a:ext cx="1996868" cy="594492"/>
          </a:xfrm>
          <a:prstGeom prst="rect">
            <a:avLst/>
          </a:prstGeom>
        </p:spPr>
      </p:pic>
      <p:pic>
        <p:nvPicPr>
          <p:cNvPr id="58" name="Imagen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291" y="2477608"/>
            <a:ext cx="5787077" cy="3588293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111512" y="6588878"/>
            <a:ext cx="117106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Implementation of a big data solution for monitoring and simulating scenarios for real-time economic activity | Business Intelligence &amp; Analytics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16" name="Conector angular 15"/>
          <p:cNvCxnSpPr>
            <a:stCxn id="42" idx="3"/>
            <a:endCxn id="58" idx="1"/>
          </p:cNvCxnSpPr>
          <p:nvPr/>
        </p:nvCxnSpPr>
        <p:spPr>
          <a:xfrm>
            <a:off x="3055228" y="2618008"/>
            <a:ext cx="715063" cy="16537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angular 36"/>
          <p:cNvCxnSpPr>
            <a:stCxn id="43" idx="3"/>
            <a:endCxn id="58" idx="1"/>
          </p:cNvCxnSpPr>
          <p:nvPr/>
        </p:nvCxnSpPr>
        <p:spPr>
          <a:xfrm>
            <a:off x="2863187" y="3894128"/>
            <a:ext cx="907104" cy="3776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806" y="2181717"/>
            <a:ext cx="1604155" cy="853891"/>
          </a:xfrm>
          <a:prstGeom prst="rect">
            <a:avLst/>
          </a:prstGeom>
        </p:spPr>
      </p:pic>
      <p:graphicFrame>
        <p:nvGraphicFramePr>
          <p:cNvPr id="42" name="Objeto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441862"/>
              </p:ext>
            </p:extLst>
          </p:nvPr>
        </p:nvGraphicFramePr>
        <p:xfrm>
          <a:off x="2417053" y="2354483"/>
          <a:ext cx="6381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" name="Equation" r:id="rId6" imgW="291960" imgH="241200" progId="Equation.DSMT4">
                  <p:embed/>
                </p:oleObj>
              </mc:Choice>
              <mc:Fallback>
                <p:oleObj name="Equation" r:id="rId6" imgW="291960" imgH="241200" progId="Equation.DSMT4">
                  <p:embed/>
                  <p:pic>
                    <p:nvPicPr>
                      <p:cNvPr id="42" name="Objeto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053" y="2354483"/>
                        <a:ext cx="638175" cy="527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to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575793"/>
              </p:ext>
            </p:extLst>
          </p:nvPr>
        </p:nvGraphicFramePr>
        <p:xfrm>
          <a:off x="2280575" y="3630603"/>
          <a:ext cx="5826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4" name="Equation" r:id="rId8" imgW="266400" imgH="241200" progId="Equation.DSMT4">
                  <p:embed/>
                </p:oleObj>
              </mc:Choice>
              <mc:Fallback>
                <p:oleObj name="Equation" r:id="rId8" imgW="266400" imgH="241200" progId="Equation.DSMT4">
                  <p:embed/>
                  <p:pic>
                    <p:nvPicPr>
                      <p:cNvPr id="43" name="Objeto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0575" y="3630603"/>
                        <a:ext cx="582612" cy="527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to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426159"/>
              </p:ext>
            </p:extLst>
          </p:nvPr>
        </p:nvGraphicFramePr>
        <p:xfrm>
          <a:off x="5897563" y="1806051"/>
          <a:ext cx="20748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5" name="Equation" r:id="rId10" imgW="1168200" imgH="279360" progId="Equation.DSMT4">
                  <p:embed/>
                </p:oleObj>
              </mc:Choice>
              <mc:Fallback>
                <p:oleObj name="Equation" r:id="rId10" imgW="1168200" imgH="279360" progId="Equation.DSMT4">
                  <p:embed/>
                  <p:pic>
                    <p:nvPicPr>
                      <p:cNvPr id="44" name="Objeto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563" y="1806051"/>
                        <a:ext cx="2074862" cy="4984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to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512332"/>
              </p:ext>
            </p:extLst>
          </p:nvPr>
        </p:nvGraphicFramePr>
        <p:xfrm>
          <a:off x="9006093" y="3976615"/>
          <a:ext cx="6397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6" name="Equation" r:id="rId12" imgW="291960" imgH="241200" progId="Equation.DSMT4">
                  <p:embed/>
                </p:oleObj>
              </mc:Choice>
              <mc:Fallback>
                <p:oleObj name="Equation" r:id="rId12" imgW="291960" imgH="241200" progId="Equation.DSMT4">
                  <p:embed/>
                  <p:pic>
                    <p:nvPicPr>
                      <p:cNvPr id="45" name="Objeto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6093" y="3976615"/>
                        <a:ext cx="639763" cy="527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" name="Imagen 5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73930" y="4511829"/>
            <a:ext cx="1863104" cy="578908"/>
          </a:xfrm>
          <a:prstGeom prst="rect">
            <a:avLst/>
          </a:prstGeom>
        </p:spPr>
      </p:pic>
      <p:cxnSp>
        <p:nvCxnSpPr>
          <p:cNvPr id="55" name="Conector recto de flecha 54"/>
          <p:cNvCxnSpPr/>
          <p:nvPr/>
        </p:nvCxnSpPr>
        <p:spPr>
          <a:xfrm>
            <a:off x="9685676" y="4814257"/>
            <a:ext cx="4551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>
          <a:xfrm>
            <a:off x="10258706" y="5142053"/>
            <a:ext cx="17159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+mj-lt"/>
              </a:rPr>
              <a:t>Monitoreo de métricas e indicadores</a:t>
            </a:r>
          </a:p>
        </p:txBody>
      </p:sp>
      <p:sp>
        <p:nvSpPr>
          <p:cNvPr id="72" name="Pentágono 71"/>
          <p:cNvSpPr/>
          <p:nvPr/>
        </p:nvSpPr>
        <p:spPr>
          <a:xfrm>
            <a:off x="9753190" y="1060065"/>
            <a:ext cx="2427581" cy="609871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Visualización</a:t>
            </a:r>
            <a:endParaRPr lang="es-PE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7939668" y="1046564"/>
            <a:ext cx="1763765" cy="620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+mj-lt"/>
              </a:rPr>
              <a:t>Almacenamiento</a:t>
            </a:r>
            <a:endParaRPr lang="es-P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8" name="Rectángulo 77"/>
          <p:cNvSpPr/>
          <p:nvPr/>
        </p:nvSpPr>
        <p:spPr>
          <a:xfrm>
            <a:off x="5975978" y="1046564"/>
            <a:ext cx="1917378" cy="620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bg1"/>
                </a:solidFill>
                <a:latin typeface="+mj-lt"/>
              </a:rPr>
              <a:t>Transformación</a:t>
            </a:r>
          </a:p>
        </p:txBody>
      </p:sp>
      <p:sp>
        <p:nvSpPr>
          <p:cNvPr id="79" name="Rectángulo 78"/>
          <p:cNvSpPr/>
          <p:nvPr/>
        </p:nvSpPr>
        <p:spPr>
          <a:xfrm>
            <a:off x="4134737" y="1042174"/>
            <a:ext cx="1813785" cy="6208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  <a:latin typeface="+mj-lt"/>
              </a:rPr>
              <a:t>Carga</a:t>
            </a:r>
            <a:endParaRPr lang="es-P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0" name="Rectángulo 79"/>
          <p:cNvSpPr/>
          <p:nvPr/>
        </p:nvSpPr>
        <p:spPr>
          <a:xfrm>
            <a:off x="284499" y="1047622"/>
            <a:ext cx="3807997" cy="62084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bg1"/>
                </a:solidFill>
                <a:latin typeface="+mj-lt"/>
              </a:rPr>
              <a:t>Extracción (Web </a:t>
            </a:r>
            <a:r>
              <a:rPr lang="es-PE" dirty="0" err="1">
                <a:solidFill>
                  <a:schemeClr val="bg1"/>
                </a:solidFill>
                <a:latin typeface="+mj-lt"/>
              </a:rPr>
              <a:t>scraping</a:t>
            </a:r>
            <a:r>
              <a:rPr lang="es-PE" dirty="0">
                <a:solidFill>
                  <a:schemeClr val="bg1"/>
                </a:solidFill>
                <a:latin typeface="+mj-lt"/>
              </a:rPr>
              <a:t>)</a:t>
            </a:r>
          </a:p>
        </p:txBody>
      </p:sp>
      <p:sp>
        <p:nvSpPr>
          <p:cNvPr id="81" name="Rectángulo 80"/>
          <p:cNvSpPr/>
          <p:nvPr/>
        </p:nvSpPr>
        <p:spPr>
          <a:xfrm>
            <a:off x="191596" y="671928"/>
            <a:ext cx="11033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rgbClr val="0070C0"/>
                </a:solidFill>
                <a:latin typeface="+mj-lt"/>
              </a:rPr>
              <a:t>Big data pipeline (*)</a:t>
            </a:r>
          </a:p>
        </p:txBody>
      </p:sp>
      <p:pic>
        <p:nvPicPr>
          <p:cNvPr id="82" name="Imagen 8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40238" y="2739668"/>
            <a:ext cx="1556858" cy="608055"/>
          </a:xfrm>
          <a:prstGeom prst="rect">
            <a:avLst/>
          </a:prstGeom>
        </p:spPr>
      </p:pic>
      <p:graphicFrame>
        <p:nvGraphicFramePr>
          <p:cNvPr id="30" name="Objeto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074644"/>
              </p:ext>
            </p:extLst>
          </p:nvPr>
        </p:nvGraphicFramePr>
        <p:xfrm>
          <a:off x="209960" y="5315503"/>
          <a:ext cx="382587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" name="Equation" r:id="rId16" imgW="291960" imgH="241200" progId="Equation.DSMT4">
                  <p:embed/>
                </p:oleObj>
              </mc:Choice>
              <mc:Fallback>
                <p:oleObj name="Equation" r:id="rId16" imgW="291960" imgH="241200" progId="Equation.DSMT4">
                  <p:embed/>
                  <p:pic>
                    <p:nvPicPr>
                      <p:cNvPr id="59" name="Objeto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960" y="5315503"/>
                        <a:ext cx="382587" cy="312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to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276081"/>
              </p:ext>
            </p:extLst>
          </p:nvPr>
        </p:nvGraphicFramePr>
        <p:xfrm>
          <a:off x="235092" y="5601992"/>
          <a:ext cx="34925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" name="Equation" r:id="rId18" imgW="266400" imgH="241200" progId="Equation.DSMT4">
                  <p:embed/>
                </p:oleObj>
              </mc:Choice>
              <mc:Fallback>
                <p:oleObj name="Equation" r:id="rId18" imgW="266400" imgH="241200" progId="Equation.DSMT4">
                  <p:embed/>
                  <p:pic>
                    <p:nvPicPr>
                      <p:cNvPr id="60" name="Objeto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92" y="5601992"/>
                        <a:ext cx="349250" cy="312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ángulo 33"/>
          <p:cNvSpPr/>
          <p:nvPr/>
        </p:nvSpPr>
        <p:spPr>
          <a:xfrm>
            <a:off x="906573" y="5337088"/>
            <a:ext cx="46364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+mj-lt"/>
              </a:rPr>
              <a:t>: Tasa de crecimiento interanual del PBI real (Perú)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902902" y="5630092"/>
            <a:ext cx="46401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+mj-lt"/>
              </a:rPr>
              <a:t>: Tasa de crecimiento interanual de la demanda eléctrica</a:t>
            </a:r>
          </a:p>
        </p:txBody>
      </p:sp>
      <p:graphicFrame>
        <p:nvGraphicFramePr>
          <p:cNvPr id="46" name="Objeto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201166"/>
              </p:ext>
            </p:extLst>
          </p:nvPr>
        </p:nvGraphicFramePr>
        <p:xfrm>
          <a:off x="224048" y="5933785"/>
          <a:ext cx="382587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9" name="Equation" r:id="rId20" imgW="291960" imgH="241200" progId="Equation.DSMT4">
                  <p:embed/>
                </p:oleObj>
              </mc:Choice>
              <mc:Fallback>
                <p:oleObj name="Equation" r:id="rId20" imgW="291960" imgH="241200" progId="Equation.DSMT4">
                  <p:embed/>
                  <p:pic>
                    <p:nvPicPr>
                      <p:cNvPr id="38" name="Objeto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48" y="5933785"/>
                        <a:ext cx="382587" cy="312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ángulo 46"/>
          <p:cNvSpPr/>
          <p:nvPr/>
        </p:nvSpPr>
        <p:spPr>
          <a:xfrm>
            <a:off x="899144" y="5933854"/>
            <a:ext cx="48773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+mj-lt"/>
              </a:rPr>
              <a:t>: Tasa de crecimiento interanual del PBI estimada en tiempo real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68355" y="4991846"/>
            <a:ext cx="5423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+mj-lt"/>
              </a:rPr>
              <a:t>Donde: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6101831" y="2253239"/>
            <a:ext cx="17460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400" dirty="0">
                <a:latin typeface="+mj-lt"/>
              </a:rPr>
              <a:t>PBI estimado</a:t>
            </a:r>
          </a:p>
          <a:p>
            <a:pPr algn="ctr"/>
            <a:r>
              <a:rPr lang="es-ES" sz="1400" dirty="0">
                <a:latin typeface="+mj-lt"/>
              </a:rPr>
              <a:t>(alta frecuencia)</a:t>
            </a:r>
          </a:p>
        </p:txBody>
      </p:sp>
      <p:sp>
        <p:nvSpPr>
          <p:cNvPr id="3" name="Rectángulo redondeado 2"/>
          <p:cNvSpPr/>
          <p:nvPr/>
        </p:nvSpPr>
        <p:spPr>
          <a:xfrm>
            <a:off x="4754875" y="2762875"/>
            <a:ext cx="639867" cy="830377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0" name="Rectángulo redondeado 49"/>
          <p:cNvSpPr/>
          <p:nvPr/>
        </p:nvSpPr>
        <p:spPr>
          <a:xfrm>
            <a:off x="4754874" y="3680177"/>
            <a:ext cx="639867" cy="830377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Rectángulo 51"/>
          <p:cNvSpPr/>
          <p:nvPr/>
        </p:nvSpPr>
        <p:spPr>
          <a:xfrm>
            <a:off x="140991" y="6288415"/>
            <a:ext cx="48773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+mj-lt"/>
              </a:rPr>
              <a:t>(*) Se esta evaluando migrar a la arquitectura </a:t>
            </a:r>
            <a:r>
              <a:rPr lang="es-ES" sz="1400" dirty="0" err="1">
                <a:latin typeface="+mj-lt"/>
              </a:rPr>
              <a:t>cloud</a:t>
            </a:r>
            <a:r>
              <a:rPr lang="es-ES" sz="1400" dirty="0">
                <a:latin typeface="+mj-lt"/>
              </a:rPr>
              <a:t> AWS</a:t>
            </a:r>
          </a:p>
        </p:txBody>
      </p:sp>
      <p:pic>
        <p:nvPicPr>
          <p:cNvPr id="53" name="Imagen 52"/>
          <p:cNvPicPr>
            <a:picLocks noChangeAspect="1"/>
          </p:cNvPicPr>
          <p:nvPr/>
        </p:nvPicPr>
        <p:blipFill rotWithShape="1">
          <a:blip r:embed="rId22"/>
          <a:srcRect b="16083"/>
          <a:stretch/>
        </p:blipFill>
        <p:spPr>
          <a:xfrm>
            <a:off x="641643" y="3456078"/>
            <a:ext cx="1546854" cy="82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08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ángulo 74"/>
          <p:cNvSpPr/>
          <p:nvPr/>
        </p:nvSpPr>
        <p:spPr>
          <a:xfrm>
            <a:off x="587155" y="3999636"/>
            <a:ext cx="55952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>
                <a:latin typeface="+mj-lt"/>
              </a:rPr>
              <a:t>Donde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11825800" y="6597352"/>
            <a:ext cx="297768" cy="24622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P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1 Marcador de número de diapositiva"/>
          <p:cNvSpPr txBox="1">
            <a:spLocks/>
          </p:cNvSpPr>
          <p:nvPr/>
        </p:nvSpPr>
        <p:spPr>
          <a:xfrm>
            <a:off x="11753793" y="6525344"/>
            <a:ext cx="441785" cy="390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1FF2E82-A1C9-40E6-BC13-6F15D7004F70}" type="slidenum">
              <a:rPr lang="es-PE" sz="1000">
                <a:solidFill>
                  <a:schemeClr val="bg1"/>
                </a:solidFill>
              </a:rPr>
              <a:pPr algn="ctr"/>
              <a:t>8</a:t>
            </a:fld>
            <a:endParaRPr lang="es-PE" sz="1000" dirty="0">
              <a:solidFill>
                <a:schemeClr val="bg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270673" y="672558"/>
            <a:ext cx="110337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1" dirty="0">
                <a:solidFill>
                  <a:srgbClr val="0070C0"/>
                </a:solidFill>
                <a:latin typeface="+mj-lt"/>
              </a:rPr>
              <a:t>Metodología de Box – Jenkins</a:t>
            </a:r>
            <a:endParaRPr lang="es-PE" i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897B017-4B00-4574-8C93-4C6C53B304A3}"/>
              </a:ext>
            </a:extLst>
          </p:cNvPr>
          <p:cNvSpPr/>
          <p:nvPr/>
        </p:nvSpPr>
        <p:spPr>
          <a:xfrm>
            <a:off x="195291" y="116632"/>
            <a:ext cx="1177939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rgbClr val="002060"/>
                </a:solidFill>
                <a:latin typeface="+mj-lt"/>
              </a:rPr>
              <a:t>IV. Metodología econométrica seleccionada</a:t>
            </a:r>
          </a:p>
        </p:txBody>
      </p:sp>
      <p:pic>
        <p:nvPicPr>
          <p:cNvPr id="32" name="2 Imagen">
            <a:extLst>
              <a:ext uri="{FF2B5EF4-FFF2-40B4-BE49-F238E27FC236}">
                <a16:creationId xmlns:a16="http://schemas.microsoft.com/office/drawing/2014/main" id="{38505D57-AC6F-4DE1-842A-023292CFEE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5" y="110358"/>
            <a:ext cx="1996868" cy="594492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111512" y="6588878"/>
            <a:ext cx="117106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Implementation of a big data solution for monitoring and simulating scenarios for real-time economic activity | Business Intelligence &amp; Analytics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24" name="Objeto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673592"/>
              </p:ext>
            </p:extLst>
          </p:nvPr>
        </p:nvGraphicFramePr>
        <p:xfrm>
          <a:off x="2010452" y="2216797"/>
          <a:ext cx="6735869" cy="751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" name="Equation" r:id="rId5" imgW="2044440" imgH="228600" progId="Equation.DSMT4">
                  <p:embed/>
                </p:oleObj>
              </mc:Choice>
              <mc:Fallback>
                <p:oleObj name="Equation" r:id="rId5" imgW="2044440" imgH="228600" progId="Equation.DSMT4">
                  <p:embed/>
                  <p:pic>
                    <p:nvPicPr>
                      <p:cNvPr id="43" name="Objeto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0452" y="2216797"/>
                        <a:ext cx="6735869" cy="75127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3923" y="1180631"/>
            <a:ext cx="7767227" cy="244062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367" y="4400960"/>
            <a:ext cx="5310170" cy="175303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1287" y="4512983"/>
            <a:ext cx="6360843" cy="147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0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11825800" y="6597352"/>
            <a:ext cx="297768" cy="24622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s-PE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1 Marcador de número de diapositiva"/>
          <p:cNvSpPr txBox="1">
            <a:spLocks/>
          </p:cNvSpPr>
          <p:nvPr/>
        </p:nvSpPr>
        <p:spPr>
          <a:xfrm>
            <a:off x="11753793" y="6525344"/>
            <a:ext cx="441785" cy="390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P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1FF2E82-A1C9-40E6-BC13-6F15D7004F70}" type="slidenum">
              <a:rPr lang="es-PE" sz="1000">
                <a:solidFill>
                  <a:schemeClr val="bg1"/>
                </a:solidFill>
              </a:rPr>
              <a:pPr algn="ctr"/>
              <a:t>9</a:t>
            </a:fld>
            <a:endParaRPr lang="es-PE" sz="1000" dirty="0">
              <a:solidFill>
                <a:schemeClr val="bg1"/>
              </a:solidFill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897B017-4B00-4574-8C93-4C6C53B304A3}"/>
              </a:ext>
            </a:extLst>
          </p:cNvPr>
          <p:cNvSpPr/>
          <p:nvPr/>
        </p:nvSpPr>
        <p:spPr>
          <a:xfrm>
            <a:off x="195291" y="116632"/>
            <a:ext cx="11779391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ES" sz="3200" dirty="0">
                <a:solidFill>
                  <a:srgbClr val="002060"/>
                </a:solidFill>
                <a:latin typeface="+mj-lt"/>
              </a:rPr>
              <a:t>IV. Metodología econométrica seleccionada</a:t>
            </a:r>
          </a:p>
        </p:txBody>
      </p:sp>
      <p:pic>
        <p:nvPicPr>
          <p:cNvPr id="32" name="2 Imagen">
            <a:extLst>
              <a:ext uri="{FF2B5EF4-FFF2-40B4-BE49-F238E27FC236}">
                <a16:creationId xmlns:a16="http://schemas.microsoft.com/office/drawing/2014/main" id="{38505D57-AC6F-4DE1-842A-023292CFEE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5" y="110358"/>
            <a:ext cx="1996868" cy="594492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>
            <a:off x="111512" y="6588878"/>
            <a:ext cx="117106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Implementation of a big data solution for monitoring and simulating scenarios for real-time economic activity | Business Intelligence &amp; Analytics</a:t>
            </a:r>
            <a:endParaRPr lang="es-E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graphicFrame>
        <p:nvGraphicFramePr>
          <p:cNvPr id="44" name="Objeto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794686"/>
              </p:ext>
            </p:extLst>
          </p:nvPr>
        </p:nvGraphicFramePr>
        <p:xfrm>
          <a:off x="1378424" y="4993916"/>
          <a:ext cx="3098151" cy="421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Equation" r:id="rId5" imgW="1676160" imgH="228600" progId="Equation.DSMT4">
                  <p:embed/>
                </p:oleObj>
              </mc:Choice>
              <mc:Fallback>
                <p:oleObj name="Equation" r:id="rId5" imgW="1676160" imgH="228600" progId="Equation.DSMT4">
                  <p:embed/>
                  <p:pic>
                    <p:nvPicPr>
                      <p:cNvPr id="43" name="Objeto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424" y="4993916"/>
                        <a:ext cx="3098151" cy="4214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8" name="Imagen 47"/>
          <p:cNvPicPr>
            <a:picLocks noChangeAspect="1"/>
          </p:cNvPicPr>
          <p:nvPr/>
        </p:nvPicPr>
        <p:blipFill rotWithShape="1">
          <a:blip r:embed="rId7"/>
          <a:srcRect t="4953" b="4526"/>
          <a:stretch/>
        </p:blipFill>
        <p:spPr>
          <a:xfrm>
            <a:off x="25448" y="1392107"/>
            <a:ext cx="5804105" cy="3116244"/>
          </a:xfrm>
          <a:prstGeom prst="rect">
            <a:avLst/>
          </a:prstGeom>
        </p:spPr>
      </p:pic>
      <p:pic>
        <p:nvPicPr>
          <p:cNvPr id="49" name="Imagen 48"/>
          <p:cNvPicPr>
            <a:picLocks noChangeAspect="1"/>
          </p:cNvPicPr>
          <p:nvPr/>
        </p:nvPicPr>
        <p:blipFill rotWithShape="1">
          <a:blip r:embed="rId8"/>
          <a:srcRect t="6318"/>
          <a:stretch/>
        </p:blipFill>
        <p:spPr>
          <a:xfrm>
            <a:off x="5771536" y="1368385"/>
            <a:ext cx="6388190" cy="3368272"/>
          </a:xfrm>
          <a:prstGeom prst="rect">
            <a:avLst/>
          </a:prstGeom>
        </p:spPr>
      </p:pic>
      <p:sp>
        <p:nvSpPr>
          <p:cNvPr id="50" name="Rectángulo 49"/>
          <p:cNvSpPr/>
          <p:nvPr/>
        </p:nvSpPr>
        <p:spPr>
          <a:xfrm>
            <a:off x="5915617" y="732819"/>
            <a:ext cx="5732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rgbClr val="0070C0"/>
                </a:solidFill>
                <a:latin typeface="+mj-lt"/>
              </a:rPr>
              <a:t>Prueba de hipótesis</a:t>
            </a:r>
            <a:endParaRPr lang="es-PE" i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187164" y="722060"/>
            <a:ext cx="54845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i="1" dirty="0">
                <a:solidFill>
                  <a:srgbClr val="0070C0"/>
                </a:solidFill>
                <a:latin typeface="+mj-lt"/>
              </a:rPr>
              <a:t>Intuición de acuerdo a </a:t>
            </a:r>
            <a:r>
              <a:rPr lang="en-US" i="1" dirty="0">
                <a:solidFill>
                  <a:srgbClr val="0070C0"/>
                </a:solidFill>
                <a:latin typeface="+mj-lt"/>
              </a:rPr>
              <a:t>Scott &amp; Varian, 2014 </a:t>
            </a:r>
            <a:r>
              <a:rPr lang="es-ES" i="1" dirty="0">
                <a:solidFill>
                  <a:srgbClr val="0070C0"/>
                </a:solidFill>
                <a:latin typeface="+mj-lt"/>
              </a:rPr>
              <a:t> </a:t>
            </a:r>
            <a:endParaRPr lang="es-PE" i="1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52" name="Rectángulo 51"/>
          <p:cNvSpPr/>
          <p:nvPr/>
        </p:nvSpPr>
        <p:spPr>
          <a:xfrm>
            <a:off x="5871553" y="5113988"/>
            <a:ext cx="59505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i="1" dirty="0">
                <a:latin typeface="+mj-lt"/>
              </a:rPr>
              <a:t>(*) “¿Cuánto Tardará la económica peruana en recuperarse?”</a:t>
            </a:r>
          </a:p>
          <a:p>
            <a:r>
              <a:rPr lang="es-ES" sz="1600" i="1" dirty="0">
                <a:latin typeface="+mj-lt"/>
              </a:rPr>
              <a:t>Por calcular las diferentes trayectorias y plazos para volver a los niveles de demanda de energía eléctrica previos a la pandemia.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2194560" y="1395061"/>
            <a:ext cx="16706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latin typeface="+mj-lt"/>
              </a:rPr>
              <a:t>Periodo de cuarentena</a:t>
            </a:r>
          </a:p>
        </p:txBody>
      </p:sp>
      <p:cxnSp>
        <p:nvCxnSpPr>
          <p:cNvPr id="24" name="Conector recto 23"/>
          <p:cNvCxnSpPr/>
          <p:nvPr/>
        </p:nvCxnSpPr>
        <p:spPr>
          <a:xfrm flipV="1">
            <a:off x="2269866" y="1301678"/>
            <a:ext cx="0" cy="3285193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/>
          <p:cNvCxnSpPr/>
          <p:nvPr/>
        </p:nvCxnSpPr>
        <p:spPr>
          <a:xfrm flipV="1">
            <a:off x="3788486" y="1292713"/>
            <a:ext cx="0" cy="3285193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/>
          <p:cNvSpPr/>
          <p:nvPr/>
        </p:nvSpPr>
        <p:spPr>
          <a:xfrm>
            <a:off x="1930705" y="4573555"/>
            <a:ext cx="5277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/>
              <a:t>13/03</a:t>
            </a:r>
            <a:endParaRPr lang="es-PE" sz="1100" dirty="0"/>
          </a:p>
        </p:txBody>
      </p:sp>
      <p:sp>
        <p:nvSpPr>
          <p:cNvPr id="59" name="Rectángulo 58"/>
          <p:cNvSpPr/>
          <p:nvPr/>
        </p:nvSpPr>
        <p:spPr>
          <a:xfrm>
            <a:off x="3524631" y="4564590"/>
            <a:ext cx="52770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100" dirty="0"/>
              <a:t>18/05</a:t>
            </a:r>
            <a:endParaRPr lang="es-PE" sz="1100" dirty="0"/>
          </a:p>
        </p:txBody>
      </p:sp>
      <p:sp>
        <p:nvSpPr>
          <p:cNvPr id="66" name="Rectángulo redondeado 65"/>
          <p:cNvSpPr/>
          <p:nvPr/>
        </p:nvSpPr>
        <p:spPr>
          <a:xfrm>
            <a:off x="9233277" y="2922757"/>
            <a:ext cx="473336" cy="96075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7" name="Rectángulo redondeado 66"/>
          <p:cNvSpPr/>
          <p:nvPr/>
        </p:nvSpPr>
        <p:spPr>
          <a:xfrm>
            <a:off x="11721519" y="1463039"/>
            <a:ext cx="403782" cy="176459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69" name="Conector recto 68"/>
          <p:cNvCxnSpPr/>
          <p:nvPr/>
        </p:nvCxnSpPr>
        <p:spPr>
          <a:xfrm flipV="1">
            <a:off x="4712407" y="2302139"/>
            <a:ext cx="870401" cy="396395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/>
          <p:cNvCxnSpPr/>
          <p:nvPr/>
        </p:nvCxnSpPr>
        <p:spPr>
          <a:xfrm flipV="1">
            <a:off x="3831517" y="2709292"/>
            <a:ext cx="848618" cy="862249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/>
          <p:cNvCxnSpPr/>
          <p:nvPr/>
        </p:nvCxnSpPr>
        <p:spPr>
          <a:xfrm flipV="1">
            <a:off x="3810001" y="1728424"/>
            <a:ext cx="1772807" cy="23604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brir llave 79"/>
          <p:cNvSpPr/>
          <p:nvPr/>
        </p:nvSpPr>
        <p:spPr>
          <a:xfrm>
            <a:off x="5561485" y="1770894"/>
            <a:ext cx="45719" cy="444525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1" name="Rectángulo 80"/>
          <p:cNvSpPr/>
          <p:nvPr/>
        </p:nvSpPr>
        <p:spPr>
          <a:xfrm>
            <a:off x="154544" y="1007235"/>
            <a:ext cx="5560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latin typeface="+mj-lt"/>
              </a:rPr>
              <a:t>Evolución de la Demanda de energía eléctrica (Expresado en GW)</a:t>
            </a:r>
          </a:p>
        </p:txBody>
      </p:sp>
      <p:sp>
        <p:nvSpPr>
          <p:cNvPr id="82" name="Rectángulo 81"/>
          <p:cNvSpPr/>
          <p:nvPr/>
        </p:nvSpPr>
        <p:spPr>
          <a:xfrm>
            <a:off x="5915615" y="964203"/>
            <a:ext cx="55602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latin typeface="+mj-lt"/>
              </a:rPr>
              <a:t>Metodología SARIMA</a:t>
            </a:r>
          </a:p>
        </p:txBody>
      </p:sp>
      <p:cxnSp>
        <p:nvCxnSpPr>
          <p:cNvPr id="83" name="Conector recto 82"/>
          <p:cNvCxnSpPr/>
          <p:nvPr/>
        </p:nvCxnSpPr>
        <p:spPr>
          <a:xfrm flipV="1">
            <a:off x="2307517" y="3610977"/>
            <a:ext cx="1440000" cy="23604"/>
          </a:xfrm>
          <a:prstGeom prst="line">
            <a:avLst/>
          </a:prstGeom>
          <a:ln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/>
          <p:cNvSpPr/>
          <p:nvPr/>
        </p:nvSpPr>
        <p:spPr>
          <a:xfrm>
            <a:off x="5058246" y="182038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/>
              <a:t>(*)</a:t>
            </a:r>
            <a:endParaRPr lang="es-PE" dirty="0"/>
          </a:p>
        </p:txBody>
      </p:sp>
      <p:sp>
        <p:nvSpPr>
          <p:cNvPr id="86" name="Rectángulo 85"/>
          <p:cNvSpPr/>
          <p:nvPr/>
        </p:nvSpPr>
        <p:spPr>
          <a:xfrm>
            <a:off x="5915615" y="5853227"/>
            <a:ext cx="5588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hlinkClick r:id="rId9"/>
              </a:rPr>
              <a:t>https://www.facebook.com/watch/?v=318813109273668</a:t>
            </a:r>
            <a:endParaRPr lang="es-PE" dirty="0"/>
          </a:p>
        </p:txBody>
      </p:sp>
      <p:pic>
        <p:nvPicPr>
          <p:cNvPr id="89" name="Imagen 88"/>
          <p:cNvPicPr>
            <a:picLocks noChangeAspect="1"/>
          </p:cNvPicPr>
          <p:nvPr/>
        </p:nvPicPr>
        <p:blipFill rotWithShape="1">
          <a:blip r:embed="rId10"/>
          <a:srcRect r="7093"/>
          <a:stretch/>
        </p:blipFill>
        <p:spPr>
          <a:xfrm>
            <a:off x="2599116" y="5488721"/>
            <a:ext cx="3331553" cy="833595"/>
          </a:xfrm>
          <a:prstGeom prst="rect">
            <a:avLst/>
          </a:prstGeom>
        </p:spPr>
      </p:pic>
      <p:pic>
        <p:nvPicPr>
          <p:cNvPr id="90" name="Imagen 89"/>
          <p:cNvPicPr>
            <a:picLocks noChangeAspect="1"/>
          </p:cNvPicPr>
          <p:nvPr/>
        </p:nvPicPr>
        <p:blipFill rotWithShape="1">
          <a:blip r:embed="rId11"/>
          <a:srcRect r="16085"/>
          <a:stretch/>
        </p:blipFill>
        <p:spPr>
          <a:xfrm>
            <a:off x="258183" y="5515302"/>
            <a:ext cx="2151878" cy="8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7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1185</Words>
  <Application>Microsoft Office PowerPoint</Application>
  <PresentationFormat>Widescreen</PresentationFormat>
  <Paragraphs>131</Paragraphs>
  <Slides>12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Narrow</vt:lpstr>
      <vt:lpstr>Calibri</vt:lpstr>
      <vt:lpstr>Calibri Light</vt:lpstr>
      <vt:lpstr>Cambria Math</vt:lpstr>
      <vt:lpstr>Times New Roman</vt:lpstr>
      <vt:lpstr>Tema de Office</vt:lpstr>
      <vt:lpstr>Equation</vt:lpstr>
      <vt:lpstr>Hoja de cálculo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Fabrizzio Miguel Rodriguez Aparicio</dc:creator>
  <cp:lastModifiedBy>Admin</cp:lastModifiedBy>
  <cp:revision>79</cp:revision>
  <dcterms:created xsi:type="dcterms:W3CDTF">2020-07-17T06:52:22Z</dcterms:created>
  <dcterms:modified xsi:type="dcterms:W3CDTF">2023-12-13T03:48:42Z</dcterms:modified>
</cp:coreProperties>
</file>