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 id="2147483670"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Georgia" panose="02040502050405020303" pitchFamily="18" charset="0"/>
      <p:regular r:id="rId16"/>
      <p:bold r:id="rId17"/>
      <p:italic r:id="rId18"/>
      <p:boldItalic r:id="rId19"/>
    </p:embeddedFont>
    <p:embeddedFont>
      <p:font typeface="Proxima Nova" panose="020B0604020202020204" charset="0"/>
      <p:regular r:id="rId20"/>
      <p:bold r:id="rId21"/>
      <p:italic r:id="rId22"/>
      <p:boldItalic r:id="rId23"/>
    </p:embeddedFont>
    <p:embeddedFont>
      <p:font typeface="Proxima Nova Semibold" panose="020B0604020202020204" charset="0"/>
      <p:regular r:id="rId24"/>
      <p:bold r:id="rId25"/>
      <p:boldItalic r:id="rId26"/>
    </p:embeddedFont>
    <p:embeddedFont>
      <p:font typeface="Robo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493" autoAdjust="0"/>
    <p:restoredTop sz="94660"/>
  </p:normalViewPr>
  <p:slideViewPr>
    <p:cSldViewPr snapToGrid="0">
      <p:cViewPr varScale="1">
        <p:scale>
          <a:sx n="123" d="100"/>
          <a:sy n="123" d="100"/>
        </p:scale>
        <p:origin x="902"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ee265f453_2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7ee265f453_2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813ba6ddf8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813ba6ddf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13ba6ddf8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13ba6ddf8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ee265f453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g7ee265f453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ee265f453_0_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ee265f453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13ba6ddf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13ba6dd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ee265f453_0_5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ee265f453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ee265f453_0_5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ee265f453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e265f453_2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7ee265f453_2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ee265f453_0_5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ee265f453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813ba6ddf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813ba6ddf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13ba6ddf8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13ba6ddf8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9"/>
        <p:cNvGrpSpPr/>
        <p:nvPr/>
      </p:nvGrpSpPr>
      <p:grpSpPr>
        <a:xfrm>
          <a:off x="0" y="0"/>
          <a:ext cx="0" cy="0"/>
          <a:chOff x="0" y="0"/>
          <a:chExt cx="0" cy="0"/>
        </a:xfrm>
      </p:grpSpPr>
      <p:cxnSp>
        <p:nvCxnSpPr>
          <p:cNvPr id="60" name="Google Shape;60;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4"/>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62" name="Google Shape;62;p14"/>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63" name="Google Shape;63;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66" name="Google Shape;66;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9" name="Google Shape;6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
        <p:cNvGrpSpPr/>
        <p:nvPr/>
      </p:nvGrpSpPr>
      <p:grpSpPr>
        <a:xfrm>
          <a:off x="0" y="0"/>
          <a:ext cx="0" cy="0"/>
          <a:chOff x="0" y="0"/>
          <a:chExt cx="0" cy="0"/>
        </a:xfrm>
      </p:grpSpPr>
      <p:sp>
        <p:nvSpPr>
          <p:cNvPr id="71" name="Google Shape;71;p17"/>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3" name="Google Shape;73;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4" name="Google Shape;7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7" name="Google Shape;77;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8" name="Google Shape;78;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9" name="Google Shape;7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2" name="Google Shape;82;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3" name="Google Shape;8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20"/>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6" name="Google Shape;86;p20"/>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87" name="Google Shape;87;p20"/>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8" name="Google Shape;88;p20"/>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9" name="Google Shape;89;p2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90" name="Google Shape;9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1"/>
        <p:cNvGrpSpPr/>
        <p:nvPr/>
      </p:nvGrpSpPr>
      <p:grpSpPr>
        <a:xfrm>
          <a:off x="0" y="0"/>
          <a:ext cx="0" cy="0"/>
          <a:chOff x="0" y="0"/>
          <a:chExt cx="0" cy="0"/>
        </a:xfrm>
      </p:grpSpPr>
      <p:sp>
        <p:nvSpPr>
          <p:cNvPr id="92" name="Google Shape;92;p21"/>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100"/>
              <a:buNone/>
              <a:defRPr sz="2100"/>
            </a:lvl1pPr>
          </a:lstStyle>
          <a:p>
            <a:endParaRPr/>
          </a:p>
        </p:txBody>
      </p:sp>
      <p:sp>
        <p:nvSpPr>
          <p:cNvPr id="93" name="Google Shape;9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4"/>
        <p:cNvGrpSpPr/>
        <p:nvPr/>
      </p:nvGrpSpPr>
      <p:grpSpPr>
        <a:xfrm>
          <a:off x="0" y="0"/>
          <a:ext cx="0" cy="0"/>
          <a:chOff x="0" y="0"/>
          <a:chExt cx="0" cy="0"/>
        </a:xfrm>
      </p:grpSpPr>
      <p:sp>
        <p:nvSpPr>
          <p:cNvPr id="95" name="Google Shape;95;p2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2"/>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97" name="Google Shape;97;p22"/>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8" name="Google Shape;9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57" name="Google Shape;5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58" name="Google Shape;5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hyperlink" Target="https://www.oreilly.com/ideas/transforming-enterprise-integration-with-reactive-streams"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hyperlink" Target="https://venturebeat.com/2018/11/26/bots-and-ai-are-shrinking-call-centers-and-boosting-profits-vb-live/" TargetMode="External"/><Relationship Id="rId4" Type="http://schemas.openxmlformats.org/officeDocument/2006/relationships/hyperlink" Target="https://www.mckinsey.com/industries/financial-services/our-insights/synergy-and-disruption-ten-trends-shaping-fintech"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hyperlink" Target="https://www.oreilly.com/ideas/transforming-enterprise-integration-with-reactive-streams"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4"/>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Credit Karma</a:t>
            </a:r>
            <a:endParaRPr/>
          </a:p>
        </p:txBody>
      </p:sp>
      <p:sp>
        <p:nvSpPr>
          <p:cNvPr id="106" name="Google Shape;106;p24"/>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Enterprise Architecture Implementation</a:t>
            </a:r>
            <a:endParaRPr/>
          </a:p>
        </p:txBody>
      </p:sp>
      <p:sp>
        <p:nvSpPr>
          <p:cNvPr id="107" name="Google Shape;107;p24"/>
          <p:cNvSpPr txBox="1">
            <a:spLocks noGrp="1"/>
          </p:cNvSpPr>
          <p:nvPr>
            <p:ph type="subTitle" idx="1"/>
          </p:nvPr>
        </p:nvSpPr>
        <p:spPr>
          <a:xfrm>
            <a:off x="598575" y="3956225"/>
            <a:ext cx="2680500" cy="63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1200"/>
              <a:t>Dylan Sager &amp; John Gentry</a:t>
            </a:r>
            <a:endParaRPr sz="1200"/>
          </a:p>
          <a:p>
            <a:pPr marL="0" lvl="0" indent="0" algn="l" rtl="0">
              <a:lnSpc>
                <a:spcPct val="100000"/>
              </a:lnSpc>
              <a:spcBef>
                <a:spcPts val="0"/>
              </a:spcBef>
              <a:spcAft>
                <a:spcPts val="0"/>
              </a:spcAft>
              <a:buSzPts val="2400"/>
              <a:buNone/>
            </a:pPr>
            <a:r>
              <a:rPr lang="en" sz="1200"/>
              <a:t>Northwestern University</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title"/>
          </p:nvPr>
        </p:nvSpPr>
        <p:spPr>
          <a:xfrm>
            <a:off x="311700" y="284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000000"/>
                </a:solidFill>
              </a:rPr>
              <a:t>Customer Support</a:t>
            </a:r>
            <a:endParaRPr sz="2400" b="1">
              <a:solidFill>
                <a:srgbClr val="000000"/>
              </a:solidFill>
            </a:endParaRPr>
          </a:p>
          <a:p>
            <a:pPr marL="0" lvl="0" indent="0" algn="l" rtl="0">
              <a:spcBef>
                <a:spcPts val="0"/>
              </a:spcBef>
              <a:spcAft>
                <a:spcPts val="0"/>
              </a:spcAft>
              <a:buNone/>
            </a:pPr>
            <a:r>
              <a:rPr lang="en" sz="1800">
                <a:solidFill>
                  <a:srgbClr val="000000"/>
                </a:solidFill>
                <a:latin typeface="Proxima Nova Semibold"/>
                <a:ea typeface="Proxima Nova Semibold"/>
                <a:cs typeface="Proxima Nova Semibold"/>
                <a:sym typeface="Proxima Nova Semibold"/>
              </a:rPr>
              <a:t>Provide top-of-the-line customer service while reducing labor costs</a:t>
            </a:r>
            <a:endParaRPr sz="1800">
              <a:solidFill>
                <a:srgbClr val="000000"/>
              </a:solidFill>
              <a:latin typeface="Proxima Nova Semibold"/>
              <a:ea typeface="Proxima Nova Semibold"/>
              <a:cs typeface="Proxima Nova Semibold"/>
              <a:sym typeface="Proxima Nova Semibold"/>
            </a:endParaRPr>
          </a:p>
        </p:txBody>
      </p:sp>
      <p:pic>
        <p:nvPicPr>
          <p:cNvPr id="222" name="Google Shape;222;p33" title="Chart"/>
          <p:cNvPicPr preferRelativeResize="0"/>
          <p:nvPr/>
        </p:nvPicPr>
        <p:blipFill>
          <a:blip r:embed="rId3">
            <a:alphaModFix/>
          </a:blip>
          <a:stretch>
            <a:fillRect/>
          </a:stretch>
        </p:blipFill>
        <p:spPr>
          <a:xfrm>
            <a:off x="5254900" y="1543337"/>
            <a:ext cx="1944558" cy="2056825"/>
          </a:xfrm>
          <a:prstGeom prst="rect">
            <a:avLst/>
          </a:prstGeom>
          <a:noFill/>
          <a:ln>
            <a:noFill/>
          </a:ln>
        </p:spPr>
      </p:pic>
      <p:pic>
        <p:nvPicPr>
          <p:cNvPr id="223" name="Google Shape;223;p33" title="Chart"/>
          <p:cNvPicPr preferRelativeResize="0"/>
          <p:nvPr/>
        </p:nvPicPr>
        <p:blipFill>
          <a:blip r:embed="rId4">
            <a:alphaModFix/>
          </a:blip>
          <a:stretch>
            <a:fillRect/>
          </a:stretch>
        </p:blipFill>
        <p:spPr>
          <a:xfrm>
            <a:off x="7199450" y="1555375"/>
            <a:ext cx="1944551" cy="2032744"/>
          </a:xfrm>
          <a:prstGeom prst="rect">
            <a:avLst/>
          </a:prstGeom>
          <a:noFill/>
          <a:ln>
            <a:noFill/>
          </a:ln>
        </p:spPr>
      </p:pic>
      <p:sp>
        <p:nvSpPr>
          <p:cNvPr id="224" name="Google Shape;224;p33"/>
          <p:cNvSpPr txBox="1"/>
          <p:nvPr/>
        </p:nvSpPr>
        <p:spPr>
          <a:xfrm>
            <a:off x="426850" y="1344575"/>
            <a:ext cx="4919400" cy="33933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It is estimated that 70% of customer service requests can be completed by automated bots (VentureBeat, 2018)</a:t>
            </a:r>
            <a:endParaRPr>
              <a:latin typeface="Proxima Nova"/>
              <a:ea typeface="Proxima Nova"/>
              <a:cs typeface="Proxima Nova"/>
              <a:sym typeface="Proxima Nova"/>
            </a:endParaRPr>
          </a:p>
          <a:p>
            <a:pPr marL="457200" lvl="0" indent="-317500" algn="l" rtl="0">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Credit Karma can save money in labor costs by implementing this method, allowing this money to be used on further transformational ventures</a:t>
            </a:r>
            <a:endParaRPr>
              <a:latin typeface="Proxima Nova"/>
              <a:ea typeface="Proxima Nova"/>
              <a:cs typeface="Proxima Nova"/>
              <a:sym typeface="Proxima Nova"/>
            </a:endParaRPr>
          </a:p>
          <a:p>
            <a:pPr marL="457200" lvl="0" indent="-317500" algn="l" rtl="0">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Fairly easy to implement within existing process </a:t>
            </a:r>
            <a:endParaRPr>
              <a:latin typeface="Proxima Nova"/>
              <a:ea typeface="Proxima Nova"/>
              <a:cs typeface="Proxima Nova"/>
              <a:sym typeface="Proxima Nova"/>
            </a:endParaRPr>
          </a:p>
          <a:p>
            <a:pPr marL="457200" lvl="0" indent="-317500" algn="l" rtl="0">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High impact to many areas of business - Additional funding and hiring can shift from call centers to innovation</a:t>
            </a:r>
            <a:endParaRPr>
              <a:latin typeface="Proxima Nova"/>
              <a:ea typeface="Proxima Nova"/>
              <a:cs typeface="Proxima Nova"/>
              <a:sym typeface="Proxima Nova"/>
            </a:endParaRPr>
          </a:p>
          <a:p>
            <a:pPr marL="457200" lvl="0" indent="-317500" algn="l" rtl="0">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Estimated time to complete: 3 months</a:t>
            </a:r>
            <a:endParaRPr>
              <a:latin typeface="Proxima Nova"/>
              <a:ea typeface="Proxima Nova"/>
              <a:cs typeface="Proxima Nova"/>
              <a:sym typeface="Proxima Nova"/>
            </a:endParaRPr>
          </a:p>
        </p:txBody>
      </p:sp>
      <p:sp>
        <p:nvSpPr>
          <p:cNvPr id="225" name="Google Shape;225;p33"/>
          <p:cNvSpPr txBox="1"/>
          <p:nvPr/>
        </p:nvSpPr>
        <p:spPr>
          <a:xfrm>
            <a:off x="5782775" y="3964775"/>
            <a:ext cx="2611200" cy="61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Proxima Nova"/>
                <a:ea typeface="Proxima Nova"/>
                <a:cs typeface="Proxima Nova"/>
                <a:sym typeface="Proxima Nova"/>
              </a:rPr>
              <a:t>Estimated Cost: $200k</a:t>
            </a:r>
            <a:endParaRPr sz="1800" b="1">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4"/>
          <p:cNvSpPr txBox="1">
            <a:spLocks noGrp="1"/>
          </p:cNvSpPr>
          <p:nvPr>
            <p:ph type="title"/>
          </p:nvPr>
        </p:nvSpPr>
        <p:spPr>
          <a:xfrm>
            <a:off x="311700" y="284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000000"/>
                </a:solidFill>
              </a:rPr>
              <a:t>Recommendation Engines</a:t>
            </a:r>
            <a:endParaRPr sz="2400" b="1">
              <a:solidFill>
                <a:srgbClr val="000000"/>
              </a:solidFill>
            </a:endParaRPr>
          </a:p>
          <a:p>
            <a:pPr marL="0" lvl="0" indent="0" algn="l" rtl="0">
              <a:spcBef>
                <a:spcPts val="0"/>
              </a:spcBef>
              <a:spcAft>
                <a:spcPts val="0"/>
              </a:spcAft>
              <a:buNone/>
            </a:pPr>
            <a:r>
              <a:rPr lang="en" sz="1800">
                <a:solidFill>
                  <a:srgbClr val="000000"/>
                </a:solidFill>
                <a:latin typeface="Proxima Nova Semibold"/>
                <a:ea typeface="Proxima Nova Semibold"/>
                <a:cs typeface="Proxima Nova Semibold"/>
                <a:sym typeface="Proxima Nova Semibold"/>
              </a:rPr>
              <a:t>Match users to partner products</a:t>
            </a:r>
            <a:endParaRPr sz="1800">
              <a:solidFill>
                <a:srgbClr val="000000"/>
              </a:solidFill>
              <a:latin typeface="Proxima Nova Semibold"/>
              <a:ea typeface="Proxima Nova Semibold"/>
              <a:cs typeface="Proxima Nova Semibold"/>
              <a:sym typeface="Proxima Nova Semibold"/>
            </a:endParaRPr>
          </a:p>
        </p:txBody>
      </p:sp>
      <p:pic>
        <p:nvPicPr>
          <p:cNvPr id="231" name="Google Shape;231;p34" title="Chart"/>
          <p:cNvPicPr preferRelativeResize="0"/>
          <p:nvPr/>
        </p:nvPicPr>
        <p:blipFill>
          <a:blip r:embed="rId3">
            <a:alphaModFix/>
          </a:blip>
          <a:stretch>
            <a:fillRect/>
          </a:stretch>
        </p:blipFill>
        <p:spPr>
          <a:xfrm>
            <a:off x="5254900" y="1543338"/>
            <a:ext cx="1944551" cy="2056825"/>
          </a:xfrm>
          <a:prstGeom prst="rect">
            <a:avLst/>
          </a:prstGeom>
          <a:noFill/>
          <a:ln>
            <a:noFill/>
          </a:ln>
        </p:spPr>
      </p:pic>
      <p:pic>
        <p:nvPicPr>
          <p:cNvPr id="232" name="Google Shape;232;p34" title="Chart"/>
          <p:cNvPicPr preferRelativeResize="0"/>
          <p:nvPr/>
        </p:nvPicPr>
        <p:blipFill>
          <a:blip r:embed="rId4">
            <a:alphaModFix/>
          </a:blip>
          <a:stretch>
            <a:fillRect/>
          </a:stretch>
        </p:blipFill>
        <p:spPr>
          <a:xfrm>
            <a:off x="7199450" y="1543337"/>
            <a:ext cx="1944551" cy="2032739"/>
          </a:xfrm>
          <a:prstGeom prst="rect">
            <a:avLst/>
          </a:prstGeom>
          <a:noFill/>
          <a:ln>
            <a:noFill/>
          </a:ln>
        </p:spPr>
      </p:pic>
      <p:sp>
        <p:nvSpPr>
          <p:cNvPr id="233" name="Google Shape;233;p34"/>
          <p:cNvSpPr txBox="1"/>
          <p:nvPr/>
        </p:nvSpPr>
        <p:spPr>
          <a:xfrm>
            <a:off x="426850" y="1344575"/>
            <a:ext cx="4919400" cy="33933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Recommendation engines provide Credit Karma the opportunity to increase customer satisfaction, while also benefiting from increased profit</a:t>
            </a:r>
            <a:endParaRPr>
              <a:latin typeface="Proxima Nova"/>
              <a:ea typeface="Proxima Nova"/>
              <a:cs typeface="Proxima Nova"/>
              <a:sym typeface="Proxima Nova"/>
            </a:endParaRPr>
          </a:p>
          <a:p>
            <a:pPr marL="457200" lvl="0" indent="-317500" algn="l" rtl="0">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We would suggest partnering with other financial institutions that offer different financial solutions.  Each successful referral should net a payment from a partner.</a:t>
            </a:r>
            <a:endParaRPr>
              <a:latin typeface="Proxima Nova"/>
              <a:ea typeface="Proxima Nova"/>
              <a:cs typeface="Proxima Nova"/>
              <a:sym typeface="Proxima Nova"/>
            </a:endParaRPr>
          </a:p>
          <a:p>
            <a:pPr marL="457200" lvl="0" indent="-317500" algn="l" rtl="0">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Doing this at a large scale will create a revenue stream, while also increasing customer satisfaction</a:t>
            </a:r>
            <a:endParaRPr>
              <a:latin typeface="Proxima Nova"/>
              <a:ea typeface="Proxima Nova"/>
              <a:cs typeface="Proxima Nova"/>
              <a:sym typeface="Proxima Nova"/>
            </a:endParaRPr>
          </a:p>
          <a:p>
            <a:pPr marL="457200" lvl="0" indent="-317500" algn="l" rtl="0">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Estimated time to complete: 4 months</a:t>
            </a:r>
            <a:endParaRPr>
              <a:latin typeface="Proxima Nova"/>
              <a:ea typeface="Proxima Nova"/>
              <a:cs typeface="Proxima Nova"/>
              <a:sym typeface="Proxima Nova"/>
            </a:endParaRPr>
          </a:p>
        </p:txBody>
      </p:sp>
      <p:sp>
        <p:nvSpPr>
          <p:cNvPr id="234" name="Google Shape;234;p34"/>
          <p:cNvSpPr txBox="1"/>
          <p:nvPr/>
        </p:nvSpPr>
        <p:spPr>
          <a:xfrm>
            <a:off x="5782775" y="3964775"/>
            <a:ext cx="2611200" cy="61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Proxima Nova"/>
                <a:ea typeface="Proxima Nova"/>
                <a:cs typeface="Proxima Nova"/>
                <a:sym typeface="Proxima Nova"/>
              </a:rPr>
              <a:t>Estimated Cost: $350k</a:t>
            </a:r>
            <a:endParaRPr sz="1800" b="1">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5"/>
          <p:cNvSpPr txBox="1">
            <a:spLocks noGrp="1"/>
          </p:cNvSpPr>
          <p:nvPr>
            <p:ph type="title"/>
          </p:nvPr>
        </p:nvSpPr>
        <p:spPr>
          <a:xfrm>
            <a:off x="250025" y="695050"/>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800"/>
              <a:buNone/>
            </a:pPr>
            <a:r>
              <a:rPr lang="en"/>
              <a:t>References</a:t>
            </a:r>
            <a:endParaRPr/>
          </a:p>
        </p:txBody>
      </p:sp>
      <p:sp>
        <p:nvSpPr>
          <p:cNvPr id="240" name="Google Shape;240;p35"/>
          <p:cNvSpPr/>
          <p:nvPr/>
        </p:nvSpPr>
        <p:spPr>
          <a:xfrm>
            <a:off x="250031" y="1267757"/>
            <a:ext cx="8375100" cy="11695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solidFill>
                  <a:srgbClr val="333333"/>
                </a:solidFill>
                <a:latin typeface="Times New Roman"/>
                <a:ea typeface="Times New Roman"/>
                <a:cs typeface="Times New Roman"/>
                <a:sym typeface="Times New Roman"/>
              </a:rPr>
              <a:t>Bonér, J., &amp; Klang, V. (2018, March 7). Transforming enterprise integration with reactive streams. Retrieved from </a:t>
            </a:r>
            <a:r>
              <a:rPr lang="en" sz="1400" b="0" i="0" u="sng" strike="noStrike" cap="none">
                <a:solidFill>
                  <a:schemeClr val="hlink"/>
                </a:solidFill>
                <a:latin typeface="Times New Roman"/>
                <a:ea typeface="Times New Roman"/>
                <a:cs typeface="Times New Roman"/>
                <a:sym typeface="Times New Roman"/>
                <a:hlinkClick r:id="rId3"/>
              </a:rPr>
              <a:t>https://www.oreilly.com/ideas/transforming-enterprise-integration-with-reactive-streams</a:t>
            </a:r>
            <a:endParaRPr>
              <a:solidFill>
                <a:srgbClr val="33333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a:solidFill>
                <a:srgbClr val="33333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
                <a:solidFill>
                  <a:srgbClr val="333333"/>
                </a:solidFill>
                <a:latin typeface="Times New Roman"/>
                <a:ea typeface="Times New Roman"/>
                <a:cs typeface="Times New Roman"/>
                <a:sym typeface="Times New Roman"/>
              </a:rPr>
              <a:t>Galvin, J., Han, F., Hynes, S., Qu, J., Rajgopal, K., &amp; Shek, A. (2018, December 1). Synergy and disruption: Ten trends shaping fintech. Retrieved from </a:t>
            </a:r>
            <a:r>
              <a:rPr lang="en" u="sng">
                <a:solidFill>
                  <a:schemeClr val="hlink"/>
                </a:solidFill>
                <a:latin typeface="Times New Roman"/>
                <a:ea typeface="Times New Roman"/>
                <a:cs typeface="Times New Roman"/>
                <a:sym typeface="Times New Roman"/>
                <a:hlinkClick r:id="rId4"/>
              </a:rPr>
              <a:t>https://www.mckinsey.com/industries/financial-services/our-insights/synergy-and-disruption-ten-trends-shaping-fintech</a:t>
            </a:r>
            <a:endParaRPr>
              <a:solidFill>
                <a:srgbClr val="33333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a:solidFill>
                <a:srgbClr val="33333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
                <a:solidFill>
                  <a:srgbClr val="333333"/>
                </a:solidFill>
                <a:latin typeface="Times New Roman"/>
                <a:ea typeface="Times New Roman"/>
                <a:cs typeface="Times New Roman"/>
                <a:sym typeface="Times New Roman"/>
              </a:rPr>
              <a:t>VentureBeat. (2018, November 30). Bots and AI are shrinking call centers and boosting profits (VB Live). Retrieved from </a:t>
            </a:r>
            <a:r>
              <a:rPr lang="en" u="sng">
                <a:solidFill>
                  <a:schemeClr val="hlink"/>
                </a:solidFill>
                <a:latin typeface="Times New Roman"/>
                <a:ea typeface="Times New Roman"/>
                <a:cs typeface="Times New Roman"/>
                <a:sym typeface="Times New Roman"/>
                <a:hlinkClick r:id="rId5"/>
              </a:rPr>
              <a:t>https://venturebeat.com/2018/11/26/bots-and-ai-are-shrinking-call-centers-and-boosting-profits-vb-live/</a:t>
            </a:r>
            <a:endParaRPr>
              <a:solidFill>
                <a:srgbClr val="33333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a:solidFill>
                <a:srgbClr val="33333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b="0" i="0" u="none" strike="noStrike" cap="none">
              <a:solidFill>
                <a:srgbClr val="33333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Our Approach to Digital Transformation Success</a:t>
            </a:r>
            <a:endParaRPr b="1"/>
          </a:p>
        </p:txBody>
      </p:sp>
      <p:sp>
        <p:nvSpPr>
          <p:cNvPr id="113" name="Google Shape;113;p25"/>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One Team</a:t>
            </a:r>
            <a:endParaRPr>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John Gentry: Experience in developing enterprise eCommerce analytic solutions, specifically focused on customer analytics.</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Dylan Sager: Experienced Data Scientist with experience across industries.  Specialized in Digital Transformations and Analytics at Scale</a:t>
            </a:r>
            <a:endParaRPr>
              <a:solidFill>
                <a:srgbClr val="000000"/>
              </a:solidFill>
            </a:endParaRPr>
          </a:p>
          <a:p>
            <a:pPr marL="0" lvl="0" indent="0" algn="l" rtl="0">
              <a:spcBef>
                <a:spcPts val="0"/>
              </a:spcBef>
              <a:spcAft>
                <a:spcPts val="0"/>
              </a:spcAft>
              <a:buNone/>
            </a:pPr>
            <a:r>
              <a:rPr lang="en">
                <a:solidFill>
                  <a:srgbClr val="000000"/>
                </a:solidFill>
              </a:rPr>
              <a:t>One Plan</a:t>
            </a:r>
            <a:endParaRPr>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12-Month Digital Transformation Roadmap</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Lighthouse Projects - Focus on Data Architecture </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Key Considerations for Solution Architecture</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Develop Solution based on Lighthouse framework </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Governance - Controls in place</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Measuring Success of Initiatives</a:t>
            </a:r>
            <a:endParaRPr sz="1600">
              <a:solidFill>
                <a:srgbClr val="000000"/>
              </a:solidFill>
            </a:endParaRPr>
          </a:p>
        </p:txBody>
      </p:sp>
      <p:pic>
        <p:nvPicPr>
          <p:cNvPr id="114" name="Google Shape;114;p25"/>
          <p:cNvPicPr preferRelativeResize="0"/>
          <p:nvPr/>
        </p:nvPicPr>
        <p:blipFill>
          <a:blip r:embed="rId3">
            <a:alphaModFix/>
          </a:blip>
          <a:stretch>
            <a:fillRect/>
          </a:stretch>
        </p:blipFill>
        <p:spPr>
          <a:xfrm>
            <a:off x="5333775" y="2571750"/>
            <a:ext cx="3692826" cy="246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Industry Trends</a:t>
            </a:r>
            <a:endParaRPr b="1"/>
          </a:p>
        </p:txBody>
      </p:sp>
      <p:sp>
        <p:nvSpPr>
          <p:cNvPr id="120" name="Google Shape;120;p26"/>
          <p:cNvSpPr txBox="1">
            <a:spLocks noGrp="1"/>
          </p:cNvSpPr>
          <p:nvPr>
            <p:ph type="body" idx="1"/>
          </p:nvPr>
        </p:nvSpPr>
        <p:spPr>
          <a:xfrm>
            <a:off x="311700" y="1017725"/>
            <a:ext cx="8520600" cy="3416400"/>
          </a:xfrm>
          <a:prstGeom prst="rect">
            <a:avLst/>
          </a:prstGeom>
          <a:noFill/>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Char char="●"/>
            </a:pPr>
            <a:r>
              <a:rPr lang="en" sz="1600">
                <a:solidFill>
                  <a:srgbClr val="000000"/>
                </a:solidFill>
              </a:rPr>
              <a:t>Rapid Growth, especially in new companies.  New investments in Fintech have risen to $30.8 billion from $1.8 billion in 2011. (Galvin, et al., 2018)</a:t>
            </a:r>
            <a:endParaRPr sz="1600">
              <a:solidFill>
                <a:srgbClr val="000000"/>
              </a:solidFill>
              <a:highlight>
                <a:srgbClr val="FFFF00"/>
              </a:highlight>
            </a:endParaRPr>
          </a:p>
          <a:p>
            <a:pPr marL="457200" marR="1016000" lvl="0" indent="-330200" algn="l" rtl="0">
              <a:lnSpc>
                <a:spcPct val="120000"/>
              </a:lnSpc>
              <a:spcBef>
                <a:spcPts val="0"/>
              </a:spcBef>
              <a:spcAft>
                <a:spcPts val="0"/>
              </a:spcAft>
              <a:buClr>
                <a:srgbClr val="000000"/>
              </a:buClr>
              <a:buSzPts val="1600"/>
              <a:buChar char="●"/>
            </a:pPr>
            <a:r>
              <a:rPr lang="en" sz="1600">
                <a:solidFill>
                  <a:srgbClr val="000000"/>
                </a:solidFill>
              </a:rPr>
              <a:t>A Great user experience is no longer enough.  Companies must figure out a way to differentiate themselves.</a:t>
            </a:r>
            <a:endParaRPr sz="1300">
              <a:solidFill>
                <a:srgbClr val="000000"/>
              </a:solidFill>
              <a:highlight>
                <a:srgbClr val="FFFFFF"/>
              </a:highlight>
              <a:latin typeface="Georgia"/>
              <a:ea typeface="Georgia"/>
              <a:cs typeface="Georgia"/>
              <a:sym typeface="Georgia"/>
            </a:endParaRPr>
          </a:p>
          <a:p>
            <a:pPr marL="457200" lvl="0" indent="-330200" algn="l" rtl="0">
              <a:spcBef>
                <a:spcPts val="0"/>
              </a:spcBef>
              <a:spcAft>
                <a:spcPts val="0"/>
              </a:spcAft>
              <a:buClr>
                <a:srgbClr val="000000"/>
              </a:buClr>
              <a:buSzPts val="1600"/>
              <a:buChar char="●"/>
            </a:pPr>
            <a:r>
              <a:rPr lang="en" sz="1600">
                <a:solidFill>
                  <a:srgbClr val="000000"/>
                </a:solidFill>
              </a:rPr>
              <a:t>Infrastructure is changing.  Digital innovation is often hindered by legacy IT, an update is needed to remain competitive. (Galvin, et al., 2018)</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Acquisition by Intuit in 1Q2020 creates enormous opportunity </a:t>
            </a:r>
            <a:endParaRPr sz="1600">
              <a:solidFill>
                <a:srgbClr val="000000"/>
              </a:solidFill>
            </a:endParaRPr>
          </a:p>
        </p:txBody>
      </p:sp>
      <p:pic>
        <p:nvPicPr>
          <p:cNvPr id="121" name="Google Shape;121;p26"/>
          <p:cNvPicPr preferRelativeResize="0"/>
          <p:nvPr/>
        </p:nvPicPr>
        <p:blipFill>
          <a:blip r:embed="rId3">
            <a:alphaModFix/>
          </a:blip>
          <a:stretch>
            <a:fillRect/>
          </a:stretch>
        </p:blipFill>
        <p:spPr>
          <a:xfrm>
            <a:off x="6231325" y="2507350"/>
            <a:ext cx="2461375" cy="2461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27"/>
          <p:cNvPicPr preferRelativeResize="0"/>
          <p:nvPr/>
        </p:nvPicPr>
        <p:blipFill>
          <a:blip r:embed="rId3">
            <a:alphaModFix/>
          </a:blip>
          <a:stretch>
            <a:fillRect/>
          </a:stretch>
        </p:blipFill>
        <p:spPr>
          <a:xfrm>
            <a:off x="6961825" y="156300"/>
            <a:ext cx="2182185" cy="1601825"/>
          </a:xfrm>
          <a:prstGeom prst="rect">
            <a:avLst/>
          </a:prstGeom>
          <a:noFill/>
          <a:ln>
            <a:noFill/>
          </a:ln>
        </p:spPr>
      </p:pic>
      <p:sp>
        <p:nvSpPr>
          <p:cNvPr id="127" name="Google Shape;127;p27"/>
          <p:cNvSpPr txBox="1">
            <a:spLocks noGrp="1"/>
          </p:cNvSpPr>
          <p:nvPr>
            <p:ph type="title"/>
          </p:nvPr>
        </p:nvSpPr>
        <p:spPr>
          <a:xfrm>
            <a:off x="311700" y="35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12-Month Digital Transformation Roadmap</a:t>
            </a:r>
            <a:endParaRPr sz="1800"/>
          </a:p>
          <a:p>
            <a:pPr marL="0" lvl="0" indent="0" algn="l" rtl="0">
              <a:spcBef>
                <a:spcPts val="0"/>
              </a:spcBef>
              <a:spcAft>
                <a:spcPts val="0"/>
              </a:spcAft>
              <a:buNone/>
            </a:pPr>
            <a:r>
              <a:rPr lang="en" sz="1800" b="1"/>
              <a:t>Advancing Data Science at Credit Karma</a:t>
            </a:r>
            <a:endParaRPr sz="1800" b="1"/>
          </a:p>
          <a:p>
            <a:pPr marL="0" lvl="0" indent="0" algn="l" rtl="0">
              <a:spcBef>
                <a:spcPts val="0"/>
              </a:spcBef>
              <a:spcAft>
                <a:spcPts val="0"/>
              </a:spcAft>
              <a:buNone/>
            </a:pPr>
            <a:endParaRPr sz="1800" b="1"/>
          </a:p>
        </p:txBody>
      </p:sp>
      <p:grpSp>
        <p:nvGrpSpPr>
          <p:cNvPr id="128" name="Google Shape;128;p27"/>
          <p:cNvGrpSpPr/>
          <p:nvPr/>
        </p:nvGrpSpPr>
        <p:grpSpPr>
          <a:xfrm>
            <a:off x="4513724" y="1466775"/>
            <a:ext cx="3657951" cy="2127000"/>
            <a:chOff x="4526674" y="1459649"/>
            <a:chExt cx="3657951" cy="2127000"/>
          </a:xfrm>
        </p:grpSpPr>
        <p:sp>
          <p:nvSpPr>
            <p:cNvPr id="129" name="Google Shape;129;p27"/>
            <p:cNvSpPr/>
            <p:nvPr/>
          </p:nvSpPr>
          <p:spPr>
            <a:xfrm>
              <a:off x="4849302" y="3079475"/>
              <a:ext cx="1958400" cy="133500"/>
            </a:xfrm>
            <a:prstGeom prst="rect">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27"/>
            <p:cNvGrpSpPr/>
            <p:nvPr/>
          </p:nvGrpSpPr>
          <p:grpSpPr>
            <a:xfrm>
              <a:off x="4526674" y="1459649"/>
              <a:ext cx="3657951" cy="2127000"/>
              <a:chOff x="4526674" y="1459649"/>
              <a:chExt cx="3657951" cy="2127000"/>
            </a:xfrm>
          </p:grpSpPr>
          <p:grpSp>
            <p:nvGrpSpPr>
              <p:cNvPr id="131" name="Google Shape;131;p27"/>
              <p:cNvGrpSpPr/>
              <p:nvPr/>
            </p:nvGrpSpPr>
            <p:grpSpPr>
              <a:xfrm>
                <a:off x="4808316" y="2800065"/>
                <a:ext cx="92400" cy="411825"/>
                <a:chOff x="845575" y="2563700"/>
                <a:chExt cx="92400" cy="411825"/>
              </a:xfrm>
            </p:grpSpPr>
            <p:cxnSp>
              <p:nvCxnSpPr>
                <p:cNvPr id="132" name="Google Shape;132;p27"/>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sp>
              <p:nvSpPr>
                <p:cNvPr id="133" name="Google Shape;133;p27"/>
                <p:cNvSpPr/>
                <p:nvPr/>
              </p:nvSpPr>
              <p:spPr>
                <a:xfrm>
                  <a:off x="845575"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27"/>
              <p:cNvSpPr txBox="1"/>
              <p:nvPr/>
            </p:nvSpPr>
            <p:spPr>
              <a:xfrm>
                <a:off x="4526674" y="3215249"/>
                <a:ext cx="8970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2020 Q4</a:t>
                </a:r>
                <a:endParaRPr sz="1200" b="1">
                  <a:latin typeface="Roboto"/>
                  <a:ea typeface="Roboto"/>
                  <a:cs typeface="Roboto"/>
                  <a:sym typeface="Roboto"/>
                </a:endParaRPr>
              </a:p>
            </p:txBody>
          </p:sp>
          <p:sp>
            <p:nvSpPr>
              <p:cNvPr id="135" name="Google Shape;135;p27"/>
              <p:cNvSpPr txBox="1"/>
              <p:nvPr/>
            </p:nvSpPr>
            <p:spPr>
              <a:xfrm>
                <a:off x="4753225" y="1459649"/>
                <a:ext cx="34314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Roboto"/>
                    <a:ea typeface="Roboto"/>
                    <a:cs typeface="Roboto"/>
                    <a:sym typeface="Roboto"/>
                  </a:rPr>
                  <a:t>Ramp-Up &amp; Execution</a:t>
                </a:r>
                <a:endParaRPr sz="800" b="1">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lnSpc>
                    <a:spcPct val="100000"/>
                  </a:lnSpc>
                  <a:spcBef>
                    <a:spcPts val="0"/>
                  </a:spcBef>
                  <a:spcAft>
                    <a:spcPts val="0"/>
                  </a:spcAft>
                  <a:buNone/>
                </a:pPr>
                <a:r>
                  <a:rPr lang="en" sz="800">
                    <a:latin typeface="Roboto"/>
                    <a:ea typeface="Roboto"/>
                    <a:cs typeface="Roboto"/>
                    <a:sym typeface="Roboto"/>
                  </a:rPr>
                  <a:t>1) Assess resources and timeline for high-priority initiatives to determine if the team can take on additional projects.</a:t>
                </a:r>
                <a:endParaRPr sz="800">
                  <a:latin typeface="Roboto"/>
                  <a:ea typeface="Roboto"/>
                  <a:cs typeface="Roboto"/>
                  <a:sym typeface="Roboto"/>
                </a:endParaRPr>
              </a:p>
              <a:p>
                <a:pPr marL="0" lvl="0" indent="0" algn="l" rtl="0">
                  <a:lnSpc>
                    <a:spcPct val="100000"/>
                  </a:lnSpc>
                  <a:spcBef>
                    <a:spcPts val="0"/>
                  </a:spcBef>
                  <a:spcAft>
                    <a:spcPts val="0"/>
                  </a:spcAft>
                  <a:buNone/>
                </a:pPr>
                <a:r>
                  <a:rPr lang="en" sz="800">
                    <a:latin typeface="Roboto"/>
                    <a:ea typeface="Roboto"/>
                    <a:cs typeface="Roboto"/>
                    <a:sym typeface="Roboto"/>
                  </a:rPr>
                  <a:t>2) Assess operating model and prepare to expand the teams capabilities by adding technical developer resources. New operating model may be needed if team is not able to execute low-risk projects.</a:t>
                </a:r>
                <a:endParaRPr sz="800">
                  <a:latin typeface="Roboto"/>
                  <a:ea typeface="Roboto"/>
                  <a:cs typeface="Roboto"/>
                  <a:sym typeface="Roboto"/>
                </a:endParaRPr>
              </a:p>
              <a:p>
                <a:pPr marL="0" lvl="0" indent="0" algn="l" rtl="0">
                  <a:lnSpc>
                    <a:spcPct val="100000"/>
                  </a:lnSpc>
                  <a:spcBef>
                    <a:spcPts val="0"/>
                  </a:spcBef>
                  <a:spcAft>
                    <a:spcPts val="0"/>
                  </a:spcAft>
                  <a:buNone/>
                </a:pPr>
                <a:r>
                  <a:rPr lang="en" sz="800">
                    <a:latin typeface="Roboto"/>
                    <a:ea typeface="Roboto"/>
                    <a:cs typeface="Roboto"/>
                    <a:sym typeface="Roboto"/>
                  </a:rPr>
                  <a:t>3) Ensure that the data architecture for low-risk projects is modular enough to support the more advanced framework of high-risk projects.</a:t>
                </a:r>
                <a:endParaRPr sz="800">
                  <a:latin typeface="Roboto"/>
                  <a:ea typeface="Roboto"/>
                  <a:cs typeface="Roboto"/>
                  <a:sym typeface="Roboto"/>
                </a:endParaRPr>
              </a:p>
            </p:txBody>
          </p:sp>
        </p:grpSp>
      </p:grpSp>
      <p:grpSp>
        <p:nvGrpSpPr>
          <p:cNvPr id="136" name="Google Shape;136;p27"/>
          <p:cNvGrpSpPr/>
          <p:nvPr/>
        </p:nvGrpSpPr>
        <p:grpSpPr>
          <a:xfrm>
            <a:off x="6422847" y="2709725"/>
            <a:ext cx="2721152" cy="1735651"/>
            <a:chOff x="6435797" y="2702599"/>
            <a:chExt cx="2721152" cy="1735651"/>
          </a:xfrm>
        </p:grpSpPr>
        <p:sp>
          <p:nvSpPr>
            <p:cNvPr id="137" name="Google Shape;137;p27"/>
            <p:cNvSpPr/>
            <p:nvPr/>
          </p:nvSpPr>
          <p:spPr>
            <a:xfrm>
              <a:off x="6807650" y="3079475"/>
              <a:ext cx="2349300" cy="133500"/>
            </a:xfrm>
            <a:prstGeom prst="rect">
              <a:avLst/>
            </a:prstGeom>
            <a:solidFill>
              <a:srgbClr val="085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27"/>
            <p:cNvGrpSpPr/>
            <p:nvPr/>
          </p:nvGrpSpPr>
          <p:grpSpPr>
            <a:xfrm>
              <a:off x="6435797" y="2702599"/>
              <a:ext cx="2494575" cy="1735651"/>
              <a:chOff x="6435797" y="2702599"/>
              <a:chExt cx="2494575" cy="1735651"/>
            </a:xfrm>
          </p:grpSpPr>
          <p:grpSp>
            <p:nvGrpSpPr>
              <p:cNvPr id="139" name="Google Shape;139;p27"/>
              <p:cNvGrpSpPr/>
              <p:nvPr/>
            </p:nvGrpSpPr>
            <p:grpSpPr>
              <a:xfrm rot="10800000">
                <a:off x="6760035" y="3079467"/>
                <a:ext cx="92400" cy="411825"/>
                <a:chOff x="2070100" y="2563700"/>
                <a:chExt cx="92400" cy="411825"/>
              </a:xfrm>
            </p:grpSpPr>
            <p:cxnSp>
              <p:nvCxnSpPr>
                <p:cNvPr id="140" name="Google Shape;140;p27"/>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141" name="Google Shape;141;p27"/>
                <p:cNvSpPr/>
                <p:nvPr/>
              </p:nvSpPr>
              <p:spPr>
                <a:xfrm>
                  <a:off x="2070100"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27"/>
              <p:cNvSpPr txBox="1"/>
              <p:nvPr/>
            </p:nvSpPr>
            <p:spPr>
              <a:xfrm>
                <a:off x="6435797" y="2702599"/>
                <a:ext cx="9402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2021 Q1</a:t>
                </a:r>
                <a:endParaRPr sz="1200" b="1">
                  <a:latin typeface="Roboto"/>
                  <a:ea typeface="Roboto"/>
                  <a:cs typeface="Roboto"/>
                  <a:sym typeface="Roboto"/>
                </a:endParaRPr>
              </a:p>
            </p:txBody>
          </p:sp>
          <p:sp>
            <p:nvSpPr>
              <p:cNvPr id="143" name="Google Shape;143;p27"/>
              <p:cNvSpPr txBox="1"/>
              <p:nvPr/>
            </p:nvSpPr>
            <p:spPr>
              <a:xfrm>
                <a:off x="6676773" y="3494450"/>
                <a:ext cx="22536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Roboto"/>
                    <a:ea typeface="Roboto"/>
                    <a:cs typeface="Roboto"/>
                    <a:sym typeface="Roboto"/>
                  </a:rPr>
                  <a:t>Capability Assessment</a:t>
                </a:r>
                <a:endParaRPr sz="800" b="1">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1) As low-risk projects mature and resources move on to higher risk projects, assess capability of each new feature.</a:t>
                </a:r>
                <a:endParaRPr sz="800">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2) Monitor new systems for performance.</a:t>
                </a:r>
                <a:endParaRPr sz="800">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3) Plan for more complex projects that have higher value to the company.</a:t>
                </a:r>
                <a:endParaRPr sz="800">
                  <a:latin typeface="Roboto"/>
                  <a:ea typeface="Roboto"/>
                  <a:cs typeface="Roboto"/>
                  <a:sym typeface="Roboto"/>
                </a:endParaRPr>
              </a:p>
            </p:txBody>
          </p:sp>
        </p:grpSp>
      </p:grpSp>
      <p:grpSp>
        <p:nvGrpSpPr>
          <p:cNvPr id="144" name="Google Shape;144;p27"/>
          <p:cNvGrpSpPr/>
          <p:nvPr/>
        </p:nvGrpSpPr>
        <p:grpSpPr>
          <a:xfrm>
            <a:off x="483041" y="1466763"/>
            <a:ext cx="3048434" cy="2127027"/>
            <a:chOff x="495991" y="1459636"/>
            <a:chExt cx="3048434" cy="2127027"/>
          </a:xfrm>
        </p:grpSpPr>
        <p:sp>
          <p:nvSpPr>
            <p:cNvPr id="145" name="Google Shape;145;p27"/>
            <p:cNvSpPr/>
            <p:nvPr/>
          </p:nvSpPr>
          <p:spPr>
            <a:xfrm>
              <a:off x="932600" y="3079475"/>
              <a:ext cx="1958400" cy="133500"/>
            </a:xfrm>
            <a:prstGeom prst="rect">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27"/>
            <p:cNvGrpSpPr/>
            <p:nvPr/>
          </p:nvGrpSpPr>
          <p:grpSpPr>
            <a:xfrm>
              <a:off x="495991" y="1459636"/>
              <a:ext cx="3048434" cy="2127027"/>
              <a:chOff x="495991" y="1459636"/>
              <a:chExt cx="3048434" cy="2127027"/>
            </a:xfrm>
          </p:grpSpPr>
          <p:sp>
            <p:nvSpPr>
              <p:cNvPr id="147" name="Google Shape;147;p27"/>
              <p:cNvSpPr txBox="1"/>
              <p:nvPr/>
            </p:nvSpPr>
            <p:spPr>
              <a:xfrm>
                <a:off x="495991" y="3215263"/>
                <a:ext cx="8712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2020 Q2</a:t>
                </a:r>
                <a:endParaRPr sz="1200" b="1">
                  <a:latin typeface="Roboto"/>
                  <a:ea typeface="Roboto"/>
                  <a:cs typeface="Roboto"/>
                  <a:sym typeface="Roboto"/>
                </a:endParaRPr>
              </a:p>
            </p:txBody>
          </p:sp>
          <p:grpSp>
            <p:nvGrpSpPr>
              <p:cNvPr id="148" name="Google Shape;148;p27"/>
              <p:cNvGrpSpPr/>
              <p:nvPr/>
            </p:nvGrpSpPr>
            <p:grpSpPr>
              <a:xfrm>
                <a:off x="881025" y="2800065"/>
                <a:ext cx="92400" cy="411825"/>
                <a:chOff x="845575" y="2563700"/>
                <a:chExt cx="92400" cy="411825"/>
              </a:xfrm>
            </p:grpSpPr>
            <p:cxnSp>
              <p:nvCxnSpPr>
                <p:cNvPr id="149" name="Google Shape;149;p27"/>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sp>
              <p:nvSpPr>
                <p:cNvPr id="150" name="Google Shape;150;p27"/>
                <p:cNvSpPr/>
                <p:nvPr/>
              </p:nvSpPr>
              <p:spPr>
                <a:xfrm>
                  <a:off x="845575"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27"/>
              <p:cNvSpPr txBox="1"/>
              <p:nvPr/>
            </p:nvSpPr>
            <p:spPr>
              <a:xfrm>
                <a:off x="823125" y="1459636"/>
                <a:ext cx="27213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Roboto"/>
                    <a:ea typeface="Roboto"/>
                    <a:cs typeface="Roboto"/>
                    <a:sym typeface="Roboto"/>
                  </a:rPr>
                  <a:t>Scoping &amp; Value Study</a:t>
                </a:r>
                <a:endParaRPr sz="800" b="1">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1) Work alongside business partners to better understand current system architecture and tech stack.  2) Identify specific use cases within the business for high priority initiatives.  </a:t>
                </a:r>
                <a:endParaRPr sz="800">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3) Receive full funding commitment and buy-in from senior management.  </a:t>
                </a:r>
                <a:endParaRPr sz="800">
                  <a:latin typeface="Roboto"/>
                  <a:ea typeface="Roboto"/>
                  <a:cs typeface="Roboto"/>
                  <a:sym typeface="Roboto"/>
                </a:endParaRPr>
              </a:p>
            </p:txBody>
          </p:sp>
        </p:grpSp>
      </p:grpSp>
      <p:grpSp>
        <p:nvGrpSpPr>
          <p:cNvPr id="152" name="Google Shape;152;p27"/>
          <p:cNvGrpSpPr/>
          <p:nvPr/>
        </p:nvGrpSpPr>
        <p:grpSpPr>
          <a:xfrm>
            <a:off x="2406000" y="2709725"/>
            <a:ext cx="3421800" cy="2181750"/>
            <a:chOff x="2418950" y="2702599"/>
            <a:chExt cx="3421800" cy="2181750"/>
          </a:xfrm>
        </p:grpSpPr>
        <p:sp>
          <p:nvSpPr>
            <p:cNvPr id="153" name="Google Shape;153;p27"/>
            <p:cNvSpPr/>
            <p:nvPr/>
          </p:nvSpPr>
          <p:spPr>
            <a:xfrm>
              <a:off x="2890952" y="3079475"/>
              <a:ext cx="1958400" cy="133500"/>
            </a:xfrm>
            <a:prstGeom prst="rect">
              <a:avLst/>
            </a:prstGeom>
            <a:solidFill>
              <a:srgbClr val="085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54;p27"/>
            <p:cNvGrpSpPr/>
            <p:nvPr/>
          </p:nvGrpSpPr>
          <p:grpSpPr>
            <a:xfrm>
              <a:off x="2418950" y="2702599"/>
              <a:ext cx="3421800" cy="2181750"/>
              <a:chOff x="2418950" y="2702599"/>
              <a:chExt cx="3421800" cy="2181750"/>
            </a:xfrm>
          </p:grpSpPr>
          <p:sp>
            <p:nvSpPr>
              <p:cNvPr id="155" name="Google Shape;155;p27"/>
              <p:cNvSpPr txBox="1"/>
              <p:nvPr/>
            </p:nvSpPr>
            <p:spPr>
              <a:xfrm>
                <a:off x="2525601" y="2702599"/>
                <a:ext cx="9414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2020 Q3</a:t>
                </a:r>
                <a:endParaRPr sz="1200" b="1">
                  <a:latin typeface="Roboto"/>
                  <a:ea typeface="Roboto"/>
                  <a:cs typeface="Roboto"/>
                  <a:sym typeface="Roboto"/>
                </a:endParaRPr>
              </a:p>
            </p:txBody>
          </p:sp>
          <p:grpSp>
            <p:nvGrpSpPr>
              <p:cNvPr id="156" name="Google Shape;156;p27"/>
              <p:cNvGrpSpPr/>
              <p:nvPr/>
            </p:nvGrpSpPr>
            <p:grpSpPr>
              <a:xfrm rot="10800000">
                <a:off x="2849073" y="3079467"/>
                <a:ext cx="92400" cy="411825"/>
                <a:chOff x="2070100" y="2563700"/>
                <a:chExt cx="92400" cy="411825"/>
              </a:xfrm>
            </p:grpSpPr>
            <p:cxnSp>
              <p:nvCxnSpPr>
                <p:cNvPr id="157" name="Google Shape;157;p27"/>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158" name="Google Shape;158;p27"/>
                <p:cNvSpPr/>
                <p:nvPr/>
              </p:nvSpPr>
              <p:spPr>
                <a:xfrm>
                  <a:off x="2070100"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27"/>
              <p:cNvSpPr txBox="1"/>
              <p:nvPr/>
            </p:nvSpPr>
            <p:spPr>
              <a:xfrm>
                <a:off x="2418950" y="3494449"/>
                <a:ext cx="3421800" cy="138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Roboto"/>
                    <a:ea typeface="Roboto"/>
                    <a:cs typeface="Roboto"/>
                    <a:sym typeface="Roboto"/>
                  </a:rPr>
                  <a:t>Planning &amp; Target Setting</a:t>
                </a:r>
                <a:endParaRPr sz="800" b="1">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1) Begin defining goals for the following low-risk high-reward initiatives:</a:t>
                </a:r>
                <a:endParaRPr sz="800">
                  <a:latin typeface="Roboto"/>
                  <a:ea typeface="Roboto"/>
                  <a:cs typeface="Roboto"/>
                  <a:sym typeface="Roboto"/>
                </a:endParaRPr>
              </a:p>
              <a:p>
                <a:pPr marL="457200" lvl="0" indent="-279400" algn="l" rtl="0">
                  <a:spcBef>
                    <a:spcPts val="0"/>
                  </a:spcBef>
                  <a:spcAft>
                    <a:spcPts val="0"/>
                  </a:spcAft>
                  <a:buSzPts val="800"/>
                  <a:buFont typeface="Roboto"/>
                  <a:buChar char="●"/>
                </a:pPr>
                <a:r>
                  <a:rPr lang="en" sz="800">
                    <a:latin typeface="Roboto"/>
                    <a:ea typeface="Roboto"/>
                    <a:cs typeface="Roboto"/>
                    <a:sym typeface="Roboto"/>
                  </a:rPr>
                  <a:t>Customer Segmentation</a:t>
                </a:r>
                <a:endParaRPr sz="800">
                  <a:latin typeface="Roboto"/>
                  <a:ea typeface="Roboto"/>
                  <a:cs typeface="Roboto"/>
                  <a:sym typeface="Roboto"/>
                </a:endParaRPr>
              </a:p>
              <a:p>
                <a:pPr marL="457200" lvl="0" indent="-279400" algn="l" rtl="0">
                  <a:spcBef>
                    <a:spcPts val="0"/>
                  </a:spcBef>
                  <a:spcAft>
                    <a:spcPts val="0"/>
                  </a:spcAft>
                  <a:buSzPts val="800"/>
                  <a:buFont typeface="Roboto"/>
                  <a:buChar char="●"/>
                </a:pPr>
                <a:r>
                  <a:rPr lang="en" sz="800">
                    <a:latin typeface="Roboto"/>
                    <a:ea typeface="Roboto"/>
                    <a:cs typeface="Roboto"/>
                    <a:sym typeface="Roboto"/>
                  </a:rPr>
                  <a:t>Portfolio Management</a:t>
                </a:r>
                <a:endParaRPr sz="800">
                  <a:latin typeface="Roboto"/>
                  <a:ea typeface="Roboto"/>
                  <a:cs typeface="Roboto"/>
                  <a:sym typeface="Roboto"/>
                </a:endParaRPr>
              </a:p>
              <a:p>
                <a:pPr marL="457200" lvl="0" indent="-279400" algn="l" rtl="0">
                  <a:spcBef>
                    <a:spcPts val="0"/>
                  </a:spcBef>
                  <a:spcAft>
                    <a:spcPts val="0"/>
                  </a:spcAft>
                  <a:buSzPts val="800"/>
                  <a:buFont typeface="Roboto"/>
                  <a:buChar char="●"/>
                </a:pPr>
                <a:r>
                  <a:rPr lang="en" sz="800">
                    <a:latin typeface="Roboto"/>
                    <a:ea typeface="Roboto"/>
                    <a:cs typeface="Roboto"/>
                    <a:sym typeface="Roboto"/>
                  </a:rPr>
                  <a:t>Customer Support</a:t>
                </a:r>
                <a:endParaRPr sz="800">
                  <a:latin typeface="Roboto"/>
                  <a:ea typeface="Roboto"/>
                  <a:cs typeface="Roboto"/>
                  <a:sym typeface="Roboto"/>
                </a:endParaRPr>
              </a:p>
              <a:p>
                <a:pPr marL="457200" lvl="0" indent="-279400" algn="l" rtl="0">
                  <a:spcBef>
                    <a:spcPts val="0"/>
                  </a:spcBef>
                  <a:spcAft>
                    <a:spcPts val="0"/>
                  </a:spcAft>
                  <a:buSzPts val="800"/>
                  <a:buFont typeface="Roboto"/>
                  <a:buChar char="●"/>
                </a:pPr>
                <a:r>
                  <a:rPr lang="en" sz="800">
                    <a:latin typeface="Roboto"/>
                    <a:ea typeface="Roboto"/>
                    <a:cs typeface="Roboto"/>
                    <a:sym typeface="Roboto"/>
                  </a:rPr>
                  <a:t>Recommendation Engines</a:t>
                </a:r>
                <a:endParaRPr sz="800">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2) Build capable team with data scientists that have experience using the Apache framework to build high performing data systems.</a:t>
                </a:r>
                <a:endParaRPr sz="800">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3) Adopt Agile approach to project management </a:t>
                </a:r>
                <a:endParaRPr sz="800">
                  <a:latin typeface="Roboto"/>
                  <a:ea typeface="Roboto"/>
                  <a:cs typeface="Roboto"/>
                  <a:sym typeface="Roboto"/>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86225" y="354888"/>
            <a:ext cx="8039400" cy="4090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en" sz="3000" b="1"/>
              <a:t>Solution Architecture </a:t>
            </a:r>
            <a:endParaRPr sz="3000" b="1"/>
          </a:p>
          <a:p>
            <a:pPr marL="0" lvl="0" indent="0" algn="l" rtl="0">
              <a:lnSpc>
                <a:spcPct val="100000"/>
              </a:lnSpc>
              <a:spcBef>
                <a:spcPts val="0"/>
              </a:spcBef>
              <a:spcAft>
                <a:spcPts val="0"/>
              </a:spcAft>
              <a:buSzPts val="4800"/>
              <a:buNone/>
            </a:pPr>
            <a:r>
              <a:rPr lang="en" sz="1800"/>
              <a:t>Important Considerations for Data Pipeline</a:t>
            </a:r>
            <a:endParaRPr sz="1800"/>
          </a:p>
          <a:p>
            <a:pPr marL="0" lvl="0" indent="0" algn="l" rtl="0">
              <a:lnSpc>
                <a:spcPct val="100000"/>
              </a:lnSpc>
              <a:spcBef>
                <a:spcPts val="0"/>
              </a:spcBef>
              <a:spcAft>
                <a:spcPts val="0"/>
              </a:spcAft>
              <a:buSzPts val="4800"/>
              <a:buNone/>
            </a:pPr>
            <a:endParaRPr sz="1800"/>
          </a:p>
          <a:p>
            <a:pPr marL="457200" lvl="0" indent="-317500" algn="l" rtl="0">
              <a:lnSpc>
                <a:spcPct val="200000"/>
              </a:lnSpc>
              <a:spcBef>
                <a:spcPts val="0"/>
              </a:spcBef>
              <a:spcAft>
                <a:spcPts val="0"/>
              </a:spcAft>
              <a:buSzPts val="1400"/>
              <a:buChar char="●"/>
            </a:pPr>
            <a:r>
              <a:rPr lang="en" sz="1400"/>
              <a:t>Need lightning fast data pipeline: 100+ Million Active Users on Android/Apple Mobile</a:t>
            </a:r>
            <a:endParaRPr sz="1400"/>
          </a:p>
          <a:p>
            <a:pPr marL="914400" lvl="1" indent="-317500" algn="l" rtl="0">
              <a:lnSpc>
                <a:spcPct val="200000"/>
              </a:lnSpc>
              <a:spcBef>
                <a:spcPts val="0"/>
              </a:spcBef>
              <a:spcAft>
                <a:spcPts val="0"/>
              </a:spcAft>
              <a:buSzPts val="1400"/>
              <a:buChar char="○"/>
            </a:pPr>
            <a:r>
              <a:rPr lang="en" sz="1400"/>
              <a:t>High throughput: Fast compute speed of data</a:t>
            </a:r>
            <a:endParaRPr sz="1400"/>
          </a:p>
          <a:p>
            <a:pPr marL="914400" lvl="1" indent="-317500" algn="l" rtl="0">
              <a:lnSpc>
                <a:spcPct val="200000"/>
              </a:lnSpc>
              <a:spcBef>
                <a:spcPts val="0"/>
              </a:spcBef>
              <a:spcAft>
                <a:spcPts val="0"/>
              </a:spcAft>
              <a:buSzPts val="1400"/>
              <a:buChar char="○"/>
            </a:pPr>
            <a:r>
              <a:rPr lang="en" sz="1400"/>
              <a:t>Fast data transformations</a:t>
            </a:r>
            <a:endParaRPr sz="1400"/>
          </a:p>
          <a:p>
            <a:pPr marL="457200" lvl="0" indent="-317500" algn="l" rtl="0">
              <a:lnSpc>
                <a:spcPct val="200000"/>
              </a:lnSpc>
              <a:spcBef>
                <a:spcPts val="0"/>
              </a:spcBef>
              <a:spcAft>
                <a:spcPts val="0"/>
              </a:spcAft>
              <a:buSzPts val="1400"/>
              <a:buChar char="●"/>
            </a:pPr>
            <a:r>
              <a:rPr lang="en" sz="1400"/>
              <a:t>Scalability across distributed environments</a:t>
            </a:r>
            <a:endParaRPr sz="1400"/>
          </a:p>
          <a:p>
            <a:pPr marL="914400" lvl="1" indent="-317500" algn="l" rtl="0">
              <a:lnSpc>
                <a:spcPct val="200000"/>
              </a:lnSpc>
              <a:spcBef>
                <a:spcPts val="0"/>
              </a:spcBef>
              <a:spcAft>
                <a:spcPts val="0"/>
              </a:spcAft>
              <a:buSzPts val="1400"/>
              <a:buChar char="○"/>
            </a:pPr>
            <a:r>
              <a:rPr lang="en" sz="1400"/>
              <a:t>Easily add/remove user nodes without interference</a:t>
            </a:r>
            <a:endParaRPr sz="1400"/>
          </a:p>
          <a:p>
            <a:pPr marL="457200" lvl="0" indent="-317500" algn="l" rtl="0">
              <a:lnSpc>
                <a:spcPct val="200000"/>
              </a:lnSpc>
              <a:spcBef>
                <a:spcPts val="0"/>
              </a:spcBef>
              <a:spcAft>
                <a:spcPts val="0"/>
              </a:spcAft>
              <a:buSzPts val="1400"/>
              <a:buChar char="●"/>
            </a:pPr>
            <a:r>
              <a:rPr lang="en" sz="1400"/>
              <a:t>High volume:  Many transactions per minute</a:t>
            </a:r>
            <a:endParaRPr sz="1400"/>
          </a:p>
          <a:p>
            <a:pPr marL="457200" lvl="0" indent="-317500" algn="l" rtl="0">
              <a:lnSpc>
                <a:spcPct val="200000"/>
              </a:lnSpc>
              <a:spcBef>
                <a:spcPts val="0"/>
              </a:spcBef>
              <a:spcAft>
                <a:spcPts val="0"/>
              </a:spcAft>
              <a:buSzPts val="1400"/>
              <a:buChar char="●"/>
            </a:pPr>
            <a:r>
              <a:rPr lang="en" sz="1400"/>
              <a:t>Immediate Analytical Insights: Provide users with immediate financial insights</a:t>
            </a:r>
            <a:endParaRPr sz="1400"/>
          </a:p>
        </p:txBody>
      </p:sp>
      <p:pic>
        <p:nvPicPr>
          <p:cNvPr id="165" name="Google Shape;165;p28"/>
          <p:cNvPicPr preferRelativeResize="0"/>
          <p:nvPr/>
        </p:nvPicPr>
        <p:blipFill rotWithShape="1">
          <a:blip r:embed="rId3">
            <a:alphaModFix/>
          </a:blip>
          <a:srcRect/>
          <a:stretch/>
        </p:blipFill>
        <p:spPr>
          <a:xfrm>
            <a:off x="5530363" y="2066788"/>
            <a:ext cx="3348174" cy="1351375"/>
          </a:xfrm>
          <a:prstGeom prst="rect">
            <a:avLst/>
          </a:prstGeom>
          <a:noFill/>
          <a:ln>
            <a:noFill/>
          </a:ln>
        </p:spPr>
      </p:pic>
      <p:sp>
        <p:nvSpPr>
          <p:cNvPr id="166" name="Google Shape;166;p28"/>
          <p:cNvSpPr txBox="1"/>
          <p:nvPr/>
        </p:nvSpPr>
        <p:spPr>
          <a:xfrm>
            <a:off x="5331400" y="3371450"/>
            <a:ext cx="3746100" cy="31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Figure 1. Illustrates the flow control of data and backpressure in a data stream.</a:t>
            </a:r>
            <a:endParaRPr sz="800" b="0" i="0" u="none" strike="noStrike" cap="none">
              <a:solidFill>
                <a:srgbClr val="000000"/>
              </a:solidFill>
              <a:latin typeface="Arial"/>
              <a:ea typeface="Arial"/>
              <a:cs typeface="Arial"/>
              <a:sym typeface="Arial"/>
            </a:endParaRPr>
          </a:p>
        </p:txBody>
      </p:sp>
      <p:sp>
        <p:nvSpPr>
          <p:cNvPr id="167" name="Google Shape;167;p28"/>
          <p:cNvSpPr txBox="1"/>
          <p:nvPr/>
        </p:nvSpPr>
        <p:spPr>
          <a:xfrm>
            <a:off x="4572000" y="4696775"/>
            <a:ext cx="4496100" cy="35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800"/>
              <a:t>Figure 1: </a:t>
            </a:r>
            <a:r>
              <a:rPr lang="en" sz="800" b="0" i="0" u="sng" strike="noStrike" cap="none">
                <a:solidFill>
                  <a:schemeClr val="hlink"/>
                </a:solidFill>
                <a:latin typeface="Arial"/>
                <a:ea typeface="Arial"/>
                <a:cs typeface="Arial"/>
                <a:sym typeface="Arial"/>
                <a:hlinkClick r:id="rId4"/>
              </a:rPr>
              <a:t>https://www.oreilly.com/ideas/transforming-enterprise-integration-with-reactive-streams</a:t>
            </a:r>
            <a:endParaRPr sz="8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1"/>
        <p:cNvGrpSpPr/>
        <p:nvPr/>
      </p:nvGrpSpPr>
      <p:grpSpPr>
        <a:xfrm>
          <a:off x="0" y="0"/>
          <a:ext cx="0" cy="0"/>
          <a:chOff x="0" y="0"/>
          <a:chExt cx="0" cy="0"/>
        </a:xfrm>
      </p:grpSpPr>
      <p:sp>
        <p:nvSpPr>
          <p:cNvPr id="172" name="Google Shape;172;p29"/>
          <p:cNvSpPr txBox="1"/>
          <p:nvPr/>
        </p:nvSpPr>
        <p:spPr>
          <a:xfrm>
            <a:off x="5130432" y="4370193"/>
            <a:ext cx="1911038" cy="38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Source: azure.microsoft.com</a:t>
            </a:r>
            <a:endParaRPr sz="1000" b="0" i="0" u="none" strike="noStrike" cap="none">
              <a:solidFill>
                <a:srgbClr val="000000"/>
              </a:solidFill>
              <a:latin typeface="Arial"/>
              <a:ea typeface="Arial"/>
              <a:cs typeface="Arial"/>
              <a:sym typeface="Arial"/>
            </a:endParaRPr>
          </a:p>
        </p:txBody>
      </p:sp>
      <p:sp>
        <p:nvSpPr>
          <p:cNvPr id="173" name="Google Shape;173;p29"/>
          <p:cNvSpPr txBox="1"/>
          <p:nvPr/>
        </p:nvSpPr>
        <p:spPr>
          <a:xfrm>
            <a:off x="300575" y="214275"/>
            <a:ext cx="5508600" cy="47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 sz="2200" b="1" i="0" u="none" strike="noStrike" cap="none">
                <a:solidFill>
                  <a:schemeClr val="dk1"/>
                </a:solidFill>
                <a:latin typeface="Proxima Nova"/>
                <a:ea typeface="Proxima Nova"/>
                <a:cs typeface="Proxima Nova"/>
                <a:sym typeface="Proxima Nova"/>
              </a:rPr>
              <a:t>Proposed Architecture</a:t>
            </a:r>
            <a:endParaRPr sz="2200" b="1" i="0" u="none" strike="noStrike" cap="none">
              <a:solidFill>
                <a:schemeClr val="dk1"/>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2200"/>
              <a:buFont typeface="Arial"/>
              <a:buNone/>
            </a:pPr>
            <a:r>
              <a:rPr lang="en">
                <a:solidFill>
                  <a:schemeClr val="dk1"/>
                </a:solidFill>
                <a:latin typeface="Proxima Nova"/>
                <a:ea typeface="Proxima Nova"/>
                <a:cs typeface="Proxima Nova"/>
                <a:sym typeface="Proxima Nova"/>
              </a:rPr>
              <a:t>Azure Cloud Computing Tech Stack</a:t>
            </a:r>
            <a:endParaRPr>
              <a:solidFill>
                <a:schemeClr val="dk1"/>
              </a:solidFill>
              <a:latin typeface="Proxima Nova"/>
              <a:ea typeface="Proxima Nova"/>
              <a:cs typeface="Proxima Nova"/>
              <a:sym typeface="Proxima Nova"/>
            </a:endParaRPr>
          </a:p>
        </p:txBody>
      </p:sp>
      <p:sp>
        <p:nvSpPr>
          <p:cNvPr id="174" name="Google Shape;174;p29"/>
          <p:cNvSpPr txBox="1"/>
          <p:nvPr/>
        </p:nvSpPr>
        <p:spPr>
          <a:xfrm>
            <a:off x="397324" y="982668"/>
            <a:ext cx="3217413" cy="376792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sng" strike="noStrike" cap="none">
                <a:solidFill>
                  <a:srgbClr val="000000"/>
                </a:solidFill>
                <a:latin typeface="Proxima Nova"/>
                <a:ea typeface="Proxima Nova"/>
                <a:cs typeface="Proxima Nova"/>
                <a:sym typeface="Proxima Nova"/>
              </a:rPr>
              <a:t>Data Storage - Hybrid Cloud Environment</a:t>
            </a:r>
            <a:endParaRPr/>
          </a:p>
          <a:p>
            <a:pPr marL="171450" marR="0" lvl="0" indent="-171450" algn="l" rtl="0">
              <a:lnSpc>
                <a:spcPct val="100000"/>
              </a:lnSpc>
              <a:spcBef>
                <a:spcPts val="0"/>
              </a:spcBef>
              <a:spcAft>
                <a:spcPts val="0"/>
              </a:spcAft>
              <a:buClr>
                <a:srgbClr val="000000"/>
              </a:buClr>
              <a:buSzPts val="1200"/>
              <a:buFont typeface="Arial"/>
              <a:buChar char="•"/>
            </a:pPr>
            <a:r>
              <a:rPr lang="en" sz="1200" b="0" i="0" u="none" strike="noStrike" cap="none">
                <a:solidFill>
                  <a:srgbClr val="000000"/>
                </a:solidFill>
                <a:latin typeface="Proxima Nova"/>
                <a:ea typeface="Proxima Nova"/>
                <a:cs typeface="Proxima Nova"/>
                <a:sym typeface="Proxima Nova"/>
              </a:rPr>
              <a:t>Legacy databases duplicated into an Azure Data Lake Gen 2 Container</a:t>
            </a:r>
            <a:endParaRPr/>
          </a:p>
          <a:p>
            <a:pPr marL="171450" marR="0" lvl="0" indent="-171450" algn="l" rtl="0">
              <a:lnSpc>
                <a:spcPct val="100000"/>
              </a:lnSpc>
              <a:spcBef>
                <a:spcPts val="0"/>
              </a:spcBef>
              <a:spcAft>
                <a:spcPts val="0"/>
              </a:spcAft>
              <a:buClr>
                <a:srgbClr val="000000"/>
              </a:buClr>
              <a:buSzPts val="1200"/>
              <a:buFont typeface="Arial"/>
              <a:buChar char="•"/>
            </a:pPr>
            <a:r>
              <a:rPr lang="en" sz="1200" b="0" i="0" u="none" strike="noStrike" cap="none">
                <a:solidFill>
                  <a:srgbClr val="000000"/>
                </a:solidFill>
                <a:latin typeface="Proxima Nova"/>
                <a:ea typeface="Proxima Nova"/>
                <a:cs typeface="Proxima Nova"/>
                <a:sym typeface="Proxima Nova"/>
              </a:rPr>
              <a:t>Sensitive data kept on-prem using MongoDB</a:t>
            </a:r>
            <a:endParaRPr/>
          </a:p>
          <a:p>
            <a:pPr marL="0" marR="0" lvl="0" indent="0" algn="l" rtl="0">
              <a:lnSpc>
                <a:spcPct val="100000"/>
              </a:lnSpc>
              <a:spcBef>
                <a:spcPts val="0"/>
              </a:spcBef>
              <a:spcAft>
                <a:spcPts val="0"/>
              </a:spcAft>
              <a:buNone/>
            </a:pPr>
            <a:r>
              <a:rPr lang="en" sz="1200" b="1" i="0" u="sng" strike="noStrike" cap="none">
                <a:solidFill>
                  <a:srgbClr val="000000"/>
                </a:solidFill>
                <a:latin typeface="Proxima Nova"/>
                <a:ea typeface="Proxima Nova"/>
                <a:cs typeface="Proxima Nova"/>
                <a:sym typeface="Proxima Nova"/>
              </a:rPr>
              <a:t>Streaming Data</a:t>
            </a:r>
            <a:endParaRPr/>
          </a:p>
          <a:p>
            <a:pPr marL="171450" marR="0" lvl="0" indent="-171450" algn="l" rtl="0">
              <a:lnSpc>
                <a:spcPct val="100000"/>
              </a:lnSpc>
              <a:spcBef>
                <a:spcPts val="0"/>
              </a:spcBef>
              <a:spcAft>
                <a:spcPts val="0"/>
              </a:spcAft>
              <a:buClr>
                <a:srgbClr val="000000"/>
              </a:buClr>
              <a:buSzPts val="1200"/>
              <a:buFont typeface="Arial"/>
              <a:buChar char="•"/>
            </a:pPr>
            <a:r>
              <a:rPr lang="en" sz="1200" b="0" i="0" u="none" strike="noStrike" cap="none">
                <a:solidFill>
                  <a:srgbClr val="000000"/>
                </a:solidFill>
                <a:latin typeface="Proxima Nova"/>
                <a:ea typeface="Proxima Nova"/>
                <a:cs typeface="Proxima Nova"/>
                <a:sym typeface="Proxima Nova"/>
              </a:rPr>
              <a:t>Azure Event and IoT hubs monitor events to trigger data capture</a:t>
            </a:r>
            <a:endParaRPr/>
          </a:p>
          <a:p>
            <a:pPr marL="171450" marR="0" lvl="0" indent="-171450" algn="l" rtl="0">
              <a:lnSpc>
                <a:spcPct val="100000"/>
              </a:lnSpc>
              <a:spcBef>
                <a:spcPts val="0"/>
              </a:spcBef>
              <a:spcAft>
                <a:spcPts val="0"/>
              </a:spcAft>
              <a:buClr>
                <a:srgbClr val="000000"/>
              </a:buClr>
              <a:buSzPts val="1200"/>
              <a:buFont typeface="Arial"/>
              <a:buChar char="•"/>
            </a:pPr>
            <a:r>
              <a:rPr lang="en" sz="1200" b="0" i="0" u="none" strike="noStrike" cap="none">
                <a:solidFill>
                  <a:srgbClr val="000000"/>
                </a:solidFill>
                <a:latin typeface="Proxima Nova"/>
                <a:ea typeface="Proxima Nova"/>
                <a:cs typeface="Proxima Nova"/>
                <a:sym typeface="Proxima Nova"/>
              </a:rPr>
              <a:t>Azure Stream Analytics used to quickly </a:t>
            </a:r>
            <a:r>
              <a:rPr lang="en" sz="1200">
                <a:latin typeface="Proxima Nova"/>
                <a:ea typeface="Proxima Nova"/>
                <a:cs typeface="Proxima Nova"/>
                <a:sym typeface="Proxima Nova"/>
              </a:rPr>
              <a:t>monitor </a:t>
            </a:r>
            <a:r>
              <a:rPr lang="en" sz="1200" b="0" i="0" u="none" strike="noStrike" cap="none">
                <a:solidFill>
                  <a:srgbClr val="000000"/>
                </a:solidFill>
                <a:latin typeface="Proxima Nova"/>
                <a:ea typeface="Proxima Nova"/>
                <a:cs typeface="Proxima Nova"/>
                <a:sym typeface="Proxima Nova"/>
              </a:rPr>
              <a:t>high velocity data p</a:t>
            </a:r>
            <a:r>
              <a:rPr lang="en" sz="1200">
                <a:latin typeface="Proxima Nova"/>
                <a:ea typeface="Proxima Nova"/>
                <a:cs typeface="Proxima Nova"/>
                <a:sym typeface="Proxima Nova"/>
              </a:rPr>
              <a:t>ipelines</a:t>
            </a:r>
            <a:endParaRPr/>
          </a:p>
          <a:p>
            <a:pPr marL="171450" marR="0" lvl="0" indent="-171450" algn="l" rtl="0">
              <a:lnSpc>
                <a:spcPct val="100000"/>
              </a:lnSpc>
              <a:spcBef>
                <a:spcPts val="0"/>
              </a:spcBef>
              <a:spcAft>
                <a:spcPts val="0"/>
              </a:spcAft>
              <a:buClr>
                <a:srgbClr val="000000"/>
              </a:buClr>
              <a:buSzPts val="1200"/>
              <a:buFont typeface="Arial"/>
              <a:buChar char="•"/>
            </a:pPr>
            <a:r>
              <a:rPr lang="en" sz="1200">
                <a:latin typeface="Proxima Nova"/>
                <a:ea typeface="Proxima Nova"/>
                <a:cs typeface="Proxima Nova"/>
                <a:sym typeface="Proxima Nova"/>
              </a:rPr>
              <a:t>Processed Streaming </a:t>
            </a:r>
            <a:r>
              <a:rPr lang="en" sz="1200" b="0" i="0" u="none" strike="noStrike" cap="none">
                <a:solidFill>
                  <a:srgbClr val="000000"/>
                </a:solidFill>
                <a:latin typeface="Proxima Nova"/>
                <a:ea typeface="Proxima Nova"/>
                <a:cs typeface="Proxima Nova"/>
                <a:sym typeface="Proxima Nova"/>
              </a:rPr>
              <a:t>Data is stored structured in Azure SQL</a:t>
            </a:r>
            <a:endParaRPr/>
          </a:p>
          <a:p>
            <a:pPr marL="0" marR="0" lvl="0" indent="0" algn="l" rtl="0">
              <a:lnSpc>
                <a:spcPct val="100000"/>
              </a:lnSpc>
              <a:spcBef>
                <a:spcPts val="0"/>
              </a:spcBef>
              <a:spcAft>
                <a:spcPts val="0"/>
              </a:spcAft>
              <a:buNone/>
            </a:pPr>
            <a:r>
              <a:rPr lang="en" sz="1200" b="1" i="0" u="sng" strike="noStrike" cap="none">
                <a:solidFill>
                  <a:srgbClr val="000000"/>
                </a:solidFill>
                <a:latin typeface="Proxima Nova"/>
                <a:ea typeface="Proxima Nova"/>
                <a:cs typeface="Proxima Nova"/>
                <a:sym typeface="Proxima Nova"/>
              </a:rPr>
              <a:t>Machine Learning Development</a:t>
            </a:r>
            <a:endParaRPr/>
          </a:p>
          <a:p>
            <a:pPr marL="171450" marR="0" lvl="0" indent="-171450" algn="l" rtl="0">
              <a:lnSpc>
                <a:spcPct val="100000"/>
              </a:lnSpc>
              <a:spcBef>
                <a:spcPts val="0"/>
              </a:spcBef>
              <a:spcAft>
                <a:spcPts val="0"/>
              </a:spcAft>
              <a:buClr>
                <a:srgbClr val="000000"/>
              </a:buClr>
              <a:buSzPts val="1200"/>
              <a:buFont typeface="Arial"/>
              <a:buChar char="•"/>
            </a:pPr>
            <a:r>
              <a:rPr lang="en" sz="1200" b="0" i="0" u="none" strike="noStrike" cap="none">
                <a:solidFill>
                  <a:srgbClr val="000000"/>
                </a:solidFill>
                <a:latin typeface="Proxima Nova"/>
                <a:ea typeface="Proxima Nova"/>
                <a:cs typeface="Proxima Nova"/>
                <a:sym typeface="Proxima Nova"/>
              </a:rPr>
              <a:t>Azure Databricks is used to perform ETL and create data models </a:t>
            </a:r>
            <a:endParaRPr/>
          </a:p>
          <a:p>
            <a:pPr marL="0" marR="0" lvl="0" indent="0" algn="l" rtl="0">
              <a:lnSpc>
                <a:spcPct val="100000"/>
              </a:lnSpc>
              <a:spcBef>
                <a:spcPts val="0"/>
              </a:spcBef>
              <a:spcAft>
                <a:spcPts val="0"/>
              </a:spcAft>
              <a:buNone/>
            </a:pPr>
            <a:r>
              <a:rPr lang="en" sz="1200" b="1" i="0" u="sng" strike="noStrike" cap="none">
                <a:solidFill>
                  <a:srgbClr val="000000"/>
                </a:solidFill>
                <a:latin typeface="Proxima Nova"/>
                <a:ea typeface="Proxima Nova"/>
                <a:cs typeface="Proxima Nova"/>
                <a:sym typeface="Proxima Nova"/>
              </a:rPr>
              <a:t>Deployment</a:t>
            </a:r>
            <a:endParaRPr/>
          </a:p>
          <a:p>
            <a:pPr marL="171450" marR="0" lvl="0" indent="-171450" algn="l" rtl="0">
              <a:lnSpc>
                <a:spcPct val="100000"/>
              </a:lnSpc>
              <a:spcBef>
                <a:spcPts val="0"/>
              </a:spcBef>
              <a:spcAft>
                <a:spcPts val="0"/>
              </a:spcAft>
              <a:buClr>
                <a:srgbClr val="000000"/>
              </a:buClr>
              <a:buSzPts val="1200"/>
              <a:buFont typeface="Arial"/>
              <a:buChar char="•"/>
            </a:pPr>
            <a:r>
              <a:rPr lang="en" sz="1200" b="0" i="0" u="none" strike="noStrike" cap="none">
                <a:solidFill>
                  <a:srgbClr val="000000"/>
                </a:solidFill>
                <a:latin typeface="Proxima Nova"/>
                <a:ea typeface="Proxima Nova"/>
                <a:cs typeface="Proxima Nova"/>
                <a:sym typeface="Proxima Nova"/>
              </a:rPr>
              <a:t>Analytics applications are deployed and monitored using Azure Machine Learning</a:t>
            </a:r>
            <a:endParaRPr/>
          </a:p>
          <a:p>
            <a:pPr marL="171450" marR="0" lvl="0" indent="-9525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Proxima Nova"/>
              <a:ea typeface="Proxima Nova"/>
              <a:cs typeface="Proxima Nova"/>
              <a:sym typeface="Proxima Nova"/>
            </a:endParaRPr>
          </a:p>
          <a:p>
            <a:pPr marL="323850" marR="0" lvl="7" indent="-9525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Proxima Nova"/>
              <a:ea typeface="Proxima Nova"/>
              <a:cs typeface="Proxima Nova"/>
              <a:sym typeface="Proxima Nova"/>
            </a:endParaRPr>
          </a:p>
        </p:txBody>
      </p:sp>
      <p:pic>
        <p:nvPicPr>
          <p:cNvPr id="175" name="Google Shape;175;p29" descr="Image result for mongodb logo"/>
          <p:cNvPicPr preferRelativeResize="0"/>
          <p:nvPr/>
        </p:nvPicPr>
        <p:blipFill rotWithShape="1">
          <a:blip r:embed="rId3">
            <a:alphaModFix/>
          </a:blip>
          <a:srcRect/>
          <a:stretch/>
        </p:blipFill>
        <p:spPr>
          <a:xfrm>
            <a:off x="5461735" y="214275"/>
            <a:ext cx="1061910" cy="1064456"/>
          </a:xfrm>
          <a:prstGeom prst="rect">
            <a:avLst/>
          </a:prstGeom>
          <a:noFill/>
          <a:ln>
            <a:noFill/>
          </a:ln>
        </p:spPr>
      </p:pic>
      <p:pic>
        <p:nvPicPr>
          <p:cNvPr id="176" name="Google Shape;176;p29" descr="Image result for azure stream analytics"/>
          <p:cNvPicPr preferRelativeResize="0"/>
          <p:nvPr/>
        </p:nvPicPr>
        <p:blipFill rotWithShape="1">
          <a:blip r:embed="rId4">
            <a:alphaModFix/>
          </a:blip>
          <a:srcRect/>
          <a:stretch/>
        </p:blipFill>
        <p:spPr>
          <a:xfrm>
            <a:off x="3134304" y="1214200"/>
            <a:ext cx="3389341" cy="1239816"/>
          </a:xfrm>
          <a:prstGeom prst="rect">
            <a:avLst/>
          </a:prstGeom>
          <a:noFill/>
          <a:ln>
            <a:noFill/>
          </a:ln>
        </p:spPr>
      </p:pic>
      <p:pic>
        <p:nvPicPr>
          <p:cNvPr id="177" name="Google Shape;177;p29" descr="Image result for azure data lake gen 2 logo"/>
          <p:cNvPicPr preferRelativeResize="0"/>
          <p:nvPr/>
        </p:nvPicPr>
        <p:blipFill rotWithShape="1">
          <a:blip r:embed="rId5">
            <a:alphaModFix/>
          </a:blip>
          <a:srcRect/>
          <a:stretch/>
        </p:blipFill>
        <p:spPr>
          <a:xfrm>
            <a:off x="5568283" y="2367810"/>
            <a:ext cx="988528" cy="790822"/>
          </a:xfrm>
          <a:prstGeom prst="rect">
            <a:avLst/>
          </a:prstGeom>
          <a:noFill/>
          <a:ln>
            <a:noFill/>
          </a:ln>
        </p:spPr>
      </p:pic>
      <p:pic>
        <p:nvPicPr>
          <p:cNvPr id="178" name="Google Shape;178;p29" descr="Image result for database icon"/>
          <p:cNvPicPr preferRelativeResize="0"/>
          <p:nvPr/>
        </p:nvPicPr>
        <p:blipFill rotWithShape="1">
          <a:blip r:embed="rId6">
            <a:alphaModFix/>
          </a:blip>
          <a:srcRect/>
          <a:stretch/>
        </p:blipFill>
        <p:spPr>
          <a:xfrm>
            <a:off x="4494308" y="2746917"/>
            <a:ext cx="582778" cy="582778"/>
          </a:xfrm>
          <a:prstGeom prst="rect">
            <a:avLst/>
          </a:prstGeom>
          <a:noFill/>
          <a:ln>
            <a:noFill/>
          </a:ln>
        </p:spPr>
      </p:pic>
      <p:cxnSp>
        <p:nvCxnSpPr>
          <p:cNvPr id="179" name="Google Shape;179;p29"/>
          <p:cNvCxnSpPr/>
          <p:nvPr/>
        </p:nvCxnSpPr>
        <p:spPr>
          <a:xfrm>
            <a:off x="5169952" y="3071183"/>
            <a:ext cx="442913" cy="0"/>
          </a:xfrm>
          <a:prstGeom prst="straightConnector1">
            <a:avLst/>
          </a:prstGeom>
          <a:noFill/>
          <a:ln w="9525" cap="flat" cmpd="sng">
            <a:solidFill>
              <a:srgbClr val="323442"/>
            </a:solidFill>
            <a:prstDash val="solid"/>
            <a:round/>
            <a:headEnd type="none" w="sm" len="sm"/>
            <a:tailEnd type="triangle" w="med" len="med"/>
          </a:ln>
        </p:spPr>
      </p:cxnSp>
      <p:pic>
        <p:nvPicPr>
          <p:cNvPr id="180" name="Google Shape;180;p29" descr="Image result for databricks azure logo"/>
          <p:cNvPicPr preferRelativeResize="0"/>
          <p:nvPr/>
        </p:nvPicPr>
        <p:blipFill rotWithShape="1">
          <a:blip r:embed="rId7">
            <a:alphaModFix/>
          </a:blip>
          <a:srcRect/>
          <a:stretch/>
        </p:blipFill>
        <p:spPr>
          <a:xfrm>
            <a:off x="6523645" y="1511620"/>
            <a:ext cx="1290486" cy="725898"/>
          </a:xfrm>
          <a:prstGeom prst="rect">
            <a:avLst/>
          </a:prstGeom>
          <a:noFill/>
          <a:ln>
            <a:noFill/>
          </a:ln>
        </p:spPr>
      </p:pic>
      <p:pic>
        <p:nvPicPr>
          <p:cNvPr id="181" name="Google Shape;181;p29" descr="Image result for azure machine learning logo"/>
          <p:cNvPicPr preferRelativeResize="0"/>
          <p:nvPr/>
        </p:nvPicPr>
        <p:blipFill rotWithShape="1">
          <a:blip r:embed="rId8">
            <a:alphaModFix/>
          </a:blip>
          <a:srcRect/>
          <a:stretch/>
        </p:blipFill>
        <p:spPr>
          <a:xfrm flipH="1">
            <a:off x="8171067" y="1525908"/>
            <a:ext cx="708178" cy="762000"/>
          </a:xfrm>
          <a:prstGeom prst="rect">
            <a:avLst/>
          </a:prstGeom>
          <a:noFill/>
          <a:ln>
            <a:noFill/>
          </a:ln>
        </p:spPr>
      </p:pic>
      <p:cxnSp>
        <p:nvCxnSpPr>
          <p:cNvPr id="182" name="Google Shape;182;p29"/>
          <p:cNvCxnSpPr/>
          <p:nvPr/>
        </p:nvCxnSpPr>
        <p:spPr>
          <a:xfrm>
            <a:off x="6351717" y="746503"/>
            <a:ext cx="584864" cy="765117"/>
          </a:xfrm>
          <a:prstGeom prst="straightConnector1">
            <a:avLst/>
          </a:prstGeom>
          <a:noFill/>
          <a:ln w="9525" cap="flat" cmpd="sng">
            <a:solidFill>
              <a:srgbClr val="323442"/>
            </a:solidFill>
            <a:prstDash val="solid"/>
            <a:round/>
            <a:headEnd type="none" w="sm" len="sm"/>
            <a:tailEnd type="triangle" w="med" len="med"/>
          </a:ln>
        </p:spPr>
      </p:cxnSp>
      <p:cxnSp>
        <p:nvCxnSpPr>
          <p:cNvPr id="183" name="Google Shape;183;p29"/>
          <p:cNvCxnSpPr/>
          <p:nvPr/>
        </p:nvCxnSpPr>
        <p:spPr>
          <a:xfrm>
            <a:off x="6250781" y="1834108"/>
            <a:ext cx="625675" cy="0"/>
          </a:xfrm>
          <a:prstGeom prst="straightConnector1">
            <a:avLst/>
          </a:prstGeom>
          <a:noFill/>
          <a:ln w="9525" cap="flat" cmpd="sng">
            <a:solidFill>
              <a:srgbClr val="323442"/>
            </a:solidFill>
            <a:prstDash val="solid"/>
            <a:round/>
            <a:headEnd type="none" w="sm" len="sm"/>
            <a:tailEnd type="triangle" w="med" len="med"/>
          </a:ln>
        </p:spPr>
      </p:cxnSp>
      <p:cxnSp>
        <p:nvCxnSpPr>
          <p:cNvPr id="184" name="Google Shape;184;p29"/>
          <p:cNvCxnSpPr/>
          <p:nvPr/>
        </p:nvCxnSpPr>
        <p:spPr>
          <a:xfrm rot="10800000" flipH="1">
            <a:off x="6414761" y="2156571"/>
            <a:ext cx="498600" cy="802500"/>
          </a:xfrm>
          <a:prstGeom prst="straightConnector1">
            <a:avLst/>
          </a:prstGeom>
          <a:noFill/>
          <a:ln w="9525" cap="flat" cmpd="sng">
            <a:solidFill>
              <a:srgbClr val="323442"/>
            </a:solidFill>
            <a:prstDash val="solid"/>
            <a:round/>
            <a:headEnd type="none" w="sm" len="sm"/>
            <a:tailEnd type="triangle" w="med" len="med"/>
          </a:ln>
        </p:spPr>
      </p:cxnSp>
      <p:cxnSp>
        <p:nvCxnSpPr>
          <p:cNvPr id="185" name="Google Shape;185;p29"/>
          <p:cNvCxnSpPr/>
          <p:nvPr/>
        </p:nvCxnSpPr>
        <p:spPr>
          <a:xfrm>
            <a:off x="7536656" y="1810959"/>
            <a:ext cx="714375" cy="0"/>
          </a:xfrm>
          <a:prstGeom prst="straightConnector1">
            <a:avLst/>
          </a:prstGeom>
          <a:noFill/>
          <a:ln w="9525" cap="flat" cmpd="sng">
            <a:solidFill>
              <a:srgbClr val="323442"/>
            </a:solidFill>
            <a:prstDash val="solid"/>
            <a:round/>
            <a:headEnd type="none" w="sm" len="sm"/>
            <a:tailEnd type="triangle" w="med" len="med"/>
          </a:ln>
        </p:spPr>
      </p:cxnSp>
      <p:pic>
        <p:nvPicPr>
          <p:cNvPr id="186" name="Google Shape;186;p29" descr="Image result for api logo"/>
          <p:cNvPicPr preferRelativeResize="0"/>
          <p:nvPr/>
        </p:nvPicPr>
        <p:blipFill rotWithShape="1">
          <a:blip r:embed="rId9">
            <a:alphaModFix/>
          </a:blip>
          <a:srcRect/>
          <a:stretch/>
        </p:blipFill>
        <p:spPr>
          <a:xfrm>
            <a:off x="5754850" y="3639571"/>
            <a:ext cx="596867" cy="596867"/>
          </a:xfrm>
          <a:prstGeom prst="rect">
            <a:avLst/>
          </a:prstGeom>
          <a:noFill/>
          <a:ln>
            <a:noFill/>
          </a:ln>
        </p:spPr>
      </p:pic>
      <p:cxnSp>
        <p:nvCxnSpPr>
          <p:cNvPr id="187" name="Google Shape;187;p29"/>
          <p:cNvCxnSpPr>
            <a:stCxn id="186" idx="0"/>
            <a:endCxn id="177" idx="2"/>
          </p:cNvCxnSpPr>
          <p:nvPr/>
        </p:nvCxnSpPr>
        <p:spPr>
          <a:xfrm rot="10800000" flipH="1">
            <a:off x="6053284" y="3158671"/>
            <a:ext cx="9300" cy="480900"/>
          </a:xfrm>
          <a:prstGeom prst="straightConnector1">
            <a:avLst/>
          </a:prstGeom>
          <a:noFill/>
          <a:ln w="9525" cap="flat" cmpd="sng">
            <a:solidFill>
              <a:srgbClr val="323442"/>
            </a:solidFill>
            <a:prstDash val="solid"/>
            <a:round/>
            <a:headEnd type="none" w="sm" len="sm"/>
            <a:tailEnd type="triangle" w="med" len="med"/>
          </a:ln>
        </p:spPr>
      </p:cxnSp>
      <p:pic>
        <p:nvPicPr>
          <p:cNvPr id="188" name="Google Shape;188;p29" descr="Image result for azure power bi logo"/>
          <p:cNvPicPr preferRelativeResize="0"/>
          <p:nvPr/>
        </p:nvPicPr>
        <p:blipFill rotWithShape="1">
          <a:blip r:embed="rId10">
            <a:alphaModFix/>
          </a:blip>
          <a:srcRect/>
          <a:stretch/>
        </p:blipFill>
        <p:spPr>
          <a:xfrm>
            <a:off x="7424507" y="3058622"/>
            <a:ext cx="1653048" cy="867850"/>
          </a:xfrm>
          <a:prstGeom prst="rect">
            <a:avLst/>
          </a:prstGeom>
          <a:noFill/>
          <a:ln>
            <a:noFill/>
          </a:ln>
        </p:spPr>
      </p:pic>
      <p:cxnSp>
        <p:nvCxnSpPr>
          <p:cNvPr id="189" name="Google Shape;189;p29"/>
          <p:cNvCxnSpPr>
            <a:endCxn id="188" idx="0"/>
          </p:cNvCxnSpPr>
          <p:nvPr/>
        </p:nvCxnSpPr>
        <p:spPr>
          <a:xfrm flipH="1">
            <a:off x="8251031" y="2343122"/>
            <a:ext cx="274200" cy="715500"/>
          </a:xfrm>
          <a:prstGeom prst="straightConnector1">
            <a:avLst/>
          </a:prstGeom>
          <a:noFill/>
          <a:ln w="9525" cap="flat" cmpd="sng">
            <a:solidFill>
              <a:srgbClr val="323442"/>
            </a:solidFill>
            <a:prstDash val="solid"/>
            <a:round/>
            <a:headEnd type="none" w="sm" len="sm"/>
            <a:tailEnd type="triangle" w="med" len="med"/>
          </a:ln>
        </p:spPr>
      </p:cxnSp>
      <p:cxnSp>
        <p:nvCxnSpPr>
          <p:cNvPr id="190" name="Google Shape;190;p29"/>
          <p:cNvCxnSpPr/>
          <p:nvPr/>
        </p:nvCxnSpPr>
        <p:spPr>
          <a:xfrm>
            <a:off x="6448309" y="3130013"/>
            <a:ext cx="1161859" cy="291024"/>
          </a:xfrm>
          <a:prstGeom prst="straightConnector1">
            <a:avLst/>
          </a:prstGeom>
          <a:noFill/>
          <a:ln w="9525" cap="flat" cmpd="sng">
            <a:solidFill>
              <a:srgbClr val="323442"/>
            </a:solidFill>
            <a:prstDash val="solid"/>
            <a:round/>
            <a:headEnd type="none" w="sm" len="sm"/>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311700" y="284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solidFill>
                  <a:srgbClr val="000000"/>
                </a:solidFill>
              </a:rPr>
              <a:t>Initial Light-House Projects</a:t>
            </a:r>
            <a:endParaRPr sz="2400" b="1" dirty="0">
              <a:solidFill>
                <a:srgbClr val="000000"/>
              </a:solidFill>
            </a:endParaRPr>
          </a:p>
          <a:p>
            <a:pPr marL="0" lvl="0" indent="0" algn="l" rtl="0">
              <a:spcBef>
                <a:spcPts val="0"/>
              </a:spcBef>
              <a:spcAft>
                <a:spcPts val="0"/>
              </a:spcAft>
              <a:buNone/>
            </a:pPr>
            <a:r>
              <a:rPr lang="en" sz="1800" dirty="0">
                <a:solidFill>
                  <a:srgbClr val="000000"/>
                </a:solidFill>
                <a:latin typeface="Proxima Nova Semibold"/>
                <a:ea typeface="Proxima Nova Semibold"/>
                <a:cs typeface="Proxima Nova Semibold"/>
                <a:sym typeface="Proxima Nova Semibold"/>
              </a:rPr>
              <a:t>Develop Operating Rhythm with Low-Med Risk, Med-High Reward Projects</a:t>
            </a:r>
            <a:endParaRPr sz="1800" dirty="0">
              <a:solidFill>
                <a:srgbClr val="000000"/>
              </a:solidFill>
              <a:latin typeface="Proxima Nova Semibold"/>
              <a:ea typeface="Proxima Nova Semibold"/>
              <a:cs typeface="Proxima Nova Semibold"/>
              <a:sym typeface="Proxima Nova Semibold"/>
            </a:endParaRPr>
          </a:p>
        </p:txBody>
      </p:sp>
      <p:sp>
        <p:nvSpPr>
          <p:cNvPr id="196" name="Google Shape;196;p30"/>
          <p:cNvSpPr txBox="1">
            <a:spLocks noGrp="1"/>
          </p:cNvSpPr>
          <p:nvPr>
            <p:ph type="body" idx="1"/>
          </p:nvPr>
        </p:nvSpPr>
        <p:spPr>
          <a:xfrm>
            <a:off x="568325" y="14518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dirty="0">
                <a:solidFill>
                  <a:srgbClr val="000000"/>
                </a:solidFill>
              </a:rPr>
              <a:t>Phase 1</a:t>
            </a:r>
            <a:endParaRPr sz="1400" b="1" dirty="0">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dirty="0">
                <a:solidFill>
                  <a:srgbClr val="000000"/>
                </a:solidFill>
              </a:rPr>
              <a:t>Customer Segmentation</a:t>
            </a:r>
            <a:endParaRPr sz="1400" dirty="0">
              <a:solidFill>
                <a:srgbClr val="000000"/>
              </a:solidFill>
            </a:endParaRPr>
          </a:p>
          <a:p>
            <a:pPr marL="914400" lvl="0" indent="-317500" algn="l" rtl="0">
              <a:lnSpc>
                <a:spcPct val="100000"/>
              </a:lnSpc>
              <a:spcBef>
                <a:spcPts val="0"/>
              </a:spcBef>
              <a:spcAft>
                <a:spcPts val="0"/>
              </a:spcAft>
              <a:buClr>
                <a:srgbClr val="000000"/>
              </a:buClr>
              <a:buSzPts val="1400"/>
              <a:buChar char="-"/>
            </a:pPr>
            <a:r>
              <a:rPr lang="en" sz="1400" dirty="0">
                <a:solidFill>
                  <a:srgbClr val="000000"/>
                </a:solidFill>
              </a:rPr>
              <a:t>Customer attribute data model that powers the segmentation engine will help provide framework for other attributes to be more successful.  Ability to segment customer base and test new features on targeted groups lowers risk.</a:t>
            </a:r>
            <a:endParaRPr sz="1400" dirty="0">
              <a:solidFill>
                <a:srgbClr val="000000"/>
              </a:solidFill>
            </a:endParaRPr>
          </a:p>
          <a:p>
            <a:pPr marL="457200" lvl="0" indent="-317500" algn="l" rtl="0">
              <a:lnSpc>
                <a:spcPct val="100000"/>
              </a:lnSpc>
              <a:spcBef>
                <a:spcPts val="0"/>
              </a:spcBef>
              <a:spcAft>
                <a:spcPts val="0"/>
              </a:spcAft>
              <a:buClr>
                <a:srgbClr val="000000"/>
              </a:buClr>
              <a:buSzPts val="1400"/>
              <a:buFont typeface="Proxima Nova"/>
              <a:buChar char="●"/>
            </a:pPr>
            <a:r>
              <a:rPr lang="en" sz="1400" dirty="0">
                <a:solidFill>
                  <a:srgbClr val="000000"/>
                </a:solidFill>
              </a:rPr>
              <a:t>Portfolio Management</a:t>
            </a:r>
            <a:endParaRPr sz="1400" dirty="0">
              <a:solidFill>
                <a:srgbClr val="000000"/>
              </a:solidFill>
            </a:endParaRPr>
          </a:p>
          <a:p>
            <a:pPr marL="914400" lvl="0" indent="-317500" algn="l" rtl="0">
              <a:lnSpc>
                <a:spcPct val="100000"/>
              </a:lnSpc>
              <a:spcBef>
                <a:spcPts val="0"/>
              </a:spcBef>
              <a:spcAft>
                <a:spcPts val="0"/>
              </a:spcAft>
              <a:buClr>
                <a:srgbClr val="000000"/>
              </a:buClr>
              <a:buSzPts val="1400"/>
              <a:buChar char="-"/>
            </a:pPr>
            <a:r>
              <a:rPr lang="en" sz="1400" dirty="0">
                <a:solidFill>
                  <a:srgbClr val="000000"/>
                </a:solidFill>
              </a:rPr>
              <a:t>Need to deliver higher value service to compete with more established Fintech companies.</a:t>
            </a:r>
            <a:endParaRPr sz="1400" dirty="0">
              <a:solidFill>
                <a:srgbClr val="000000"/>
              </a:solidFill>
            </a:endParaRPr>
          </a:p>
          <a:p>
            <a:pPr marL="0" lvl="0" indent="0" algn="l" rtl="0">
              <a:lnSpc>
                <a:spcPct val="100000"/>
              </a:lnSpc>
              <a:spcBef>
                <a:spcPts val="0"/>
              </a:spcBef>
              <a:spcAft>
                <a:spcPts val="0"/>
              </a:spcAft>
              <a:buNone/>
            </a:pPr>
            <a:r>
              <a:rPr lang="en" sz="1400" b="1" dirty="0">
                <a:solidFill>
                  <a:srgbClr val="000000"/>
                </a:solidFill>
              </a:rPr>
              <a:t>Phase 2</a:t>
            </a:r>
            <a:endParaRPr sz="1400" b="1" dirty="0">
              <a:solidFill>
                <a:srgbClr val="000000"/>
              </a:solidFill>
            </a:endParaRPr>
          </a:p>
          <a:p>
            <a:pPr marL="457200" lvl="0" indent="-317500" algn="l" rtl="0">
              <a:lnSpc>
                <a:spcPct val="100000"/>
              </a:lnSpc>
              <a:spcBef>
                <a:spcPts val="0"/>
              </a:spcBef>
              <a:spcAft>
                <a:spcPts val="0"/>
              </a:spcAft>
              <a:buClr>
                <a:srgbClr val="000000"/>
              </a:buClr>
              <a:buSzPts val="1400"/>
              <a:buFont typeface="Arial"/>
              <a:buChar char="●"/>
            </a:pPr>
            <a:r>
              <a:rPr lang="en" sz="1400" dirty="0">
                <a:solidFill>
                  <a:srgbClr val="000000"/>
                </a:solidFill>
              </a:rPr>
              <a:t>Customer Support</a:t>
            </a:r>
            <a:endParaRPr sz="1400" dirty="0">
              <a:solidFill>
                <a:srgbClr val="000000"/>
              </a:solidFill>
            </a:endParaRPr>
          </a:p>
          <a:p>
            <a:pPr marL="914400" lvl="0" indent="-317500" algn="l" rtl="0">
              <a:lnSpc>
                <a:spcPct val="100000"/>
              </a:lnSpc>
              <a:spcBef>
                <a:spcPts val="0"/>
              </a:spcBef>
              <a:spcAft>
                <a:spcPts val="0"/>
              </a:spcAft>
              <a:buClr>
                <a:srgbClr val="000000"/>
              </a:buClr>
              <a:buSzPts val="1400"/>
              <a:buChar char="-"/>
            </a:pPr>
            <a:r>
              <a:rPr lang="en" sz="1400" dirty="0">
                <a:solidFill>
                  <a:srgbClr val="000000"/>
                </a:solidFill>
              </a:rPr>
              <a:t>Customers expect to quality customer service when dealing with personal banking finances.  Service levels must be better then what customer gets at a typical bank.</a:t>
            </a:r>
            <a:endParaRPr sz="1400" dirty="0">
              <a:solidFill>
                <a:srgbClr val="000000"/>
              </a:solidFill>
            </a:endParaRPr>
          </a:p>
          <a:p>
            <a:pPr marL="457200" lvl="0" indent="-317500" algn="l" rtl="0">
              <a:lnSpc>
                <a:spcPct val="100000"/>
              </a:lnSpc>
              <a:spcBef>
                <a:spcPts val="0"/>
              </a:spcBef>
              <a:spcAft>
                <a:spcPts val="0"/>
              </a:spcAft>
              <a:buClr>
                <a:srgbClr val="000000"/>
              </a:buClr>
              <a:buSzPts val="1400"/>
              <a:buFont typeface="Arial"/>
              <a:buChar char="●"/>
            </a:pPr>
            <a:r>
              <a:rPr lang="en" sz="1400" dirty="0">
                <a:solidFill>
                  <a:srgbClr val="000000"/>
                </a:solidFill>
              </a:rPr>
              <a:t>Recommendation Engines</a:t>
            </a:r>
            <a:endParaRPr sz="1400" dirty="0">
              <a:solidFill>
                <a:srgbClr val="000000"/>
              </a:solidFill>
            </a:endParaRPr>
          </a:p>
          <a:p>
            <a:pPr marL="914400" lvl="0" indent="-317500" algn="l" rtl="0">
              <a:lnSpc>
                <a:spcPct val="100000"/>
              </a:lnSpc>
              <a:spcBef>
                <a:spcPts val="0"/>
              </a:spcBef>
              <a:spcAft>
                <a:spcPts val="0"/>
              </a:spcAft>
              <a:buClr>
                <a:srgbClr val="000000"/>
              </a:buClr>
              <a:buSzPts val="1400"/>
              <a:buChar char="-"/>
            </a:pPr>
            <a:r>
              <a:rPr lang="en" sz="1400" dirty="0">
                <a:solidFill>
                  <a:srgbClr val="000000"/>
                </a:solidFill>
              </a:rPr>
              <a:t>High value to customers.  Creating relevant and accurate investment recommendations for customers is highest potential value generator.</a:t>
            </a:r>
            <a:endParaRPr sz="1400" dirty="0">
              <a:solidFill>
                <a:srgbClr val="000000"/>
              </a:solidFill>
            </a:endParaRPr>
          </a:p>
          <a:p>
            <a:pPr marL="0" lvl="0" indent="0" algn="l" rtl="0">
              <a:spcBef>
                <a:spcPts val="0"/>
              </a:spcBef>
              <a:spcAft>
                <a:spcPts val="0"/>
              </a:spcAft>
              <a:buNone/>
            </a:pP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311700" y="284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000000"/>
                </a:solidFill>
              </a:rPr>
              <a:t>Customer Segmentation</a:t>
            </a:r>
            <a:endParaRPr sz="2400" b="1">
              <a:solidFill>
                <a:srgbClr val="000000"/>
              </a:solidFill>
            </a:endParaRPr>
          </a:p>
          <a:p>
            <a:pPr marL="0" lvl="0" indent="0" algn="l" rtl="0">
              <a:spcBef>
                <a:spcPts val="0"/>
              </a:spcBef>
              <a:spcAft>
                <a:spcPts val="0"/>
              </a:spcAft>
              <a:buNone/>
            </a:pPr>
            <a:r>
              <a:rPr lang="en" sz="1600">
                <a:solidFill>
                  <a:srgbClr val="000000"/>
                </a:solidFill>
                <a:latin typeface="Proxima Nova Semibold"/>
                <a:ea typeface="Proxima Nova Semibold"/>
                <a:cs typeface="Proxima Nova Semibold"/>
                <a:sym typeface="Proxima Nova Semibold"/>
              </a:rPr>
              <a:t>Derive insights based on similar customer groupings</a:t>
            </a:r>
            <a:endParaRPr sz="1600">
              <a:solidFill>
                <a:srgbClr val="000000"/>
              </a:solidFill>
              <a:latin typeface="Proxima Nova Semibold"/>
              <a:ea typeface="Proxima Nova Semibold"/>
              <a:cs typeface="Proxima Nova Semibold"/>
              <a:sym typeface="Proxima Nova Semibold"/>
            </a:endParaRPr>
          </a:p>
        </p:txBody>
      </p:sp>
      <p:sp>
        <p:nvSpPr>
          <p:cNvPr id="202" name="Google Shape;202;p31"/>
          <p:cNvSpPr txBox="1"/>
          <p:nvPr/>
        </p:nvSpPr>
        <p:spPr>
          <a:xfrm>
            <a:off x="5782775" y="3478800"/>
            <a:ext cx="11097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Proxima Nova"/>
                <a:ea typeface="Proxima Nova"/>
                <a:cs typeface="Proxima Nova"/>
                <a:sym typeface="Proxima Nova"/>
              </a:rPr>
              <a:t>*Higher is better</a:t>
            </a:r>
            <a:endParaRPr sz="1000">
              <a:latin typeface="Proxima Nova"/>
              <a:ea typeface="Proxima Nova"/>
              <a:cs typeface="Proxima Nova"/>
              <a:sym typeface="Proxima Nova"/>
            </a:endParaRPr>
          </a:p>
        </p:txBody>
      </p:sp>
      <p:sp>
        <p:nvSpPr>
          <p:cNvPr id="203" name="Google Shape;203;p31"/>
          <p:cNvSpPr txBox="1"/>
          <p:nvPr/>
        </p:nvSpPr>
        <p:spPr>
          <a:xfrm>
            <a:off x="7722600" y="3478800"/>
            <a:ext cx="11097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Proxima Nova"/>
                <a:ea typeface="Proxima Nova"/>
                <a:cs typeface="Proxima Nova"/>
                <a:sym typeface="Proxima Nova"/>
              </a:rPr>
              <a:t>*Lower is better</a:t>
            </a:r>
            <a:endParaRPr sz="1000">
              <a:latin typeface="Proxima Nova"/>
              <a:ea typeface="Proxima Nova"/>
              <a:cs typeface="Proxima Nova"/>
              <a:sym typeface="Proxima Nova"/>
            </a:endParaRPr>
          </a:p>
        </p:txBody>
      </p:sp>
      <p:pic>
        <p:nvPicPr>
          <p:cNvPr id="204" name="Google Shape;204;p31" title="Chart"/>
          <p:cNvPicPr preferRelativeResize="0"/>
          <p:nvPr/>
        </p:nvPicPr>
        <p:blipFill>
          <a:blip r:embed="rId3">
            <a:alphaModFix/>
          </a:blip>
          <a:stretch>
            <a:fillRect/>
          </a:stretch>
        </p:blipFill>
        <p:spPr>
          <a:xfrm>
            <a:off x="5343000" y="1566638"/>
            <a:ext cx="1900500" cy="2010225"/>
          </a:xfrm>
          <a:prstGeom prst="rect">
            <a:avLst/>
          </a:prstGeom>
          <a:noFill/>
          <a:ln>
            <a:noFill/>
          </a:ln>
        </p:spPr>
      </p:pic>
      <p:pic>
        <p:nvPicPr>
          <p:cNvPr id="205" name="Google Shape;205;p31" title="Chart"/>
          <p:cNvPicPr preferRelativeResize="0"/>
          <p:nvPr/>
        </p:nvPicPr>
        <p:blipFill>
          <a:blip r:embed="rId4">
            <a:alphaModFix/>
          </a:blip>
          <a:stretch>
            <a:fillRect/>
          </a:stretch>
        </p:blipFill>
        <p:spPr>
          <a:xfrm>
            <a:off x="7243500" y="1578413"/>
            <a:ext cx="1900500" cy="1986701"/>
          </a:xfrm>
          <a:prstGeom prst="rect">
            <a:avLst/>
          </a:prstGeom>
          <a:noFill/>
          <a:ln>
            <a:noFill/>
          </a:ln>
        </p:spPr>
      </p:pic>
      <p:sp>
        <p:nvSpPr>
          <p:cNvPr id="206" name="Google Shape;206;p31"/>
          <p:cNvSpPr txBox="1"/>
          <p:nvPr/>
        </p:nvSpPr>
        <p:spPr>
          <a:xfrm>
            <a:off x="426850" y="1344575"/>
            <a:ext cx="5004900" cy="33933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Internal departments can use customer groupings to derive new insights such as:</a:t>
            </a:r>
            <a:endParaRPr>
              <a:latin typeface="Proxima Nova"/>
              <a:ea typeface="Proxima Nova"/>
              <a:cs typeface="Proxima Nova"/>
              <a:sym typeface="Proxima Nova"/>
            </a:endParaRPr>
          </a:p>
          <a:p>
            <a:pPr marL="914400" lvl="1" indent="-317500" algn="l" rtl="0">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Customer habits</a:t>
            </a:r>
            <a:endParaRPr>
              <a:latin typeface="Proxima Nova"/>
              <a:ea typeface="Proxima Nova"/>
              <a:cs typeface="Proxima Nova"/>
              <a:sym typeface="Proxima Nova"/>
            </a:endParaRPr>
          </a:p>
          <a:p>
            <a:pPr marL="914400" lvl="1" indent="-317500" algn="l" rtl="0">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Customer needs</a:t>
            </a:r>
            <a:endParaRPr>
              <a:latin typeface="Proxima Nova"/>
              <a:ea typeface="Proxima Nova"/>
              <a:cs typeface="Proxima Nova"/>
              <a:sym typeface="Proxima Nova"/>
            </a:endParaRPr>
          </a:p>
          <a:p>
            <a:pPr marL="914400" lvl="1" indent="-317500" algn="l" rtl="0">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Targeted advertisements</a:t>
            </a:r>
            <a:endParaRPr>
              <a:latin typeface="Proxima Nova"/>
              <a:ea typeface="Proxima Nova"/>
              <a:cs typeface="Proxima Nova"/>
              <a:sym typeface="Proxima Nova"/>
            </a:endParaRPr>
          </a:p>
          <a:p>
            <a:pPr marL="457200" lvl="0" indent="-317500" algn="l" rtl="0">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Medium-high impact, depending on department.  This project provides opportunity to scale in the future</a:t>
            </a:r>
            <a:endParaRPr>
              <a:latin typeface="Proxima Nova"/>
              <a:ea typeface="Proxima Nova"/>
              <a:cs typeface="Proxima Nova"/>
              <a:sym typeface="Proxima Nova"/>
            </a:endParaRPr>
          </a:p>
          <a:p>
            <a:pPr marL="457200" lvl="0" indent="-317500" algn="l" rtl="0">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The downside of this project is that it is relatively difficult to implement</a:t>
            </a:r>
            <a:endParaRPr>
              <a:latin typeface="Proxima Nova"/>
              <a:ea typeface="Proxima Nova"/>
              <a:cs typeface="Proxima Nova"/>
              <a:sym typeface="Proxima Nova"/>
            </a:endParaRPr>
          </a:p>
          <a:p>
            <a:pPr marL="457200" lvl="0" indent="-317500" algn="l" rtl="0">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Obtaining and transforming siloed data may prove challenging </a:t>
            </a:r>
            <a:endParaRPr>
              <a:latin typeface="Proxima Nova"/>
              <a:ea typeface="Proxima Nova"/>
              <a:cs typeface="Proxima Nova"/>
              <a:sym typeface="Proxima Nova"/>
            </a:endParaRPr>
          </a:p>
          <a:p>
            <a:pPr marL="457200" lvl="0" indent="-317500" algn="l" rtl="0">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Estimated time to complete: 5-6 months</a:t>
            </a:r>
            <a:endParaRPr>
              <a:latin typeface="Proxima Nova"/>
              <a:ea typeface="Proxima Nova"/>
              <a:cs typeface="Proxima Nova"/>
              <a:sym typeface="Proxima Nova"/>
            </a:endParaRPr>
          </a:p>
        </p:txBody>
      </p:sp>
      <p:sp>
        <p:nvSpPr>
          <p:cNvPr id="207" name="Google Shape;207;p31"/>
          <p:cNvSpPr txBox="1"/>
          <p:nvPr/>
        </p:nvSpPr>
        <p:spPr>
          <a:xfrm>
            <a:off x="5782775" y="3964775"/>
            <a:ext cx="2611200" cy="61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Proxima Nova"/>
                <a:ea typeface="Proxima Nova"/>
                <a:cs typeface="Proxima Nova"/>
                <a:sym typeface="Proxima Nova"/>
              </a:rPr>
              <a:t>Estimated Cost: $500k</a:t>
            </a:r>
            <a:endParaRPr sz="1800" b="1">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title"/>
          </p:nvPr>
        </p:nvSpPr>
        <p:spPr>
          <a:xfrm>
            <a:off x="311700" y="284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000000"/>
                </a:solidFill>
              </a:rPr>
              <a:t>Portfolio Management</a:t>
            </a:r>
            <a:endParaRPr sz="2400" b="1">
              <a:solidFill>
                <a:srgbClr val="000000"/>
              </a:solidFill>
            </a:endParaRPr>
          </a:p>
          <a:p>
            <a:pPr marL="0" lvl="0" indent="0" algn="l" rtl="0">
              <a:spcBef>
                <a:spcPts val="0"/>
              </a:spcBef>
              <a:spcAft>
                <a:spcPts val="0"/>
              </a:spcAft>
              <a:buNone/>
            </a:pPr>
            <a:r>
              <a:rPr lang="en" sz="1800">
                <a:solidFill>
                  <a:srgbClr val="000000"/>
                </a:solidFill>
                <a:latin typeface="Proxima Nova Semibold"/>
                <a:ea typeface="Proxima Nova Semibold"/>
                <a:cs typeface="Proxima Nova Semibold"/>
                <a:sym typeface="Proxima Nova Semibold"/>
              </a:rPr>
              <a:t>Delivering multiple financial solutions in a single, integrated page</a:t>
            </a:r>
            <a:endParaRPr sz="1800">
              <a:solidFill>
                <a:srgbClr val="000000"/>
              </a:solidFill>
              <a:latin typeface="Proxima Nova Semibold"/>
              <a:ea typeface="Proxima Nova Semibold"/>
              <a:cs typeface="Proxima Nova Semibold"/>
              <a:sym typeface="Proxima Nova Semibold"/>
            </a:endParaRPr>
          </a:p>
        </p:txBody>
      </p:sp>
      <p:pic>
        <p:nvPicPr>
          <p:cNvPr id="213" name="Google Shape;213;p32" title="Chart"/>
          <p:cNvPicPr preferRelativeResize="0"/>
          <p:nvPr/>
        </p:nvPicPr>
        <p:blipFill>
          <a:blip r:embed="rId3">
            <a:alphaModFix/>
          </a:blip>
          <a:stretch>
            <a:fillRect/>
          </a:stretch>
        </p:blipFill>
        <p:spPr>
          <a:xfrm>
            <a:off x="5256766" y="1560762"/>
            <a:ext cx="1911608" cy="2021975"/>
          </a:xfrm>
          <a:prstGeom prst="rect">
            <a:avLst/>
          </a:prstGeom>
          <a:noFill/>
          <a:ln>
            <a:noFill/>
          </a:ln>
        </p:spPr>
      </p:pic>
      <p:pic>
        <p:nvPicPr>
          <p:cNvPr id="214" name="Google Shape;214;p32" title="Chart"/>
          <p:cNvPicPr preferRelativeResize="0"/>
          <p:nvPr/>
        </p:nvPicPr>
        <p:blipFill>
          <a:blip r:embed="rId4">
            <a:alphaModFix/>
          </a:blip>
          <a:stretch>
            <a:fillRect/>
          </a:stretch>
        </p:blipFill>
        <p:spPr>
          <a:xfrm>
            <a:off x="7209750" y="1560763"/>
            <a:ext cx="1934248" cy="2021976"/>
          </a:xfrm>
          <a:prstGeom prst="rect">
            <a:avLst/>
          </a:prstGeom>
          <a:noFill/>
          <a:ln>
            <a:noFill/>
          </a:ln>
        </p:spPr>
      </p:pic>
      <p:sp>
        <p:nvSpPr>
          <p:cNvPr id="215" name="Google Shape;215;p32"/>
          <p:cNvSpPr txBox="1"/>
          <p:nvPr/>
        </p:nvSpPr>
        <p:spPr>
          <a:xfrm>
            <a:off x="426850" y="1344575"/>
            <a:ext cx="4898100" cy="33933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A complete solution allows a customer to view all accounts and investments in a unified area</a:t>
            </a:r>
            <a:endParaRPr>
              <a:latin typeface="Proxima Nova"/>
              <a:ea typeface="Proxima Nova"/>
              <a:cs typeface="Proxima Nova"/>
              <a:sym typeface="Proxima Nova"/>
            </a:endParaRPr>
          </a:p>
          <a:p>
            <a:pPr marL="457200" lvl="0" indent="-317500" algn="l" rtl="0">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Credit Karma can use this information to detect customer behavior and develop new products the customer may be interested in</a:t>
            </a:r>
            <a:endParaRPr>
              <a:latin typeface="Proxima Nova"/>
              <a:ea typeface="Proxima Nova"/>
              <a:cs typeface="Proxima Nova"/>
              <a:sym typeface="Proxima Nova"/>
            </a:endParaRPr>
          </a:p>
          <a:p>
            <a:pPr marL="457200" lvl="0" indent="-317500" algn="l" rtl="0">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Difficult to implement.  Requires sign-off and integration from many other financial partners.  </a:t>
            </a:r>
            <a:endParaRPr>
              <a:latin typeface="Proxima Nova"/>
              <a:ea typeface="Proxima Nova"/>
              <a:cs typeface="Proxima Nova"/>
              <a:sym typeface="Proxima Nova"/>
            </a:endParaRPr>
          </a:p>
          <a:p>
            <a:pPr marL="457200" lvl="0" indent="-317500" algn="l" rtl="0">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Would require heightened data governance and security measures to assure partner financial data is not exposed</a:t>
            </a:r>
            <a:endParaRPr>
              <a:latin typeface="Proxima Nova"/>
              <a:ea typeface="Proxima Nova"/>
              <a:cs typeface="Proxima Nova"/>
              <a:sym typeface="Proxima Nova"/>
            </a:endParaRPr>
          </a:p>
          <a:p>
            <a:pPr marL="457200" lvl="0" indent="-317500" algn="l" rtl="0">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Estimated time to complete: 8-10 months</a:t>
            </a:r>
            <a:endParaRPr>
              <a:latin typeface="Proxima Nova"/>
              <a:ea typeface="Proxima Nova"/>
              <a:cs typeface="Proxima Nova"/>
              <a:sym typeface="Proxima Nova"/>
            </a:endParaRPr>
          </a:p>
        </p:txBody>
      </p:sp>
      <p:sp>
        <p:nvSpPr>
          <p:cNvPr id="216" name="Google Shape;216;p32"/>
          <p:cNvSpPr txBox="1"/>
          <p:nvPr/>
        </p:nvSpPr>
        <p:spPr>
          <a:xfrm>
            <a:off x="5782775" y="3964775"/>
            <a:ext cx="2611200" cy="61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Proxima Nova"/>
                <a:ea typeface="Proxima Nova"/>
                <a:cs typeface="Proxima Nova"/>
                <a:sym typeface="Proxima Nova"/>
              </a:rPr>
              <a:t>Estimated Cost: $750k</a:t>
            </a:r>
            <a:endParaRPr sz="1800" b="1">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1207</Words>
  <Application>Microsoft Office PowerPoint</Application>
  <PresentationFormat>On-screen Show (16:9)</PresentationFormat>
  <Paragraphs>134</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Georgia</vt:lpstr>
      <vt:lpstr>Proxima Nova</vt:lpstr>
      <vt:lpstr>Times New Roman</vt:lpstr>
      <vt:lpstr>Proxima Nova Semibold</vt:lpstr>
      <vt:lpstr>Roboto</vt:lpstr>
      <vt:lpstr>Spearmint</vt:lpstr>
      <vt:lpstr>Spearmint</vt:lpstr>
      <vt:lpstr>Credit Karma</vt:lpstr>
      <vt:lpstr>Our Approach to Digital Transformation Success</vt:lpstr>
      <vt:lpstr>Industry Trends</vt:lpstr>
      <vt:lpstr>12-Month Digital Transformation Roadmap Advancing Data Science at Credit Karma </vt:lpstr>
      <vt:lpstr>Solution Architecture  Important Considerations for Data Pipeline  Need lightning fast data pipeline: 100+ Million Active Users on Android/Apple Mobile High throughput: Fast compute speed of data Fast data transformations Scalability across distributed environments Easily add/remove user nodes without interference High volume:  Many transactions per minute Immediate Analytical Insights: Provide users with immediate financial insights</vt:lpstr>
      <vt:lpstr>PowerPoint Presentation</vt:lpstr>
      <vt:lpstr>Initial Light-House Projects Develop Operating Rhythm with Low-Med Risk, Med-High Reward Projects</vt:lpstr>
      <vt:lpstr>Customer Segmentation Derive insights based on similar customer groupings</vt:lpstr>
      <vt:lpstr>Portfolio Management Delivering multiple financial solutions in a single, integrated page</vt:lpstr>
      <vt:lpstr>Customer Support Provide top-of-the-line customer service while reducing labor costs</vt:lpstr>
      <vt:lpstr>Recommendation Engines Match users to partner products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Karma</dc:title>
  <cp:lastModifiedBy>Dylan Sager</cp:lastModifiedBy>
  <cp:revision>1</cp:revision>
  <dcterms:modified xsi:type="dcterms:W3CDTF">2020-03-10T04:55:53Z</dcterms:modified>
</cp:coreProperties>
</file>