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805" r:id="rId2"/>
  </p:sldMasterIdLst>
  <p:notesMasterIdLst>
    <p:notesMasterId r:id="rId104"/>
  </p:notesMasterIdLst>
  <p:handoutMasterIdLst>
    <p:handoutMasterId r:id="rId105"/>
  </p:handoutMasterIdLst>
  <p:sldIdLst>
    <p:sldId id="671" r:id="rId3"/>
    <p:sldId id="745" r:id="rId4"/>
    <p:sldId id="746" r:id="rId5"/>
    <p:sldId id="747" r:id="rId6"/>
    <p:sldId id="748" r:id="rId7"/>
    <p:sldId id="749" r:id="rId8"/>
    <p:sldId id="750" r:id="rId9"/>
    <p:sldId id="751" r:id="rId10"/>
    <p:sldId id="752" r:id="rId11"/>
    <p:sldId id="753" r:id="rId12"/>
    <p:sldId id="754" r:id="rId13"/>
    <p:sldId id="755" r:id="rId14"/>
    <p:sldId id="756" r:id="rId15"/>
    <p:sldId id="757" r:id="rId16"/>
    <p:sldId id="758" r:id="rId17"/>
    <p:sldId id="759" r:id="rId18"/>
    <p:sldId id="760" r:id="rId19"/>
    <p:sldId id="761" r:id="rId20"/>
    <p:sldId id="762" r:id="rId21"/>
    <p:sldId id="763" r:id="rId22"/>
    <p:sldId id="764" r:id="rId23"/>
    <p:sldId id="765" r:id="rId24"/>
    <p:sldId id="766" r:id="rId25"/>
    <p:sldId id="767" r:id="rId26"/>
    <p:sldId id="768" r:id="rId27"/>
    <p:sldId id="769" r:id="rId28"/>
    <p:sldId id="770" r:id="rId29"/>
    <p:sldId id="771" r:id="rId30"/>
    <p:sldId id="772" r:id="rId31"/>
    <p:sldId id="773" r:id="rId32"/>
    <p:sldId id="774" r:id="rId33"/>
    <p:sldId id="775" r:id="rId34"/>
    <p:sldId id="776" r:id="rId35"/>
    <p:sldId id="777" r:id="rId36"/>
    <p:sldId id="778" r:id="rId37"/>
    <p:sldId id="779" r:id="rId38"/>
    <p:sldId id="780" r:id="rId39"/>
    <p:sldId id="781" r:id="rId40"/>
    <p:sldId id="782" r:id="rId41"/>
    <p:sldId id="783" r:id="rId42"/>
    <p:sldId id="784" r:id="rId43"/>
    <p:sldId id="785" r:id="rId44"/>
    <p:sldId id="786" r:id="rId45"/>
    <p:sldId id="787" r:id="rId46"/>
    <p:sldId id="788" r:id="rId47"/>
    <p:sldId id="789" r:id="rId48"/>
    <p:sldId id="790" r:id="rId49"/>
    <p:sldId id="791" r:id="rId50"/>
    <p:sldId id="792" r:id="rId51"/>
    <p:sldId id="793" r:id="rId52"/>
    <p:sldId id="794" r:id="rId53"/>
    <p:sldId id="795" r:id="rId54"/>
    <p:sldId id="796" r:id="rId55"/>
    <p:sldId id="797" r:id="rId56"/>
    <p:sldId id="798" r:id="rId57"/>
    <p:sldId id="799" r:id="rId58"/>
    <p:sldId id="800" r:id="rId59"/>
    <p:sldId id="801" r:id="rId60"/>
    <p:sldId id="802" r:id="rId61"/>
    <p:sldId id="803" r:id="rId62"/>
    <p:sldId id="804" r:id="rId63"/>
    <p:sldId id="805" r:id="rId64"/>
    <p:sldId id="806" r:id="rId65"/>
    <p:sldId id="807" r:id="rId66"/>
    <p:sldId id="808" r:id="rId67"/>
    <p:sldId id="809" r:id="rId68"/>
    <p:sldId id="810" r:id="rId69"/>
    <p:sldId id="811" r:id="rId70"/>
    <p:sldId id="812" r:id="rId71"/>
    <p:sldId id="813" r:id="rId72"/>
    <p:sldId id="814" r:id="rId73"/>
    <p:sldId id="815" r:id="rId74"/>
    <p:sldId id="816" r:id="rId75"/>
    <p:sldId id="817" r:id="rId76"/>
    <p:sldId id="818" r:id="rId77"/>
    <p:sldId id="819" r:id="rId78"/>
    <p:sldId id="820" r:id="rId79"/>
    <p:sldId id="821" r:id="rId80"/>
    <p:sldId id="822" r:id="rId81"/>
    <p:sldId id="823" r:id="rId82"/>
    <p:sldId id="824" r:id="rId83"/>
    <p:sldId id="825" r:id="rId84"/>
    <p:sldId id="826" r:id="rId85"/>
    <p:sldId id="827" r:id="rId86"/>
    <p:sldId id="828" r:id="rId87"/>
    <p:sldId id="829" r:id="rId88"/>
    <p:sldId id="830" r:id="rId89"/>
    <p:sldId id="831" r:id="rId90"/>
    <p:sldId id="832" r:id="rId91"/>
    <p:sldId id="833" r:id="rId92"/>
    <p:sldId id="834" r:id="rId93"/>
    <p:sldId id="835" r:id="rId94"/>
    <p:sldId id="836" r:id="rId95"/>
    <p:sldId id="837" r:id="rId96"/>
    <p:sldId id="838" r:id="rId97"/>
    <p:sldId id="839" r:id="rId98"/>
    <p:sldId id="840" r:id="rId99"/>
    <p:sldId id="841" r:id="rId100"/>
    <p:sldId id="842" r:id="rId101"/>
    <p:sldId id="843" r:id="rId102"/>
    <p:sldId id="844" r:id="rId103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5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5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5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5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5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5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5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5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5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orient="horz" pos="432">
          <p15:clr>
            <a:srgbClr val="A4A3A4"/>
          </p15:clr>
        </p15:guide>
        <p15:guide id="3" pos="2880">
          <p15:clr>
            <a:srgbClr val="A4A3A4"/>
          </p15:clr>
        </p15:guide>
        <p15:guide id="4" pos="192">
          <p15:clr>
            <a:srgbClr val="A4A3A4"/>
          </p15:clr>
        </p15:guide>
        <p15:guide id="5" orient="horz" pos="4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386"/>
    <a:srgbClr val="003366"/>
    <a:srgbClr val="3366CC"/>
    <a:srgbClr val="CE1C20"/>
    <a:srgbClr val="D01C20"/>
    <a:srgbClr val="990000"/>
    <a:srgbClr val="C85100"/>
    <a:srgbClr val="D25500"/>
    <a:srgbClr val="E65D00"/>
    <a:srgbClr val="009E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08" autoAdjust="0"/>
  </p:normalViewPr>
  <p:slideViewPr>
    <p:cSldViewPr showGuides="1">
      <p:cViewPr varScale="1">
        <p:scale>
          <a:sx n="118" d="100"/>
          <a:sy n="118" d="100"/>
        </p:scale>
        <p:origin x="738" y="96"/>
      </p:cViewPr>
      <p:guideLst>
        <p:guide orient="horz" pos="4224"/>
        <p:guide orient="horz" pos="432"/>
        <p:guide pos="2880"/>
        <p:guide pos="192"/>
        <p:guide orient="horz" pos="4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viewProps" Target="viewProps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tableStyles" Target="tableStyle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11" Type="http://schemas.openxmlformats.org/officeDocument/2006/relationships/image" Target="../media/image44.wmf"/><Relationship Id="rId5" Type="http://schemas.openxmlformats.org/officeDocument/2006/relationships/image" Target="../media/image38.wmf"/><Relationship Id="rId10" Type="http://schemas.openxmlformats.org/officeDocument/2006/relationships/image" Target="../media/image43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7" Type="http://schemas.openxmlformats.org/officeDocument/2006/relationships/image" Target="../media/image89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37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332163" y="4121150"/>
            <a:ext cx="638175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>
            <a:lvl1pPr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11038E2-875E-4CDE-8FB1-F2756D8B83FB}" type="slidenum">
              <a:rPr lang="en-US" altLang="en-US" smtClean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en-US" altLang="en-US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048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9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4196964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4479925" y="2982913"/>
            <a:ext cx="6286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gray">
          <a:xfrm>
            <a:off x="0" y="6324600"/>
            <a:ext cx="9145588" cy="533400"/>
          </a:xfrm>
          <a:prstGeom prst="rect">
            <a:avLst/>
          </a:prstGeom>
          <a:solidFill>
            <a:srgbClr val="004386">
              <a:alpha val="9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>
                <a:solidFill>
                  <a:schemeClr val="tx1"/>
                </a:solidFill>
                <a:latin typeface="Arial" panose="020B0604020202020204" pitchFamily="34" charset="0"/>
              </a:rPr>
              <a:t>Copyright © 2016, 2012, 2008 Pearson Education, Inc.</a:t>
            </a:r>
          </a:p>
        </p:txBody>
      </p:sp>
      <p:pic>
        <p:nvPicPr>
          <p:cNvPr id="6" name="Picture 11" descr="PEARSON_BLACK_TEXT_FOR_PP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477000"/>
            <a:ext cx="11430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ALWAYS_LEARNING_BLACK_TEXT_FOR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6538913"/>
            <a:ext cx="17462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643688" y="6415088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defRPr/>
            </a:pPr>
            <a:fld id="{B6F9C5F8-6AC8-49A2-8FE8-48EA36CDD690}" type="slidenum">
              <a:rPr lang="en-US" altLang="en-US" sz="1600" smtClean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16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7046" name="Rectangle 1030"/>
          <p:cNvSpPr>
            <a:spLocks noGrp="1" noChangeArrowheads="1"/>
          </p:cNvSpPr>
          <p:nvPr>
            <p:ph type="ctrTitle" sz="quarter"/>
          </p:nvPr>
        </p:nvSpPr>
        <p:spPr>
          <a:xfrm>
            <a:off x="2590800" y="1524000"/>
            <a:ext cx="3962400" cy="1143000"/>
          </a:xfrm>
        </p:spPr>
        <p:txBody>
          <a:bodyPr/>
          <a:lstStyle>
            <a:lvl1pPr algn="ctr">
              <a:defRPr sz="60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7047" name="Rectangle 10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90800" y="3124200"/>
            <a:ext cx="403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621678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E1C2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3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2019300" cy="6019800"/>
          </a:xfrm>
        </p:spPr>
        <p:txBody>
          <a:bodyPr vert="eaVert"/>
          <a:lstStyle>
            <a:lvl1pPr>
              <a:defRPr>
                <a:solidFill>
                  <a:srgbClr val="CE1C2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59055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44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B9F57-9E51-4460-9226-1E6A329FB638}" type="datetimeFigureOut">
              <a:rPr lang="en-US" altLang="en-US"/>
              <a:pPr>
                <a:defRPr/>
              </a:pPr>
              <a:t>12/8/2015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E99C0-EF79-41FB-A430-7898D74E0D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0808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94944-F911-4551-88E7-3FB7990C7AF1}" type="datetimeFigureOut">
              <a:rPr lang="en-US" altLang="en-US"/>
              <a:pPr>
                <a:defRPr/>
              </a:pPr>
              <a:t>12/8/2015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5DFF4-B0FE-43D7-A425-E6A906BD03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6014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8F3B1-762E-45EE-829A-02B4EF3F653F}" type="datetimeFigureOut">
              <a:rPr lang="en-US" altLang="en-US"/>
              <a:pPr>
                <a:defRPr/>
              </a:pPr>
              <a:t>12/8/2015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C8BC6-DACB-4CF6-BF0B-EB8E4E37F9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4590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73FD0-B0AD-4115-8D5C-A7CAB63C62EA}" type="datetimeFigureOut">
              <a:rPr lang="en-US" altLang="en-US"/>
              <a:pPr>
                <a:defRPr/>
              </a:pPr>
              <a:t>12/8/2015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772B7-89A5-4ACE-9846-EBFDEB09E8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036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A69A1-10F3-401A-9E0D-1CE7442EBCB6}" type="datetimeFigureOut">
              <a:rPr lang="en-US" altLang="en-US"/>
              <a:pPr>
                <a:defRPr/>
              </a:pPr>
              <a:t>12/8/2015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723B7-CE1B-4A5E-BB48-8B630682D4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368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A4240-8997-4A6C-8478-2028CC264E2A}" type="datetimeFigureOut">
              <a:rPr lang="en-US" altLang="en-US"/>
              <a:pPr>
                <a:defRPr/>
              </a:pPr>
              <a:t>12/8/2015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21880-C2AD-45EF-87A8-0F6CEBA949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69358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AE000-0CEA-485A-A252-B871DDE28209}" type="datetimeFigureOut">
              <a:rPr lang="en-US" altLang="en-US"/>
              <a:pPr>
                <a:defRPr/>
              </a:pPr>
              <a:t>12/8/2015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7A6F8-CF50-4024-A959-3C6C3697B0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27829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FFDD1-AB60-4DF7-AF50-CD3059BB2EED}" type="datetimeFigureOut">
              <a:rPr lang="en-US" altLang="en-US"/>
              <a:pPr>
                <a:defRPr/>
              </a:pPr>
              <a:t>12/8/2015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7C997-4B36-45BE-879E-DB9D7CDCF8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739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E1C2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441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BBC0F-6FC5-4713-8C95-8079C5416732}" type="datetimeFigureOut">
              <a:rPr lang="en-US" altLang="en-US"/>
              <a:pPr>
                <a:defRPr/>
              </a:pPr>
              <a:t>12/8/2015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FB4E0-86D6-4C89-8448-9938D3460F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37856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A459A-062D-49E3-B306-05EEE9CA015E}" type="datetimeFigureOut">
              <a:rPr lang="en-US" altLang="en-US"/>
              <a:pPr>
                <a:defRPr/>
              </a:pPr>
              <a:t>12/8/2015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E329D-3B14-46B1-B3D3-A295EDA355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5273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712E0-7119-4A62-A2A0-789E9AD7A0EE}" type="datetimeFigureOut">
              <a:rPr lang="en-US" altLang="en-US"/>
              <a:pPr>
                <a:defRPr/>
              </a:pPr>
              <a:t>12/8/2015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11E39-A7B5-41A7-B54E-11A23CB6BA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32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CE1C2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004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E1C2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752600"/>
            <a:ext cx="39243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1752600"/>
            <a:ext cx="39243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3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rgbClr val="CE1C2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7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E1C2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8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334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CE1C2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649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CE1C2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33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gray">
          <a:xfrm>
            <a:off x="0" y="6324600"/>
            <a:ext cx="9145588" cy="533400"/>
          </a:xfrm>
          <a:prstGeom prst="rect">
            <a:avLst/>
          </a:prstGeom>
          <a:solidFill>
            <a:srgbClr val="004386">
              <a:alpha val="9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>
                <a:solidFill>
                  <a:schemeClr val="tx1"/>
                </a:solidFill>
                <a:latin typeface="Arial" panose="020B0604020202020204" pitchFamily="34" charset="0"/>
              </a:rPr>
              <a:t>Copyright © 2016, 2012, 2008 Pearson Education, Inc.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479925" y="2982913"/>
            <a:ext cx="6286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27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001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9" name="Rectangle 13"/>
          <p:cNvSpPr>
            <a:spLocks noChangeArrowheads="1"/>
          </p:cNvSpPr>
          <p:nvPr userDrawn="1"/>
        </p:nvSpPr>
        <p:spPr bwMode="auto">
          <a:xfrm>
            <a:off x="0" y="990600"/>
            <a:ext cx="9144000" cy="7620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pic>
        <p:nvPicPr>
          <p:cNvPr id="1031" name="Picture 18" descr="PEARSON_BLACK_TEXT_FOR_PPT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477000"/>
            <a:ext cx="11430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9" descr="ALWAYS_LEARNING_BLACK_TEXT_FOR_PPT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6538913"/>
            <a:ext cx="17462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6643688" y="6415088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defRPr/>
            </a:pPr>
            <a:fld id="{B081F543-CA88-477B-A070-F6E87D5F6BDA}" type="slidenum">
              <a:rPr lang="en-US" altLang="en-US" sz="1600" smtClean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16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E1C2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851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851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851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85100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C85100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C85100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C85100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C851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19200"/>
        </a:buClr>
        <a:buSzPct val="70000"/>
        <a:buFont typeface="Wingdings" panose="05000000000000000000" pitchFamily="2" charset="2"/>
        <a:buChar char="q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SzPct val="70000"/>
        <a:buFont typeface="Wingdings" panose="05000000000000000000" pitchFamily="2" charset="2"/>
        <a:buChar char="q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19200"/>
        </a:buClr>
        <a:buSzPct val="70000"/>
        <a:buFont typeface="Wingdings" panose="05000000000000000000" pitchFamily="2" charset="2"/>
        <a:buChar char="q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19200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619200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619200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619200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619200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8C748F21-C434-4FA9-BF05-060084CC76E7}" type="datetimeFigureOut">
              <a:rPr lang="en-US" altLang="en-US"/>
              <a:pPr>
                <a:defRPr/>
              </a:pPr>
              <a:t>12/8/2015</a:t>
            </a:fld>
            <a:endParaRPr lang="en-US" altLang="en-US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7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AABD6A2-08D3-47D7-B8F1-26DCFC57C0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4.bin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emf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5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3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22.bin"/><Relationship Id="rId21" Type="http://schemas.openxmlformats.org/officeDocument/2006/relationships/oleObject" Target="../embeddings/oleObject31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26.bin"/><Relationship Id="rId24" Type="http://schemas.openxmlformats.org/officeDocument/2006/relationships/image" Target="../media/image44.wmf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9.wmf"/><Relationship Id="rId22" Type="http://schemas.openxmlformats.org/officeDocument/2006/relationships/image" Target="../media/image4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50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42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9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37.w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0.png"/><Relationship Id="rId5" Type="http://schemas.openxmlformats.org/officeDocument/2006/relationships/oleObject" Target="../embeddings/oleObject51.bin"/><Relationship Id="rId4" Type="http://schemas.openxmlformats.org/officeDocument/2006/relationships/image" Target="../media/image99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99.wmf"/><Relationship Id="rId4" Type="http://schemas.openxmlformats.org/officeDocument/2006/relationships/oleObject" Target="../embeddings/oleObject52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e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e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e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em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e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em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em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image" Target="../media/image119.emf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emf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em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emf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emf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emf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emf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66CC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968375"/>
            <a:ext cx="8534400" cy="1470025"/>
          </a:xfrm>
        </p:spPr>
        <p:txBody>
          <a:bodyPr/>
          <a:lstStyle/>
          <a:p>
            <a:r>
              <a:rPr lang="en-US" altLang="en-US" sz="6000" dirty="0" smtClean="0">
                <a:solidFill>
                  <a:schemeClr val="tx1"/>
                </a:solidFill>
              </a:rPr>
              <a:t>Finite Mathematics </a:t>
            </a:r>
            <a:r>
              <a:rPr lang="en-US" altLang="en-US" sz="4000" dirty="0" smtClean="0">
                <a:solidFill>
                  <a:schemeClr val="tx1"/>
                </a:solidFill>
              </a:rPr>
              <a:t>and</a:t>
            </a:r>
            <a:r>
              <a:rPr lang="en-US" altLang="en-US" sz="6000" dirty="0" smtClean="0">
                <a:solidFill>
                  <a:schemeClr val="tx1"/>
                </a:solidFill>
              </a:rPr>
              <a:t> Calculus </a:t>
            </a:r>
            <a:r>
              <a:rPr lang="en-US" altLang="en-US" sz="4000" dirty="0" smtClean="0">
                <a:solidFill>
                  <a:schemeClr val="tx1"/>
                </a:solidFill>
              </a:rPr>
              <a:t>with</a:t>
            </a:r>
            <a:r>
              <a:rPr lang="en-US" altLang="en-US" sz="6000" dirty="0" smtClean="0">
                <a:solidFill>
                  <a:schemeClr val="tx1"/>
                </a:solidFill>
              </a:rPr>
              <a:t> Applications</a:t>
            </a:r>
            <a:br>
              <a:rPr lang="en-US" altLang="en-US" sz="6000" dirty="0" smtClean="0">
                <a:solidFill>
                  <a:schemeClr val="tx1"/>
                </a:solidFill>
              </a:rPr>
            </a:br>
            <a:r>
              <a:rPr lang="en-US" altLang="en-US" sz="6000" dirty="0" smtClean="0">
                <a:solidFill>
                  <a:schemeClr val="tx1"/>
                </a:solidFill>
              </a:rPr>
              <a:t>10</a:t>
            </a:r>
            <a:r>
              <a:rPr lang="en-US" altLang="en-US" sz="6000" baseline="30000" dirty="0" smtClean="0">
                <a:solidFill>
                  <a:schemeClr val="tx1"/>
                </a:solidFill>
              </a:rPr>
              <a:t>th</a:t>
            </a:r>
            <a:r>
              <a:rPr lang="en-US" altLang="en-US" sz="6000" dirty="0" smtClean="0">
                <a:solidFill>
                  <a:schemeClr val="tx1"/>
                </a:solidFill>
              </a:rPr>
              <a:t> Edition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600" smtClean="0"/>
              <a:t>Lial / Greenwell / Ritchey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459601"/>
          </a:xfrm>
        </p:spPr>
        <p:txBody>
          <a:bodyPr/>
          <a:lstStyle/>
          <a:p>
            <a:r>
              <a:rPr lang="en-US" altLang="en-US" sz="2800" dirty="0"/>
              <a:t>Example</a:t>
            </a:r>
            <a:r>
              <a:rPr lang="en-US" altLang="en-US" sz="2800" dirty="0" smtClean="0"/>
              <a:t>: P</a:t>
            </a:r>
            <a:r>
              <a:rPr lang="en-US" sz="2800" dirty="0" smtClean="0"/>
              <a:t>ower </a:t>
            </a:r>
            <a:r>
              <a:rPr lang="en-US" sz="2800" dirty="0"/>
              <a:t>Rule</a:t>
            </a:r>
            <a:endParaRPr lang="en-US" altLang="en-US" sz="2800" dirty="0" smtClean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533400" y="1143000"/>
          <a:ext cx="1473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8" name="Equation" r:id="rId3" imgW="1473200" imgH="736600" progId="">
                  <p:embed/>
                </p:oleObj>
              </mc:Choice>
              <mc:Fallback>
                <p:oleObj name="Equation" r:id="rId3" imgW="1473200" imgH="7366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143000"/>
                        <a:ext cx="14732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752600" y="2057400"/>
          <a:ext cx="3429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9" name="Equation" r:id="rId5" imgW="3429000" imgH="342900" progId="">
                  <p:embed/>
                </p:oleObj>
              </mc:Choice>
              <mc:Fallback>
                <p:oleObj name="Equation" r:id="rId5" imgW="3429000" imgH="3429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057400"/>
                        <a:ext cx="34290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905000" y="2667000"/>
          <a:ext cx="3276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0" name="Equation" r:id="rId7" imgW="3276600" imgH="774700" progId="">
                  <p:embed/>
                </p:oleObj>
              </mc:Choice>
              <mc:Fallback>
                <p:oleObj name="Equation" r:id="rId7" imgW="3276600" imgH="7747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667000"/>
                        <a:ext cx="32766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3638550" y="3733800"/>
          <a:ext cx="2565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1" name="Equation" r:id="rId9" imgW="2565400" imgH="774700" progId="">
                  <p:embed/>
                </p:oleObj>
              </mc:Choice>
              <mc:Fallback>
                <p:oleObj name="Equation" r:id="rId9" imgW="2565400" imgH="7747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3733800"/>
                        <a:ext cx="25654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0" y="228600"/>
            <a:ext cx="1524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(Your Turn 2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001000" cy="5105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 smtClean="0"/>
              <a:t> </a:t>
            </a:r>
            <a:r>
              <a:rPr lang="en-US" altLang="en-US" sz="2400" dirty="0" smtClean="0">
                <a:solidFill>
                  <a:srgbClr val="7030A0"/>
                </a:solidFill>
              </a:rPr>
              <a:t>Solution:</a:t>
            </a:r>
            <a:r>
              <a:rPr lang="en-US" altLang="en-US" sz="2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67000" y="1676400"/>
            <a:ext cx="3516601" cy="399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3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381000"/>
          </a:xfrm>
        </p:spPr>
        <p:txBody>
          <a:bodyPr/>
          <a:lstStyle/>
          <a:p>
            <a:r>
              <a:rPr lang="en-US" alt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34200" y="145565"/>
            <a:ext cx="1349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(Figure 35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1600200"/>
            <a:ext cx="5954161" cy="433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7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001000" cy="3416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itle 1"/>
          <p:cNvSpPr>
            <a:spLocks noGrp="1"/>
          </p:cNvSpPr>
          <p:nvPr>
            <p:ph type="title"/>
          </p:nvPr>
        </p:nvSpPr>
        <p:spPr>
          <a:xfrm>
            <a:off x="304800" y="226199"/>
            <a:ext cx="7772400" cy="535801"/>
          </a:xfrm>
        </p:spPr>
        <p:txBody>
          <a:bodyPr/>
          <a:lstStyle/>
          <a:p>
            <a:r>
              <a:rPr lang="en-US" sz="2800" dirty="0" smtClean="0"/>
              <a:t>Example: </a:t>
            </a:r>
            <a:r>
              <a:rPr lang="en-US" sz="2800" dirty="0"/>
              <a:t>Rules of Integration</a:t>
            </a:r>
            <a:endParaRPr lang="en-US" altLang="en-US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 smtClean="0">
                <a:solidFill>
                  <a:srgbClr val="7030A0"/>
                </a:solidFill>
              </a:rPr>
              <a:t>Solution:</a:t>
            </a:r>
            <a:r>
              <a:rPr lang="en-US" altLang="en-US" sz="2400" dirty="0" smtClean="0"/>
              <a:t> By extending the sum and difference rules to more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 smtClean="0"/>
              <a:t>than two terms, we get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 smtClean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609600" y="1219200"/>
          <a:ext cx="2844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2" name="Equation" r:id="rId3" imgW="2844800" imgH="508000" progId="">
                  <p:embed/>
                </p:oleObj>
              </mc:Choice>
              <mc:Fallback>
                <p:oleObj name="Equation" r:id="rId3" imgW="2844800" imgH="5080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19200"/>
                        <a:ext cx="2844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533400" y="3048000"/>
          <a:ext cx="52451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3" name="Equation" r:id="rId5" imgW="5245100" imgH="508000" progId="">
                  <p:embed/>
                </p:oleObj>
              </mc:Choice>
              <mc:Fallback>
                <p:oleObj name="Equation" r:id="rId5" imgW="5245100" imgH="5080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48000"/>
                        <a:ext cx="5245100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590800" y="3657600"/>
          <a:ext cx="3213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4" name="Equation" r:id="rId7" imgW="3213100" imgH="889000" progId="">
                  <p:embed/>
                </p:oleObj>
              </mc:Choice>
              <mc:Fallback>
                <p:oleObj name="Equation" r:id="rId7" imgW="3213100" imgH="8890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657600"/>
                        <a:ext cx="32131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590800" y="4724400"/>
          <a:ext cx="2527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5" name="Equation" r:id="rId9" imgW="2527300" imgH="342900" progId="">
                  <p:embed/>
                </p:oleObj>
              </mc:Choice>
              <mc:Fallback>
                <p:oleObj name="Equation" r:id="rId9" imgW="2527300" imgH="3429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724400"/>
                        <a:ext cx="25273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0" y="228600"/>
            <a:ext cx="1524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(Your Turn 3 in Text)</a:t>
            </a:r>
            <a:endParaRPr lang="en-US" sz="1200" dirty="0">
              <a:solidFill>
                <a:srgbClr val="C851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itle 1"/>
          <p:cNvSpPr>
            <a:spLocks noGrp="1"/>
          </p:cNvSpPr>
          <p:nvPr>
            <p:ph type="title"/>
          </p:nvPr>
        </p:nvSpPr>
        <p:spPr>
          <a:xfrm>
            <a:off x="291296" y="202557"/>
            <a:ext cx="7772400" cy="561201"/>
          </a:xfrm>
        </p:spPr>
        <p:txBody>
          <a:bodyPr/>
          <a:lstStyle/>
          <a:p>
            <a:r>
              <a:rPr lang="en-US" sz="2800" dirty="0"/>
              <a:t>Example: Rules of Integration</a:t>
            </a:r>
            <a:endParaRPr lang="en-US" altLang="en-US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 smtClean="0">
                <a:solidFill>
                  <a:srgbClr val="7030A0"/>
                </a:solidFill>
              </a:rPr>
              <a:t>    Solution: </a:t>
            </a:r>
            <a:r>
              <a:rPr lang="en-US" altLang="en-US" sz="2400" dirty="0" smtClean="0"/>
              <a:t>First rewrite the integrand as follows.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762000" y="1143000"/>
          <a:ext cx="1930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2" name="Equation" r:id="rId3" imgW="1930400" imgH="812800" progId="">
                  <p:embed/>
                </p:oleObj>
              </mc:Choice>
              <mc:Fallback>
                <p:oleObj name="Equation" r:id="rId3" imgW="1930400" imgH="8128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143000"/>
                        <a:ext cx="19304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838200" y="2743200"/>
          <a:ext cx="4165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3" name="Equation" r:id="rId5" imgW="4165600" imgH="889000" progId="">
                  <p:embed/>
                </p:oleObj>
              </mc:Choice>
              <mc:Fallback>
                <p:oleObj name="Equation" r:id="rId5" imgW="4165600" imgH="8890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743200"/>
                        <a:ext cx="41656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5105400" y="2895600"/>
          <a:ext cx="2349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4" name="Equation" r:id="rId7" imgW="2349500" imgH="508000" progId="">
                  <p:embed/>
                </p:oleObj>
              </mc:Choice>
              <mc:Fallback>
                <p:oleObj name="Equation" r:id="rId7" imgW="2349500" imgH="5080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895600"/>
                        <a:ext cx="2349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905000" y="3962400"/>
          <a:ext cx="2997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5" name="Equation" r:id="rId9" imgW="2997200" imgH="279400" progId="">
                  <p:embed/>
                </p:oleObj>
              </mc:Choice>
              <mc:Fallback>
                <p:oleObj name="Equation" r:id="rId9" imgW="2997200" imgH="2794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962400"/>
                        <a:ext cx="29972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2667000" y="4495800"/>
          <a:ext cx="4610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6" name="Equation" r:id="rId11" imgW="4610100" imgH="774700" progId="">
                  <p:embed/>
                </p:oleObj>
              </mc:Choice>
              <mc:Fallback>
                <p:oleObj name="Equation" r:id="rId11" imgW="4610100" imgH="7747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46101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58000" y="228600"/>
            <a:ext cx="1524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(Your Turn 4 in Text)</a:t>
            </a:r>
            <a:endParaRPr lang="en-US" sz="1200" dirty="0">
              <a:solidFill>
                <a:srgbClr val="C851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356558"/>
            <a:ext cx="8001000" cy="4678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001000" cy="19453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itle 1"/>
          <p:cNvSpPr>
            <a:spLocks noGrp="1"/>
          </p:cNvSpPr>
          <p:nvPr>
            <p:ph type="title"/>
          </p:nvPr>
        </p:nvSpPr>
        <p:spPr>
          <a:xfrm>
            <a:off x="304800" y="276999"/>
            <a:ext cx="7772400" cy="408801"/>
          </a:xfrm>
        </p:spPr>
        <p:txBody>
          <a:bodyPr/>
          <a:lstStyle/>
          <a:p>
            <a:r>
              <a:rPr lang="en-US" sz="2800" dirty="0"/>
              <a:t>Example: Exponential </a:t>
            </a:r>
            <a:r>
              <a:rPr lang="en-US" sz="2800" dirty="0" smtClean="0"/>
              <a:t>Functions</a:t>
            </a:r>
            <a:endParaRPr lang="en-US" altLang="en-US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001000" cy="5105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 smtClean="0">
                <a:solidFill>
                  <a:srgbClr val="7030A0"/>
                </a:solidFill>
              </a:rPr>
              <a:t>  Solution:  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762000" y="1143000"/>
          <a:ext cx="24765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8" name="Equation" r:id="rId3" imgW="2476500" imgH="812800" progId="">
                  <p:embed/>
                </p:oleObj>
              </mc:Choice>
              <mc:Fallback>
                <p:oleObj name="Equation" r:id="rId3" imgW="2476500" imgH="8128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143000"/>
                        <a:ext cx="24765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2241550" y="2438400"/>
          <a:ext cx="42037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9" name="Equation" r:id="rId5" imgW="4203700" imgH="812800" progId="">
                  <p:embed/>
                </p:oleObj>
              </mc:Choice>
              <mc:Fallback>
                <p:oleObj name="Equation" r:id="rId5" imgW="4203700" imgH="8128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2438400"/>
                        <a:ext cx="42037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0" y="228600"/>
            <a:ext cx="1524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(Your Turn 5 in Text)</a:t>
            </a:r>
            <a:endParaRPr lang="en-US" sz="1200" dirty="0">
              <a:solidFill>
                <a:srgbClr val="C851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itle 1"/>
          <p:cNvSpPr>
            <a:spLocks noGrp="1"/>
          </p:cNvSpPr>
          <p:nvPr>
            <p:ph type="title"/>
          </p:nvPr>
        </p:nvSpPr>
        <p:spPr>
          <a:xfrm>
            <a:off x="304800" y="276999"/>
            <a:ext cx="7772400" cy="408801"/>
          </a:xfrm>
        </p:spPr>
        <p:txBody>
          <a:bodyPr/>
          <a:lstStyle/>
          <a:p>
            <a:r>
              <a:rPr lang="en-US" sz="2800" dirty="0" smtClean="0"/>
              <a:t>Example: Slope</a:t>
            </a:r>
            <a:endParaRPr lang="en-US" altLang="en-US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58000" y="228600"/>
            <a:ext cx="1524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(Your Turn 7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066798"/>
                <a:ext cx="8001000" cy="525780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Find an equation of </a:t>
                </a:r>
                <a:r>
                  <a:rPr lang="en-US" sz="2400" dirty="0"/>
                  <a:t>the curve whose tangent </a:t>
                </a:r>
                <a:r>
                  <a:rPr lang="en-US" sz="2400" dirty="0" smtClean="0"/>
                  <a:t>line has </a:t>
                </a:r>
                <a:r>
                  <a:rPr lang="en-US" sz="2400" dirty="0"/>
                  <a:t>slope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sz="2400" dirty="0" smtClean="0"/>
                  <a:t>+ 4 and passes </a:t>
                </a:r>
                <a:r>
                  <a:rPr lang="en-US" sz="2400" dirty="0"/>
                  <a:t>through the point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2).</m:t>
                    </m:r>
                  </m:oMath>
                </a14:m>
                <a:endParaRPr lang="en-US" altLang="en-US" sz="2400" dirty="0" smtClean="0"/>
              </a:p>
              <a:p>
                <a:pPr marL="0" indent="0">
                  <a:buNone/>
                </a:pPr>
                <a:r>
                  <a:rPr lang="en-US" altLang="en-US" sz="2400" dirty="0" smtClean="0">
                    <a:solidFill>
                      <a:srgbClr val="7030A0"/>
                    </a:solidFill>
                  </a:rPr>
                  <a:t>Solution: </a:t>
                </a:r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sz="2400" dirty="0"/>
                  <a:t>+ </a:t>
                </a:r>
                <a:r>
                  <a:rPr lang="en-US" sz="2400" dirty="0" smtClean="0"/>
                  <a:t>4,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m:rPr>
                              <m:nor/>
                            </m:rPr>
                            <a:rPr lang="en-US" sz="2400" dirty="0"/>
                            <m:t>+ 4</m:t>
                          </m:r>
                          <m:r>
                            <m:rPr>
                              <m:nor/>
                            </m:rPr>
                            <a:rPr lang="en-US" sz="2400" b="0" i="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n-US" sz="2400" b="0" i="0" dirty="0" smtClean="0"/>
                            <m:t>d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=3</m:t>
                          </m:r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3/2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3/2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sz="2400" dirty="0"/>
                            <m:t>+ 4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3/2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2400" dirty="0"/>
                        <m:t>4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The </a:t>
                </a:r>
                <a:r>
                  <a:rPr lang="en-US" sz="2400" dirty="0"/>
                  <a:t>graph of </a:t>
                </a:r>
                <a:r>
                  <a:rPr lang="en-US" sz="2400" i="1" dirty="0"/>
                  <a:t>ƒ </a:t>
                </a:r>
                <a:r>
                  <a:rPr lang="en-US" sz="2400" dirty="0"/>
                  <a:t>passes through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1, −2</m:t>
                        </m:r>
                      </m:e>
                    </m:d>
                  </m:oMath>
                </a14:m>
                <a:r>
                  <a:rPr lang="en-US" sz="2400" dirty="0" smtClean="0"/>
                  <a:t>, </a:t>
                </a:r>
                <a:r>
                  <a:rPr lang="en-US" sz="2400" dirty="0"/>
                  <a:t>so </a:t>
                </a:r>
                <a:r>
                  <a:rPr lang="en-US" sz="2400" i="1" dirty="0"/>
                  <a:t>C </a:t>
                </a:r>
                <a:r>
                  <a:rPr lang="en-US" sz="2400" dirty="0"/>
                  <a:t>can be found by substituting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for </a:t>
                </a:r>
                <a:r>
                  <a:rPr lang="en-US" sz="2400" i="1" dirty="0"/>
                  <a:t>x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24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−2=2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3/2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sz="240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−2=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sz="240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/>
                  <a:t>                             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 −8</m:t>
                    </m:r>
                  </m:oMath>
                </a14:m>
                <a:endParaRPr lang="en-US" altLang="en-US" sz="24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/>
                  <a:t>Therefore,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+ 4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−8.</m:t>
                    </m:r>
                  </m:oMath>
                </a14:m>
                <a:endParaRPr lang="en-US" altLang="en-US" sz="2400" dirty="0" smtClean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066798"/>
                <a:ext cx="8001000" cy="5257802"/>
              </a:xfrm>
              <a:blipFill rotWithShape="0">
                <a:blip r:embed="rId2"/>
                <a:stretch>
                  <a:fillRect l="-1220" t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23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590800" y="1600200"/>
            <a:ext cx="3962400" cy="1143000"/>
          </a:xfrm>
        </p:spPr>
        <p:txBody>
          <a:bodyPr/>
          <a:lstStyle/>
          <a:p>
            <a:r>
              <a:rPr lang="en-US" sz="7200" dirty="0" smtClean="0">
                <a:solidFill>
                  <a:schemeClr val="tx1"/>
                </a:solidFill>
              </a:rPr>
              <a:t>15.2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162175" y="3200400"/>
            <a:ext cx="4802188" cy="1752600"/>
          </a:xfrm>
          <a:noFill/>
        </p:spPr>
        <p:txBody>
          <a:bodyPr/>
          <a:lstStyle/>
          <a:p>
            <a:pPr algn="ctr">
              <a:buNone/>
            </a:pPr>
            <a:r>
              <a:rPr lang="en-US" altLang="en-US" sz="4400" dirty="0" smtClean="0"/>
              <a:t>Substitution</a:t>
            </a:r>
            <a:endParaRPr lang="en-US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469900"/>
          </a:xfrm>
        </p:spPr>
        <p:txBody>
          <a:bodyPr/>
          <a:lstStyle/>
          <a:p>
            <a:r>
              <a:rPr lang="en-US" altLang="en-US" sz="2800" dirty="0" smtClean="0"/>
              <a:t>Example: </a:t>
            </a:r>
            <a:r>
              <a:rPr lang="en-US" sz="2800" dirty="0"/>
              <a:t>Substitution</a:t>
            </a:r>
            <a:endParaRPr lang="en-US" altLang="en-US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001000" cy="4495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 smtClean="0"/>
              <a:t>   </a:t>
            </a:r>
            <a:r>
              <a:rPr lang="en-US" altLang="en-US" sz="2400" dirty="0" smtClean="0">
                <a:solidFill>
                  <a:srgbClr val="7030A0"/>
                </a:solidFill>
              </a:rPr>
              <a:t>Solution: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 smtClean="0"/>
              <a:t>   Now substitute.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 smtClean="0"/>
              <a:t>   Now replace </a:t>
            </a:r>
            <a:r>
              <a:rPr lang="en-US" altLang="en-US" sz="2400" i="1" dirty="0" smtClean="0"/>
              <a:t>u</a:t>
            </a:r>
            <a:r>
              <a:rPr lang="en-US" altLang="en-US" sz="2400" dirty="0" smtClean="0"/>
              <a:t> with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685800" y="1219200"/>
          <a:ext cx="2705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6" name="Equation" r:id="rId3" imgW="2705100" imgH="508000" progId="">
                  <p:embed/>
                </p:oleObj>
              </mc:Choice>
              <mc:Fallback>
                <p:oleObj name="Equation" r:id="rId3" imgW="2705100" imgH="5080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19200"/>
                        <a:ext cx="27051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905000" y="2057400"/>
          <a:ext cx="4914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7" name="Equation" r:id="rId5" imgW="4914900" imgH="342900" progId="">
                  <p:embed/>
                </p:oleObj>
              </mc:Choice>
              <mc:Fallback>
                <p:oleObj name="Equation" r:id="rId5" imgW="4914900" imgH="3429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057400"/>
                        <a:ext cx="49149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762000" y="3048000"/>
          <a:ext cx="5461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8" name="Equation" r:id="rId7" imgW="5461000" imgH="508000" progId="">
                  <p:embed/>
                </p:oleObj>
              </mc:Choice>
              <mc:Fallback>
                <p:oleObj name="Equation" r:id="rId7" imgW="5461000" imgH="5080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048000"/>
                        <a:ext cx="5461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6324600" y="2895600"/>
          <a:ext cx="10922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9" name="Equation" r:id="rId9" imgW="1091726" imgH="774364" progId="">
                  <p:embed/>
                </p:oleObj>
              </mc:Choice>
              <mc:Fallback>
                <p:oleObj name="Equation" r:id="rId9" imgW="1091726" imgH="774364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895600"/>
                        <a:ext cx="10922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3200400" y="3810000"/>
          <a:ext cx="889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0" name="Equation" r:id="rId11" imgW="888614" imgH="342751" progId="">
                  <p:embed/>
                </p:oleObj>
              </mc:Choice>
              <mc:Fallback>
                <p:oleObj name="Equation" r:id="rId11" imgW="888614" imgH="342751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810000"/>
                        <a:ext cx="8890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2667000" y="4495800"/>
          <a:ext cx="2044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1" name="Equation" r:id="rId13" imgW="2044700" imgH="774700" progId="">
                  <p:embed/>
                </p:oleObj>
              </mc:Choice>
              <mc:Fallback>
                <p:oleObj name="Equation" r:id="rId13" imgW="2044700" imgH="7747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0447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58000" y="228600"/>
            <a:ext cx="1524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(Your Turn 1 in Text)</a:t>
            </a:r>
            <a:endParaRPr lang="en-US" sz="1200" dirty="0">
              <a:solidFill>
                <a:srgbClr val="C851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62000" y="457200"/>
            <a:ext cx="76200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Chapter </a:t>
            </a:r>
            <a:r>
              <a:rPr lang="en-US" sz="7200" dirty="0" smtClean="0">
                <a:solidFill>
                  <a:schemeClr val="tx1"/>
                </a:solidFill>
              </a:rPr>
              <a:t>15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152650" y="1981200"/>
            <a:ext cx="4781550" cy="175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en-US" sz="5400" dirty="0" smtClean="0">
                <a:solidFill>
                  <a:schemeClr val="tx1"/>
                </a:solidFill>
              </a:rPr>
              <a:t>Integration</a:t>
            </a:r>
            <a:endParaRPr lang="en-US" altLang="en-US" sz="5400" dirty="0">
              <a:solidFill>
                <a:schemeClr val="tx1"/>
              </a:solidFill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57375" y="4214813"/>
            <a:ext cx="5381625" cy="1920875"/>
            <a:chOff x="1296" y="2751"/>
            <a:chExt cx="3390" cy="1210"/>
          </a:xfrm>
        </p:grpSpPr>
        <p:sp>
          <p:nvSpPr>
            <p:cNvPr id="5125" name="Text Box 8"/>
            <p:cNvSpPr txBox="1">
              <a:spLocks noChangeArrowheads="1"/>
            </p:cNvSpPr>
            <p:nvPr/>
          </p:nvSpPr>
          <p:spPr bwMode="auto">
            <a:xfrm>
              <a:off x="1495" y="3059"/>
              <a:ext cx="3191" cy="9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855663">
                <a:buFontTx/>
                <a:buChar char="•"/>
              </a:pPr>
              <a:r>
                <a:rPr lang="en-US" sz="2200">
                  <a:solidFill>
                    <a:schemeClr val="tx1"/>
                  </a:solidFill>
                </a:rPr>
                <a:t>  Definitions, Theorems, Properties</a:t>
              </a:r>
            </a:p>
            <a:p>
              <a:pPr marL="855663">
                <a:buFontTx/>
                <a:buChar char="•"/>
              </a:pPr>
              <a:r>
                <a:rPr lang="en-US" sz="2200">
                  <a:solidFill>
                    <a:schemeClr val="tx1"/>
                  </a:solidFill>
                </a:rPr>
                <a:t>  Examples</a:t>
              </a:r>
            </a:p>
            <a:p>
              <a:pPr marL="855663">
                <a:buFontTx/>
                <a:buChar char="•"/>
              </a:pPr>
              <a:r>
                <a:rPr lang="en-US" sz="2200">
                  <a:solidFill>
                    <a:schemeClr val="tx1"/>
                  </a:solidFill>
                </a:rPr>
                <a:t>  Figures</a:t>
              </a:r>
            </a:p>
            <a:p>
              <a:pPr marL="855663">
                <a:buFontTx/>
                <a:buChar char="•"/>
              </a:pPr>
              <a:r>
                <a:rPr lang="en-US" sz="2200">
                  <a:solidFill>
                    <a:schemeClr val="tx1"/>
                  </a:solidFill>
                </a:rPr>
                <a:t>  Tables </a:t>
              </a:r>
            </a:p>
          </p:txBody>
        </p:sp>
        <p:sp>
          <p:nvSpPr>
            <p:cNvPr id="5126" name="Text Box 9"/>
            <p:cNvSpPr txBox="1">
              <a:spLocks noChangeArrowheads="1"/>
            </p:cNvSpPr>
            <p:nvPr/>
          </p:nvSpPr>
          <p:spPr bwMode="auto">
            <a:xfrm>
              <a:off x="1296" y="2751"/>
              <a:ext cx="790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chemeClr val="tx1"/>
                  </a:solidFill>
                </a:rPr>
                <a:t>Contains: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501650"/>
          </a:xfrm>
        </p:spPr>
        <p:txBody>
          <a:bodyPr/>
          <a:lstStyle/>
          <a:p>
            <a:r>
              <a:rPr lang="en-US" altLang="en-US" sz="2800" dirty="0"/>
              <a:t>Example: </a:t>
            </a:r>
            <a:r>
              <a:rPr lang="en-US" sz="2800" dirty="0"/>
              <a:t>Substitution</a:t>
            </a:r>
            <a:endParaRPr lang="en-US" altLang="en-US" sz="2800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001000" cy="4495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 smtClean="0">
                <a:solidFill>
                  <a:srgbClr val="7030A0"/>
                </a:solidFill>
              </a:rPr>
              <a:t>   Solution: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685800" y="1295400"/>
          <a:ext cx="2667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0" name="Equation" r:id="rId3" imgW="2667000" imgH="546100" progId="">
                  <p:embed/>
                </p:oleObj>
              </mc:Choice>
              <mc:Fallback>
                <p:oleObj name="Equation" r:id="rId3" imgW="2667000" imgH="5461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95400"/>
                        <a:ext cx="26670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905000" y="2057400"/>
          <a:ext cx="5118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1" name="Equation" r:id="rId5" imgW="5118100" imgH="393700" progId="">
                  <p:embed/>
                </p:oleObj>
              </mc:Choice>
              <mc:Fallback>
                <p:oleObj name="Equation" r:id="rId5" imgW="5118100" imgH="3937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057400"/>
                        <a:ext cx="5118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704850" y="2590800"/>
          <a:ext cx="4953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2" name="Equation" r:id="rId7" imgW="4953000" imgH="723900" progId="">
                  <p:embed/>
                </p:oleObj>
              </mc:Choice>
              <mc:Fallback>
                <p:oleObj name="Equation" r:id="rId7" imgW="4953000" imgH="7239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2590800"/>
                        <a:ext cx="49530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7"/>
          <p:cNvGraphicFramePr>
            <a:graphicFrameLocks noChangeAspect="1"/>
          </p:cNvGraphicFramePr>
          <p:nvPr/>
        </p:nvGraphicFramePr>
        <p:xfrm>
          <a:off x="3644900" y="1936750"/>
          <a:ext cx="177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3" name="Equation" r:id="rId9" imgW="177646" imgH="291847" progId="">
                  <p:embed/>
                </p:oleObj>
              </mc:Choice>
              <mc:Fallback>
                <p:oleObj name="Equation" r:id="rId9" imgW="177646" imgH="291847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1936750"/>
                        <a:ext cx="1778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5715000" y="2514600"/>
          <a:ext cx="3073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4" name="Equation" r:id="rId11" imgW="3073400" imgH="723900" progId="">
                  <p:embed/>
                </p:oleObj>
              </mc:Choice>
              <mc:Fallback>
                <p:oleObj name="Equation" r:id="rId11" imgW="3073400" imgH="7239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14600"/>
                        <a:ext cx="30734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685800" y="3505200"/>
          <a:ext cx="1485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5" name="Equation" r:id="rId13" imgW="1485255" imgH="723586" progId="">
                  <p:embed/>
                </p:oleObj>
              </mc:Choice>
              <mc:Fallback>
                <p:oleObj name="Equation" r:id="rId13" imgW="1485255" imgH="723586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05200"/>
                        <a:ext cx="14859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2209800" y="3505200"/>
          <a:ext cx="1511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6" name="Equation" r:id="rId15" imgW="1511300" imgH="723900" progId="">
                  <p:embed/>
                </p:oleObj>
              </mc:Choice>
              <mc:Fallback>
                <p:oleObj name="Equation" r:id="rId15" imgW="1511300" imgH="7239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505200"/>
                        <a:ext cx="15113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3733800" y="3505200"/>
          <a:ext cx="1765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7" name="Equation" r:id="rId17" imgW="1764534" imgH="774364" progId="">
                  <p:embed/>
                </p:oleObj>
              </mc:Choice>
              <mc:Fallback>
                <p:oleObj name="Equation" r:id="rId17" imgW="1764534" imgH="774364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505200"/>
                        <a:ext cx="17653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5486400" y="3505200"/>
          <a:ext cx="1866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8" name="Equation" r:id="rId19" imgW="1866090" imgH="774364" progId="">
                  <p:embed/>
                </p:oleObj>
              </mc:Choice>
              <mc:Fallback>
                <p:oleObj name="Equation" r:id="rId19" imgW="1866090" imgH="774364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505200"/>
                        <a:ext cx="18669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/>
        </p:nvGraphicFramePr>
        <p:xfrm>
          <a:off x="685800" y="4572000"/>
          <a:ext cx="1536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9" name="Equation" r:id="rId21" imgW="1536700" imgH="736600" progId="">
                  <p:embed/>
                </p:oleObj>
              </mc:Choice>
              <mc:Fallback>
                <p:oleObj name="Equation" r:id="rId21" imgW="1536700" imgH="73660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572000"/>
                        <a:ext cx="15367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/>
        </p:nvGraphicFramePr>
        <p:xfrm>
          <a:off x="2311400" y="4648200"/>
          <a:ext cx="2565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0" name="Equation" r:id="rId23" imgW="2565400" imgH="736600" progId="">
                  <p:embed/>
                </p:oleObj>
              </mc:Choice>
              <mc:Fallback>
                <p:oleObj name="Equation" r:id="rId23" imgW="2565400" imgH="73660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4648200"/>
                        <a:ext cx="25654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58000" y="228600"/>
            <a:ext cx="1524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(Your Turn 2 in Text)</a:t>
            </a:r>
            <a:endParaRPr lang="en-US" sz="1200" dirty="0">
              <a:solidFill>
                <a:srgbClr val="C851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510401"/>
          </a:xfrm>
        </p:spPr>
        <p:txBody>
          <a:bodyPr/>
          <a:lstStyle/>
          <a:p>
            <a:r>
              <a:rPr lang="en-US" altLang="en-US" sz="2800" dirty="0"/>
              <a:t>Example: </a:t>
            </a:r>
            <a:r>
              <a:rPr lang="en-US" sz="2800" dirty="0"/>
              <a:t>Substitution</a:t>
            </a:r>
            <a:endParaRPr lang="en-US" altLang="en-US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001000" cy="5105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 smtClean="0">
                <a:solidFill>
                  <a:srgbClr val="7030A0"/>
                </a:solidFill>
              </a:rPr>
              <a:t>    Solution:</a:t>
            </a:r>
            <a:r>
              <a:rPr lang="en-US" altLang="en-US" sz="2400" dirty="0" smtClean="0"/>
              <a:t>                    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838200" y="1295400"/>
          <a:ext cx="2159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4" name="Equation" r:id="rId3" imgW="2159000" imgH="736600" progId="">
                  <p:embed/>
                </p:oleObj>
              </mc:Choice>
              <mc:Fallback>
                <p:oleObj name="Equation" r:id="rId3" imgW="2159000" imgH="7366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95400"/>
                        <a:ext cx="21590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981200" y="2057400"/>
          <a:ext cx="6375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5" name="Equation" r:id="rId5" imgW="6375400" imgH="406400" progId="">
                  <p:embed/>
                </p:oleObj>
              </mc:Choice>
              <mc:Fallback>
                <p:oleObj name="Equation" r:id="rId5" imgW="6375400" imgH="4064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057400"/>
                        <a:ext cx="6375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057400" y="2590800"/>
          <a:ext cx="3454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6" name="Equation" r:id="rId7" imgW="3454400" imgH="736600" progId="">
                  <p:embed/>
                </p:oleObj>
              </mc:Choice>
              <mc:Fallback>
                <p:oleObj name="Equation" r:id="rId7" imgW="3454400" imgH="736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590800"/>
                        <a:ext cx="34544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3581400" y="3505200"/>
          <a:ext cx="1054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7" name="Equation" r:id="rId9" imgW="1054100" imgH="736600" progId="">
                  <p:embed/>
                </p:oleObj>
              </mc:Choice>
              <mc:Fallback>
                <p:oleObj name="Equation" r:id="rId9" imgW="1054100" imgH="7366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505200"/>
                        <a:ext cx="10541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3581400" y="4419600"/>
          <a:ext cx="1524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8" name="Equation" r:id="rId11" imgW="1524000" imgH="723900" progId="">
                  <p:embed/>
                </p:oleObj>
              </mc:Choice>
              <mc:Fallback>
                <p:oleObj name="Equation" r:id="rId11" imgW="1524000" imgH="7239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419600"/>
                        <a:ext cx="15240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3606800" y="5257800"/>
          <a:ext cx="2235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9" name="Equation" r:id="rId13" imgW="2235200" imgH="723900" progId="">
                  <p:embed/>
                </p:oleObj>
              </mc:Choice>
              <mc:Fallback>
                <p:oleObj name="Equation" r:id="rId13" imgW="2235200" imgH="7239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5257800"/>
                        <a:ext cx="22352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58000" y="228600"/>
            <a:ext cx="1524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(Your Turn 4 in Text)</a:t>
            </a:r>
            <a:endParaRPr lang="en-US" sz="1200" dirty="0">
              <a:solidFill>
                <a:srgbClr val="C851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295400"/>
            <a:ext cx="8001000" cy="31148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295400"/>
            <a:ext cx="8001000" cy="249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0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381000"/>
          </a:xfrm>
        </p:spPr>
        <p:txBody>
          <a:bodyPr/>
          <a:lstStyle/>
          <a:p>
            <a:r>
              <a:rPr lang="en-US" alt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10400" y="180201"/>
            <a:ext cx="1272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(Figure 2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90800" y="1447800"/>
            <a:ext cx="3821760" cy="264895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498288" y="3048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kern="0" dirty="0" smtClean="0">
                <a:solidFill>
                  <a:srgbClr val="B0181C"/>
                </a:solidFill>
              </a:rPr>
              <a:t>Substitution (Using a Graphing Calculator)</a:t>
            </a:r>
          </a:p>
        </p:txBody>
      </p:sp>
    </p:spTree>
    <p:extLst>
      <p:ext uri="{BB962C8B-B14F-4D97-AF65-F5344CB8AC3E}">
        <p14:creationId xmlns:p14="http://schemas.microsoft.com/office/powerpoint/2010/main" val="79707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590800" y="1600200"/>
            <a:ext cx="3962400" cy="1143000"/>
          </a:xfrm>
        </p:spPr>
        <p:txBody>
          <a:bodyPr/>
          <a:lstStyle/>
          <a:p>
            <a:r>
              <a:rPr lang="en-US" sz="7200" dirty="0" smtClean="0">
                <a:solidFill>
                  <a:schemeClr val="tx1"/>
                </a:solidFill>
              </a:rPr>
              <a:t>15.3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162175" y="3200400"/>
            <a:ext cx="4802188" cy="1752600"/>
          </a:xfrm>
          <a:noFill/>
        </p:spPr>
        <p:txBody>
          <a:bodyPr/>
          <a:lstStyle/>
          <a:p>
            <a:pPr algn="ctr">
              <a:buNone/>
            </a:pPr>
            <a:r>
              <a:rPr lang="en-US" altLang="en-US" sz="4400" dirty="0" smtClean="0"/>
              <a:t>Area and the Definite Integral</a:t>
            </a:r>
            <a:endParaRPr lang="en-US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381000"/>
          </a:xfrm>
        </p:spPr>
        <p:txBody>
          <a:bodyPr/>
          <a:lstStyle/>
          <a:p>
            <a:r>
              <a:rPr lang="en-US" alt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10400" y="180201"/>
            <a:ext cx="1272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(Figure 3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43200" y="1828800"/>
            <a:ext cx="3161340" cy="381248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498288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kern="0" dirty="0" smtClean="0">
                <a:solidFill>
                  <a:srgbClr val="B0181C"/>
                </a:solidFill>
              </a:rPr>
              <a:t>Area and the Definite Integral</a:t>
            </a:r>
          </a:p>
        </p:txBody>
      </p:sp>
    </p:spTree>
    <p:extLst>
      <p:ext uri="{BB962C8B-B14F-4D97-AF65-F5344CB8AC3E}">
        <p14:creationId xmlns:p14="http://schemas.microsoft.com/office/powerpoint/2010/main" val="261263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381000"/>
          </a:xfrm>
        </p:spPr>
        <p:txBody>
          <a:bodyPr/>
          <a:lstStyle/>
          <a:p>
            <a:r>
              <a:rPr lang="en-US" alt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10400" y="180201"/>
            <a:ext cx="1272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(Figure 4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38400" y="2057400"/>
            <a:ext cx="4253341" cy="312403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498288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kern="0" dirty="0" smtClean="0">
                <a:solidFill>
                  <a:srgbClr val="B0181C"/>
                </a:solidFill>
              </a:rPr>
              <a:t>Approximation of Area</a:t>
            </a:r>
          </a:p>
        </p:txBody>
      </p:sp>
    </p:spTree>
    <p:extLst>
      <p:ext uri="{BB962C8B-B14F-4D97-AF65-F5344CB8AC3E}">
        <p14:creationId xmlns:p14="http://schemas.microsoft.com/office/powerpoint/2010/main" val="333331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381000"/>
          </a:xfrm>
        </p:spPr>
        <p:txBody>
          <a:bodyPr/>
          <a:lstStyle/>
          <a:p>
            <a:r>
              <a:rPr lang="en-US" alt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10400" y="180201"/>
            <a:ext cx="1272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(Figure 5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38400" y="1981200"/>
            <a:ext cx="4228020" cy="337471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498288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kern="0" dirty="0" smtClean="0">
                <a:solidFill>
                  <a:srgbClr val="B0181C"/>
                </a:solidFill>
              </a:rPr>
              <a:t>Approximation of Area</a:t>
            </a:r>
          </a:p>
        </p:txBody>
      </p:sp>
    </p:spTree>
    <p:extLst>
      <p:ext uri="{BB962C8B-B14F-4D97-AF65-F5344CB8AC3E}">
        <p14:creationId xmlns:p14="http://schemas.microsoft.com/office/powerpoint/2010/main" val="40491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381000"/>
          </a:xfrm>
        </p:spPr>
        <p:txBody>
          <a:bodyPr/>
          <a:lstStyle/>
          <a:p>
            <a:r>
              <a:rPr lang="en-US" alt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10400" y="180201"/>
            <a:ext cx="1272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(Figure 6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0" y="2133600"/>
            <a:ext cx="4343400" cy="312012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498288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kern="0" dirty="0" smtClean="0">
                <a:solidFill>
                  <a:srgbClr val="B0181C"/>
                </a:solidFill>
              </a:rPr>
              <a:t>Approximation of Area</a:t>
            </a:r>
          </a:p>
        </p:txBody>
      </p:sp>
    </p:spTree>
    <p:extLst>
      <p:ext uri="{BB962C8B-B14F-4D97-AF65-F5344CB8AC3E}">
        <p14:creationId xmlns:p14="http://schemas.microsoft.com/office/powerpoint/2010/main" val="263314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590800" y="1600200"/>
            <a:ext cx="3962400" cy="1143000"/>
          </a:xfrm>
        </p:spPr>
        <p:txBody>
          <a:bodyPr/>
          <a:lstStyle/>
          <a:p>
            <a:r>
              <a:rPr lang="en-US" sz="7200" dirty="0" smtClean="0">
                <a:solidFill>
                  <a:schemeClr val="tx1"/>
                </a:solidFill>
              </a:rPr>
              <a:t>15.1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162175" y="3200400"/>
            <a:ext cx="4802188" cy="1752600"/>
          </a:xfrm>
          <a:noFill/>
        </p:spPr>
        <p:txBody>
          <a:bodyPr/>
          <a:lstStyle/>
          <a:p>
            <a:pPr algn="ctr">
              <a:buNone/>
            </a:pPr>
            <a:r>
              <a:rPr lang="en-US" altLang="en-US" sz="4400" dirty="0" err="1" smtClean="0"/>
              <a:t>Antiderivatives</a:t>
            </a:r>
            <a:endParaRPr lang="en-US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381000"/>
          </a:xfrm>
        </p:spPr>
        <p:txBody>
          <a:bodyPr/>
          <a:lstStyle/>
          <a:p>
            <a:r>
              <a:rPr lang="en-US" alt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10400" y="180201"/>
            <a:ext cx="1272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(Figure 7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4600" y="2057400"/>
            <a:ext cx="4050181" cy="297232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498288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kern="0" dirty="0" smtClean="0">
                <a:solidFill>
                  <a:srgbClr val="B0181C"/>
                </a:solidFill>
              </a:rPr>
              <a:t>Approximation of Area</a:t>
            </a:r>
          </a:p>
        </p:txBody>
      </p:sp>
    </p:spTree>
    <p:extLst>
      <p:ext uri="{BB962C8B-B14F-4D97-AF65-F5344CB8AC3E}">
        <p14:creationId xmlns:p14="http://schemas.microsoft.com/office/powerpoint/2010/main" val="352957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381000"/>
          </a:xfrm>
        </p:spPr>
        <p:txBody>
          <a:bodyPr/>
          <a:lstStyle/>
          <a:p>
            <a:r>
              <a:rPr lang="en-US" alt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10400" y="180201"/>
            <a:ext cx="1272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(Figure 8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33600" y="1676400"/>
            <a:ext cx="4532581" cy="426794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498288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kern="0" dirty="0" smtClean="0">
                <a:solidFill>
                  <a:srgbClr val="B0181C"/>
                </a:solidFill>
              </a:rPr>
              <a:t>Approximation of Area</a:t>
            </a:r>
          </a:p>
        </p:txBody>
      </p:sp>
    </p:spTree>
    <p:extLst>
      <p:ext uri="{BB962C8B-B14F-4D97-AF65-F5344CB8AC3E}">
        <p14:creationId xmlns:p14="http://schemas.microsoft.com/office/powerpoint/2010/main" val="340184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381000"/>
          </a:xfrm>
        </p:spPr>
        <p:txBody>
          <a:bodyPr/>
          <a:lstStyle/>
          <a:p>
            <a:r>
              <a:rPr lang="en-US" alt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10400" y="180201"/>
            <a:ext cx="1272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(Figure 9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4600" y="1752600"/>
            <a:ext cx="3973801" cy="386063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498288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kern="0" dirty="0" smtClean="0">
                <a:solidFill>
                  <a:srgbClr val="B0181C"/>
                </a:solidFill>
              </a:rPr>
              <a:t>Approximation of Area</a:t>
            </a:r>
          </a:p>
        </p:txBody>
      </p:sp>
    </p:spTree>
    <p:extLst>
      <p:ext uri="{BB962C8B-B14F-4D97-AF65-F5344CB8AC3E}">
        <p14:creationId xmlns:p14="http://schemas.microsoft.com/office/powerpoint/2010/main" val="335207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08999" y="1953059"/>
            <a:ext cx="6345001" cy="34852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772400" cy="381000"/>
          </a:xfrm>
        </p:spPr>
        <p:txBody>
          <a:bodyPr/>
          <a:lstStyle/>
          <a:p>
            <a:r>
              <a:rPr lang="en-US" altLang="en-US" sz="2800" dirty="0" smtClean="0"/>
              <a:t> Approximation of the Area Under a Curve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34200" y="145565"/>
            <a:ext cx="1520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(Figure 10(a)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0" y="1600200"/>
            <a:ext cx="4075381" cy="416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772400" cy="381000"/>
          </a:xfrm>
        </p:spPr>
        <p:txBody>
          <a:bodyPr/>
          <a:lstStyle/>
          <a:p>
            <a:r>
              <a:rPr lang="en-US" altLang="en-US" sz="2800" dirty="0" smtClean="0"/>
              <a:t> Approximation of the Area Under a Curve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34200" y="145565"/>
            <a:ext cx="1528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(Figure 10(b)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38400" y="1371600"/>
            <a:ext cx="4075321" cy="408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9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381000"/>
          </a:xfrm>
        </p:spPr>
        <p:txBody>
          <a:bodyPr/>
          <a:lstStyle/>
          <a:p>
            <a:r>
              <a:rPr lang="en-US" altLang="en-US" sz="2800" dirty="0" smtClean="0"/>
              <a:t> Finding the Area Under a Curve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34200" y="145565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(Figure 11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7400" y="1676400"/>
            <a:ext cx="4710121" cy="418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8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524000"/>
            <a:ext cx="8001000" cy="2231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381000"/>
          </a:xfrm>
        </p:spPr>
        <p:txBody>
          <a:bodyPr/>
          <a:lstStyle/>
          <a:p>
            <a:r>
              <a:rPr lang="en-US" alt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34200" y="145565"/>
            <a:ext cx="1520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(Figure 12(a)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67000" y="1240073"/>
            <a:ext cx="3466140" cy="247908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04800" y="381000"/>
            <a:ext cx="79658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kern="0" dirty="0" smtClean="0">
                <a:solidFill>
                  <a:srgbClr val="B0181C"/>
                </a:solidFill>
              </a:rPr>
              <a:t>D</a:t>
            </a:r>
            <a:r>
              <a:rPr lang="en-US" sz="2800" dirty="0" smtClean="0">
                <a:solidFill>
                  <a:srgbClr val="B0181C"/>
                </a:solidFill>
              </a:rPr>
              <a:t>efinite </a:t>
            </a:r>
            <a:r>
              <a:rPr lang="en-US" sz="2800" dirty="0">
                <a:solidFill>
                  <a:srgbClr val="B0181C"/>
                </a:solidFill>
              </a:rPr>
              <a:t>I</a:t>
            </a:r>
            <a:r>
              <a:rPr lang="en-US" sz="2800" dirty="0" smtClean="0">
                <a:solidFill>
                  <a:srgbClr val="B0181C"/>
                </a:solidFill>
              </a:rPr>
              <a:t>ntegral</a:t>
            </a:r>
            <a:r>
              <a:rPr lang="en-US" altLang="en-US" sz="2800" kern="0" dirty="0" smtClean="0">
                <a:solidFill>
                  <a:srgbClr val="B0181C"/>
                </a:solidFill>
              </a:rPr>
              <a:t> (Using a Graphing Calculator)</a:t>
            </a:r>
          </a:p>
        </p:txBody>
      </p:sp>
    </p:spTree>
    <p:extLst>
      <p:ext uri="{BB962C8B-B14F-4D97-AF65-F5344CB8AC3E}">
        <p14:creationId xmlns:p14="http://schemas.microsoft.com/office/powerpoint/2010/main" val="36811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381000"/>
          </a:xfrm>
        </p:spPr>
        <p:txBody>
          <a:bodyPr/>
          <a:lstStyle/>
          <a:p>
            <a:r>
              <a:rPr lang="en-US" alt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34200" y="145565"/>
            <a:ext cx="1528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(Figure 12(b)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4600" y="1295400"/>
            <a:ext cx="3974160" cy="281815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304800" y="457200"/>
            <a:ext cx="7965888" cy="38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9pPr>
          </a:lstStyle>
          <a:p>
            <a:endParaRPr lang="en-US" altLang="en-US" sz="2800" kern="0" dirty="0" smtClean="0">
              <a:solidFill>
                <a:srgbClr val="B0181C"/>
              </a:solidFill>
            </a:endParaRPr>
          </a:p>
          <a:p>
            <a:r>
              <a:rPr lang="en-US" altLang="en-US" sz="2800" kern="0" dirty="0" smtClean="0">
                <a:solidFill>
                  <a:srgbClr val="B0181C"/>
                </a:solidFill>
              </a:rPr>
              <a:t>D</a:t>
            </a:r>
            <a:r>
              <a:rPr lang="en-US" sz="2800" dirty="0" smtClean="0">
                <a:solidFill>
                  <a:srgbClr val="B0181C"/>
                </a:solidFill>
              </a:rPr>
              <a:t>efinite </a:t>
            </a:r>
            <a:r>
              <a:rPr lang="en-US" sz="2800" dirty="0">
                <a:solidFill>
                  <a:srgbClr val="B0181C"/>
                </a:solidFill>
              </a:rPr>
              <a:t>I</a:t>
            </a:r>
            <a:r>
              <a:rPr lang="en-US" sz="2800" dirty="0" smtClean="0">
                <a:solidFill>
                  <a:srgbClr val="B0181C"/>
                </a:solidFill>
              </a:rPr>
              <a:t>ntegral</a:t>
            </a:r>
            <a:r>
              <a:rPr lang="en-US" altLang="en-US" sz="2800" kern="0" dirty="0" smtClean="0">
                <a:solidFill>
                  <a:srgbClr val="B0181C"/>
                </a:solidFill>
              </a:rPr>
              <a:t> </a:t>
            </a:r>
            <a:r>
              <a:rPr lang="en-US" altLang="en-US" sz="2800" kern="0" dirty="0">
                <a:solidFill>
                  <a:srgbClr val="B0181C"/>
                </a:solidFill>
              </a:rPr>
              <a:t>(Using a Graphing Calculator)</a:t>
            </a:r>
          </a:p>
          <a:p>
            <a:endParaRPr lang="en-US" altLang="en-US" sz="2800" kern="0" dirty="0" smtClean="0">
              <a:solidFill>
                <a:srgbClr val="B018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75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371600"/>
            <a:ext cx="8001000" cy="8234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67467" y="1600200"/>
            <a:ext cx="4634041" cy="281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9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381000"/>
          </a:xfrm>
        </p:spPr>
        <p:txBody>
          <a:bodyPr/>
          <a:lstStyle/>
          <a:p>
            <a:r>
              <a:rPr lang="en-US" alt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34200" y="145565"/>
            <a:ext cx="1349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(Figure 13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95600" y="1676400"/>
            <a:ext cx="3644040" cy="403490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498288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kern="0" dirty="0" smtClean="0">
                <a:solidFill>
                  <a:srgbClr val="B0181C"/>
                </a:solidFill>
              </a:rPr>
              <a:t>Approximation of Area</a:t>
            </a:r>
          </a:p>
        </p:txBody>
      </p:sp>
    </p:spTree>
    <p:extLst>
      <p:ext uri="{BB962C8B-B14F-4D97-AF65-F5344CB8AC3E}">
        <p14:creationId xmlns:p14="http://schemas.microsoft.com/office/powerpoint/2010/main" val="147510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381000"/>
          </a:xfrm>
        </p:spPr>
        <p:txBody>
          <a:bodyPr/>
          <a:lstStyle/>
          <a:p>
            <a:r>
              <a:rPr lang="en-US" alt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34200" y="145565"/>
            <a:ext cx="1520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(Figure 14(a)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38400" y="1524000"/>
            <a:ext cx="4228140" cy="289164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498288" y="3048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9pPr>
          </a:lstStyle>
          <a:p>
            <a:endParaRPr lang="en-US" altLang="en-US" sz="2800" kern="0" dirty="0" smtClean="0">
              <a:solidFill>
                <a:srgbClr val="B0181C"/>
              </a:solidFill>
            </a:endParaRPr>
          </a:p>
          <a:p>
            <a:r>
              <a:rPr lang="en-US" altLang="en-US" sz="2800" kern="0" dirty="0" smtClean="0">
                <a:solidFill>
                  <a:srgbClr val="B0181C"/>
                </a:solidFill>
              </a:rPr>
              <a:t>Lists </a:t>
            </a:r>
            <a:r>
              <a:rPr lang="en-US" altLang="en-US" sz="2800" kern="0" dirty="0">
                <a:solidFill>
                  <a:srgbClr val="B0181C"/>
                </a:solidFill>
              </a:rPr>
              <a:t>(Using a Graphing Calculator)</a:t>
            </a:r>
          </a:p>
          <a:p>
            <a:endParaRPr lang="en-US" altLang="en-US" sz="2800" kern="0" dirty="0" smtClean="0">
              <a:solidFill>
                <a:srgbClr val="B018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78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381000"/>
          </a:xfrm>
        </p:spPr>
        <p:txBody>
          <a:bodyPr/>
          <a:lstStyle/>
          <a:p>
            <a:r>
              <a:rPr lang="en-US" alt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34200" y="145565"/>
            <a:ext cx="1528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(Figure 14(b)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67000" y="2133600"/>
            <a:ext cx="3593160" cy="249050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498288" y="3048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9pPr>
          </a:lstStyle>
          <a:p>
            <a:endParaRPr lang="en-US" altLang="en-US" sz="2800" kern="0" dirty="0" smtClean="0">
              <a:solidFill>
                <a:srgbClr val="B0181C"/>
              </a:solidFill>
            </a:endParaRPr>
          </a:p>
          <a:p>
            <a:endParaRPr lang="en-US" altLang="en-US" sz="2800" kern="0" dirty="0">
              <a:solidFill>
                <a:srgbClr val="B0181C"/>
              </a:solidFill>
            </a:endParaRPr>
          </a:p>
          <a:p>
            <a:r>
              <a:rPr lang="en-US" altLang="en-US" sz="2800" kern="0" dirty="0" smtClean="0">
                <a:solidFill>
                  <a:srgbClr val="B0181C"/>
                </a:solidFill>
              </a:rPr>
              <a:t>Lists </a:t>
            </a:r>
            <a:r>
              <a:rPr lang="en-US" altLang="en-US" sz="2800" kern="0" dirty="0">
                <a:solidFill>
                  <a:srgbClr val="B0181C"/>
                </a:solidFill>
              </a:rPr>
              <a:t>(Using a Graphing Calculator)</a:t>
            </a:r>
          </a:p>
          <a:p>
            <a:endParaRPr lang="en-US" altLang="en-US" sz="2800" kern="0" dirty="0">
              <a:solidFill>
                <a:srgbClr val="B0181C"/>
              </a:solidFill>
            </a:endParaRPr>
          </a:p>
          <a:p>
            <a:endParaRPr lang="en-US" altLang="en-US" sz="2800" kern="0" dirty="0" smtClean="0">
              <a:solidFill>
                <a:srgbClr val="B018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02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447800"/>
            <a:ext cx="8001000" cy="1921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33600" y="1676400"/>
            <a:ext cx="4303981" cy="349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381000"/>
          </a:xfrm>
        </p:spPr>
        <p:txBody>
          <a:bodyPr/>
          <a:lstStyle/>
          <a:p>
            <a:r>
              <a:rPr lang="en-US" alt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34200" y="145565"/>
            <a:ext cx="1349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(Figure 15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1371600"/>
            <a:ext cx="4953000" cy="332197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498288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kern="0" dirty="0" smtClean="0">
                <a:solidFill>
                  <a:srgbClr val="B0181C"/>
                </a:solidFill>
              </a:rPr>
              <a:t>Oil Leakage</a:t>
            </a:r>
          </a:p>
        </p:txBody>
      </p:sp>
    </p:spTree>
    <p:extLst>
      <p:ext uri="{BB962C8B-B14F-4D97-AF65-F5344CB8AC3E}">
        <p14:creationId xmlns:p14="http://schemas.microsoft.com/office/powerpoint/2010/main" val="17964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381000"/>
          </a:xfrm>
        </p:spPr>
        <p:txBody>
          <a:bodyPr/>
          <a:lstStyle/>
          <a:p>
            <a:r>
              <a:rPr lang="en-US" altLang="en-US" sz="2800" dirty="0" smtClean="0"/>
              <a:t>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1044" y="1676400"/>
            <a:ext cx="4666887" cy="124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590800" y="1600200"/>
            <a:ext cx="3962400" cy="1143000"/>
          </a:xfrm>
        </p:spPr>
        <p:txBody>
          <a:bodyPr/>
          <a:lstStyle/>
          <a:p>
            <a:r>
              <a:rPr lang="en-US" sz="7200" dirty="0" smtClean="0">
                <a:solidFill>
                  <a:schemeClr val="tx1"/>
                </a:solidFill>
              </a:rPr>
              <a:t>15.4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905000" y="3200400"/>
            <a:ext cx="5287963" cy="1752600"/>
          </a:xfrm>
          <a:noFill/>
        </p:spPr>
        <p:txBody>
          <a:bodyPr/>
          <a:lstStyle/>
          <a:p>
            <a:pPr algn="ctr">
              <a:buNone/>
            </a:pPr>
            <a:r>
              <a:rPr lang="en-US" altLang="en-US" sz="4400" dirty="0" smtClean="0"/>
              <a:t>The Fundamental Theorem of Calculus</a:t>
            </a:r>
            <a:endParaRPr lang="en-US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371600"/>
            <a:ext cx="8001000" cy="15897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772400" cy="609600"/>
          </a:xfrm>
        </p:spPr>
        <p:txBody>
          <a:bodyPr/>
          <a:lstStyle/>
          <a:p>
            <a:r>
              <a:rPr lang="en-US" altLang="en-US" sz="2800" dirty="0" smtClean="0"/>
              <a:t>Example: </a:t>
            </a:r>
            <a:r>
              <a:rPr lang="en-US" sz="2800" dirty="0"/>
              <a:t>Antiderivative</a:t>
            </a:r>
            <a:endParaRPr lang="en-US" altLang="en-US" sz="2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858000" y="228600"/>
            <a:ext cx="1524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(Your Turn 1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143000"/>
                <a:ext cx="80010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Find an antiderivative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=8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en-US" sz="2400" dirty="0" smtClean="0">
                    <a:solidFill>
                      <a:srgbClr val="7030A0"/>
                    </a:solidFill>
                  </a:rPr>
                  <a:t>Solution: </a:t>
                </a:r>
                <a:r>
                  <a:rPr lang="en-US" sz="2400" dirty="0"/>
                  <a:t>To find a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whose derivative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sz="2400" dirty="0" smtClean="0"/>
                  <a:t>, </a:t>
                </a:r>
                <a:r>
                  <a:rPr lang="en-US" sz="2400" dirty="0"/>
                  <a:t>work backwards. Recall </a:t>
                </a:r>
                <a:r>
                  <a:rPr lang="en-US" sz="2400" dirty="0" smtClean="0"/>
                  <a:t>that the </a:t>
                </a:r>
                <a:r>
                  <a:rPr lang="en-US" sz="2400" dirty="0"/>
                  <a:t>derivative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i="1" dirty="0" smtClean="0"/>
                  <a:t> </a:t>
                </a:r>
                <a:r>
                  <a:rPr lang="en-US" sz="2400" dirty="0" smtClean="0"/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If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en-US" sz="24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altLang="en-US" sz="2400" dirty="0" smtClean="0"/>
                  <a:t>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altLang="en-US" sz="2400" dirty="0" smtClean="0"/>
                  <a:t>, </a:t>
                </a:r>
                <a:r>
                  <a:rPr lang="en-US" sz="2400" dirty="0"/>
                  <a:t>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− 1 =7 </m:t>
                    </m:r>
                  </m:oMath>
                </a14:m>
                <a:r>
                  <a:rPr lang="en-US" sz="2400" dirty="0"/>
                  <a:t>and </a:t>
                </a:r>
                <a:r>
                  <a:rPr lang="en-US" sz="2400" i="1" dirty="0"/>
                  <a:t>n </a:t>
                </a:r>
                <a:r>
                  <a:rPr lang="en-US" sz="2400" dirty="0"/>
                  <a:t>= </a:t>
                </a:r>
                <a:r>
                  <a:rPr lang="en-US" sz="2400" dirty="0" smtClean="0"/>
                  <a:t>8, </a:t>
                </a:r>
                <a:r>
                  <a:rPr lang="en-US" sz="2400" dirty="0"/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is an antiderivative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sz="2400" dirty="0" smtClean="0"/>
                  <a:t>.</a:t>
                </a:r>
                <a:endParaRPr lang="en-US" altLang="en-US" sz="2400" dirty="0" smtClean="0"/>
              </a:p>
              <a:p>
                <a:pPr>
                  <a:buFont typeface="Wingdings" panose="05000000000000000000" pitchFamily="2" charset="2"/>
                  <a:buNone/>
                </a:pPr>
                <a:endParaRPr lang="en-US" altLang="en-US" sz="2400" dirty="0" smtClean="0"/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en-US" sz="2400" dirty="0" smtClean="0"/>
                  <a:t> </a:t>
                </a:r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43000"/>
                <a:ext cx="8001000" cy="5105400"/>
              </a:xfrm>
              <a:blipFill rotWithShape="0">
                <a:blip r:embed="rId2"/>
                <a:stretch>
                  <a:fillRect l="-1220" t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35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381000"/>
          </a:xfrm>
        </p:spPr>
        <p:txBody>
          <a:bodyPr/>
          <a:lstStyle/>
          <a:p>
            <a:r>
              <a:rPr lang="en-US" altLang="en-US" sz="2800" dirty="0" smtClean="0"/>
              <a:t>Example: </a:t>
            </a:r>
            <a:r>
              <a:rPr lang="en-US" sz="2800" dirty="0"/>
              <a:t>Fundamental Theorem of Calculus</a:t>
            </a:r>
            <a:endParaRPr lang="en-US" altLang="en-US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 smtClean="0"/>
              <a:t>     </a:t>
            </a:r>
            <a:r>
              <a:rPr lang="en-US" altLang="en-US" sz="2400" dirty="0" smtClean="0">
                <a:solidFill>
                  <a:srgbClr val="7030A0"/>
                </a:solidFill>
              </a:rPr>
              <a:t>Solution:</a:t>
            </a:r>
            <a:r>
              <a:rPr lang="en-US" altLang="en-US" sz="2400" dirty="0" smtClean="0"/>
              <a:t> By the power rule given earlier, the indefinite integral is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 smtClean="0"/>
              <a:t>     By the Fundamental Theorem, the value of the definite integral is found by evaluating as follows with no constant </a:t>
            </a:r>
            <a:r>
              <a:rPr lang="en-US" altLang="en-US" sz="2400" i="1" dirty="0" smtClean="0"/>
              <a:t>C</a:t>
            </a:r>
            <a:r>
              <a:rPr lang="en-US" altLang="en-US" sz="2400" dirty="0" smtClean="0"/>
              <a:t> required.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 smtClean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838200" y="1295400"/>
          <a:ext cx="1714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6" name="Equation" r:id="rId3" imgW="1714500" imgH="596900" progId="">
                  <p:embed/>
                </p:oleObj>
              </mc:Choice>
              <mc:Fallback>
                <p:oleObj name="Equation" r:id="rId3" imgW="1714500" imgH="5969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95400"/>
                        <a:ext cx="17145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2133600" y="2438400"/>
          <a:ext cx="203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7" name="Equation" r:id="rId5" imgW="2032000" imgH="508000" progId="">
                  <p:embed/>
                </p:oleObj>
              </mc:Choice>
              <mc:Fallback>
                <p:oleObj name="Equation" r:id="rId5" imgW="2032000" imgH="5080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438400"/>
                        <a:ext cx="2032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517650" y="4114800"/>
          <a:ext cx="1739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8" name="Equation" r:id="rId7" imgW="1739900" imgH="596900" progId="">
                  <p:embed/>
                </p:oleObj>
              </mc:Choice>
              <mc:Fallback>
                <p:oleObj name="Equation" r:id="rId7" imgW="1739900" imgH="5969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4114800"/>
                        <a:ext cx="17399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546350" y="5029200"/>
          <a:ext cx="2590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9" name="Equation" r:id="rId9" imgW="2590800" imgH="342900" progId="">
                  <p:embed/>
                </p:oleObj>
              </mc:Choice>
              <mc:Fallback>
                <p:oleObj name="Equation" r:id="rId9" imgW="2590800" imgH="3429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5029200"/>
                        <a:ext cx="25908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0" y="228600"/>
            <a:ext cx="1524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(Your Turn 1 in Text)</a:t>
            </a:r>
            <a:endParaRPr lang="en-US" sz="1200" dirty="0">
              <a:solidFill>
                <a:srgbClr val="C851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381000"/>
          </a:xfrm>
        </p:spPr>
        <p:txBody>
          <a:bodyPr/>
          <a:lstStyle/>
          <a:p>
            <a:r>
              <a:rPr lang="en-US" alt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34200" y="145565"/>
            <a:ext cx="1349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(Figure 16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0" y="1828800"/>
            <a:ext cx="4227781" cy="338700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498288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kern="0" dirty="0" smtClean="0">
                <a:solidFill>
                  <a:srgbClr val="B0181C"/>
                </a:solidFill>
              </a:rPr>
              <a:t>Fundamental Theorem of Calculus</a:t>
            </a:r>
          </a:p>
        </p:txBody>
      </p:sp>
    </p:spTree>
    <p:extLst>
      <p:ext uri="{BB962C8B-B14F-4D97-AF65-F5344CB8AC3E}">
        <p14:creationId xmlns:p14="http://schemas.microsoft.com/office/powerpoint/2010/main" val="302975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186475"/>
            <a:ext cx="8001000" cy="50184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381000"/>
          </a:xfrm>
        </p:spPr>
        <p:txBody>
          <a:bodyPr/>
          <a:lstStyle/>
          <a:p>
            <a:r>
              <a:rPr lang="en-US" alt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34200" y="145565"/>
            <a:ext cx="1349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(Figure 17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11959" y="1752600"/>
            <a:ext cx="4558081" cy="338919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498288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kern="0" dirty="0" smtClean="0">
                <a:solidFill>
                  <a:srgbClr val="B0181C"/>
                </a:solidFill>
              </a:rPr>
              <a:t>Fundamental Theorem of Calculus</a:t>
            </a:r>
          </a:p>
        </p:txBody>
      </p:sp>
    </p:spTree>
    <p:extLst>
      <p:ext uri="{BB962C8B-B14F-4D97-AF65-F5344CB8AC3E}">
        <p14:creationId xmlns:p14="http://schemas.microsoft.com/office/powerpoint/2010/main" val="237434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772400" cy="548501"/>
          </a:xfrm>
        </p:spPr>
        <p:txBody>
          <a:bodyPr/>
          <a:lstStyle/>
          <a:p>
            <a:r>
              <a:rPr lang="en-US" altLang="en-US" sz="2800" dirty="0"/>
              <a:t>Example: </a:t>
            </a:r>
            <a:r>
              <a:rPr lang="en-US" sz="2800" dirty="0"/>
              <a:t>Fundamental Theorem of </a:t>
            </a:r>
            <a:r>
              <a:rPr lang="en-US" sz="2800" dirty="0" smtClean="0"/>
              <a:t>Calculus</a:t>
            </a:r>
            <a:endParaRPr lang="en-US" altLang="en-US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 smtClean="0"/>
              <a:t>   </a:t>
            </a:r>
            <a:r>
              <a:rPr lang="en-US" altLang="en-US" sz="2400" dirty="0" smtClean="0">
                <a:solidFill>
                  <a:srgbClr val="7030A0"/>
                </a:solidFill>
              </a:rPr>
              <a:t>Solution:</a:t>
            </a:r>
            <a:r>
              <a:rPr lang="en-US" altLang="en-US" sz="2400" dirty="0" smtClean="0"/>
              <a:t> Use the Fundamental Theorem.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 smtClean="0"/>
              <a:t>    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685800" y="1143000"/>
          <a:ext cx="2946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8" name="Equation" r:id="rId3" imgW="2946400" imgH="596900" progId="">
                  <p:embed/>
                </p:oleObj>
              </mc:Choice>
              <mc:Fallback>
                <p:oleObj name="Equation" r:id="rId3" imgW="2946400" imgH="5969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43000"/>
                        <a:ext cx="29464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762000" y="2667000"/>
          <a:ext cx="5664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9" name="Equation" r:id="rId5" imgW="5664200" imgH="596900" progId="">
                  <p:embed/>
                </p:oleObj>
              </mc:Choice>
              <mc:Fallback>
                <p:oleObj name="Equation" r:id="rId5" imgW="5664200" imgH="5969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667000"/>
                        <a:ext cx="56642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048000" y="3352800"/>
          <a:ext cx="2717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0" name="Equation" r:id="rId7" imgW="2717800" imgH="965200" progId="">
                  <p:embed/>
                </p:oleObj>
              </mc:Choice>
              <mc:Fallback>
                <p:oleObj name="Equation" r:id="rId7" imgW="2717800" imgH="9652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352800"/>
                        <a:ext cx="27178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3048000" y="4495800"/>
          <a:ext cx="4203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1" name="Equation" r:id="rId9" imgW="4203700" imgH="723900" progId="">
                  <p:embed/>
                </p:oleObj>
              </mc:Choice>
              <mc:Fallback>
                <p:oleObj name="Equation" r:id="rId9" imgW="4203700" imgH="7239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95800"/>
                        <a:ext cx="42037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3048000" y="5410200"/>
          <a:ext cx="4305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2" name="Equation" r:id="rId11" imgW="4305300" imgH="723900" progId="">
                  <p:embed/>
                </p:oleObj>
              </mc:Choice>
              <mc:Fallback>
                <p:oleObj name="Equation" r:id="rId11" imgW="4305300" imgH="7239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410200"/>
                        <a:ext cx="43053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3644900" y="1936750"/>
          <a:ext cx="177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3" name="Equation" r:id="rId13" imgW="177646" imgH="291847" progId="">
                  <p:embed/>
                </p:oleObj>
              </mc:Choice>
              <mc:Fallback>
                <p:oleObj name="Equation" r:id="rId13" imgW="177646" imgH="291847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1936750"/>
                        <a:ext cx="1778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7423150" y="5638800"/>
          <a:ext cx="736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4" name="Equation" r:id="rId15" imgW="736600" imgH="279400" progId="">
                  <p:embed/>
                </p:oleObj>
              </mc:Choice>
              <mc:Fallback>
                <p:oleObj name="Equation" r:id="rId15" imgW="736600" imgH="2794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3150" y="5638800"/>
                        <a:ext cx="7366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58000" y="228600"/>
            <a:ext cx="1524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(Your Turn 2 in Text)</a:t>
            </a:r>
            <a:endParaRPr lang="en-US" sz="1200" dirty="0">
              <a:solidFill>
                <a:srgbClr val="C851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381000"/>
          </a:xfrm>
        </p:spPr>
        <p:txBody>
          <a:bodyPr/>
          <a:lstStyle/>
          <a:p>
            <a:r>
              <a:rPr lang="en-US" alt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34200" y="145565"/>
            <a:ext cx="1349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(Figure 18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67000" y="1600200"/>
            <a:ext cx="3516781" cy="402868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498288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kern="0" dirty="0" smtClean="0">
                <a:solidFill>
                  <a:srgbClr val="B0181C"/>
                </a:solidFill>
              </a:rPr>
              <a:t>Area</a:t>
            </a:r>
          </a:p>
        </p:txBody>
      </p:sp>
    </p:spTree>
    <p:extLst>
      <p:ext uri="{BB962C8B-B14F-4D97-AF65-F5344CB8AC3E}">
        <p14:creationId xmlns:p14="http://schemas.microsoft.com/office/powerpoint/2010/main" val="357605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381000"/>
          </a:xfrm>
        </p:spPr>
        <p:txBody>
          <a:bodyPr/>
          <a:lstStyle/>
          <a:p>
            <a:r>
              <a:rPr lang="en-US" alt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34200" y="145565"/>
            <a:ext cx="1349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(Figure 19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4600" y="1752600"/>
            <a:ext cx="3872401" cy="368747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498288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kern="0" dirty="0" smtClean="0">
                <a:solidFill>
                  <a:srgbClr val="B0181C"/>
                </a:solidFill>
              </a:rPr>
              <a:t>Area</a:t>
            </a:r>
          </a:p>
        </p:txBody>
      </p:sp>
    </p:spTree>
    <p:extLst>
      <p:ext uri="{BB962C8B-B14F-4D97-AF65-F5344CB8AC3E}">
        <p14:creationId xmlns:p14="http://schemas.microsoft.com/office/powerpoint/2010/main" val="220989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381000"/>
          </a:xfrm>
        </p:spPr>
        <p:txBody>
          <a:bodyPr/>
          <a:lstStyle/>
          <a:p>
            <a:r>
              <a:rPr lang="en-US" alt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34200" y="145565"/>
            <a:ext cx="1349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(Figure 20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95600" y="1143000"/>
            <a:ext cx="2944413" cy="51054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498288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kern="0" dirty="0" smtClean="0">
                <a:solidFill>
                  <a:srgbClr val="B0181C"/>
                </a:solidFill>
              </a:rPr>
              <a:t>Area</a:t>
            </a:r>
          </a:p>
        </p:txBody>
      </p:sp>
    </p:spTree>
    <p:extLst>
      <p:ext uri="{BB962C8B-B14F-4D97-AF65-F5344CB8AC3E}">
        <p14:creationId xmlns:p14="http://schemas.microsoft.com/office/powerpoint/2010/main" val="158204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295400"/>
            <a:ext cx="8001000" cy="2983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590800" y="1600200"/>
            <a:ext cx="3962400" cy="1143000"/>
          </a:xfrm>
        </p:spPr>
        <p:txBody>
          <a:bodyPr/>
          <a:lstStyle/>
          <a:p>
            <a:r>
              <a:rPr lang="en-US" sz="7200" dirty="0" smtClean="0">
                <a:solidFill>
                  <a:schemeClr val="tx1"/>
                </a:solidFill>
              </a:rPr>
              <a:t>15.5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162175" y="3200400"/>
            <a:ext cx="4802188" cy="1752600"/>
          </a:xfrm>
          <a:noFill/>
        </p:spPr>
        <p:txBody>
          <a:bodyPr/>
          <a:lstStyle/>
          <a:p>
            <a:pPr algn="ctr">
              <a:buNone/>
            </a:pPr>
            <a:r>
              <a:rPr lang="en-US" altLang="en-US" sz="4400" dirty="0" smtClean="0"/>
              <a:t>The Area Between Two Curves</a:t>
            </a:r>
            <a:endParaRPr lang="en-US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381000"/>
          </a:xfrm>
        </p:spPr>
        <p:txBody>
          <a:bodyPr/>
          <a:lstStyle/>
          <a:p>
            <a:r>
              <a:rPr lang="en-US" alt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10400" y="180201"/>
            <a:ext cx="1272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(Figure 1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19400" y="1143000"/>
            <a:ext cx="3130177" cy="512734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498288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kern="0" dirty="0" smtClean="0">
                <a:solidFill>
                  <a:srgbClr val="B0181C"/>
                </a:solidFill>
              </a:rPr>
              <a:t>Slopes of the Tangent lines</a:t>
            </a:r>
          </a:p>
        </p:txBody>
      </p:sp>
    </p:spTree>
    <p:extLst>
      <p:ext uri="{BB962C8B-B14F-4D97-AF65-F5344CB8AC3E}">
        <p14:creationId xmlns:p14="http://schemas.microsoft.com/office/powerpoint/2010/main" val="286392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381000"/>
          </a:xfrm>
        </p:spPr>
        <p:txBody>
          <a:bodyPr/>
          <a:lstStyle/>
          <a:p>
            <a:r>
              <a:rPr lang="en-US" alt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34200" y="145565"/>
            <a:ext cx="1520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(Figure 21(a)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88817" y="1371600"/>
            <a:ext cx="4862701" cy="339452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498288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kern="0" dirty="0" smtClean="0">
                <a:solidFill>
                  <a:srgbClr val="B0181C"/>
                </a:solidFill>
              </a:rPr>
              <a:t>The Area Between Two Curves</a:t>
            </a:r>
          </a:p>
        </p:txBody>
      </p:sp>
    </p:spTree>
    <p:extLst>
      <p:ext uri="{BB962C8B-B14F-4D97-AF65-F5344CB8AC3E}">
        <p14:creationId xmlns:p14="http://schemas.microsoft.com/office/powerpoint/2010/main" val="38420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381000"/>
          </a:xfrm>
        </p:spPr>
        <p:txBody>
          <a:bodyPr/>
          <a:lstStyle/>
          <a:p>
            <a:r>
              <a:rPr lang="en-US" alt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34200" y="145565"/>
            <a:ext cx="1528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(Figure 21(b)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19990" y="1981200"/>
            <a:ext cx="4786501" cy="342701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498288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kern="0" dirty="0" smtClean="0">
                <a:solidFill>
                  <a:srgbClr val="B0181C"/>
                </a:solidFill>
              </a:rPr>
              <a:t>The Area Between Two Curves</a:t>
            </a:r>
          </a:p>
        </p:txBody>
      </p:sp>
    </p:spTree>
    <p:extLst>
      <p:ext uri="{BB962C8B-B14F-4D97-AF65-F5344CB8AC3E}">
        <p14:creationId xmlns:p14="http://schemas.microsoft.com/office/powerpoint/2010/main" val="382481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381000"/>
          </a:xfrm>
        </p:spPr>
        <p:txBody>
          <a:bodyPr/>
          <a:lstStyle/>
          <a:p>
            <a:r>
              <a:rPr lang="en-US" alt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34200" y="145565"/>
            <a:ext cx="1520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(Figure 21(c)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32497" y="1371600"/>
            <a:ext cx="4303981" cy="330098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498288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kern="0" dirty="0" smtClean="0">
                <a:solidFill>
                  <a:srgbClr val="B0181C"/>
                </a:solidFill>
              </a:rPr>
              <a:t>The Area Between Two Curves</a:t>
            </a:r>
          </a:p>
        </p:txBody>
      </p:sp>
    </p:spTree>
    <p:extLst>
      <p:ext uri="{BB962C8B-B14F-4D97-AF65-F5344CB8AC3E}">
        <p14:creationId xmlns:p14="http://schemas.microsoft.com/office/powerpoint/2010/main" val="234753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447800"/>
            <a:ext cx="8001000" cy="1873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381000"/>
          </a:xfrm>
        </p:spPr>
        <p:txBody>
          <a:bodyPr/>
          <a:lstStyle/>
          <a:p>
            <a:r>
              <a:rPr lang="en-US" alt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34200" y="145565"/>
            <a:ext cx="1349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(Figure 22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90800" y="1676400"/>
            <a:ext cx="3821401" cy="403668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498288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9pPr>
          </a:lstStyle>
          <a:p>
            <a:endParaRPr lang="en-US" altLang="en-US" sz="2800" kern="0" dirty="0" smtClean="0">
              <a:solidFill>
                <a:srgbClr val="B0181C"/>
              </a:solidFill>
            </a:endParaRPr>
          </a:p>
          <a:p>
            <a:r>
              <a:rPr lang="en-US" altLang="en-US" sz="2800" kern="0" dirty="0" smtClean="0">
                <a:solidFill>
                  <a:srgbClr val="B0181C"/>
                </a:solidFill>
              </a:rPr>
              <a:t>The Area </a:t>
            </a:r>
            <a:r>
              <a:rPr lang="en-US" altLang="en-US" sz="2800" kern="0" dirty="0">
                <a:solidFill>
                  <a:srgbClr val="B0181C"/>
                </a:solidFill>
              </a:rPr>
              <a:t>Between Two Curves</a:t>
            </a:r>
          </a:p>
          <a:p>
            <a:endParaRPr lang="en-US" altLang="en-US" sz="2800" kern="0" dirty="0" smtClean="0">
              <a:solidFill>
                <a:srgbClr val="B018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22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609600"/>
          </a:xfrm>
        </p:spPr>
        <p:txBody>
          <a:bodyPr/>
          <a:lstStyle/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2800" dirty="0" smtClean="0"/>
              <a:t>Example: The </a:t>
            </a:r>
            <a:r>
              <a:rPr lang="en-US" altLang="en-US" sz="2800" dirty="0"/>
              <a:t>Area Between Two Curves</a:t>
            </a: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576661" y="166301"/>
            <a:ext cx="1805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      (Your Turn 1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78412"/>
              </p:ext>
            </p:extLst>
          </p:nvPr>
        </p:nvGraphicFramePr>
        <p:xfrm>
          <a:off x="5130800" y="2781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2" name="Equation" r:id="rId3" imgW="435285" imgH="677109" progId="">
                  <p:embed/>
                </p:oleObj>
              </mc:Choice>
              <mc:Fallback>
                <p:oleObj name="Equation" r:id="rId3" imgW="435285" imgH="677109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27813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816722"/>
              </p:ext>
            </p:extLst>
          </p:nvPr>
        </p:nvGraphicFramePr>
        <p:xfrm>
          <a:off x="5130800" y="2781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3" name="Equation" r:id="rId5" imgW="435285" imgH="677109" progId="">
                  <p:embed/>
                </p:oleObj>
              </mc:Choice>
              <mc:Fallback>
                <p:oleObj name="Equation" r:id="rId5" imgW="435285" imgH="677109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27813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79330" y="57150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Continued</a:t>
            </a:r>
            <a:endParaRPr 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143000"/>
                <a:ext cx="80010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Find the area bounded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=4−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+2, </m:t>
                    </m:r>
                  </m:oMath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=−2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7030A0"/>
                    </a:solidFill>
                  </a:rPr>
                  <a:t>Solution: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Since the graph of </a:t>
                </a:r>
                <a:r>
                  <a:rPr lang="en-US" sz="2400" i="1" dirty="0"/>
                  <a:t>ƒ </a:t>
                </a:r>
                <a:r>
                  <a:rPr lang="en-US" sz="2400" dirty="0"/>
                  <a:t>is </a:t>
                </a:r>
                <a:r>
                  <a:rPr lang="en-US" sz="2400" dirty="0" smtClean="0"/>
                  <a:t>a parabola </a:t>
                </a:r>
                <a:r>
                  <a:rPr lang="en-US" sz="2400" dirty="0"/>
                  <a:t>opening downward that </a:t>
                </a:r>
                <a:r>
                  <a:rPr lang="en-US" sz="2400" dirty="0" smtClean="0"/>
                  <a:t>crosses the </a:t>
                </a:r>
                <a:r>
                  <a:rPr lang="en-US" sz="2400" dirty="0"/>
                  <a:t>graph of </a:t>
                </a:r>
                <a:r>
                  <a:rPr lang="en-US" sz="2400" i="1" dirty="0"/>
                  <a:t>g </a:t>
                </a:r>
                <a:r>
                  <a:rPr lang="en-US" sz="2400" dirty="0"/>
                  <a:t>(a </a:t>
                </a:r>
                <a:r>
                  <a:rPr lang="en-US" sz="2400" dirty="0" smtClean="0"/>
                  <a:t>line) 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=−2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The </a:t>
                </a:r>
                <a:r>
                  <a:rPr lang="en-US" sz="2400" dirty="0"/>
                  <a:t>area is given </a:t>
                </a:r>
                <a:r>
                  <a:rPr lang="en-US" sz="2400" dirty="0" smtClean="0"/>
                  <a:t>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                                    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+2) 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                       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+2)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e>
                        </m:mr>
                      </m:m>
                    </m:oMath>
                  </m:oMathPara>
                </a14:m>
                <a:endParaRPr lang="en-US" sz="2400" dirty="0" smtClean="0"/>
              </a:p>
            </p:txBody>
          </p:sp>
        </mc:Choice>
        <mc:Fallback>
          <p:sp>
            <p:nvSpPr>
              <p:cNvPr id="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43000"/>
                <a:ext cx="8001000" cy="5105400"/>
              </a:xfrm>
              <a:blipFill rotWithShape="0">
                <a:blip r:embed="rId6"/>
                <a:stretch>
                  <a:fillRect l="-1220" t="-956" r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86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609600"/>
          </a:xfrm>
        </p:spPr>
        <p:txBody>
          <a:bodyPr/>
          <a:lstStyle/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2800" dirty="0" smtClean="0"/>
              <a:t>Example: The </a:t>
            </a:r>
            <a:r>
              <a:rPr lang="en-US" altLang="en-US" sz="2800" dirty="0"/>
              <a:t>Area Between Two </a:t>
            </a:r>
            <a:r>
              <a:rPr lang="en-US" altLang="en-US" sz="2800" dirty="0" smtClean="0"/>
              <a:t>Curves continued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3" cstate="print"/>
            <a:stretch>
              <a:fillRect/>
            </a:stretch>
          </a:blipFill>
        </p:spPr>
        <p:txBody>
          <a:bodyPr/>
          <a:lstStyle/>
          <a:p>
            <a:pPr>
              <a:buNone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76661" y="166301"/>
            <a:ext cx="1805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      (Your Turn 1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78412"/>
              </p:ext>
            </p:extLst>
          </p:nvPr>
        </p:nvGraphicFramePr>
        <p:xfrm>
          <a:off x="5130800" y="2781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6" name="Equation" r:id="rId4" imgW="435285" imgH="677109" progId="">
                  <p:embed/>
                </p:oleObj>
              </mc:Choice>
              <mc:Fallback>
                <p:oleObj name="Equation" r:id="rId4" imgW="435285" imgH="677109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27813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816722"/>
              </p:ext>
            </p:extLst>
          </p:nvPr>
        </p:nvGraphicFramePr>
        <p:xfrm>
          <a:off x="5130800" y="2781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7" name="Equation" r:id="rId6" imgW="435285" imgH="677109" progId="">
                  <p:embed/>
                </p:oleObj>
              </mc:Choice>
              <mc:Fallback>
                <p:oleObj name="Equation" r:id="rId6" imgW="435285" imgH="677109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27813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207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381000"/>
          </a:xfrm>
        </p:spPr>
        <p:txBody>
          <a:bodyPr/>
          <a:lstStyle/>
          <a:p>
            <a:r>
              <a:rPr lang="en-US" alt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34200" y="145565"/>
            <a:ext cx="1349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(Figure 23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0" y="1752600"/>
            <a:ext cx="4304041" cy="385197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498288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9pPr>
          </a:lstStyle>
          <a:p>
            <a:endParaRPr lang="en-US" altLang="en-US" sz="2800" kern="0" dirty="0" smtClean="0">
              <a:solidFill>
                <a:srgbClr val="B0181C"/>
              </a:solidFill>
            </a:endParaRPr>
          </a:p>
          <a:p>
            <a:r>
              <a:rPr lang="en-US" altLang="en-US" sz="2800" kern="0" dirty="0" smtClean="0">
                <a:solidFill>
                  <a:srgbClr val="B0181C"/>
                </a:solidFill>
              </a:rPr>
              <a:t>The </a:t>
            </a:r>
            <a:r>
              <a:rPr lang="en-US" altLang="en-US" sz="2800" kern="0" dirty="0">
                <a:solidFill>
                  <a:srgbClr val="B0181C"/>
                </a:solidFill>
              </a:rPr>
              <a:t>Area Between Two Curves</a:t>
            </a:r>
          </a:p>
          <a:p>
            <a:endParaRPr lang="en-US" altLang="en-US" sz="2800" kern="0" dirty="0" smtClean="0">
              <a:solidFill>
                <a:srgbClr val="B018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22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381000"/>
          </a:xfrm>
        </p:spPr>
        <p:txBody>
          <a:bodyPr/>
          <a:lstStyle/>
          <a:p>
            <a:r>
              <a:rPr lang="en-US" alt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34200" y="145565"/>
            <a:ext cx="1520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(Figure 24(a)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46707" y="1447800"/>
            <a:ext cx="4075561" cy="344016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498288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kern="0" dirty="0" smtClean="0">
                <a:solidFill>
                  <a:srgbClr val="B0181C"/>
                </a:solidFill>
              </a:rPr>
              <a:t>Area (Using a Graphing Calculator)</a:t>
            </a:r>
          </a:p>
        </p:txBody>
      </p:sp>
    </p:spTree>
    <p:extLst>
      <p:ext uri="{BB962C8B-B14F-4D97-AF65-F5344CB8AC3E}">
        <p14:creationId xmlns:p14="http://schemas.microsoft.com/office/powerpoint/2010/main" val="5009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381000"/>
          </a:xfrm>
        </p:spPr>
        <p:txBody>
          <a:bodyPr/>
          <a:lstStyle/>
          <a:p>
            <a:r>
              <a:rPr lang="en-US" alt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34200" y="145565"/>
            <a:ext cx="1528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(Figure 24(b)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71998" y="1264318"/>
            <a:ext cx="4024980" cy="287238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498288" y="3048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kern="0" dirty="0" smtClean="0">
                <a:solidFill>
                  <a:srgbClr val="B0181C"/>
                </a:solidFill>
              </a:rPr>
              <a:t>Definite Integrals (Using a Graphing Calculator)</a:t>
            </a:r>
          </a:p>
        </p:txBody>
      </p:sp>
    </p:spTree>
    <p:extLst>
      <p:ext uri="{BB962C8B-B14F-4D97-AF65-F5344CB8AC3E}">
        <p14:creationId xmlns:p14="http://schemas.microsoft.com/office/powerpoint/2010/main" val="22468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371600"/>
            <a:ext cx="8001000" cy="19095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381000"/>
          </a:xfrm>
        </p:spPr>
        <p:txBody>
          <a:bodyPr/>
          <a:lstStyle/>
          <a:p>
            <a:r>
              <a:rPr lang="en-US" alt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34200" y="145565"/>
            <a:ext cx="1520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(Figure 25(a)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92989" y="1524000"/>
            <a:ext cx="3796021" cy="362663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498288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kern="0" dirty="0" smtClean="0">
                <a:solidFill>
                  <a:srgbClr val="B0181C"/>
                </a:solidFill>
              </a:rPr>
              <a:t>Area</a:t>
            </a:r>
          </a:p>
        </p:txBody>
      </p:sp>
    </p:spTree>
    <p:extLst>
      <p:ext uri="{BB962C8B-B14F-4D97-AF65-F5344CB8AC3E}">
        <p14:creationId xmlns:p14="http://schemas.microsoft.com/office/powerpoint/2010/main" val="314829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381000"/>
          </a:xfrm>
        </p:spPr>
        <p:txBody>
          <a:bodyPr/>
          <a:lstStyle/>
          <a:p>
            <a:r>
              <a:rPr lang="en-US" alt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34200" y="145565"/>
            <a:ext cx="1528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(Figure 25(b)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33600" y="1676400"/>
            <a:ext cx="4138801" cy="370409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498288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kern="0" dirty="0" smtClean="0">
                <a:solidFill>
                  <a:srgbClr val="B0181C"/>
                </a:solidFill>
              </a:rPr>
              <a:t>Area</a:t>
            </a:r>
          </a:p>
        </p:txBody>
      </p:sp>
    </p:spTree>
    <p:extLst>
      <p:ext uri="{BB962C8B-B14F-4D97-AF65-F5344CB8AC3E}">
        <p14:creationId xmlns:p14="http://schemas.microsoft.com/office/powerpoint/2010/main" val="138853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381000"/>
          </a:xfrm>
        </p:spPr>
        <p:txBody>
          <a:bodyPr/>
          <a:lstStyle/>
          <a:p>
            <a:r>
              <a:rPr lang="en-US" alt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34200" y="145565"/>
            <a:ext cx="1349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(Figure 26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90800" y="1524000"/>
            <a:ext cx="3796141" cy="403473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498288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kern="0" dirty="0" smtClean="0">
                <a:solidFill>
                  <a:srgbClr val="B0181C"/>
                </a:solidFill>
              </a:rPr>
              <a:t>Area</a:t>
            </a:r>
          </a:p>
        </p:txBody>
      </p:sp>
    </p:spTree>
    <p:extLst>
      <p:ext uri="{BB962C8B-B14F-4D97-AF65-F5344CB8AC3E}">
        <p14:creationId xmlns:p14="http://schemas.microsoft.com/office/powerpoint/2010/main" val="376344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381000"/>
          </a:xfrm>
        </p:spPr>
        <p:txBody>
          <a:bodyPr/>
          <a:lstStyle/>
          <a:p>
            <a:r>
              <a:rPr lang="en-US" alt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34200" y="145565"/>
            <a:ext cx="1349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(Figure 27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33600" y="1981200"/>
            <a:ext cx="4532461" cy="334428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498288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kern="0" dirty="0" smtClean="0">
                <a:solidFill>
                  <a:srgbClr val="B0181C"/>
                </a:solidFill>
              </a:rPr>
              <a:t>Savings</a:t>
            </a:r>
          </a:p>
        </p:txBody>
      </p:sp>
    </p:spTree>
    <p:extLst>
      <p:ext uri="{BB962C8B-B14F-4D97-AF65-F5344CB8AC3E}">
        <p14:creationId xmlns:p14="http://schemas.microsoft.com/office/powerpoint/2010/main" val="380592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381000"/>
          </a:xfrm>
        </p:spPr>
        <p:txBody>
          <a:bodyPr/>
          <a:lstStyle/>
          <a:p>
            <a:r>
              <a:rPr lang="en-US" alt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34200" y="145565"/>
            <a:ext cx="1349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(Figure 28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33600" y="1828800"/>
            <a:ext cx="4304041" cy="357805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498288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kern="0" dirty="0" smtClean="0">
                <a:solidFill>
                  <a:srgbClr val="B0181C"/>
                </a:solidFill>
              </a:rPr>
              <a:t>Consumers’ Surplus</a:t>
            </a:r>
          </a:p>
        </p:txBody>
      </p:sp>
    </p:spTree>
    <p:extLst>
      <p:ext uri="{BB962C8B-B14F-4D97-AF65-F5344CB8AC3E}">
        <p14:creationId xmlns:p14="http://schemas.microsoft.com/office/powerpoint/2010/main" val="88821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5973" y="1524000"/>
            <a:ext cx="8001000" cy="15872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381000"/>
          </a:xfrm>
        </p:spPr>
        <p:txBody>
          <a:bodyPr/>
          <a:lstStyle/>
          <a:p>
            <a:r>
              <a:rPr lang="en-US" alt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34200" y="145565"/>
            <a:ext cx="1349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(Figure 29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33600" y="1905000"/>
            <a:ext cx="4278661" cy="352786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498288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kern="0" dirty="0" smtClean="0">
                <a:solidFill>
                  <a:srgbClr val="B0181C"/>
                </a:solidFill>
              </a:rPr>
              <a:t>Producers’ Surplus</a:t>
            </a:r>
          </a:p>
        </p:txBody>
      </p:sp>
    </p:spTree>
    <p:extLst>
      <p:ext uri="{BB962C8B-B14F-4D97-AF65-F5344CB8AC3E}">
        <p14:creationId xmlns:p14="http://schemas.microsoft.com/office/powerpoint/2010/main" val="94112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76400"/>
            <a:ext cx="8001000" cy="1599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381000"/>
          </a:xfrm>
        </p:spPr>
        <p:txBody>
          <a:bodyPr/>
          <a:lstStyle/>
          <a:p>
            <a:r>
              <a:rPr lang="en-US" alt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34200" y="145565"/>
            <a:ext cx="1349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(Figure 30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72131" y="1447800"/>
            <a:ext cx="6436741" cy="343507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498288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kern="0" dirty="0" smtClean="0">
                <a:solidFill>
                  <a:srgbClr val="B0181C"/>
                </a:solidFill>
              </a:rPr>
              <a:t>Consumers’ and Producers’ Surplus</a:t>
            </a:r>
          </a:p>
        </p:txBody>
      </p:sp>
    </p:spTree>
    <p:extLst>
      <p:ext uri="{BB962C8B-B14F-4D97-AF65-F5344CB8AC3E}">
        <p14:creationId xmlns:p14="http://schemas.microsoft.com/office/powerpoint/2010/main" val="105915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772400" cy="381000"/>
          </a:xfrm>
        </p:spPr>
        <p:txBody>
          <a:bodyPr/>
          <a:lstStyle/>
          <a:p>
            <a:r>
              <a:rPr lang="en-US" sz="2800" dirty="0" smtClean="0"/>
              <a:t>Example: </a:t>
            </a:r>
            <a:r>
              <a:rPr lang="en-US" sz="2800" dirty="0"/>
              <a:t>Consumers’ and Producers’ Surplus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4200" y="152400"/>
            <a:ext cx="1500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(Your Turn 4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9000" y="5791200"/>
            <a:ext cx="1395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Continued</a:t>
            </a:r>
            <a:endParaRPr 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143000"/>
                <a:ext cx="80010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Suppose the price (in dollars per ton) for oat bran is</a:t>
                </a:r>
                <a:br>
                  <a:rPr lang="en-US" sz="24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=600−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/3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when </a:t>
                </a:r>
                <a:r>
                  <a:rPr lang="en-US" sz="2400" dirty="0"/>
                  <a:t>the demand for the product is </a:t>
                </a:r>
                <a:r>
                  <a:rPr lang="en-US" sz="2400" i="1" dirty="0"/>
                  <a:t>q </a:t>
                </a:r>
                <a:r>
                  <a:rPr lang="en-US" sz="2400" dirty="0"/>
                  <a:t>tons. Also, suppose the </a:t>
                </a:r>
                <a:r>
                  <a:rPr lang="en-US" sz="2400" dirty="0" smtClean="0"/>
                  <a:t>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−100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describes the price when the supply is </a:t>
                </a:r>
                <a:r>
                  <a:rPr lang="en-US" sz="2400" i="1" dirty="0"/>
                  <a:t>q </a:t>
                </a:r>
                <a:r>
                  <a:rPr lang="en-US" sz="2400" dirty="0"/>
                  <a:t>tons. Find the consumers’ surplus and the </a:t>
                </a:r>
                <a:r>
                  <a:rPr lang="en-US" sz="2400" dirty="0" smtClean="0"/>
                  <a:t>producers’ surplus</a:t>
                </a:r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7030A0"/>
                    </a:solidFill>
                  </a:rPr>
                  <a:t>Solution:</a:t>
                </a:r>
                <a:r>
                  <a:rPr lang="en-US" sz="2400" dirty="0" smtClean="0"/>
                  <a:t> </a:t>
                </a:r>
                <a:r>
                  <a:rPr lang="en-US" sz="2400" b="1" dirty="0" smtClean="0"/>
                  <a:t> </a:t>
                </a:r>
                <a:r>
                  <a:rPr lang="en-US" sz="2400" dirty="0"/>
                  <a:t>Begin by finding the equilibrium quantity. Do this by setting the two </a:t>
                </a:r>
                <a:r>
                  <a:rPr lang="en-US" sz="2400" dirty="0" smtClean="0"/>
                  <a:t>equations equal.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−100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600−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/3</m:t>
                        </m:r>
                      </m:sup>
                    </m:sSup>
                  </m:oMath>
                </a14:m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Add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/3</m:t>
                        </m:r>
                      </m:sup>
                    </m:sSup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and </a:t>
                </a:r>
                <a:r>
                  <a:rPr lang="en-US" sz="2400" dirty="0" smtClean="0"/>
                  <a:t>100 </a:t>
                </a:r>
                <a:r>
                  <a:rPr lang="en-US" sz="2400" dirty="0"/>
                  <a:t>to both sides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/3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=700</m:t>
                    </m:r>
                  </m:oMath>
                </a14:m>
                <a:endParaRPr lang="en-US" sz="2400" b="0" dirty="0" smtClean="0"/>
              </a:p>
              <a:p>
                <a:pPr marL="0" indent="0">
                  <a:buNone/>
                </a:pPr>
                <a:r>
                  <a:rPr lang="en-US" sz="2400" dirty="0"/>
                  <a:t>Divide both sides by </a:t>
                </a:r>
                <a:r>
                  <a:rPr lang="en-US" sz="2400" dirty="0" smtClean="0"/>
                  <a:t>2.</a:t>
                </a:r>
                <a:endParaRPr lang="en-US" sz="2400" dirty="0"/>
              </a:p>
            </p:txBody>
          </p:sp>
        </mc:Choice>
        <mc:Fallback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43000"/>
                <a:ext cx="8001000" cy="5105400"/>
              </a:xfrm>
              <a:blipFill rotWithShape="0">
                <a:blip r:embed="rId2"/>
                <a:stretch>
                  <a:fillRect l="-1220" t="-956" r="-1524" b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05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001000" cy="15847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381000"/>
          </a:xfrm>
        </p:spPr>
        <p:txBody>
          <a:bodyPr/>
          <a:lstStyle/>
          <a:p>
            <a:r>
              <a:rPr lang="en-US" sz="2600" dirty="0" smtClean="0"/>
              <a:t>Example: </a:t>
            </a:r>
            <a:r>
              <a:rPr lang="en-US" sz="2600" dirty="0"/>
              <a:t>Consumers’ and Producers’ </a:t>
            </a:r>
            <a:r>
              <a:rPr lang="en-US" sz="2600" dirty="0" smtClean="0"/>
              <a:t>Surplus continued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 cstate="print"/>
            <a:stretch>
              <a:fillRect l="-1220" t="-597" r="-991"/>
            </a:stretch>
          </a:blipFill>
        </p:spPr>
        <p:txBody>
          <a:bodyPr/>
          <a:lstStyle/>
          <a:p>
            <a:pPr>
              <a:buNone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4200" y="152400"/>
            <a:ext cx="1500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(Your Turn 4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9000" y="5715000"/>
            <a:ext cx="1395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Continued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37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381000"/>
          </a:xfrm>
        </p:spPr>
        <p:txBody>
          <a:bodyPr/>
          <a:lstStyle/>
          <a:p>
            <a:r>
              <a:rPr lang="en-US" sz="2600" dirty="0" smtClean="0"/>
              <a:t>Example: </a:t>
            </a:r>
            <a:r>
              <a:rPr lang="en-US" sz="2600" dirty="0"/>
              <a:t>Consumers’ and Producers’ </a:t>
            </a:r>
            <a:r>
              <a:rPr lang="en-US" sz="2600" dirty="0" smtClean="0"/>
              <a:t>Surplus continued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 cstate="print"/>
            <a:stretch>
              <a:fillRect l="-1220"/>
            </a:stretch>
          </a:blipFill>
        </p:spPr>
        <p:txBody>
          <a:bodyPr/>
          <a:lstStyle/>
          <a:p>
            <a:pPr>
              <a:buNone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4200" y="152400"/>
            <a:ext cx="1500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(Your Turn 4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9000" y="5715000"/>
            <a:ext cx="1395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Continued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66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381000"/>
          </a:xfrm>
        </p:spPr>
        <p:txBody>
          <a:bodyPr/>
          <a:lstStyle/>
          <a:p>
            <a:r>
              <a:rPr lang="en-US" sz="2600" dirty="0" smtClean="0"/>
              <a:t>Example: </a:t>
            </a:r>
            <a:r>
              <a:rPr lang="en-US" sz="2600" dirty="0"/>
              <a:t>Consumers’ and Producers’ </a:t>
            </a:r>
            <a:r>
              <a:rPr lang="en-US" sz="2600" dirty="0" smtClean="0"/>
              <a:t>Surplus continued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 cstate="print"/>
            <a:stretch>
              <a:fillRect l="-1220" t="-956"/>
            </a:stretch>
          </a:blipFill>
        </p:spPr>
        <p:txBody>
          <a:bodyPr/>
          <a:lstStyle/>
          <a:p>
            <a:pPr>
              <a:buNone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4200" y="152400"/>
            <a:ext cx="1500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(Your Turn 4 in Text)</a:t>
            </a:r>
            <a:endParaRPr lang="en-US" sz="1200" dirty="0">
              <a:solidFill>
                <a:srgbClr val="C851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23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590800" y="1600200"/>
            <a:ext cx="3962400" cy="1143000"/>
          </a:xfrm>
        </p:spPr>
        <p:txBody>
          <a:bodyPr/>
          <a:lstStyle/>
          <a:p>
            <a:r>
              <a:rPr lang="en-US" sz="7200" dirty="0" smtClean="0">
                <a:solidFill>
                  <a:schemeClr val="tx1"/>
                </a:solidFill>
              </a:rPr>
              <a:t>15.6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3200400"/>
            <a:ext cx="5610225" cy="1752600"/>
          </a:xfrm>
          <a:noFill/>
        </p:spPr>
        <p:txBody>
          <a:bodyPr/>
          <a:lstStyle/>
          <a:p>
            <a:pPr algn="ctr">
              <a:buNone/>
            </a:pPr>
            <a:r>
              <a:rPr lang="en-US" altLang="en-US" sz="4400" dirty="0" smtClean="0"/>
              <a:t>Numerical Integration</a:t>
            </a:r>
            <a:endParaRPr lang="en-US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381000"/>
          </a:xfrm>
        </p:spPr>
        <p:txBody>
          <a:bodyPr/>
          <a:lstStyle/>
          <a:p>
            <a:r>
              <a:rPr lang="en-US" alt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34200" y="145565"/>
            <a:ext cx="1349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(Figure 31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5191" y="2057400"/>
            <a:ext cx="8516647" cy="323324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498288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kern="0" dirty="0" smtClean="0">
                <a:solidFill>
                  <a:srgbClr val="B0181C"/>
                </a:solidFill>
              </a:rPr>
              <a:t>Trapezoidal Rule</a:t>
            </a:r>
          </a:p>
        </p:txBody>
      </p:sp>
    </p:spTree>
    <p:extLst>
      <p:ext uri="{BB962C8B-B14F-4D97-AF65-F5344CB8AC3E}">
        <p14:creationId xmlns:p14="http://schemas.microsoft.com/office/powerpoint/2010/main" val="23569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381000"/>
          </a:xfrm>
        </p:spPr>
        <p:txBody>
          <a:bodyPr/>
          <a:lstStyle/>
          <a:p>
            <a:r>
              <a:rPr lang="en-US" alt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34200" y="145565"/>
            <a:ext cx="1349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(Figure 32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752600"/>
            <a:ext cx="2893321" cy="34598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2362200"/>
            <a:ext cx="4720681" cy="250584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498288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kern="0" dirty="0" smtClean="0">
                <a:solidFill>
                  <a:srgbClr val="B0181C"/>
                </a:solidFill>
              </a:rPr>
              <a:t>Trapezoidal Rule</a:t>
            </a:r>
          </a:p>
        </p:txBody>
      </p:sp>
    </p:spTree>
    <p:extLst>
      <p:ext uri="{BB962C8B-B14F-4D97-AF65-F5344CB8AC3E}">
        <p14:creationId xmlns:p14="http://schemas.microsoft.com/office/powerpoint/2010/main" val="283186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295400"/>
            <a:ext cx="8001000" cy="20049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09800" y="1981200"/>
            <a:ext cx="4441174" cy="30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3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56" y="179408"/>
            <a:ext cx="7772400" cy="536910"/>
          </a:xfrm>
        </p:spPr>
        <p:txBody>
          <a:bodyPr/>
          <a:lstStyle/>
          <a:p>
            <a:r>
              <a:rPr lang="en-US" sz="2800" dirty="0" smtClean="0"/>
              <a:t>Example: </a:t>
            </a:r>
            <a:r>
              <a:rPr lang="en-US" sz="2800" dirty="0"/>
              <a:t>Trapezoidal Rule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29401" y="304800"/>
            <a:ext cx="1600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(Your Turn 1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51069" y="5715000"/>
            <a:ext cx="1395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Continued</a:t>
            </a:r>
            <a:endParaRPr 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143000"/>
                <a:ext cx="91440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300" dirty="0" smtClean="0"/>
                  <a:t>Use the trapezoidal </a:t>
                </a:r>
                <a:r>
                  <a:rPr lang="en-US" sz="2300" dirty="0"/>
                  <a:t>rule with </a:t>
                </a:r>
                <a:r>
                  <a:rPr lang="en-US" sz="2300" i="1" dirty="0"/>
                  <a:t>n </a:t>
                </a:r>
                <a:r>
                  <a:rPr lang="en-US" sz="2300" dirty="0"/>
                  <a:t>= 4 </a:t>
                </a:r>
                <a:r>
                  <a:rPr lang="en-US" sz="2300" dirty="0" smtClean="0"/>
                  <a:t>to approximate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sz="23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3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rad>
                        </m:e>
                      </m:nary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300" dirty="0" smtClean="0"/>
              </a:p>
              <a:p>
                <a:pPr marL="0" indent="0">
                  <a:buNone/>
                </a:pPr>
                <a:r>
                  <a:rPr lang="en-US" sz="2300" dirty="0" smtClean="0">
                    <a:solidFill>
                      <a:srgbClr val="7030A0"/>
                    </a:solidFill>
                  </a:rPr>
                  <a:t>Solution: </a:t>
                </a:r>
                <a:r>
                  <a:rPr lang="en-US" sz="2300" dirty="0"/>
                  <a:t>Here </a:t>
                </a:r>
                <a:r>
                  <a:rPr lang="en-US" sz="2300" i="1" dirty="0"/>
                  <a:t>a </a:t>
                </a:r>
                <a:r>
                  <a:rPr lang="en-US" sz="2300" dirty="0"/>
                  <a:t>= </a:t>
                </a:r>
                <a:r>
                  <a:rPr lang="en-US" sz="2300" dirty="0" smtClean="0"/>
                  <a:t>1, </a:t>
                </a:r>
                <a:r>
                  <a:rPr lang="en-US" sz="2300" i="1" dirty="0"/>
                  <a:t>b </a:t>
                </a:r>
                <a:r>
                  <a:rPr lang="en-US" sz="2300" dirty="0"/>
                  <a:t>= </a:t>
                </a:r>
                <a:r>
                  <a:rPr lang="en-US" sz="2300" dirty="0" smtClean="0"/>
                  <a:t>3, </a:t>
                </a:r>
                <a:r>
                  <a:rPr lang="en-US" sz="2300" dirty="0"/>
                  <a:t>and </a:t>
                </a:r>
                <a:r>
                  <a:rPr lang="en-US" sz="2300" i="1" dirty="0"/>
                  <a:t>n </a:t>
                </a:r>
                <a:r>
                  <a:rPr lang="en-US" sz="2300" dirty="0"/>
                  <a:t>= 4, with </a:t>
                </a:r>
                <a:r>
                  <a:rPr lang="en-US" sz="2300" dirty="0" smtClean="0"/>
                  <a:t>(</a:t>
                </a:r>
                <a:r>
                  <a:rPr lang="en-US" sz="2300" i="1" dirty="0" smtClean="0"/>
                  <a:t>b </a:t>
                </a:r>
                <a:r>
                  <a:rPr lang="en-US" sz="2300" dirty="0" smtClean="0"/>
                  <a:t>– </a:t>
                </a:r>
                <a:r>
                  <a:rPr lang="en-US" sz="2300" i="1" dirty="0" smtClean="0"/>
                  <a:t>a</a:t>
                </a:r>
                <a:r>
                  <a:rPr lang="en-US" sz="2300" dirty="0"/>
                  <a:t>)</a:t>
                </a:r>
                <a:r>
                  <a:rPr lang="en-US" sz="2300" dirty="0" smtClean="0"/>
                  <a:t>/</a:t>
                </a:r>
                <a:r>
                  <a:rPr lang="en-US" sz="2300" i="1" dirty="0" smtClean="0"/>
                  <a:t>n </a:t>
                </a:r>
                <a:r>
                  <a:rPr lang="en-US" sz="2300" dirty="0"/>
                  <a:t>=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(3−1)/4 </m:t>
                    </m:r>
                    <m:r>
                      <a:rPr lang="en-US" sz="2300" i="1" dirty="0">
                        <a:latin typeface="Cambria Math" panose="02040503050406030204" pitchFamily="18" charset="0"/>
                      </a:rPr>
                      <m:t>= 1/2</m:t>
                    </m:r>
                  </m:oMath>
                </a14:m>
                <a:r>
                  <a:rPr lang="en-US" sz="2300" dirty="0"/>
                  <a:t> as the altitude of </a:t>
                </a:r>
                <a:r>
                  <a:rPr lang="en-US" sz="2300" dirty="0" smtClean="0"/>
                  <a:t>each trapezoid</a:t>
                </a:r>
                <a:r>
                  <a:rPr lang="en-US" sz="2300" dirty="0"/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300" dirty="0" smtClean="0"/>
                  <a:t> </a:t>
                </a:r>
                <a:r>
                  <a:rPr lang="en-US" sz="2300" dirty="0"/>
                  <a:t>= </a:t>
                </a:r>
                <a:r>
                  <a:rPr lang="en-US" sz="2300" dirty="0" smtClean="0"/>
                  <a:t>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 smtClean="0"/>
                  <a:t> </a:t>
                </a:r>
                <a:r>
                  <a:rPr lang="en-US" sz="2300" dirty="0"/>
                  <a:t>= </a:t>
                </a:r>
                <a:r>
                  <a:rPr lang="en-US" sz="2300" dirty="0" smtClean="0"/>
                  <a:t>3/2</a:t>
                </a:r>
                <a:r>
                  <a:rPr lang="en-US" sz="23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300" dirty="0" smtClean="0"/>
                  <a:t> </a:t>
                </a:r>
                <a:r>
                  <a:rPr lang="en-US" sz="2300" dirty="0"/>
                  <a:t>= </a:t>
                </a:r>
                <a:r>
                  <a:rPr lang="en-US" sz="2300" dirty="0" smtClean="0"/>
                  <a:t>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300" dirty="0" smtClean="0"/>
                  <a:t> </a:t>
                </a:r>
                <a:r>
                  <a:rPr lang="en-US" sz="2300" dirty="0"/>
                  <a:t>= </a:t>
                </a:r>
                <a:r>
                  <a:rPr lang="en-US" sz="2300" dirty="0" smtClean="0"/>
                  <a:t>5/2</a:t>
                </a:r>
                <a:r>
                  <a:rPr lang="en-US" sz="23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300" dirty="0" smtClean="0"/>
                  <a:t> </a:t>
                </a:r>
                <a:r>
                  <a:rPr lang="en-US" sz="2300" dirty="0"/>
                  <a:t>= </a:t>
                </a:r>
                <a:r>
                  <a:rPr lang="en-US" sz="2300" dirty="0" smtClean="0"/>
                  <a:t>3. </a:t>
                </a:r>
                <a:r>
                  <a:rPr lang="en-US" sz="2300" dirty="0"/>
                  <a:t>Now find the </a:t>
                </a:r>
                <a:r>
                  <a:rPr lang="en-US" sz="2300" dirty="0" smtClean="0"/>
                  <a:t>corresponding function </a:t>
                </a:r>
                <a:r>
                  <a:rPr lang="en-US" sz="2300" dirty="0"/>
                  <a:t>values. </a:t>
                </a:r>
                <a:endParaRPr lang="en-US" sz="2300" dirty="0" smtClean="0"/>
              </a:p>
              <a:p>
                <a:pPr marL="0" indent="0">
                  <a:buNone/>
                </a:pPr>
                <a:r>
                  <a:rPr lang="en-US" sz="2300" dirty="0" smtClean="0"/>
                  <a:t>The </a:t>
                </a:r>
                <a:r>
                  <a:rPr lang="en-US" sz="2300" dirty="0"/>
                  <a:t>work can be organized into a </a:t>
                </a:r>
                <a:r>
                  <a:rPr lang="en-US" sz="2300" dirty="0" smtClean="0"/>
                  <a:t>table.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43000"/>
                <a:ext cx="9144000" cy="5105400"/>
              </a:xfrm>
              <a:blipFill rotWithShape="0">
                <a:blip r:embed="rId2"/>
                <a:stretch>
                  <a:fillRect l="-933" t="-1075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08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7772400" cy="536910"/>
          </a:xfrm>
        </p:spPr>
        <p:txBody>
          <a:bodyPr/>
          <a:lstStyle/>
          <a:p>
            <a:r>
              <a:rPr lang="en-US" sz="2800" dirty="0" smtClean="0"/>
              <a:t>Example: </a:t>
            </a:r>
            <a:r>
              <a:rPr lang="en-US" sz="2800" dirty="0"/>
              <a:t>Trapezoidal </a:t>
            </a:r>
            <a:r>
              <a:rPr lang="en-US" sz="2800" dirty="0" smtClean="0"/>
              <a:t>Rule continued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29401" y="304800"/>
            <a:ext cx="1600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(Your Turn 1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2309741"/>
                  </p:ext>
                </p:extLst>
              </p:nvPr>
            </p:nvGraphicFramePr>
            <p:xfrm>
              <a:off x="1524000" y="1397000"/>
              <a:ext cx="6096000" cy="412972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19200"/>
                    <a:gridCol w="1066800"/>
                    <a:gridCol w="3810000"/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Calculations for Trapezoidal Rule</a:t>
                          </a:r>
                        </a:p>
                        <a:p>
                          <a:pPr algn="ctr"/>
                          <a:endParaRPr lang="en-US" sz="1800" b="1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l"/>
                          <a:r>
                            <a:rPr lang="en-US" sz="1800" b="1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    </a:t>
                          </a:r>
                          <a:r>
                            <a:rPr lang="en-US" sz="1800" b="1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800" b="1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u="none" strike="noStrike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u="none" strike="noStrike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 u="none" strike="noStrike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1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       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u="none" strike="noStrike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𝒇</m:t>
                              </m:r>
                              <m:r>
                                <a:rPr lang="en-US" sz="1800" b="1" i="1" u="none" strike="noStrike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1" i="1" u="none" strike="noStrike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u="none" strike="noStrike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 u="none" strike="noStrike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1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rad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 smtClean="0"/>
                            <a:t>=2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3/2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(3/2)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dirty="0" smtClean="0"/>
                            <a:t> ≈ 2.29129</a:t>
                          </a:r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rad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 smtClean="0"/>
                            <a:t>≈ 2.64575</a:t>
                          </a:r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5/2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(5/2)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rad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 smtClean="0"/>
                            <a:t>≈ 3.04138</a:t>
                          </a:r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(3)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rad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 smtClean="0"/>
                            <a:t>≈ 3.46410</a:t>
                          </a:r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712309741"/>
                  </p:ext>
                </p:extLst>
              </p:nvPr>
            </p:nvGraphicFramePr>
            <p:xfrm>
              <a:off x="1524000" y="1397000"/>
              <a:ext cx="6096000" cy="412972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19200"/>
                    <a:gridCol w="1066800"/>
                    <a:gridCol w="3810000"/>
                  </a:tblGrid>
                  <a:tr h="91440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" t="-3333" r="-500" b="-35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4236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320" t="-221429" r="-800" b="-657143"/>
                          </a:stretch>
                        </a:blipFill>
                      </a:tcPr>
                    </a:tc>
                  </a:tr>
                  <a:tr h="6979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3/2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320" t="-197368" r="-800" b="-303509"/>
                          </a:stretch>
                        </a:blipFill>
                      </a:tcPr>
                    </a:tc>
                  </a:tr>
                  <a:tr h="6979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320" t="-294783" r="-800" b="-200870"/>
                          </a:stretch>
                        </a:blipFill>
                      </a:tcPr>
                    </a:tc>
                  </a:tr>
                  <a:tr h="6979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5/2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320" t="-398246" r="-800" b="-102632"/>
                          </a:stretch>
                        </a:blipFill>
                      </a:tcPr>
                    </a:tc>
                  </a:tr>
                  <a:tr h="6979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320" t="-493913" r="-800" b="-17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7151069" y="5715000"/>
            <a:ext cx="1395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Continued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81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9436" y="1371600"/>
            <a:ext cx="8001000" cy="22931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7772400" cy="536910"/>
          </a:xfrm>
        </p:spPr>
        <p:txBody>
          <a:bodyPr/>
          <a:lstStyle/>
          <a:p>
            <a:r>
              <a:rPr lang="en-US" sz="2800" dirty="0" smtClean="0"/>
              <a:t>Example: </a:t>
            </a:r>
            <a:r>
              <a:rPr lang="en-US" sz="2800" dirty="0"/>
              <a:t>Trapezoidal </a:t>
            </a:r>
            <a:r>
              <a:rPr lang="en-US" sz="2800" dirty="0" smtClean="0"/>
              <a:t>Rule continued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 cstate="print"/>
            <a:stretch>
              <a:fillRect l="-1220" t="-956"/>
            </a:stretch>
          </a:blipFill>
        </p:spPr>
        <p:txBody>
          <a:bodyPr/>
          <a:lstStyle/>
          <a:p>
            <a:pPr>
              <a:buNone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29401" y="304800"/>
            <a:ext cx="1600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(Your Turn 1 in Text)</a:t>
            </a:r>
            <a:endParaRPr lang="en-US" sz="1200" dirty="0">
              <a:solidFill>
                <a:srgbClr val="C851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91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381000"/>
          </a:xfrm>
        </p:spPr>
        <p:txBody>
          <a:bodyPr/>
          <a:lstStyle/>
          <a:p>
            <a:r>
              <a:rPr lang="en-US" alt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34200" y="145565"/>
            <a:ext cx="1349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(Figure 33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1828800"/>
            <a:ext cx="5422213" cy="383814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498288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85100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851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kern="0" dirty="0" smtClean="0">
                <a:solidFill>
                  <a:srgbClr val="B0181C"/>
                </a:solidFill>
              </a:rPr>
              <a:t>Simpson’s Rule</a:t>
            </a:r>
          </a:p>
        </p:txBody>
      </p:sp>
    </p:spTree>
    <p:extLst>
      <p:ext uri="{BB962C8B-B14F-4D97-AF65-F5344CB8AC3E}">
        <p14:creationId xmlns:p14="http://schemas.microsoft.com/office/powerpoint/2010/main" val="242110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295400"/>
            <a:ext cx="8001000" cy="24011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0" y="1600200"/>
            <a:ext cx="4329301" cy="303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1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5090"/>
            <a:ext cx="7772400" cy="536910"/>
          </a:xfrm>
        </p:spPr>
        <p:txBody>
          <a:bodyPr/>
          <a:lstStyle/>
          <a:p>
            <a:r>
              <a:rPr lang="en-US" sz="2800" dirty="0" smtClean="0"/>
              <a:t>Example: </a:t>
            </a:r>
            <a:r>
              <a:rPr lang="en-US" sz="2800" dirty="0"/>
              <a:t>Simpson’s </a:t>
            </a:r>
            <a:r>
              <a:rPr lang="en-US" sz="2800" dirty="0" smtClean="0"/>
              <a:t>Rule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629401" y="304800"/>
            <a:ext cx="1600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(Your Turn 2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51069" y="5715000"/>
            <a:ext cx="1395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Continued</a:t>
            </a:r>
            <a:endParaRPr 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143000"/>
                <a:ext cx="80010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Use the Simpson’s </a:t>
                </a:r>
                <a:r>
                  <a:rPr lang="en-US" sz="2400" dirty="0"/>
                  <a:t>rule with </a:t>
                </a:r>
                <a:r>
                  <a:rPr lang="en-US" sz="2400" i="1" dirty="0"/>
                  <a:t>n </a:t>
                </a:r>
                <a:r>
                  <a:rPr lang="en-US" sz="2400" dirty="0"/>
                  <a:t>= 4 </a:t>
                </a:r>
                <a:r>
                  <a:rPr lang="en-US" sz="2400" dirty="0" smtClean="0"/>
                  <a:t>to approximate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ra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7030A0"/>
                    </a:solidFill>
                  </a:rPr>
                  <a:t>Solution: </a:t>
                </a:r>
                <a:r>
                  <a:rPr lang="en-US" sz="2400" i="1" dirty="0"/>
                  <a:t>a </a:t>
                </a:r>
                <a:r>
                  <a:rPr lang="en-US" sz="2400" dirty="0"/>
                  <a:t>= 0, </a:t>
                </a:r>
                <a:r>
                  <a:rPr lang="en-US" sz="2400" i="1" dirty="0"/>
                  <a:t>b </a:t>
                </a:r>
                <a:r>
                  <a:rPr lang="en-US" sz="2400" dirty="0"/>
                  <a:t>= 2, and </a:t>
                </a:r>
                <a:r>
                  <a:rPr lang="en-US" sz="2400" i="1" dirty="0"/>
                  <a:t>n </a:t>
                </a:r>
                <a:r>
                  <a:rPr lang="en-US" sz="2400" dirty="0"/>
                  <a:t>= 4, and the endpoints of the four</a:t>
                </a:r>
              </a:p>
              <a:p>
                <a:pPr marL="0" indent="0">
                  <a:buNone/>
                </a:pPr>
                <a:r>
                  <a:rPr lang="en-US" sz="2400" dirty="0"/>
                  <a:t>intervals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=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= 3/2,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= 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= 5/2,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/>
                  <a:t> = 3.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The </a:t>
                </a:r>
                <a:r>
                  <a:rPr lang="en-US" sz="2400" dirty="0"/>
                  <a:t>table of values is </a:t>
                </a:r>
                <a:r>
                  <a:rPr lang="en-US" sz="2400" dirty="0" smtClean="0"/>
                  <a:t>also </a:t>
                </a:r>
                <a:r>
                  <a:rPr lang="en-US" sz="2400" dirty="0"/>
                  <a:t>the same.</a:t>
                </a:r>
                <a:endParaRPr lang="en-US" sz="24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43000"/>
                <a:ext cx="8001000" cy="5105400"/>
              </a:xfrm>
              <a:blipFill rotWithShape="0">
                <a:blip r:embed="rId2"/>
                <a:stretch>
                  <a:fillRect l="-1220" t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27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77490"/>
            <a:ext cx="7772400" cy="536910"/>
          </a:xfrm>
        </p:spPr>
        <p:txBody>
          <a:bodyPr/>
          <a:lstStyle/>
          <a:p>
            <a:r>
              <a:rPr lang="en-US" sz="2800" dirty="0"/>
              <a:t>Example: </a:t>
            </a:r>
            <a:r>
              <a:rPr lang="en-US" sz="2800" dirty="0" smtClean="0"/>
              <a:t>Simpson’s Rule continued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29401" y="304800"/>
            <a:ext cx="1600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(Your Turn 2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0448115"/>
                  </p:ext>
                </p:extLst>
              </p:nvPr>
            </p:nvGraphicFramePr>
            <p:xfrm>
              <a:off x="1524000" y="1397000"/>
              <a:ext cx="6096000" cy="412972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19200"/>
                    <a:gridCol w="1066800"/>
                    <a:gridCol w="3810000"/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Calculations for Simpson’s Rule</a:t>
                          </a:r>
                        </a:p>
                        <a:p>
                          <a:pPr algn="ctr"/>
                          <a:endParaRPr lang="en-US" sz="1800" b="1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l"/>
                          <a:r>
                            <a:rPr lang="en-US" sz="1800" b="1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    </a:t>
                          </a:r>
                          <a:r>
                            <a:rPr lang="en-US" sz="1800" b="1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800" b="1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u="none" strike="noStrike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u="none" strike="noStrike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 u="none" strike="noStrike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1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       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u="none" strike="noStrike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𝒇</m:t>
                              </m:r>
                              <m:r>
                                <a:rPr lang="en-US" sz="1800" b="1" i="1" u="none" strike="noStrike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1" i="1" u="none" strike="noStrike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u="none" strike="noStrike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 u="none" strike="noStrike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1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rad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 smtClean="0"/>
                            <a:t>=2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3/2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(3/2)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dirty="0" smtClean="0"/>
                            <a:t> ≈ 2.29129</a:t>
                          </a:r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rad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 smtClean="0"/>
                            <a:t>≈ 2.64575</a:t>
                          </a:r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5/2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(5/2)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rad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 smtClean="0"/>
                            <a:t>≈ 3.04138</a:t>
                          </a:r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(3)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rad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 smtClean="0"/>
                            <a:t>≈ 3.46410</a:t>
                          </a:r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830448115"/>
                  </p:ext>
                </p:extLst>
              </p:nvPr>
            </p:nvGraphicFramePr>
            <p:xfrm>
              <a:off x="1524000" y="1397000"/>
              <a:ext cx="6096000" cy="412972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19200"/>
                    <a:gridCol w="1066800"/>
                    <a:gridCol w="3810000"/>
                  </a:tblGrid>
                  <a:tr h="91440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" t="-3333" r="-500" b="-35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4236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320" t="-221429" r="-800" b="-657143"/>
                          </a:stretch>
                        </a:blipFill>
                      </a:tcPr>
                    </a:tc>
                  </a:tr>
                  <a:tr h="6979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3/2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320" t="-197368" r="-800" b="-303509"/>
                          </a:stretch>
                        </a:blipFill>
                      </a:tcPr>
                    </a:tc>
                  </a:tr>
                  <a:tr h="6979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320" t="-294783" r="-800" b="-200870"/>
                          </a:stretch>
                        </a:blipFill>
                      </a:tcPr>
                    </a:tc>
                  </a:tr>
                  <a:tr h="6979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5/2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320" t="-398246" r="-800" b="-102632"/>
                          </a:stretch>
                        </a:blipFill>
                      </a:tcPr>
                    </a:tc>
                  </a:tr>
                  <a:tr h="6979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320" t="-493913" r="-800" b="-17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7151069" y="5715000"/>
            <a:ext cx="1395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Continued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78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7772400" cy="536910"/>
          </a:xfrm>
        </p:spPr>
        <p:txBody>
          <a:bodyPr/>
          <a:lstStyle/>
          <a:p>
            <a:r>
              <a:rPr lang="en-US" sz="2800" dirty="0" smtClean="0"/>
              <a:t>Example: Simpson’s Rule continued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 cstate="print"/>
            <a:stretch>
              <a:fillRect l="-1220" t="-956"/>
            </a:stretch>
          </a:blipFill>
        </p:spPr>
        <p:txBody>
          <a:bodyPr/>
          <a:lstStyle/>
          <a:p>
            <a:pPr>
              <a:buNone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29401" y="304800"/>
            <a:ext cx="1600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(Your Turn 2 in Text)</a:t>
            </a:r>
            <a:endParaRPr lang="en-US" sz="1200" dirty="0">
              <a:solidFill>
                <a:srgbClr val="C851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2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676400"/>
            <a:ext cx="8001000" cy="103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2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590800" y="1600200"/>
            <a:ext cx="3962400" cy="1143000"/>
          </a:xfrm>
        </p:spPr>
        <p:txBody>
          <a:bodyPr/>
          <a:lstStyle/>
          <a:p>
            <a:r>
              <a:rPr lang="en-US" sz="6000" dirty="0" smtClean="0">
                <a:solidFill>
                  <a:schemeClr val="tx1"/>
                </a:solidFill>
              </a:rPr>
              <a:t>Chapter 15 Review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41437" y="3962400"/>
            <a:ext cx="6430963" cy="1752600"/>
          </a:xfrm>
          <a:noFill/>
        </p:spPr>
        <p:txBody>
          <a:bodyPr/>
          <a:lstStyle/>
          <a:p>
            <a:pPr algn="ctr">
              <a:spcBef>
                <a:spcPts val="0"/>
              </a:spcBef>
              <a:buNone/>
            </a:pPr>
            <a:r>
              <a:rPr lang="en-US" altLang="en-US" dirty="0" smtClean="0"/>
              <a:t>Extended Application: Estimating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en-US" dirty="0" smtClean="0"/>
              <a:t>Depletion Dates for Minerals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381000"/>
          </a:xfrm>
        </p:spPr>
        <p:txBody>
          <a:bodyPr/>
          <a:lstStyle/>
          <a:p>
            <a:r>
              <a:rPr lang="en-US" alt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34200" y="145565"/>
            <a:ext cx="1349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85100"/>
                </a:solidFill>
              </a:rPr>
              <a:t>(Figure 34 in Text)</a:t>
            </a:r>
            <a:endParaRPr lang="en-US" sz="1200" dirty="0">
              <a:solidFill>
                <a:srgbClr val="C85100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19639" y="1647779"/>
            <a:ext cx="4923721" cy="409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3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279F"/>
      </a:dk2>
      <a:lt2>
        <a:srgbClr val="919191"/>
      </a:lt2>
      <a:accent1>
        <a:srgbClr val="C0FEF9"/>
      </a:accent1>
      <a:accent2>
        <a:srgbClr val="00AE00"/>
      </a:accent2>
      <a:accent3>
        <a:srgbClr val="FFFFFF"/>
      </a:accent3>
      <a:accent4>
        <a:srgbClr val="000000"/>
      </a:accent4>
      <a:accent5>
        <a:srgbClr val="DCFEFB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5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5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5065</TotalTime>
  <Pages>28</Pages>
  <Words>1026</Words>
  <Application>Microsoft Office PowerPoint</Application>
  <PresentationFormat>On-screen Show (4:3)</PresentationFormat>
  <Paragraphs>344</Paragraphs>
  <Slides>101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8" baseType="lpstr">
      <vt:lpstr>Arial</vt:lpstr>
      <vt:lpstr>Cambria Math</vt:lpstr>
      <vt:lpstr>Times New Roman</vt:lpstr>
      <vt:lpstr>Wingdings</vt:lpstr>
      <vt:lpstr>Default Design</vt:lpstr>
      <vt:lpstr>Custom Design</vt:lpstr>
      <vt:lpstr>Equation</vt:lpstr>
      <vt:lpstr>Finite Mathematics and Calculus with Applications 10th Edition</vt:lpstr>
      <vt:lpstr>PowerPoint Presentation</vt:lpstr>
      <vt:lpstr>15.1</vt:lpstr>
      <vt:lpstr> </vt:lpstr>
      <vt:lpstr>Example: Antiderivative</vt:lpstr>
      <vt:lpstr> </vt:lpstr>
      <vt:lpstr> </vt:lpstr>
      <vt:lpstr> </vt:lpstr>
      <vt:lpstr> </vt:lpstr>
      <vt:lpstr>Example: Power Rule</vt:lpstr>
      <vt:lpstr> </vt:lpstr>
      <vt:lpstr>Example: Rules of Integration</vt:lpstr>
      <vt:lpstr>Example: Rules of Integration</vt:lpstr>
      <vt:lpstr> </vt:lpstr>
      <vt:lpstr> </vt:lpstr>
      <vt:lpstr>Example: Exponential Functions</vt:lpstr>
      <vt:lpstr>Example: Slope</vt:lpstr>
      <vt:lpstr>15.2</vt:lpstr>
      <vt:lpstr>Example: Substitution</vt:lpstr>
      <vt:lpstr>Example: Substitution</vt:lpstr>
      <vt:lpstr>Example: Substitution</vt:lpstr>
      <vt:lpstr> </vt:lpstr>
      <vt:lpstr> </vt:lpstr>
      <vt:lpstr> </vt:lpstr>
      <vt:lpstr>15.3</vt:lpstr>
      <vt:lpstr> </vt:lpstr>
      <vt:lpstr> </vt:lpstr>
      <vt:lpstr> </vt:lpstr>
      <vt:lpstr> </vt:lpstr>
      <vt:lpstr> </vt:lpstr>
      <vt:lpstr> </vt:lpstr>
      <vt:lpstr> </vt:lpstr>
      <vt:lpstr> </vt:lpstr>
      <vt:lpstr> Approximation of the Area Under a Curve</vt:lpstr>
      <vt:lpstr> Approximation of the Area Under a Curve</vt:lpstr>
      <vt:lpstr> Finding the Area Under a Curve</vt:lpstr>
      <vt:lpstr> </vt:lpstr>
      <vt:lpstr> </vt:lpstr>
      <vt:lpstr> 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15.4</vt:lpstr>
      <vt:lpstr> </vt:lpstr>
      <vt:lpstr>Example: Fundamental Theorem of Calculus</vt:lpstr>
      <vt:lpstr> </vt:lpstr>
      <vt:lpstr> </vt:lpstr>
      <vt:lpstr> </vt:lpstr>
      <vt:lpstr>Example: Fundamental Theorem of Calculus</vt:lpstr>
      <vt:lpstr> </vt:lpstr>
      <vt:lpstr> </vt:lpstr>
      <vt:lpstr> </vt:lpstr>
      <vt:lpstr> </vt:lpstr>
      <vt:lpstr>15.5</vt:lpstr>
      <vt:lpstr> </vt:lpstr>
      <vt:lpstr> </vt:lpstr>
      <vt:lpstr> </vt:lpstr>
      <vt:lpstr> </vt:lpstr>
      <vt:lpstr> </vt:lpstr>
      <vt:lpstr> Example: The Area Between Two Curves </vt:lpstr>
      <vt:lpstr> Example: The Area Between Two Curves continued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Example: Consumers’ and Producers’ Surplus</vt:lpstr>
      <vt:lpstr>Example: Consumers’ and Producers’ Surplus continued</vt:lpstr>
      <vt:lpstr>Example: Consumers’ and Producers’ Surplus continued</vt:lpstr>
      <vt:lpstr>Example: Consumers’ and Producers’ Surplus continued</vt:lpstr>
      <vt:lpstr>15.6</vt:lpstr>
      <vt:lpstr> </vt:lpstr>
      <vt:lpstr> </vt:lpstr>
      <vt:lpstr> </vt:lpstr>
      <vt:lpstr> </vt:lpstr>
      <vt:lpstr>Example: Trapezoidal Rule</vt:lpstr>
      <vt:lpstr>Example: Trapezoidal Rule continued</vt:lpstr>
      <vt:lpstr>Example: Trapezoidal Rule continued</vt:lpstr>
      <vt:lpstr> </vt:lpstr>
      <vt:lpstr> </vt:lpstr>
      <vt:lpstr>PowerPoint Presentation</vt:lpstr>
      <vt:lpstr>Example: Simpson’s Rule</vt:lpstr>
      <vt:lpstr>Example: Simpson’s Rule continued</vt:lpstr>
      <vt:lpstr>Example: Simpson’s Rule continued</vt:lpstr>
      <vt:lpstr> </vt:lpstr>
      <vt:lpstr>Chapter 15 Review</vt:lpstr>
      <vt:lpstr> </vt:lpstr>
      <vt:lpstr> </vt:lpstr>
      <vt:lpstr> </vt:lpstr>
    </vt:vector>
  </TitlesOfParts>
  <Company>Copyright © 2016, 2012, 2008 Pearson Education,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15</dc:title>
  <dc:subject>Finite Mathematics and Calculus with Applications 10th Edition</dc:subject>
  <dc:creator>Margaret L. Lial/Raymond  N. Greenwell/Nathan P. Ritchey</dc:creator>
  <cp:lastModifiedBy>Oehmen, Alison J</cp:lastModifiedBy>
  <cp:revision>467</cp:revision>
  <cp:lastPrinted>2000-05-10T13:32:21Z</cp:lastPrinted>
  <dcterms:created xsi:type="dcterms:W3CDTF">2000-05-09T12:24:52Z</dcterms:created>
  <dcterms:modified xsi:type="dcterms:W3CDTF">2015-12-08T20:25:30Z</dcterms:modified>
</cp:coreProperties>
</file>