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89" r:id="rId2"/>
    <p:sldId id="263" r:id="rId3"/>
    <p:sldId id="257" r:id="rId4"/>
    <p:sldId id="278" r:id="rId5"/>
    <p:sldId id="292" r:id="rId6"/>
    <p:sldId id="287" r:id="rId7"/>
    <p:sldId id="291" r:id="rId8"/>
    <p:sldId id="270" r:id="rId9"/>
    <p:sldId id="271" r:id="rId10"/>
    <p:sldId id="269" r:id="rId11"/>
    <p:sldId id="286" r:id="rId12"/>
    <p:sldId id="266" r:id="rId13"/>
    <p:sldId id="285" r:id="rId14"/>
    <p:sldId id="280" r:id="rId15"/>
    <p:sldId id="279" r:id="rId16"/>
    <p:sldId id="288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E8C"/>
    <a:srgbClr val="F68C2D"/>
    <a:srgbClr val="1FBDC8"/>
    <a:srgbClr val="ED4857"/>
    <a:srgbClr val="E1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C2E42-BFCC-40EA-8993-81C8A1AA4EEE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4B92-5184-4370-883C-D72A6DD20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66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489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75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959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693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431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52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41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4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2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77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32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0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92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30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133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4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599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37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56650" y="1397000"/>
            <a:ext cx="2260600" cy="4019550"/>
          </a:xfrm>
          <a:custGeom>
            <a:avLst/>
            <a:gdLst>
              <a:gd name="connsiteX0" fmla="*/ 0 w 2260600"/>
              <a:gd name="connsiteY0" fmla="*/ 0 h 4019550"/>
              <a:gd name="connsiteX1" fmla="*/ 2260600 w 2260600"/>
              <a:gd name="connsiteY1" fmla="*/ 0 h 4019550"/>
              <a:gd name="connsiteX2" fmla="*/ 2260600 w 2260600"/>
              <a:gd name="connsiteY2" fmla="*/ 4019550 h 4019550"/>
              <a:gd name="connsiteX3" fmla="*/ 0 w 22606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4019550">
                <a:moveTo>
                  <a:pt x="0" y="0"/>
                </a:moveTo>
                <a:lnTo>
                  <a:pt x="2260600" y="0"/>
                </a:lnTo>
                <a:lnTo>
                  <a:pt x="2260600" y="4019550"/>
                </a:lnTo>
                <a:lnTo>
                  <a:pt x="0" y="4019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74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8718" y="2087742"/>
            <a:ext cx="2807042" cy="3520579"/>
          </a:xfrm>
          <a:custGeom>
            <a:avLst/>
            <a:gdLst>
              <a:gd name="connsiteX0" fmla="*/ 0 w 2807042"/>
              <a:gd name="connsiteY0" fmla="*/ 0 h 3520579"/>
              <a:gd name="connsiteX1" fmla="*/ 2807042 w 2807042"/>
              <a:gd name="connsiteY1" fmla="*/ 0 h 3520579"/>
              <a:gd name="connsiteX2" fmla="*/ 2807042 w 2807042"/>
              <a:gd name="connsiteY2" fmla="*/ 3520579 h 3520579"/>
              <a:gd name="connsiteX3" fmla="*/ 0 w 2807042"/>
              <a:gd name="connsiteY3" fmla="*/ 3520579 h 35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042" h="3520579">
                <a:moveTo>
                  <a:pt x="0" y="0"/>
                </a:moveTo>
                <a:lnTo>
                  <a:pt x="2807042" y="0"/>
                </a:lnTo>
                <a:lnTo>
                  <a:pt x="2807042" y="3520579"/>
                </a:lnTo>
                <a:lnTo>
                  <a:pt x="0" y="3520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2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54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74193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1499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4903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37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0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4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9226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36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7560" y="256044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</a:rPr>
              <a:t>最小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编辑距离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77764" y="1970471"/>
            <a:ext cx="1442021" cy="58477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SHARE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09908" y="3273183"/>
            <a:ext cx="337773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zh-C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E</a:t>
            </a:r>
            <a:r>
              <a:rPr lang="en-US" altLang="zh-CN" sz="1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dit</a:t>
            </a:r>
            <a:r>
              <a:rPr lang="en-US" altLang="zh-CN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 distance</a:t>
            </a:r>
            <a:r>
              <a:rPr lang="zh-CN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may </a:t>
            </a:r>
            <a:r>
              <a:rPr lang="en-US" altLang="zh-C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also be referred to </a:t>
            </a:r>
            <a:r>
              <a:rPr lang="en-US" altLang="zh-CN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as</a:t>
            </a:r>
            <a:r>
              <a:rPr lang="zh-CN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Levenshtein</a:t>
            </a:r>
            <a:r>
              <a:rPr lang="en-US" altLang="zh-C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distance, </a:t>
            </a:r>
            <a:r>
              <a:rPr lang="en-US" altLang="zh-C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although that term may also denote a larger family of distance metrics.[2]:32 It is closely related to pairwise string alignments.</a:t>
            </a: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410736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39934" y="4107360"/>
              <a:ext cx="9176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BY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：</a:t>
              </a:r>
              <a:r>
                <a:rPr lang="zh-CN" altLang="en-US" sz="1100" noProof="0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朱振飞</a:t>
              </a:r>
              <a:endPara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63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1784239" y="354939"/>
            <a:ext cx="3766991" cy="717686"/>
            <a:chOff x="2976152" y="4708118"/>
            <a:chExt cx="3766991" cy="717686"/>
          </a:xfrm>
        </p:grpSpPr>
        <p:sp>
          <p:nvSpPr>
            <p:cNvPr id="42" name="文本框 41"/>
            <p:cNvSpPr txBox="1"/>
            <p:nvPr/>
          </p:nvSpPr>
          <p:spPr>
            <a:xfrm>
              <a:off x="2976152" y="5171888"/>
              <a:ext cx="37669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F</a:t>
              </a:r>
              <a:r>
                <a:rPr lang="en-US" altLang="zh-CN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ormula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should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be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used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976152" y="4708118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用</a:t>
              </a:r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到的公式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84239" y="120077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dirty="0" smtClean="0"/>
              <a:t>由上述的公式，以</a:t>
            </a:r>
            <a:r>
              <a:rPr lang="en-US" altLang="zh-CN" dirty="0" smtClean="0"/>
              <a:t>beauty</a:t>
            </a:r>
            <a:r>
              <a:rPr lang="zh-CN" altLang="en-US" dirty="0"/>
              <a:t>和</a:t>
            </a:r>
            <a:r>
              <a:rPr lang="en-US" altLang="zh-CN" dirty="0" err="1"/>
              <a:t>batyu</a:t>
            </a:r>
            <a:r>
              <a:rPr lang="zh-CN" altLang="en-US" dirty="0"/>
              <a:t>为</a:t>
            </a:r>
            <a:r>
              <a:rPr lang="zh-CN" altLang="en-US" dirty="0" smtClean="0"/>
              <a:t>例，我们可以作出下图</a:t>
            </a:r>
            <a:endParaRPr kumimoji="1"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784239" y="172121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初始状态：</a:t>
            </a:r>
            <a:endParaRPr kumimoji="1" lang="en-US" altLang="zh-CN" dirty="0"/>
          </a:p>
        </p:txBody>
      </p:sp>
      <p:sp>
        <p:nvSpPr>
          <p:cNvPr id="5" name="AutoShape 2" descr="https://images0.cnblogs.com/blog/71080/201501/14211536401811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078" y="1570106"/>
            <a:ext cx="2161905" cy="250476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485309" y="172121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开始查找：</a:t>
            </a:r>
            <a:endParaRPr kumimoji="1"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096" y="1608201"/>
            <a:ext cx="2314286" cy="2466667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1842962" y="42743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查找中：</a:t>
            </a:r>
            <a:endParaRPr kumimoji="1" lang="en-US" altLang="zh-CN" dirty="0"/>
          </a:p>
        </p:txBody>
      </p:sp>
      <p:sp>
        <p:nvSpPr>
          <p:cNvPr id="59" name="矩形 58"/>
          <p:cNvSpPr/>
          <p:nvPr/>
        </p:nvSpPr>
        <p:spPr>
          <a:xfrm>
            <a:off x="5485309" y="427434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结束查找：</a:t>
            </a:r>
            <a:endParaRPr kumimoji="1"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9602" y="4274348"/>
            <a:ext cx="2152381" cy="241904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1192" y="4283872"/>
            <a:ext cx="2276190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6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64343" y="5294550"/>
            <a:ext cx="624285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Code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&amp; demo in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Javascript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16548" y="4419096"/>
            <a:ext cx="273825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JS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中的实现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03</a:t>
              </a:r>
              <a:endPara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37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784239" y="354939"/>
            <a:ext cx="3766991" cy="717686"/>
            <a:chOff x="2976152" y="4708118"/>
            <a:chExt cx="3766991" cy="717686"/>
          </a:xfrm>
        </p:grpSpPr>
        <p:sp>
          <p:nvSpPr>
            <p:cNvPr id="17" name="文本框 16"/>
            <p:cNvSpPr txBox="1"/>
            <p:nvPr/>
          </p:nvSpPr>
          <p:spPr>
            <a:xfrm>
              <a:off x="2976152" y="5171888"/>
              <a:ext cx="37669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Code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&amp; demo in </a:t>
              </a:r>
              <a:r>
                <a:rPr lang="en-US" altLang="zh-CN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Javascript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976152" y="4708118"/>
              <a:ext cx="2419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在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JS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中的实现</a:t>
              </a: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327" y="596305"/>
            <a:ext cx="7038226" cy="585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2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198803" y="5282502"/>
            <a:ext cx="624285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Appearance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normal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198803" y="43844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使用场景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04</a:t>
              </a:r>
              <a:endPara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45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784239" y="354939"/>
            <a:ext cx="3766991" cy="717686"/>
            <a:chOff x="2976152" y="4708118"/>
            <a:chExt cx="3766991" cy="717686"/>
          </a:xfrm>
        </p:grpSpPr>
        <p:sp>
          <p:nvSpPr>
            <p:cNvPr id="46" name="文本框 45"/>
            <p:cNvSpPr txBox="1"/>
            <p:nvPr/>
          </p:nvSpPr>
          <p:spPr>
            <a:xfrm>
              <a:off x="2976152" y="5171888"/>
              <a:ext cx="37669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Appearance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in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normal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976152" y="47081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使用场景</a:t>
              </a: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57883" y="2088859"/>
            <a:ext cx="725647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中错误指令的判断，引导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：本地情况下的模糊搜索辅助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…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拓展：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：论文查重（不仅需要收集编辑距离，也需要收集编辑过程）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：代码对比（同上）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…</a:t>
            </a:r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499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198428" y="4358640"/>
            <a:ext cx="17931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853886" y="2608976"/>
            <a:ext cx="6484228" cy="2084893"/>
            <a:chOff x="874713" y="-326397"/>
            <a:chExt cx="6484228" cy="2084893"/>
          </a:xfrm>
        </p:grpSpPr>
        <p:sp>
          <p:nvSpPr>
            <p:cNvPr id="11" name="矩形 10"/>
            <p:cNvSpPr/>
            <p:nvPr/>
          </p:nvSpPr>
          <p:spPr>
            <a:xfrm>
              <a:off x="874713" y="1464889"/>
              <a:ext cx="6484228" cy="2936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408270" y="-326397"/>
              <a:ext cx="2750752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433975" y="3206972"/>
            <a:ext cx="3322039" cy="494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Q&amp;A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6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67558" y="2560442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感谢您的观看</a:t>
            </a:r>
          </a:p>
        </p:txBody>
      </p:sp>
    </p:spTree>
    <p:extLst>
      <p:ext uri="{BB962C8B-B14F-4D97-AF65-F5344CB8AC3E}">
        <p14:creationId xmlns:p14="http://schemas.microsoft.com/office/powerpoint/2010/main" val="97949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931204" y="1452784"/>
            <a:ext cx="3766991" cy="606081"/>
            <a:chOff x="2976152" y="4708118"/>
            <a:chExt cx="3766991" cy="606081"/>
          </a:xfrm>
        </p:grpSpPr>
        <p:sp>
          <p:nvSpPr>
            <p:cNvPr id="13" name="文本框 12"/>
            <p:cNvSpPr txBox="1"/>
            <p:nvPr/>
          </p:nvSpPr>
          <p:spPr>
            <a:xfrm>
              <a:off x="2976152" y="5067978"/>
              <a:ext cx="3766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Definition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976152" y="470811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定义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48858" y="6497465"/>
            <a:ext cx="1294285" cy="0"/>
            <a:chOff x="5451631" y="5125866"/>
            <a:chExt cx="1294285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3953" y="1476634"/>
            <a:ext cx="5030814" cy="37305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916634" y="3000312"/>
            <a:ext cx="192392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24599" y="2469857"/>
            <a:ext cx="1107998" cy="646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目录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931204" y="2485958"/>
            <a:ext cx="3766991" cy="606081"/>
            <a:chOff x="2976152" y="4708118"/>
            <a:chExt cx="3766991" cy="606081"/>
          </a:xfrm>
        </p:grpSpPr>
        <p:sp>
          <p:nvSpPr>
            <p:cNvPr id="22" name="文本框 21"/>
            <p:cNvSpPr txBox="1"/>
            <p:nvPr/>
          </p:nvSpPr>
          <p:spPr>
            <a:xfrm>
              <a:off x="2976152" y="5067978"/>
              <a:ext cx="3766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F</a:t>
              </a:r>
              <a:r>
                <a:rPr lang="en-US" altLang="zh-CN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ormula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should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be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used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976152" y="4708118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用到的公式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931204" y="3519132"/>
            <a:ext cx="3766991" cy="606081"/>
            <a:chOff x="2976152" y="4708118"/>
            <a:chExt cx="3766991" cy="606081"/>
          </a:xfrm>
        </p:grpSpPr>
        <p:sp>
          <p:nvSpPr>
            <p:cNvPr id="25" name="文本框 24"/>
            <p:cNvSpPr txBox="1"/>
            <p:nvPr/>
          </p:nvSpPr>
          <p:spPr>
            <a:xfrm>
              <a:off x="2976152" y="5067978"/>
              <a:ext cx="3766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Code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&amp; demo in </a:t>
              </a:r>
              <a:r>
                <a:rPr lang="en-US" altLang="zh-CN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Javascript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976152" y="4708118"/>
              <a:ext cx="21082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在</a:t>
              </a:r>
              <a:r>
                <a: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JS</a:t>
              </a:r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中的实现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931204" y="4552307"/>
            <a:ext cx="3766991" cy="606081"/>
            <a:chOff x="2976152" y="4708118"/>
            <a:chExt cx="3766991" cy="606081"/>
          </a:xfrm>
        </p:grpSpPr>
        <p:sp>
          <p:nvSpPr>
            <p:cNvPr id="28" name="文本框 27"/>
            <p:cNvSpPr txBox="1"/>
            <p:nvPr/>
          </p:nvSpPr>
          <p:spPr>
            <a:xfrm>
              <a:off x="2976152" y="5067978"/>
              <a:ext cx="3766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Appearance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in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normal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976152" y="470811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使用场景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87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76152" y="5282502"/>
            <a:ext cx="624285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Definition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589662" y="4419096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定义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0" y="1849671"/>
              <a:ext cx="9509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7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784239" y="354939"/>
            <a:ext cx="3766991" cy="717686"/>
            <a:chOff x="2976152" y="4708118"/>
            <a:chExt cx="3766991" cy="717686"/>
          </a:xfrm>
        </p:grpSpPr>
        <p:sp>
          <p:nvSpPr>
            <p:cNvPr id="25" name="文本框 24"/>
            <p:cNvSpPr txBox="1"/>
            <p:nvPr/>
          </p:nvSpPr>
          <p:spPr>
            <a:xfrm>
              <a:off x="2976152" y="5171888"/>
              <a:ext cx="37669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Definition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976152" y="4708118"/>
              <a:ext cx="915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定义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8484" y="1936065"/>
            <a:ext cx="1005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1.</a:t>
            </a:r>
            <a:r>
              <a:rPr kumimoji="1" lang="zh-CN" altLang="en-US" sz="2400" dirty="0" smtClean="0"/>
              <a:t>给定两个字符串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/>
              <a:t>b</a:t>
            </a:r>
            <a:r>
              <a:rPr kumimoji="1" lang="zh-CN" altLang="en-US" sz="2400" dirty="0" smtClean="0"/>
              <a:t>，求从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变化到</a:t>
            </a:r>
            <a:r>
              <a:rPr kumimoji="1" lang="en-US" altLang="zh-CN" sz="2400" dirty="0" smtClean="0"/>
              <a:t>b</a:t>
            </a:r>
            <a:r>
              <a:rPr kumimoji="1" lang="zh-CN" altLang="en-US" sz="2400" dirty="0" smtClean="0"/>
              <a:t>的最小距离被称为最小编辑距离。</a:t>
            </a:r>
            <a:endParaRPr kumimoji="1" lang="zh-CN" altLang="en-US" sz="2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008385" y="2923668"/>
            <a:ext cx="10990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2.</a:t>
            </a:r>
            <a:r>
              <a:rPr kumimoji="1" lang="zh-CN" altLang="en-US" sz="2400" dirty="0" smtClean="0"/>
              <a:t>已知允许的编辑操作包括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插入，删除，替换，且计算每个操作的消耗是一致的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08385" y="3985973"/>
            <a:ext cx="9143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3.</a:t>
            </a:r>
            <a:r>
              <a:rPr kumimoji="1" lang="zh-CN" altLang="en-US" sz="2400" dirty="0" smtClean="0"/>
              <a:t> 两字符串的最小编辑距离也可以代表着两个字符串的不同的程度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   ，</a:t>
            </a:r>
            <a:r>
              <a:rPr kumimoji="1" lang="zh-CN" altLang="en-US" sz="2400" dirty="0" smtClean="0"/>
              <a:t>即两个字符串的相似度越高，则需要编辑的距离越短。</a:t>
            </a:r>
          </a:p>
          <a:p>
            <a:r>
              <a:rPr kumimoji="1" lang="zh-CN" altLang="en-US" sz="2400" dirty="0" smtClean="0"/>
              <a:t>    反之</a:t>
            </a:r>
            <a:r>
              <a:rPr kumimoji="1" lang="zh-CN" altLang="en-US" sz="2400" dirty="0" smtClean="0"/>
              <a:t>，编辑距离越长，代表字符串相似度越低。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92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784239" y="354939"/>
            <a:ext cx="3766991" cy="717686"/>
            <a:chOff x="2976152" y="4708118"/>
            <a:chExt cx="3766991" cy="717686"/>
          </a:xfrm>
        </p:grpSpPr>
        <p:sp>
          <p:nvSpPr>
            <p:cNvPr id="25" name="文本框 24"/>
            <p:cNvSpPr txBox="1"/>
            <p:nvPr/>
          </p:nvSpPr>
          <p:spPr>
            <a:xfrm>
              <a:off x="2976152" y="5171888"/>
              <a:ext cx="37669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Definition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976152" y="4708118"/>
              <a:ext cx="915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定义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7767" y="1838519"/>
            <a:ext cx="80217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假设以</a:t>
            </a:r>
            <a:r>
              <a:rPr lang="en-US" altLang="zh-CN" sz="2400" dirty="0"/>
              <a:t>beauty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batyu</a:t>
            </a:r>
            <a:r>
              <a:rPr lang="zh-CN" altLang="en-US" sz="2400" dirty="0"/>
              <a:t>为</a:t>
            </a:r>
            <a:r>
              <a:rPr lang="zh-CN" altLang="en-US" sz="2400" dirty="0" smtClean="0"/>
              <a:t>例，从</a:t>
            </a:r>
            <a:r>
              <a:rPr lang="en-US" altLang="zh-CN" sz="2400" dirty="0" smtClean="0"/>
              <a:t>beauty</a:t>
            </a:r>
            <a:r>
              <a:rPr lang="zh-CN" altLang="en-US" sz="2400" dirty="0" smtClean="0"/>
              <a:t>变化到</a:t>
            </a:r>
            <a:r>
              <a:rPr lang="en-US" altLang="zh-CN" sz="2400" dirty="0" err="1" smtClean="0"/>
              <a:t>batyu</a:t>
            </a:r>
            <a:r>
              <a:rPr lang="zh-CN" altLang="en-US" sz="2400" dirty="0" smtClean="0"/>
              <a:t>需要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步</a:t>
            </a:r>
            <a:endParaRPr lang="en-US" altLang="zh-CN" sz="2400" dirty="0" smtClean="0"/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1 </a:t>
            </a:r>
            <a:r>
              <a:rPr kumimoji="1" lang="zh-CN" altLang="en-US" sz="2400" dirty="0" smtClean="0"/>
              <a:t>删除</a:t>
            </a:r>
            <a:r>
              <a:rPr kumimoji="1" lang="en-US" altLang="zh-CN" sz="2400" dirty="0" smtClean="0"/>
              <a:t>e 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dirty="0" smtClean="0"/>
              <a:t>beauty =&gt; </a:t>
            </a:r>
            <a:r>
              <a:rPr kumimoji="1" lang="en-US" altLang="zh-CN" sz="2400" dirty="0" err="1" smtClean="0"/>
              <a:t>bauty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2 </a:t>
            </a:r>
            <a:r>
              <a:rPr kumimoji="1" lang="zh-CN" altLang="en-US" sz="2400" dirty="0" smtClean="0"/>
              <a:t>删除</a:t>
            </a:r>
            <a:r>
              <a:rPr kumimoji="1" lang="en-US" altLang="zh-CN" sz="2400" dirty="0" smtClean="0"/>
              <a:t>u 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dirty="0" err="1" smtClean="0"/>
              <a:t>bauty</a:t>
            </a:r>
            <a:r>
              <a:rPr kumimoji="1" lang="en-US" altLang="zh-CN" sz="2400" dirty="0" smtClean="0"/>
              <a:t> =&gt; </a:t>
            </a:r>
            <a:r>
              <a:rPr kumimoji="1" lang="en-US" altLang="zh-CN" sz="2400" dirty="0" err="1" smtClean="0"/>
              <a:t>baty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3 </a:t>
            </a:r>
            <a:r>
              <a:rPr kumimoji="1" lang="zh-CN" altLang="en-US" sz="2400" dirty="0" smtClean="0"/>
              <a:t>添加</a:t>
            </a:r>
            <a:r>
              <a:rPr kumimoji="1" lang="en-US" altLang="zh-CN" sz="2400" dirty="0" smtClean="0"/>
              <a:t>u 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dirty="0" err="1" smtClean="0"/>
              <a:t>baty</a:t>
            </a:r>
            <a:r>
              <a:rPr kumimoji="1" lang="en-US" altLang="zh-CN" sz="2400" dirty="0" smtClean="0"/>
              <a:t> =&gt; </a:t>
            </a:r>
            <a:r>
              <a:rPr kumimoji="1" lang="en-US" altLang="zh-CN" sz="2400" dirty="0" err="1" smtClean="0"/>
              <a:t>batyu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72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145579" y="5259237"/>
            <a:ext cx="223651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ormula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should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used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064832" y="440772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用到的公式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02</a:t>
              </a:r>
              <a:endPara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20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784239" y="354939"/>
            <a:ext cx="3766991" cy="954107"/>
            <a:chOff x="2976152" y="4708118"/>
            <a:chExt cx="3766991" cy="954107"/>
          </a:xfrm>
        </p:grpSpPr>
        <p:sp>
          <p:nvSpPr>
            <p:cNvPr id="25" name="文本框 24"/>
            <p:cNvSpPr txBox="1"/>
            <p:nvPr/>
          </p:nvSpPr>
          <p:spPr>
            <a:xfrm>
              <a:off x="2976152" y="5171888"/>
              <a:ext cx="376699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F</a:t>
              </a:r>
              <a:r>
                <a:rPr lang="en-US" altLang="zh-CN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ormula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should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be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used</a:t>
              </a:r>
            </a:p>
            <a:p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976152" y="4708118"/>
              <a:ext cx="19800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用到的公式</a:t>
              </a:r>
            </a:p>
            <a:p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54338" y="1492719"/>
            <a:ext cx="82033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开始前的一些推断：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    假设我们现在有两个字符串</a:t>
            </a:r>
            <a:r>
              <a:rPr kumimoji="1" lang="en-US" altLang="zh-CN" dirty="0" err="1" smtClean="0"/>
              <a:t>a,b</a:t>
            </a:r>
            <a:r>
              <a:rPr kumimoji="1" lang="en-US" altLang="zh-CN" dirty="0" smtClean="0"/>
              <a:t>: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情况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的长度是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等长度为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，则需要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步（插入操作）可以使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变成</a:t>
            </a:r>
            <a:r>
              <a:rPr kumimoji="1" lang="en-US" altLang="zh-CN" dirty="0" smtClean="0"/>
              <a:t>b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情况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的长度是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的长度是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则</a:t>
            </a:r>
            <a:r>
              <a:rPr kumimoji="1" lang="zh-CN" altLang="en-US" dirty="0" smtClean="0"/>
              <a:t>需要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步（删除操作）可以</a:t>
            </a:r>
            <a:r>
              <a:rPr kumimoji="1" lang="zh-CN" altLang="en-US" dirty="0"/>
              <a:t>使</a:t>
            </a:r>
            <a:r>
              <a:rPr kumimoji="1" lang="en-US" altLang="zh-CN" dirty="0"/>
              <a:t>a</a:t>
            </a:r>
            <a:r>
              <a:rPr kumimoji="1" lang="zh-CN" altLang="en-US" dirty="0"/>
              <a:t>变成</a:t>
            </a:r>
            <a:r>
              <a:rPr kumimoji="1" lang="en-US" altLang="zh-CN" dirty="0" smtClean="0"/>
              <a:t>b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    情况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的长度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的长度是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，则需要？步使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变成</a:t>
            </a:r>
            <a:r>
              <a:rPr kumimoji="1" lang="en-US" altLang="zh-CN" dirty="0" smtClean="0"/>
              <a:t>b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7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784239" y="354939"/>
            <a:ext cx="3766991" cy="717686"/>
            <a:chOff x="2976152" y="4708118"/>
            <a:chExt cx="3766991" cy="717686"/>
          </a:xfrm>
        </p:grpSpPr>
        <p:sp>
          <p:nvSpPr>
            <p:cNvPr id="25" name="文本框 24"/>
            <p:cNvSpPr txBox="1"/>
            <p:nvPr/>
          </p:nvSpPr>
          <p:spPr>
            <a:xfrm>
              <a:off x="2976152" y="5171888"/>
              <a:ext cx="37669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F</a:t>
              </a:r>
              <a:r>
                <a:rPr lang="en-US" altLang="zh-CN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ormula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should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be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used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76152" y="4708118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用到的公式</a:t>
              </a: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10800000" flipV="1">
            <a:off x="1155064" y="1274247"/>
            <a:ext cx="89452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/>
              <a:t>一个经典的递归题目：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讨论从</a:t>
            </a:r>
            <a:r>
              <a:rPr kumimoji="1" lang="en-US" altLang="zh-CN" dirty="0" smtClean="0"/>
              <a:t>a[1…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b[1…j]</a:t>
            </a:r>
            <a:r>
              <a:rPr kumimoji="1" lang="zh-CN" altLang="en-US" dirty="0" smtClean="0"/>
              <a:t>的编辑长度，可以从三个特殊的情况开始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情况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：假设</a:t>
            </a:r>
            <a:r>
              <a:rPr kumimoji="1" lang="en-US" altLang="zh-CN" dirty="0" smtClean="0"/>
              <a:t>a[1…i-1]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b[1…j]</a:t>
            </a:r>
            <a:r>
              <a:rPr kumimoji="1" lang="zh-CN" altLang="en-US" dirty="0" smtClean="0"/>
              <a:t>之间的复杂度为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即</a:t>
            </a:r>
            <a:r>
              <a:rPr kumimoji="1" lang="en-US" altLang="zh-CN" dirty="0" smtClean="0"/>
              <a:t>d(a[1…I - 1], </a:t>
            </a:r>
            <a:r>
              <a:rPr kumimoji="1" lang="en-US" altLang="zh-CN" dirty="0"/>
              <a:t>b[1…j</a:t>
            </a:r>
            <a:r>
              <a:rPr kumimoji="1" lang="en-US" altLang="zh-CN" dirty="0" smtClean="0"/>
              <a:t>]) = k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    	   </a:t>
            </a:r>
            <a:r>
              <a:rPr kumimoji="1" lang="zh-CN" altLang="en-US" dirty="0" smtClean="0"/>
              <a:t>则</a:t>
            </a:r>
            <a:r>
              <a:rPr kumimoji="1" lang="en-US" altLang="zh-CN" dirty="0" smtClean="0"/>
              <a:t>d(a[1…I], </a:t>
            </a:r>
            <a:r>
              <a:rPr kumimoji="1" lang="en-US" altLang="zh-CN" dirty="0"/>
              <a:t>b[1…j]) = </a:t>
            </a:r>
            <a:r>
              <a:rPr kumimoji="1" lang="en-US" altLang="zh-CN" dirty="0" smtClean="0"/>
              <a:t>k + 1 =&gt; </a:t>
            </a:r>
            <a:r>
              <a:rPr kumimoji="1" lang="zh-CN" altLang="en-US" dirty="0" smtClean="0"/>
              <a:t>先删去</a:t>
            </a:r>
            <a:r>
              <a:rPr kumimoji="1" lang="en-US" altLang="zh-CN" dirty="0" smtClean="0"/>
              <a:t>a(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，然后进行上述转换</a:t>
            </a:r>
            <a:endParaRPr kumimoji="1" lang="en-US" altLang="zh-CN" dirty="0" smtClean="0"/>
          </a:p>
          <a:p>
            <a:r>
              <a:rPr kumimoji="1" lang="en-US" altLang="zh-CN" dirty="0" smtClean="0"/>
              <a:t>    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zh-CN" altLang="en-US" dirty="0" smtClean="0"/>
              <a:t>情况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：假设</a:t>
            </a:r>
            <a:r>
              <a:rPr kumimoji="1" lang="en-US" altLang="zh-CN" dirty="0" smtClean="0"/>
              <a:t>d(a[1…I], </a:t>
            </a:r>
            <a:r>
              <a:rPr kumimoji="1" lang="en-US" altLang="zh-CN" dirty="0"/>
              <a:t>b[1…j]) = k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	   </a:t>
            </a:r>
            <a:r>
              <a:rPr kumimoji="1" lang="zh-CN" altLang="en-US" dirty="0"/>
              <a:t>则</a:t>
            </a:r>
            <a:r>
              <a:rPr kumimoji="1" lang="en-US" altLang="zh-CN" dirty="0"/>
              <a:t>d(a[1…I], b[1…j]) = k + 1 </a:t>
            </a:r>
            <a:r>
              <a:rPr kumimoji="1" lang="en-US" altLang="zh-CN" dirty="0" smtClean="0"/>
              <a:t>=&gt; </a:t>
            </a:r>
            <a:r>
              <a:rPr kumimoji="1" lang="zh-CN" altLang="en-US" dirty="0" smtClean="0"/>
              <a:t>转变为 </a:t>
            </a:r>
            <a:r>
              <a:rPr kumimoji="1" lang="en-US" altLang="zh-CN" dirty="0"/>
              <a:t>b[1…j-1</a:t>
            </a:r>
            <a:r>
              <a:rPr kumimoji="1" lang="en-US" altLang="zh-CN" dirty="0" smtClean="0"/>
              <a:t>] </a:t>
            </a:r>
            <a:r>
              <a:rPr kumimoji="1" lang="zh-CN" altLang="en-US" dirty="0" smtClean="0"/>
              <a:t>再加上</a:t>
            </a:r>
            <a:r>
              <a:rPr kumimoji="1" lang="en-US" altLang="zh-CN" dirty="0" smtClean="0"/>
              <a:t>b[j]</a:t>
            </a:r>
          </a:p>
          <a:p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    </a:t>
            </a:r>
            <a:r>
              <a:rPr kumimoji="1" lang="zh-CN" altLang="en-US" dirty="0" smtClean="0"/>
              <a:t>情况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：假设 </a:t>
            </a:r>
            <a:r>
              <a:rPr kumimoji="1" lang="en-US" altLang="zh-CN" dirty="0" smtClean="0"/>
              <a:t>d(a[1…I </a:t>
            </a:r>
            <a:r>
              <a:rPr kumimoji="1" lang="en-US" altLang="zh-CN" dirty="0"/>
              <a:t>- 1], </a:t>
            </a:r>
            <a:r>
              <a:rPr kumimoji="1" lang="en-US" altLang="zh-CN" dirty="0" smtClean="0"/>
              <a:t>b[1…j -1]) </a:t>
            </a:r>
            <a:r>
              <a:rPr kumimoji="1" lang="en-US" altLang="zh-CN" dirty="0"/>
              <a:t>= k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	   </a:t>
            </a:r>
            <a:r>
              <a:rPr kumimoji="1" lang="zh-CN" altLang="en-US" dirty="0"/>
              <a:t>则</a:t>
            </a:r>
            <a:r>
              <a:rPr kumimoji="1" lang="en-US" altLang="zh-CN" dirty="0"/>
              <a:t>d(a[1…I], b[1…j]) = k + </a:t>
            </a:r>
            <a:r>
              <a:rPr kumimoji="1" lang="en-US" altLang="zh-CN" dirty="0" smtClean="0"/>
              <a:t>cost(a[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],b[j])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PS:cost</a:t>
            </a:r>
            <a:r>
              <a:rPr kumimoji="1" lang="en-US" altLang="zh-CN" dirty="0" smtClean="0"/>
              <a:t>(a[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],b[j]) = a[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 === b[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 ? 0 : 1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48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784239" y="354939"/>
            <a:ext cx="3766991" cy="717686"/>
            <a:chOff x="2976152" y="4708118"/>
            <a:chExt cx="3766991" cy="717686"/>
          </a:xfrm>
        </p:grpSpPr>
        <p:sp>
          <p:nvSpPr>
            <p:cNvPr id="29" name="文本框 28"/>
            <p:cNvSpPr txBox="1"/>
            <p:nvPr/>
          </p:nvSpPr>
          <p:spPr>
            <a:xfrm>
              <a:off x="2976152" y="5171888"/>
              <a:ext cx="37669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F</a:t>
              </a:r>
              <a:r>
                <a:rPr lang="en-US" altLang="zh-CN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ormula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should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be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used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976152" y="4708118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用到的公式</a:t>
              </a: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239" y="2491530"/>
            <a:ext cx="7826360" cy="141819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84239" y="13647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dirty="0" smtClean="0"/>
              <a:t>上述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中情况都可以到达终点，如何采用最优距离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请</a:t>
            </a:r>
            <a:r>
              <a:rPr kumimoji="1" lang="zh-CN" altLang="en-US" dirty="0" smtClean="0"/>
              <a:t>看维基上面摘来的一张图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784239" y="424246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dirty="0" smtClean="0"/>
              <a:t>至此，我们拥有了极限情况的状态 </a:t>
            </a:r>
            <a:r>
              <a:rPr kumimoji="1" lang="en-US" altLang="zh-CN" dirty="0" smtClean="0"/>
              <a:t>: min(</a:t>
            </a:r>
            <a:r>
              <a:rPr kumimoji="1" lang="en-US" altLang="zh-CN" dirty="0" err="1" smtClean="0"/>
              <a:t>I,j</a:t>
            </a:r>
            <a:r>
              <a:rPr kumimoji="1" lang="en-US" altLang="zh-CN" dirty="0" smtClean="0"/>
              <a:t>) = 0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也拥有了增量情况的状态 </a:t>
            </a:r>
            <a:r>
              <a:rPr kumimoji="1" lang="en-US" altLang="zh-CN" dirty="0" smtClean="0"/>
              <a:t>: otherwise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并且可以得出，该节点</a:t>
            </a:r>
            <a:r>
              <a:rPr kumimoji="1" lang="en-US" altLang="zh-CN" dirty="0" smtClean="0"/>
              <a:t>update</a:t>
            </a:r>
            <a:r>
              <a:rPr kumimoji="1" lang="zh-CN" altLang="en-US" dirty="0" smtClean="0"/>
              <a:t>后的距离，是可以达到该节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点路径的最小值</a:t>
            </a:r>
            <a:r>
              <a:rPr kumimoji="1" lang="en-US" altLang="zh-CN" dirty="0" smtClean="0"/>
              <a:t>(min)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756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01095da-0b40-4dbb-bbb0-2190351696ea"/>
</p:tagLst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ED4857"/>
      </a:accent5>
      <a:accent6>
        <a:srgbClr val="1FBDC8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1239</TotalTime>
  <Words>608</Words>
  <Application>Microsoft Office PowerPoint</Application>
  <PresentationFormat>宽屏</PresentationFormat>
  <Paragraphs>130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宋体</vt:lpstr>
      <vt:lpstr>微软雅黑</vt:lpstr>
      <vt:lpstr>Arial</vt:lpstr>
      <vt:lpstr>Calibri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dc:description>www.1ppt.com</dc:description>
  <cp:lastModifiedBy>zzf朱振飞</cp:lastModifiedBy>
  <cp:revision>68</cp:revision>
  <dcterms:created xsi:type="dcterms:W3CDTF">2017-08-04T06:04:02Z</dcterms:created>
  <dcterms:modified xsi:type="dcterms:W3CDTF">2019-03-01T06:44:19Z</dcterms:modified>
</cp:coreProperties>
</file>