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269" r:id="rId3"/>
    <p:sldId id="277" r:id="rId4"/>
    <p:sldId id="276" r:id="rId5"/>
    <p:sldId id="278" r:id="rId6"/>
    <p:sldId id="258" r:id="rId7"/>
    <p:sldId id="268" r:id="rId8"/>
    <p:sldId id="260" r:id="rId9"/>
    <p:sldId id="263" r:id="rId10"/>
    <p:sldId id="261" r:id="rId11"/>
    <p:sldId id="262" r:id="rId12"/>
    <p:sldId id="270" r:id="rId13"/>
    <p:sldId id="271" r:id="rId14"/>
    <p:sldId id="272" r:id="rId15"/>
    <p:sldId id="267" r:id="rId16"/>
    <p:sldId id="273" r:id="rId17"/>
    <p:sldId id="274" r:id="rId18"/>
    <p:sldId id="275" r:id="rId19"/>
    <p:sldId id="280" r:id="rId20"/>
    <p:sldId id="281" r:id="rId21"/>
    <p:sldId id="282" r:id="rId22"/>
    <p:sldId id="283" r:id="rId23"/>
    <p:sldId id="28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C9E53-5B9A-4822-A798-0F19306E06A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3651A-268F-4FAE-822A-51CE9604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9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651A-268F-4FAE-822A-51CE9604A4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0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522AEB-6088-4F73-BC3B-E79F9A8ADA4B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847B24C-BAB6-47C6-9AAF-EC92B8CD6D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2351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Prediction with                            Black-Scholes Model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6172200" cy="1371600"/>
          </a:xfrm>
        </p:spPr>
        <p:txBody>
          <a:bodyPr/>
          <a:lstStyle/>
          <a:p>
            <a:r>
              <a:rPr lang="en-US" dirty="0" smtClean="0"/>
              <a:t>Mike 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620000" cy="2133600"/>
              </a:xfrm>
            </p:spPr>
            <p:txBody>
              <a:bodyPr/>
              <a:lstStyle/>
              <a:p>
                <a:r>
                  <a:rPr lang="en-US" dirty="0" smtClean="0"/>
                  <a:t>Equation of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:</a:t>
                </a:r>
                <a:endParaRPr lang="en-US" baseline="30000" dirty="0" smtClean="0"/>
              </a:p>
              <a:p>
                <a:pPr lvl="1"/>
                <a:r>
                  <a:rPr lang="en-US" dirty="0" smtClean="0"/>
                  <a:t>1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yitrue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yipred</m:t>
                        </m:r>
                        <m:r>
                          <m:rPr>
                            <m:nor/>
                          </m:rPr>
                          <a:rPr lang="en-US" dirty="0"/>
                          <m:t>)2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v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yitrue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bar>
                          <m:barPr>
                            <m:pos m:val="top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en-US" b="0" i="0" baseline="30000" dirty="0" smtClean="0"/>
                          <m:t>true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620000" cy="2133600"/>
              </a:xfrm>
              <a:blipFill rotWithShape="1">
                <a:blip r:embed="rId2"/>
                <a:stretch>
                  <a:fillRect l="-320" t="-2286" b="-2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65855455"/>
              </p:ext>
            </p:extLst>
          </p:nvPr>
        </p:nvGraphicFramePr>
        <p:xfrm>
          <a:off x="838200" y="3581400"/>
          <a:ext cx="7086601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1651"/>
                <a:gridCol w="2480310"/>
                <a:gridCol w="2834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2,326,699.33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4,257,208,353.25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2,366,401,109.22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309,955,259.03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3204.98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6019.86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3205.72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3228.17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461849" cy="2133600"/>
          </a:xfrm>
        </p:spPr>
        <p:txBody>
          <a:bodyPr/>
          <a:lstStyle/>
          <a:p>
            <a:r>
              <a:rPr lang="en-US" dirty="0" smtClean="0"/>
              <a:t>Moving Average ( 5 days )</a:t>
            </a:r>
          </a:p>
          <a:p>
            <a:r>
              <a:rPr lang="en-US" dirty="0" smtClean="0"/>
              <a:t>Mid Price </a:t>
            </a:r>
          </a:p>
          <a:p>
            <a:r>
              <a:rPr lang="en-US" dirty="0" smtClean="0"/>
              <a:t>Diff - difference between Mid and Close Prices</a:t>
            </a:r>
          </a:p>
          <a:p>
            <a:r>
              <a:rPr lang="en-US" dirty="0" smtClean="0"/>
              <a:t>Sign – determine if Diff is positive or negative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49530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More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Added Features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2949"/>
              </p:ext>
            </p:extLst>
          </p:nvPr>
        </p:nvGraphicFramePr>
        <p:xfrm>
          <a:off x="47244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696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9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Unnecessary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Added Features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30658"/>
              </p:ext>
            </p:extLst>
          </p:nvPr>
        </p:nvGraphicFramePr>
        <p:xfrm>
          <a:off x="47244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2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smtClean="0"/>
              <a:t>Experiment with Price Components Analysis (PCA)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Added Features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53310"/>
              </p:ext>
            </p:extLst>
          </p:nvPr>
        </p:nvGraphicFramePr>
        <p:xfrm>
          <a:off x="47244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543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7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19200"/>
          </a:xfrm>
        </p:spPr>
        <p:txBody>
          <a:bodyPr/>
          <a:lstStyle/>
          <a:p>
            <a:r>
              <a:rPr lang="en-US" dirty="0" smtClean="0"/>
              <a:t>Check for stationarity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vs. MA</a:t>
            </a:r>
            <a:br>
              <a:rPr lang="en-US" dirty="0" smtClean="0"/>
            </a:br>
            <a:r>
              <a:rPr lang="en-US" dirty="0" smtClean="0"/>
              <a:t>Autoregressive Model and Moving Average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21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Plot Autocorrelation and Partial Autocorrelation Functions</a:t>
            </a:r>
          </a:p>
          <a:p>
            <a:r>
              <a:rPr lang="en-US" sz="2000" dirty="0" smtClean="0"/>
              <a:t>Estimate the ‘q’ and ‘p’ value respectively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315200" cy="390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7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Models Result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P-value</a:t>
            </a:r>
          </a:p>
          <a:p>
            <a:r>
              <a:rPr lang="en-US" sz="2000" dirty="0" smtClean="0"/>
              <a:t>Confidence Interval</a:t>
            </a:r>
          </a:p>
          <a:p>
            <a:r>
              <a:rPr lang="en-US" sz="2000" dirty="0" smtClean="0"/>
              <a:t>No imaginary number</a:t>
            </a:r>
          </a:p>
          <a:p>
            <a:r>
              <a:rPr lang="en-US" sz="2000" dirty="0" smtClean="0"/>
              <a:t>Minimal AIC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3635"/>
            <a:ext cx="6610350" cy="389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Metrics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3933465"/>
              </p:ext>
            </p:extLst>
          </p:nvPr>
        </p:nvGraphicFramePr>
        <p:xfrm>
          <a:off x="457200" y="1600200"/>
          <a:ext cx="36576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9304.464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2057400"/>
            <a:ext cx="38862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>
              <a:spcAft>
                <a:spcPts val="600"/>
              </a:spcAft>
            </a:pPr>
            <a:r>
              <a:rPr lang="en-US" dirty="0" smtClean="0"/>
              <a:t>Mean Square Error</a:t>
            </a:r>
          </a:p>
          <a:p>
            <a:pPr marL="91440">
              <a:spcAft>
                <a:spcPts val="600"/>
              </a:spcAft>
            </a:pPr>
            <a:r>
              <a:rPr lang="en-US" dirty="0" smtClean="0"/>
              <a:t>Mean Absolute Scaled Error</a:t>
            </a:r>
          </a:p>
          <a:p>
            <a:pPr marL="91440">
              <a:spcAft>
                <a:spcPts val="600"/>
              </a:spcAft>
            </a:pPr>
            <a:r>
              <a:rPr lang="en-US" dirty="0"/>
              <a:t>Mean Absolute Proportional </a:t>
            </a:r>
            <a:r>
              <a:rPr lang="en-US" dirty="0" smtClean="0"/>
              <a:t>Error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175375" cy="277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 (CPI)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467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44196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CPIAUCSL - Consumer Price Index for All Urban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CPILFESL - Consumer Price Index for All Urban Consumers: All Items Less Food and Energy (exclude food and energy)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PCEPI - Personal Consumption Expenditures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GDPDEF - Gross Domestic Product: Implicit Price </a:t>
            </a:r>
            <a:r>
              <a:rPr lang="en-US" dirty="0" smtClean="0"/>
              <a:t>Deflator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7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85800" y="1676400"/>
            <a:ext cx="6781800" cy="12954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Black-Scholes </a:t>
            </a:r>
            <a:r>
              <a:rPr lang="en-US" sz="2000" dirty="0"/>
              <a:t>Model to calculate Call and Put Options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85800" y="4267200"/>
            <a:ext cx="7343775" cy="1981200"/>
          </a:xfrm>
        </p:spPr>
        <p:txBody>
          <a:bodyPr>
            <a:normAutofit/>
          </a:bodyPr>
          <a:lstStyle/>
          <a:p>
            <a:r>
              <a:rPr lang="en-US" sz="2000" dirty="0"/>
              <a:t>NASDAQ Composite</a:t>
            </a:r>
          </a:p>
          <a:p>
            <a:r>
              <a:rPr lang="en-US" sz="2000" dirty="0"/>
              <a:t>Consumer Price Index </a:t>
            </a:r>
          </a:p>
          <a:p>
            <a:r>
              <a:rPr lang="en-US" sz="2000" dirty="0"/>
              <a:t>Apple, AEY, and MBWM </a:t>
            </a:r>
            <a:r>
              <a:rPr lang="en-US" sz="2000" dirty="0" smtClean="0"/>
              <a:t>Stock Prices (Closing Prices)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685800" y="762000"/>
            <a:ext cx="3657600" cy="658368"/>
          </a:xfrm>
        </p:spPr>
        <p:txBody>
          <a:bodyPr/>
          <a:lstStyle/>
          <a:p>
            <a:r>
              <a:rPr lang="en-US" sz="4000" dirty="0" smtClean="0"/>
              <a:t>Goal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5800" y="3505200"/>
            <a:ext cx="3657600" cy="658368"/>
          </a:xfrm>
        </p:spPr>
        <p:txBody>
          <a:bodyPr/>
          <a:lstStyle/>
          <a:p>
            <a:r>
              <a:rPr lang="en-US" sz="4000" dirty="0" smtClean="0"/>
              <a:t>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89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 algn="ctr"/>
            <a:r>
              <a:rPr lang="en-US" dirty="0"/>
              <a:t>CPIAUCSL </a:t>
            </a:r>
            <a:r>
              <a:rPr lang="en-US" dirty="0" smtClean="0"/>
              <a:t>vs. CPILFESL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CPIAUCSL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CPILFESL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40965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7" y="2667000"/>
            <a:ext cx="392853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92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 algn="ctr"/>
            <a:r>
              <a:rPr lang="en-US" dirty="0"/>
              <a:t>CPIAUCSL </a:t>
            </a:r>
            <a:r>
              <a:rPr lang="en-US" dirty="0" smtClean="0"/>
              <a:t>vs. CPILFESL cont.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CPIAUCSL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CPILFESL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365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3657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40437"/>
              </p:ext>
            </p:extLst>
          </p:nvPr>
        </p:nvGraphicFramePr>
        <p:xfrm>
          <a:off x="762000" y="5105400"/>
          <a:ext cx="208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03792"/>
              </p:ext>
            </p:extLst>
          </p:nvPr>
        </p:nvGraphicFramePr>
        <p:xfrm>
          <a:off x="4800600" y="5029200"/>
          <a:ext cx="208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5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Free Return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 smtClean="0"/>
              <a:t>Risk Free Return = Stock Market Return – Inflation Rate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49407"/>
              </p:ext>
            </p:extLst>
          </p:nvPr>
        </p:nvGraphicFramePr>
        <p:xfrm>
          <a:off x="914400" y="2209800"/>
          <a:ext cx="6096000" cy="736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Inflation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Stock Market Return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1.951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6"/>
          <p:cNvSpPr txBox="1">
            <a:spLocks/>
          </p:cNvSpPr>
          <p:nvPr/>
        </p:nvSpPr>
        <p:spPr>
          <a:xfrm>
            <a:off x="609600" y="3581400"/>
            <a:ext cx="74676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09600" y="4370717"/>
            <a:ext cx="7467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Volatility of 10 days</a:t>
            </a:r>
          </a:p>
          <a:p>
            <a:r>
              <a:rPr lang="en-US" dirty="0"/>
              <a:t>Volatility of </a:t>
            </a:r>
            <a:r>
              <a:rPr lang="en-US" dirty="0" smtClean="0"/>
              <a:t>20 days</a:t>
            </a:r>
          </a:p>
          <a:p>
            <a:r>
              <a:rPr lang="en-US" dirty="0"/>
              <a:t>Volatility of </a:t>
            </a:r>
            <a:r>
              <a:rPr lang="en-US" dirty="0" smtClean="0"/>
              <a:t>30 </a:t>
            </a:r>
            <a:r>
              <a:rPr lang="en-US" dirty="0"/>
              <a:t>days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Black Scholes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Time = 1 month</a:t>
            </a:r>
          </a:p>
          <a:p>
            <a:r>
              <a:rPr lang="en-US" dirty="0" smtClean="0"/>
              <a:t>Exercise Price = 0.95%</a:t>
            </a:r>
          </a:p>
          <a:p>
            <a:pPr marL="0" indent="0">
              <a:buNone/>
            </a:pPr>
            <a:r>
              <a:rPr lang="en-US" dirty="0" smtClean="0"/>
              <a:t>Exercise Price = EP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914400"/>
          </a:xfrm>
        </p:spPr>
        <p:txBody>
          <a:bodyPr/>
          <a:lstStyle/>
          <a:p>
            <a:r>
              <a:rPr lang="en-US" dirty="0"/>
              <a:t>Time = 1 month</a:t>
            </a:r>
          </a:p>
          <a:p>
            <a:r>
              <a:rPr lang="en-US" dirty="0"/>
              <a:t>Exercise Price = </a:t>
            </a:r>
            <a:r>
              <a:rPr lang="en-US" dirty="0" smtClean="0"/>
              <a:t>1.05</a:t>
            </a:r>
            <a:r>
              <a:rPr lang="en-US" dirty="0"/>
              <a:t>%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Call Option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Put Option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3886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the model with Apple Stocks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volatility of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Stock price = $183.83 (Close Price of 2018-05-04)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28394"/>
              </p:ext>
            </p:extLst>
          </p:nvPr>
        </p:nvGraphicFramePr>
        <p:xfrm>
          <a:off x="685800" y="4876800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 = 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EP = 1.05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-&gt; Future Notes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Limited Features</a:t>
            </a:r>
          </a:p>
          <a:p>
            <a:r>
              <a:rPr lang="en-US" dirty="0" smtClean="0"/>
              <a:t>Last 10 years of data</a:t>
            </a:r>
          </a:p>
          <a:p>
            <a:endParaRPr lang="en-US" dirty="0"/>
          </a:p>
          <a:p>
            <a:r>
              <a:rPr lang="en-US" dirty="0" smtClean="0"/>
              <a:t>Plan for future:</a:t>
            </a:r>
          </a:p>
          <a:p>
            <a:pPr lvl="1"/>
            <a:r>
              <a:rPr lang="en-US" dirty="0" smtClean="0"/>
              <a:t>Learn more about the market to construct better features</a:t>
            </a:r>
          </a:p>
          <a:p>
            <a:pPr lvl="1"/>
            <a:r>
              <a:rPr lang="en-US" dirty="0" smtClean="0"/>
              <a:t>Get data from greater time period or lesser </a:t>
            </a:r>
            <a:r>
              <a:rPr lang="en-US" smtClean="0"/>
              <a:t>time period</a:t>
            </a:r>
          </a:p>
        </p:txBody>
      </p:sp>
    </p:spTree>
    <p:extLst>
      <p:ext uri="{BB962C8B-B14F-4D97-AF65-F5344CB8AC3E}">
        <p14:creationId xmlns:p14="http://schemas.microsoft.com/office/powerpoint/2010/main" val="25725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Calculate the put (sell) option and call (buy) option.</a:t>
            </a:r>
          </a:p>
          <a:p>
            <a:pPr lvl="1"/>
            <a:r>
              <a:rPr lang="en-US" dirty="0" smtClean="0"/>
              <a:t>Put: buy a contract that reserve the rights for the investor to sell stocks at the expiration date, but not obligated. </a:t>
            </a:r>
          </a:p>
          <a:p>
            <a:pPr lvl="1"/>
            <a:r>
              <a:rPr lang="en-US" dirty="0" smtClean="0"/>
              <a:t>Call: rights for the investor to buy stocks at the expiration data, but not obligated.</a:t>
            </a:r>
          </a:p>
          <a:p>
            <a:r>
              <a:rPr lang="en-US" dirty="0" smtClean="0"/>
              <a:t>Analyze the stock market index to calculate put/call options to determine if investing in a certain stock will be profitable.</a:t>
            </a:r>
          </a:p>
        </p:txBody>
      </p:sp>
    </p:spTree>
    <p:extLst>
      <p:ext uri="{BB962C8B-B14F-4D97-AF65-F5344CB8AC3E}">
        <p14:creationId xmlns:p14="http://schemas.microsoft.com/office/powerpoint/2010/main" val="22807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Black-Scholes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Stock Price</a:t>
            </a:r>
          </a:p>
          <a:p>
            <a:r>
              <a:rPr lang="en-US" dirty="0" smtClean="0"/>
              <a:t>Strike/Exercise Price</a:t>
            </a:r>
          </a:p>
          <a:p>
            <a:r>
              <a:rPr lang="en-US" dirty="0" smtClean="0"/>
              <a:t>Volatility (standard deviation)</a:t>
            </a:r>
          </a:p>
          <a:p>
            <a:r>
              <a:rPr lang="en-US" dirty="0" smtClean="0"/>
              <a:t>Expiration Date</a:t>
            </a:r>
          </a:p>
          <a:p>
            <a:r>
              <a:rPr lang="en-US" b="1" i="1" dirty="0"/>
              <a:t>Risk Return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 Option:</a:t>
            </a:r>
          </a:p>
          <a:p>
            <a:pPr lvl="1"/>
            <a:r>
              <a:rPr lang="en-US" dirty="0" smtClean="0"/>
              <a:t>Exercise Price &lt; Stock Price</a:t>
            </a:r>
            <a:endParaRPr lang="en-US" dirty="0"/>
          </a:p>
          <a:p>
            <a:r>
              <a:rPr lang="en-US" dirty="0" smtClean="0"/>
              <a:t>Put Option:</a:t>
            </a:r>
          </a:p>
          <a:p>
            <a:pPr lvl="1"/>
            <a:r>
              <a:rPr lang="en-US" dirty="0" smtClean="0"/>
              <a:t>Exercise Price &gt; Stock Price</a:t>
            </a:r>
          </a:p>
          <a:p>
            <a:r>
              <a:rPr lang="en-US" dirty="0" smtClean="0"/>
              <a:t>In the market today, it is more profitable to invest in Call Options</a:t>
            </a:r>
          </a:p>
        </p:txBody>
      </p:sp>
    </p:spTree>
    <p:extLst>
      <p:ext uri="{BB962C8B-B14F-4D97-AF65-F5344CB8AC3E}">
        <p14:creationId xmlns:p14="http://schemas.microsoft.com/office/powerpoint/2010/main" val="6095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Julian Date </a:t>
            </a:r>
          </a:p>
          <a:p>
            <a:r>
              <a:rPr lang="en-US" dirty="0" smtClean="0"/>
              <a:t>Discover trend of the market</a:t>
            </a:r>
          </a:p>
          <a:p>
            <a:r>
              <a:rPr lang="en-US" dirty="0" smtClean="0"/>
              <a:t>Eliminate outliers</a:t>
            </a:r>
          </a:p>
          <a:p>
            <a:r>
              <a:rPr lang="en-US" dirty="0" smtClean="0"/>
              <a:t>Training/Test Set</a:t>
            </a:r>
          </a:p>
          <a:p>
            <a:pPr lvl="1"/>
            <a:r>
              <a:rPr lang="en-US" dirty="0" smtClean="0"/>
              <a:t>20% of data – Test Set</a:t>
            </a:r>
          </a:p>
        </p:txBody>
      </p:sp>
    </p:spTree>
    <p:extLst>
      <p:ext uri="{BB962C8B-B14F-4D97-AF65-F5344CB8AC3E}">
        <p14:creationId xmlns:p14="http://schemas.microsoft.com/office/powerpoint/2010/main" val="42464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 </a:t>
            </a:r>
            <a:r>
              <a:rPr lang="en-US" dirty="0" smtClean="0"/>
              <a:t>Data 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676400"/>
            <a:ext cx="6596332" cy="203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6705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8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Benchmark Model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40886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1600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Benchmark Model with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648200"/>
            <a:ext cx="3822192" cy="1588008"/>
          </a:xfrm>
        </p:spPr>
        <p:txBody>
          <a:bodyPr/>
          <a:lstStyle/>
          <a:p>
            <a:r>
              <a:rPr lang="en-US" dirty="0" smtClean="0"/>
              <a:t>Start Simple</a:t>
            </a:r>
          </a:p>
          <a:p>
            <a:pPr lvl="1"/>
            <a:r>
              <a:rPr lang="en-US" dirty="0" smtClean="0"/>
              <a:t>Target – Closing Price</a:t>
            </a:r>
          </a:p>
          <a:p>
            <a:pPr lvl="1"/>
            <a:r>
              <a:rPr lang="en-US" dirty="0" smtClean="0"/>
              <a:t>Feature – Dates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57845"/>
              </p:ext>
            </p:extLst>
          </p:nvPr>
        </p:nvGraphicFramePr>
        <p:xfrm>
          <a:off x="4648200" y="4648200"/>
          <a:ext cx="3352800" cy="1371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76400"/>
                <a:gridCol w="16764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-12.73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620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5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437</TotalTime>
  <Words>633</Words>
  <Application>Microsoft Office PowerPoint</Application>
  <PresentationFormat>On-screen Show (4:3)</PresentationFormat>
  <Paragraphs>184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Prediction with                            Black-Scholes Model</vt:lpstr>
      <vt:lpstr>PowerPoint Presentation</vt:lpstr>
      <vt:lpstr>Purpose</vt:lpstr>
      <vt:lpstr>Black-Scholes Model</vt:lpstr>
      <vt:lpstr>Conclusion</vt:lpstr>
      <vt:lpstr>Pre-Process Data</vt:lpstr>
      <vt:lpstr>Pre-Process Data cont.</vt:lpstr>
      <vt:lpstr>Benchmark Model</vt:lpstr>
      <vt:lpstr>Support Vector Machine</vt:lpstr>
      <vt:lpstr>What’s Wrong?</vt:lpstr>
      <vt:lpstr>More Features</vt:lpstr>
      <vt:lpstr>Results of More Features</vt:lpstr>
      <vt:lpstr>Remove Unnecessary Features</vt:lpstr>
      <vt:lpstr>Experiment with Price Components Analysis (PCA)</vt:lpstr>
      <vt:lpstr>ARIMA Models</vt:lpstr>
      <vt:lpstr>AR vs. MA Autoregressive Model and Moving Average</vt:lpstr>
      <vt:lpstr>ARIMA Models Result</vt:lpstr>
      <vt:lpstr>ARIMA Metrics</vt:lpstr>
      <vt:lpstr>Consumer Price Index (CPI)</vt:lpstr>
      <vt:lpstr>CPIAUCSL vs. CPILFESL</vt:lpstr>
      <vt:lpstr>CPIAUCSL vs. CPILFESL cont.</vt:lpstr>
      <vt:lpstr>Risk Free Return</vt:lpstr>
      <vt:lpstr>Results of Black Scholes</vt:lpstr>
      <vt:lpstr>Limitations -&gt; Future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with                            Black-Scholes Model</dc:title>
  <dc:creator>Mike</dc:creator>
  <cp:lastModifiedBy>Mike</cp:lastModifiedBy>
  <cp:revision>23</cp:revision>
  <dcterms:created xsi:type="dcterms:W3CDTF">2018-05-04T01:12:02Z</dcterms:created>
  <dcterms:modified xsi:type="dcterms:W3CDTF">2018-05-09T02:24:54Z</dcterms:modified>
</cp:coreProperties>
</file>