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4" r:id="rId6"/>
    <p:sldId id="290" r:id="rId7"/>
    <p:sldId id="289" r:id="rId8"/>
    <p:sldId id="263" r:id="rId9"/>
    <p:sldId id="291" r:id="rId10"/>
    <p:sldId id="269" r:id="rId11"/>
    <p:sldId id="305" r:id="rId12"/>
    <p:sldId id="272" r:id="rId13"/>
    <p:sldId id="296" r:id="rId14"/>
    <p:sldId id="295" r:id="rId15"/>
    <p:sldId id="294" r:id="rId16"/>
    <p:sldId id="282" r:id="rId17"/>
    <p:sldId id="297" r:id="rId18"/>
    <p:sldId id="298" r:id="rId19"/>
    <p:sldId id="299" r:id="rId20"/>
    <p:sldId id="300" r:id="rId21"/>
    <p:sldId id="301" r:id="rId22"/>
    <p:sldId id="281" r:id="rId23"/>
    <p:sldId id="306" r:id="rId24"/>
    <p:sldId id="280" r:id="rId25"/>
    <p:sldId id="304" r:id="rId26"/>
    <p:sldId id="288" r:id="rId27"/>
    <p:sldId id="303" r:id="rId28"/>
    <p:sldId id="292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3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B570F-4E62-45C2-9ADD-A2B8DE0EA111}" type="doc">
      <dgm:prSet loTypeId="urn:microsoft.com/office/officeart/2005/8/layout/bProcess3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55635BB-9ECB-417D-B625-A479C3E3B598}">
      <dgm:prSet/>
      <dgm:spPr/>
      <dgm:t>
        <a:bodyPr/>
        <a:lstStyle/>
        <a:p>
          <a:pPr rtl="0"/>
          <a:r>
            <a:rPr lang="en-US" dirty="0" smtClean="0"/>
            <a:t>Locate Index</a:t>
          </a:r>
          <a:endParaRPr lang="en-US" dirty="0"/>
        </a:p>
      </dgm:t>
    </dgm:pt>
    <dgm:pt modelId="{E6A0DD81-3A64-4415-BD2D-ADAF2ADDA714}" type="parTrans" cxnId="{0526EEF2-090D-4C82-8164-F31B9511AB8D}">
      <dgm:prSet/>
      <dgm:spPr/>
      <dgm:t>
        <a:bodyPr/>
        <a:lstStyle/>
        <a:p>
          <a:endParaRPr lang="en-US"/>
        </a:p>
      </dgm:t>
    </dgm:pt>
    <dgm:pt modelId="{49920432-D461-4309-B528-7A9297929BF9}" type="sibTrans" cxnId="{0526EEF2-090D-4C82-8164-F31B9511AB8D}">
      <dgm:prSet/>
      <dgm:spPr/>
      <dgm:t>
        <a:bodyPr/>
        <a:lstStyle/>
        <a:p>
          <a:endParaRPr lang="en-US"/>
        </a:p>
      </dgm:t>
    </dgm:pt>
    <dgm:pt modelId="{713FFED6-0113-432D-BB9C-93F006D54B43}">
      <dgm:prSet/>
      <dgm:spPr/>
      <dgm:t>
        <a:bodyPr/>
        <a:lstStyle/>
        <a:p>
          <a:pPr rtl="0"/>
          <a:r>
            <a:rPr lang="en-US" dirty="0" smtClean="0"/>
            <a:t>Replace ‘?’ with null</a:t>
          </a:r>
          <a:endParaRPr lang="en-US" dirty="0"/>
        </a:p>
      </dgm:t>
    </dgm:pt>
    <dgm:pt modelId="{D4A721C1-04E0-429A-B811-05D4FD5910B0}" type="parTrans" cxnId="{5EE431A3-DDDB-493C-9EE4-6259D81E3170}">
      <dgm:prSet/>
      <dgm:spPr/>
      <dgm:t>
        <a:bodyPr/>
        <a:lstStyle/>
        <a:p>
          <a:endParaRPr lang="en-US"/>
        </a:p>
      </dgm:t>
    </dgm:pt>
    <dgm:pt modelId="{5DD4E8F3-B5E5-4F3B-AD93-5D4EF841E618}" type="sibTrans" cxnId="{5EE431A3-DDDB-493C-9EE4-6259D81E3170}">
      <dgm:prSet/>
      <dgm:spPr/>
      <dgm:t>
        <a:bodyPr/>
        <a:lstStyle/>
        <a:p>
          <a:endParaRPr lang="en-US"/>
        </a:p>
      </dgm:t>
    </dgm:pt>
    <dgm:pt modelId="{49BB54EC-BB02-4E6F-9940-1F387DD006C9}">
      <dgm:prSet/>
      <dgm:spPr/>
      <dgm:t>
        <a:bodyPr/>
        <a:lstStyle/>
        <a:p>
          <a:pPr rtl="0"/>
          <a:r>
            <a:rPr lang="en-US" dirty="0" smtClean="0"/>
            <a:t>Change to Float type</a:t>
          </a:r>
          <a:endParaRPr lang="en-US" dirty="0"/>
        </a:p>
      </dgm:t>
    </dgm:pt>
    <dgm:pt modelId="{B1902476-7B79-423F-A4D9-F03C8C038B30}" type="parTrans" cxnId="{52D91E55-199F-426E-81AB-B619042EAC36}">
      <dgm:prSet/>
      <dgm:spPr/>
      <dgm:t>
        <a:bodyPr/>
        <a:lstStyle/>
        <a:p>
          <a:endParaRPr lang="en-US"/>
        </a:p>
      </dgm:t>
    </dgm:pt>
    <dgm:pt modelId="{BCA8BC2C-AB57-4F12-80F2-E71383AC6B99}" type="sibTrans" cxnId="{52D91E55-199F-426E-81AB-B619042EAC36}">
      <dgm:prSet/>
      <dgm:spPr/>
      <dgm:t>
        <a:bodyPr/>
        <a:lstStyle/>
        <a:p>
          <a:endParaRPr lang="en-US"/>
        </a:p>
      </dgm:t>
    </dgm:pt>
    <dgm:pt modelId="{F81AF5F9-3CB1-4F43-83D8-B5F91259A78A}">
      <dgm:prSet/>
      <dgm:spPr/>
      <dgm:t>
        <a:bodyPr/>
        <a:lstStyle/>
        <a:p>
          <a:pPr rtl="0"/>
          <a:r>
            <a:rPr lang="en-US" dirty="0" smtClean="0"/>
            <a:t>Impute Missing Values</a:t>
          </a:r>
          <a:endParaRPr lang="en-US" dirty="0"/>
        </a:p>
      </dgm:t>
    </dgm:pt>
    <dgm:pt modelId="{F8DB2269-05F7-4F16-8108-D4741ACC7697}" type="parTrans" cxnId="{0A7E35EC-6D3F-428C-A821-D082632DF82A}">
      <dgm:prSet/>
      <dgm:spPr/>
      <dgm:t>
        <a:bodyPr/>
        <a:lstStyle/>
        <a:p>
          <a:endParaRPr lang="en-US"/>
        </a:p>
      </dgm:t>
    </dgm:pt>
    <dgm:pt modelId="{60D09F75-C7BE-4D06-B11E-7BE89B449833}" type="sibTrans" cxnId="{0A7E35EC-6D3F-428C-A821-D082632DF82A}">
      <dgm:prSet/>
      <dgm:spPr/>
      <dgm:t>
        <a:bodyPr/>
        <a:lstStyle/>
        <a:p>
          <a:endParaRPr lang="en-US"/>
        </a:p>
      </dgm:t>
    </dgm:pt>
    <dgm:pt modelId="{50AF9904-77F9-42EB-98D4-06E644194A7D}">
      <dgm:prSet/>
      <dgm:spPr/>
      <dgm:t>
        <a:bodyPr/>
        <a:lstStyle/>
        <a:p>
          <a:pPr rtl="0"/>
          <a:r>
            <a:rPr lang="en-US" dirty="0" smtClean="0"/>
            <a:t>ca_index = df.loc[df.CA == '?'].index</a:t>
          </a:r>
          <a:endParaRPr lang="en-US" dirty="0"/>
        </a:p>
      </dgm:t>
    </dgm:pt>
    <dgm:pt modelId="{96B348F9-0570-43BF-BDEF-EA309C497BEB}" type="parTrans" cxnId="{60BBE59A-EF22-471D-A850-38EF8939354F}">
      <dgm:prSet/>
      <dgm:spPr/>
      <dgm:t>
        <a:bodyPr/>
        <a:lstStyle/>
        <a:p>
          <a:endParaRPr lang="en-US"/>
        </a:p>
      </dgm:t>
    </dgm:pt>
    <dgm:pt modelId="{238146FE-F31A-4AA5-B7D6-417DB4D8312F}" type="sibTrans" cxnId="{60BBE59A-EF22-471D-A850-38EF8939354F}">
      <dgm:prSet/>
      <dgm:spPr/>
      <dgm:t>
        <a:bodyPr/>
        <a:lstStyle/>
        <a:p>
          <a:endParaRPr lang="en-US"/>
        </a:p>
      </dgm:t>
    </dgm:pt>
    <dgm:pt modelId="{3ABD79BE-4283-43ED-BBD0-497529569CC9}">
      <dgm:prSet/>
      <dgm:spPr/>
      <dgm:t>
        <a:bodyPr/>
        <a:lstStyle/>
        <a:p>
          <a:pPr rtl="0"/>
          <a:r>
            <a:rPr lang="en-US" dirty="0" smtClean="0"/>
            <a:t>thal_index = df.loc[</a:t>
          </a:r>
          <a:r>
            <a:rPr lang="en-US" dirty="0" err="1" smtClean="0"/>
            <a:t>df.Thal</a:t>
          </a:r>
          <a:r>
            <a:rPr lang="en-US" dirty="0" smtClean="0"/>
            <a:t> == '?'].index</a:t>
          </a:r>
          <a:endParaRPr lang="en-US" dirty="0"/>
        </a:p>
      </dgm:t>
    </dgm:pt>
    <dgm:pt modelId="{EB7A82CB-0EF1-4A89-AB12-46580A4277A7}" type="parTrans" cxnId="{5651763F-8441-4EDA-A06E-5BC1E2483DC5}">
      <dgm:prSet/>
      <dgm:spPr/>
      <dgm:t>
        <a:bodyPr/>
        <a:lstStyle/>
        <a:p>
          <a:endParaRPr lang="en-US"/>
        </a:p>
      </dgm:t>
    </dgm:pt>
    <dgm:pt modelId="{59DC8670-8936-4B89-BBB7-3D5A61522B25}" type="sibTrans" cxnId="{5651763F-8441-4EDA-A06E-5BC1E2483DC5}">
      <dgm:prSet/>
      <dgm:spPr/>
      <dgm:t>
        <a:bodyPr/>
        <a:lstStyle/>
        <a:p>
          <a:endParaRPr lang="en-US"/>
        </a:p>
      </dgm:t>
    </dgm:pt>
    <dgm:pt modelId="{52BD55D5-BDE9-4D7F-B95E-0536EE1B98F2}">
      <dgm:prSet/>
      <dgm:spPr/>
      <dgm:t>
        <a:bodyPr/>
        <a:lstStyle/>
        <a:p>
          <a:pPr rtl="0"/>
          <a:r>
            <a:rPr lang="en-US" dirty="0" smtClean="0"/>
            <a:t>ind = ca_index.append(thal_index)</a:t>
          </a:r>
          <a:endParaRPr lang="en-US" dirty="0"/>
        </a:p>
      </dgm:t>
    </dgm:pt>
    <dgm:pt modelId="{0EF3DFF8-B829-44B6-8BE4-38AD6374A64C}" type="parTrans" cxnId="{D236DBC5-88B2-4659-A613-F1ACC6F1A2BB}">
      <dgm:prSet/>
      <dgm:spPr/>
      <dgm:t>
        <a:bodyPr/>
        <a:lstStyle/>
        <a:p>
          <a:endParaRPr lang="en-US"/>
        </a:p>
      </dgm:t>
    </dgm:pt>
    <dgm:pt modelId="{4EDBA8B6-F2C7-46FA-9DD6-A58A089085A6}" type="sibTrans" cxnId="{D236DBC5-88B2-4659-A613-F1ACC6F1A2BB}">
      <dgm:prSet/>
      <dgm:spPr/>
      <dgm:t>
        <a:bodyPr/>
        <a:lstStyle/>
        <a:p>
          <a:endParaRPr lang="en-US"/>
        </a:p>
      </dgm:t>
    </dgm:pt>
    <dgm:pt modelId="{9E508D7F-1035-4171-9AC7-5995DAEFF0C4}">
      <dgm:prSet/>
      <dgm:spPr/>
      <dgm:t>
        <a:bodyPr/>
        <a:lstStyle/>
        <a:p>
          <a:pPr rtl="0"/>
          <a:r>
            <a:rPr lang="en-US" dirty="0" smtClean="0"/>
            <a:t>for i in ind:</a:t>
          </a:r>
          <a:endParaRPr lang="en-US" dirty="0"/>
        </a:p>
      </dgm:t>
    </dgm:pt>
    <dgm:pt modelId="{55C2292C-B78C-4022-AB74-EADEFD286E82}" type="parTrans" cxnId="{35A1176D-40A9-482F-8F0E-AF7DAEB100AA}">
      <dgm:prSet/>
      <dgm:spPr/>
      <dgm:t>
        <a:bodyPr/>
        <a:lstStyle/>
        <a:p>
          <a:endParaRPr lang="en-US"/>
        </a:p>
      </dgm:t>
    </dgm:pt>
    <dgm:pt modelId="{505664EF-7714-44B8-936C-29DCFFB341C4}" type="sibTrans" cxnId="{35A1176D-40A9-482F-8F0E-AF7DAEB100AA}">
      <dgm:prSet/>
      <dgm:spPr/>
      <dgm:t>
        <a:bodyPr/>
        <a:lstStyle/>
        <a:p>
          <a:endParaRPr lang="en-US"/>
        </a:p>
      </dgm:t>
    </dgm:pt>
    <dgm:pt modelId="{3E2D351E-B967-445F-B0D6-296749E10155}">
      <dgm:prSet/>
      <dgm:spPr/>
      <dgm:t>
        <a:bodyPr/>
        <a:lstStyle/>
        <a:p>
          <a:r>
            <a:rPr lang="en-US" dirty="0" smtClean="0"/>
            <a:t>    df.iloc[i:] = df.iloc[i:].replace('?', '')</a:t>
          </a:r>
          <a:endParaRPr lang="en-US" dirty="0"/>
        </a:p>
      </dgm:t>
    </dgm:pt>
    <dgm:pt modelId="{81E27138-4270-4B7A-A3B0-72A3CE45AFAB}" type="parTrans" cxnId="{DB20204E-A34B-46C9-A2E8-6C6F8461350D}">
      <dgm:prSet/>
      <dgm:spPr/>
      <dgm:t>
        <a:bodyPr/>
        <a:lstStyle/>
        <a:p>
          <a:endParaRPr lang="en-US"/>
        </a:p>
      </dgm:t>
    </dgm:pt>
    <dgm:pt modelId="{682D5520-FD89-4460-854F-D12EBFC5CB6E}" type="sibTrans" cxnId="{DB20204E-A34B-46C9-A2E8-6C6F8461350D}">
      <dgm:prSet/>
      <dgm:spPr/>
      <dgm:t>
        <a:bodyPr/>
        <a:lstStyle/>
        <a:p>
          <a:endParaRPr lang="en-US"/>
        </a:p>
      </dgm:t>
    </dgm:pt>
    <dgm:pt modelId="{FE88F2C5-FA52-49A4-88BC-28F6F282DBAA}">
      <dgm:prSet/>
      <dgm:spPr/>
      <dgm:t>
        <a:bodyPr/>
        <a:lstStyle/>
        <a:p>
          <a:pPr rtl="0"/>
          <a:r>
            <a:rPr lang="en-US" dirty="0" smtClean="0"/>
            <a:t>df['CA'] = pd.to_numeric(df['CA']).astype(float)</a:t>
          </a:r>
          <a:endParaRPr lang="en-US" dirty="0"/>
        </a:p>
      </dgm:t>
    </dgm:pt>
    <dgm:pt modelId="{6DA5C1A6-40C7-4546-AB3C-90E437575B34}" type="parTrans" cxnId="{21E6D75E-8D95-4E57-96DA-188179FD69A9}">
      <dgm:prSet/>
      <dgm:spPr/>
      <dgm:t>
        <a:bodyPr/>
        <a:lstStyle/>
        <a:p>
          <a:endParaRPr lang="en-US"/>
        </a:p>
      </dgm:t>
    </dgm:pt>
    <dgm:pt modelId="{D9132B07-6C55-4440-8B08-AD085EBA729B}" type="sibTrans" cxnId="{21E6D75E-8D95-4E57-96DA-188179FD69A9}">
      <dgm:prSet/>
      <dgm:spPr/>
      <dgm:t>
        <a:bodyPr/>
        <a:lstStyle/>
        <a:p>
          <a:endParaRPr lang="en-US"/>
        </a:p>
      </dgm:t>
    </dgm:pt>
    <dgm:pt modelId="{EB33A66A-5072-4D21-97C7-E946A43B3F1F}">
      <dgm:prSet/>
      <dgm:spPr/>
      <dgm:t>
        <a:bodyPr/>
        <a:lstStyle/>
        <a:p>
          <a:r>
            <a:rPr lang="en-US" dirty="0" smtClean="0"/>
            <a:t>df['Thal'] = pd.to_numeric(df['Thal']).astype(float)</a:t>
          </a:r>
          <a:endParaRPr lang="en-US" dirty="0"/>
        </a:p>
      </dgm:t>
    </dgm:pt>
    <dgm:pt modelId="{86EB2763-A381-4167-897C-0860C7EC878D}" type="parTrans" cxnId="{BC67F819-D8FC-472D-836A-614A7ACDB7D8}">
      <dgm:prSet/>
      <dgm:spPr/>
      <dgm:t>
        <a:bodyPr/>
        <a:lstStyle/>
        <a:p>
          <a:endParaRPr lang="en-US"/>
        </a:p>
      </dgm:t>
    </dgm:pt>
    <dgm:pt modelId="{83F8A38A-3A8A-4F23-A21C-629EC812A6F4}" type="sibTrans" cxnId="{BC67F819-D8FC-472D-836A-614A7ACDB7D8}">
      <dgm:prSet/>
      <dgm:spPr/>
      <dgm:t>
        <a:bodyPr/>
        <a:lstStyle/>
        <a:p>
          <a:endParaRPr lang="en-US"/>
        </a:p>
      </dgm:t>
    </dgm:pt>
    <dgm:pt modelId="{81F4B952-6C1E-4C20-9397-DB2637E13ECC}">
      <dgm:prSet/>
      <dgm:spPr/>
      <dgm:t>
        <a:bodyPr/>
        <a:lstStyle/>
        <a:p>
          <a:pPr rtl="0"/>
          <a:r>
            <a:rPr lang="en-US" smtClean="0"/>
            <a:t>col_names = df.columns    # Rename the columns after imputation</a:t>
          </a:r>
          <a:endParaRPr lang="en-US" dirty="0"/>
        </a:p>
      </dgm:t>
    </dgm:pt>
    <dgm:pt modelId="{F9B127BC-4B9D-4D81-9387-D0C884D297C9}" type="parTrans" cxnId="{735A8D7F-2D00-4789-910F-8A04EAE7282F}">
      <dgm:prSet/>
      <dgm:spPr/>
      <dgm:t>
        <a:bodyPr/>
        <a:lstStyle/>
        <a:p>
          <a:endParaRPr lang="en-US"/>
        </a:p>
      </dgm:t>
    </dgm:pt>
    <dgm:pt modelId="{9FE99D2D-864E-43E5-93EA-93D89EC780D6}" type="sibTrans" cxnId="{735A8D7F-2D00-4789-910F-8A04EAE7282F}">
      <dgm:prSet/>
      <dgm:spPr/>
      <dgm:t>
        <a:bodyPr/>
        <a:lstStyle/>
        <a:p>
          <a:endParaRPr lang="en-US"/>
        </a:p>
      </dgm:t>
    </dgm:pt>
    <dgm:pt modelId="{C7CF24CC-4885-4989-8626-D18806621EA8}">
      <dgm:prSet/>
      <dgm:spPr/>
      <dgm:t>
        <a:bodyPr/>
        <a:lstStyle/>
        <a:p>
          <a:r>
            <a:rPr lang="en-US" dirty="0" smtClean="0"/>
            <a:t>imp = Imputer(missing_values = 'NaN', strategy = 'most_frequent')</a:t>
          </a:r>
          <a:endParaRPr lang="en-US" dirty="0"/>
        </a:p>
      </dgm:t>
    </dgm:pt>
    <dgm:pt modelId="{7346C02D-F298-44BF-B940-D73D21C1BD19}" type="parTrans" cxnId="{7D081419-B3AA-403A-B70F-D42BEABD0835}">
      <dgm:prSet/>
      <dgm:spPr/>
      <dgm:t>
        <a:bodyPr/>
        <a:lstStyle/>
        <a:p>
          <a:endParaRPr lang="en-US"/>
        </a:p>
      </dgm:t>
    </dgm:pt>
    <dgm:pt modelId="{F7C974A2-8707-4176-AC13-E391E4DD7579}" type="sibTrans" cxnId="{7D081419-B3AA-403A-B70F-D42BEABD0835}">
      <dgm:prSet/>
      <dgm:spPr/>
      <dgm:t>
        <a:bodyPr/>
        <a:lstStyle/>
        <a:p>
          <a:endParaRPr lang="en-US"/>
        </a:p>
      </dgm:t>
    </dgm:pt>
    <dgm:pt modelId="{D9981BC0-20F5-4FCD-833D-B6290F96C516}">
      <dgm:prSet/>
      <dgm:spPr/>
      <dgm:t>
        <a:bodyPr/>
        <a:lstStyle/>
        <a:p>
          <a:r>
            <a:rPr lang="en-US" dirty="0" smtClean="0"/>
            <a:t>new_df = imp.fit_transform(df)</a:t>
          </a:r>
          <a:endParaRPr lang="en-US" dirty="0"/>
        </a:p>
      </dgm:t>
    </dgm:pt>
    <dgm:pt modelId="{5A0F36FC-91CC-402E-9477-7D647CFE06F1}" type="parTrans" cxnId="{BD767A45-948D-481F-B2B1-889661038D29}">
      <dgm:prSet/>
      <dgm:spPr/>
      <dgm:t>
        <a:bodyPr/>
        <a:lstStyle/>
        <a:p>
          <a:endParaRPr lang="en-US"/>
        </a:p>
      </dgm:t>
    </dgm:pt>
    <dgm:pt modelId="{97FB7A88-527B-4F12-ABB2-C5900FFE1415}" type="sibTrans" cxnId="{BD767A45-948D-481F-B2B1-889661038D29}">
      <dgm:prSet/>
      <dgm:spPr/>
      <dgm:t>
        <a:bodyPr/>
        <a:lstStyle/>
        <a:p>
          <a:endParaRPr lang="en-US"/>
        </a:p>
      </dgm:t>
    </dgm:pt>
    <dgm:pt modelId="{C123FEE4-1EBB-4212-B26C-979B5F3A9971}">
      <dgm:prSet/>
      <dgm:spPr/>
      <dgm:t>
        <a:bodyPr/>
        <a:lstStyle/>
        <a:p>
          <a:r>
            <a:rPr lang="en-US" dirty="0" smtClean="0"/>
            <a:t>new_df = pd.DataFrame(new_df, columns = col_names)</a:t>
          </a:r>
          <a:endParaRPr lang="en-US" dirty="0"/>
        </a:p>
      </dgm:t>
    </dgm:pt>
    <dgm:pt modelId="{022BD613-3D85-4924-A606-4F8E2A2EAFE8}" type="parTrans" cxnId="{A635E7F4-B25F-410A-8299-3F1D1C221015}">
      <dgm:prSet/>
      <dgm:spPr/>
      <dgm:t>
        <a:bodyPr/>
        <a:lstStyle/>
        <a:p>
          <a:endParaRPr lang="en-US"/>
        </a:p>
      </dgm:t>
    </dgm:pt>
    <dgm:pt modelId="{FEFB3C36-C3E2-4BA3-ABF7-939E587BE7A8}" type="sibTrans" cxnId="{A635E7F4-B25F-410A-8299-3F1D1C221015}">
      <dgm:prSet/>
      <dgm:spPr/>
      <dgm:t>
        <a:bodyPr/>
        <a:lstStyle/>
        <a:p>
          <a:endParaRPr lang="en-US"/>
        </a:p>
      </dgm:t>
    </dgm:pt>
    <dgm:pt modelId="{B3BC7A0F-38CD-48B0-A245-777347C401BD}" type="pres">
      <dgm:prSet presAssocID="{CBCB570F-4E62-45C2-9ADD-A2B8DE0EA11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A8156-5F13-46CF-94F7-5AFAE93443AE}" type="pres">
      <dgm:prSet presAssocID="{255635BB-9ECB-417D-B625-A479C3E3B59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95569-B548-4612-B209-0141ED03CF9F}" type="pres">
      <dgm:prSet presAssocID="{49920432-D461-4309-B528-7A9297929BF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5DBFD95C-F5CE-4ACD-B95E-0CEAB3806228}" type="pres">
      <dgm:prSet presAssocID="{49920432-D461-4309-B528-7A9297929BF9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7D38BE62-62C6-4F2E-8BE7-1C8529A7F6BB}" type="pres">
      <dgm:prSet presAssocID="{713FFED6-0113-432D-BB9C-93F006D54B4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D315F-1373-4BA0-88E9-AA470B3BAE66}" type="pres">
      <dgm:prSet presAssocID="{5DD4E8F3-B5E5-4F3B-AD93-5D4EF841E61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640D9E75-E43F-4E86-A541-FEECBD0E3AAF}" type="pres">
      <dgm:prSet presAssocID="{5DD4E8F3-B5E5-4F3B-AD93-5D4EF841E618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E533C63D-634F-41DA-A499-FDF6E9CD3862}" type="pres">
      <dgm:prSet presAssocID="{49BB54EC-BB02-4E6F-9940-1F387DD006C9}" presName="node" presStyleLbl="node1" presStyleIdx="2" presStyleCnt="4" custLinFactNeighborX="-1089" custLinFactNeighborY="-9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CCD26-5EB7-4CD5-9D59-787E02EEDF84}" type="pres">
      <dgm:prSet presAssocID="{BCA8BC2C-AB57-4F12-80F2-E71383AC6B99}" presName="sibTrans" presStyleLbl="sibTrans1D1" presStyleIdx="2" presStyleCnt="3"/>
      <dgm:spPr/>
      <dgm:t>
        <a:bodyPr/>
        <a:lstStyle/>
        <a:p>
          <a:endParaRPr lang="en-US"/>
        </a:p>
      </dgm:t>
    </dgm:pt>
    <dgm:pt modelId="{76902E1F-CECD-4819-B9DC-D0EA2ACF64FE}" type="pres">
      <dgm:prSet presAssocID="{BCA8BC2C-AB57-4F12-80F2-E71383AC6B99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E09AF864-49D6-49C4-9143-1E97C511F738}" type="pres">
      <dgm:prSet presAssocID="{F81AF5F9-3CB1-4F43-83D8-B5F91259A78A}" presName="node" presStyleLbl="node1" presStyleIdx="3" presStyleCnt="4" custLinFactNeighborX="228" custLinFactNeighborY="-9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153F4-14D1-4DEE-8CCF-4C89B70AB7AF}" type="presOf" srcId="{3E2D351E-B967-445F-B0D6-296749E10155}" destId="{7D38BE62-62C6-4F2E-8BE7-1C8529A7F6BB}" srcOrd="0" destOrd="2" presId="urn:microsoft.com/office/officeart/2005/8/layout/bProcess3"/>
    <dgm:cxn modelId="{5651763F-8441-4EDA-A06E-5BC1E2483DC5}" srcId="{255635BB-9ECB-417D-B625-A479C3E3B598}" destId="{3ABD79BE-4283-43ED-BBD0-497529569CC9}" srcOrd="1" destOrd="0" parTransId="{EB7A82CB-0EF1-4A89-AB12-46580A4277A7}" sibTransId="{59DC8670-8936-4B89-BBB7-3D5A61522B25}"/>
    <dgm:cxn modelId="{2168390C-BD03-4E8F-AF68-DC67F8092062}" type="presOf" srcId="{255635BB-9ECB-417D-B625-A479C3E3B598}" destId="{DDEA8156-5F13-46CF-94F7-5AFAE93443AE}" srcOrd="0" destOrd="0" presId="urn:microsoft.com/office/officeart/2005/8/layout/bProcess3"/>
    <dgm:cxn modelId="{7CD0DCC2-32BB-4C49-B5D7-A47D3D9CE290}" type="presOf" srcId="{49920432-D461-4309-B528-7A9297929BF9}" destId="{5DBFD95C-F5CE-4ACD-B95E-0CEAB3806228}" srcOrd="1" destOrd="0" presId="urn:microsoft.com/office/officeart/2005/8/layout/bProcess3"/>
    <dgm:cxn modelId="{D164E63B-2C43-4E49-A80D-930F6CE8192A}" type="presOf" srcId="{BCA8BC2C-AB57-4F12-80F2-E71383AC6B99}" destId="{3ECCCD26-5EB7-4CD5-9D59-787E02EEDF84}" srcOrd="0" destOrd="0" presId="urn:microsoft.com/office/officeart/2005/8/layout/bProcess3"/>
    <dgm:cxn modelId="{000433D8-0EE9-4F57-A477-7D20DAC463C4}" type="presOf" srcId="{EB33A66A-5072-4D21-97C7-E946A43B3F1F}" destId="{E533C63D-634F-41DA-A499-FDF6E9CD3862}" srcOrd="0" destOrd="2" presId="urn:microsoft.com/office/officeart/2005/8/layout/bProcess3"/>
    <dgm:cxn modelId="{33092911-2D8E-49DB-B53B-E215665199D7}" type="presOf" srcId="{FE88F2C5-FA52-49A4-88BC-28F6F282DBAA}" destId="{E533C63D-634F-41DA-A499-FDF6E9CD3862}" srcOrd="0" destOrd="1" presId="urn:microsoft.com/office/officeart/2005/8/layout/bProcess3"/>
    <dgm:cxn modelId="{CF42DD1B-A5D1-4FFF-9443-B35A472FE9A8}" type="presOf" srcId="{D9981BC0-20F5-4FCD-833D-B6290F96C516}" destId="{E09AF864-49D6-49C4-9143-1E97C511F738}" srcOrd="0" destOrd="3" presId="urn:microsoft.com/office/officeart/2005/8/layout/bProcess3"/>
    <dgm:cxn modelId="{D2D726B1-38E9-461A-A98A-96F6ED6DC45F}" type="presOf" srcId="{F81AF5F9-3CB1-4F43-83D8-B5F91259A78A}" destId="{E09AF864-49D6-49C4-9143-1E97C511F738}" srcOrd="0" destOrd="0" presId="urn:microsoft.com/office/officeart/2005/8/layout/bProcess3"/>
    <dgm:cxn modelId="{BE097EE6-22F1-44B5-9DA9-6C3D13E404D7}" type="presOf" srcId="{49920432-D461-4309-B528-7A9297929BF9}" destId="{FBC95569-B548-4612-B209-0141ED03CF9F}" srcOrd="0" destOrd="0" presId="urn:microsoft.com/office/officeart/2005/8/layout/bProcess3"/>
    <dgm:cxn modelId="{C8AFA32F-37B3-45C1-97EC-BA23CEBEFCDD}" type="presOf" srcId="{52BD55D5-BDE9-4D7F-B95E-0536EE1B98F2}" destId="{DDEA8156-5F13-46CF-94F7-5AFAE93443AE}" srcOrd="0" destOrd="3" presId="urn:microsoft.com/office/officeart/2005/8/layout/bProcess3"/>
    <dgm:cxn modelId="{60BBE59A-EF22-471D-A850-38EF8939354F}" srcId="{255635BB-9ECB-417D-B625-A479C3E3B598}" destId="{50AF9904-77F9-42EB-98D4-06E644194A7D}" srcOrd="0" destOrd="0" parTransId="{96B348F9-0570-43BF-BDEF-EA309C497BEB}" sibTransId="{238146FE-F31A-4AA5-B7D6-417DB4D8312F}"/>
    <dgm:cxn modelId="{A635E7F4-B25F-410A-8299-3F1D1C221015}" srcId="{F81AF5F9-3CB1-4F43-83D8-B5F91259A78A}" destId="{C123FEE4-1EBB-4212-B26C-979B5F3A9971}" srcOrd="3" destOrd="0" parTransId="{022BD613-3D85-4924-A606-4F8E2A2EAFE8}" sibTransId="{FEFB3C36-C3E2-4BA3-ABF7-939E587BE7A8}"/>
    <dgm:cxn modelId="{408D3087-E0E9-4A7E-8DAF-0974FE6FF6D6}" type="presOf" srcId="{5DD4E8F3-B5E5-4F3B-AD93-5D4EF841E618}" destId="{640D9E75-E43F-4E86-A541-FEECBD0E3AAF}" srcOrd="1" destOrd="0" presId="urn:microsoft.com/office/officeart/2005/8/layout/bProcess3"/>
    <dgm:cxn modelId="{21E6D75E-8D95-4E57-96DA-188179FD69A9}" srcId="{49BB54EC-BB02-4E6F-9940-1F387DD006C9}" destId="{FE88F2C5-FA52-49A4-88BC-28F6F282DBAA}" srcOrd="0" destOrd="0" parTransId="{6DA5C1A6-40C7-4546-AB3C-90E437575B34}" sibTransId="{D9132B07-6C55-4440-8B08-AD085EBA729B}"/>
    <dgm:cxn modelId="{0526EEF2-090D-4C82-8164-F31B9511AB8D}" srcId="{CBCB570F-4E62-45C2-9ADD-A2B8DE0EA111}" destId="{255635BB-9ECB-417D-B625-A479C3E3B598}" srcOrd="0" destOrd="0" parTransId="{E6A0DD81-3A64-4415-BD2D-ADAF2ADDA714}" sibTransId="{49920432-D461-4309-B528-7A9297929BF9}"/>
    <dgm:cxn modelId="{3BD3A62A-2E42-4A80-81A1-41458BD05B61}" type="presOf" srcId="{713FFED6-0113-432D-BB9C-93F006D54B43}" destId="{7D38BE62-62C6-4F2E-8BE7-1C8529A7F6BB}" srcOrd="0" destOrd="0" presId="urn:microsoft.com/office/officeart/2005/8/layout/bProcess3"/>
    <dgm:cxn modelId="{BD767A45-948D-481F-B2B1-889661038D29}" srcId="{F81AF5F9-3CB1-4F43-83D8-B5F91259A78A}" destId="{D9981BC0-20F5-4FCD-833D-B6290F96C516}" srcOrd="2" destOrd="0" parTransId="{5A0F36FC-91CC-402E-9477-7D647CFE06F1}" sibTransId="{97FB7A88-527B-4F12-ABB2-C5900FFE1415}"/>
    <dgm:cxn modelId="{D236DBC5-88B2-4659-A613-F1ACC6F1A2BB}" srcId="{255635BB-9ECB-417D-B625-A479C3E3B598}" destId="{52BD55D5-BDE9-4D7F-B95E-0536EE1B98F2}" srcOrd="2" destOrd="0" parTransId="{0EF3DFF8-B829-44B6-8BE4-38AD6374A64C}" sibTransId="{4EDBA8B6-F2C7-46FA-9DD6-A58A089085A6}"/>
    <dgm:cxn modelId="{FA692C8C-FBCC-4A49-81E4-44A805CD0166}" type="presOf" srcId="{C123FEE4-1EBB-4212-B26C-979B5F3A9971}" destId="{E09AF864-49D6-49C4-9143-1E97C511F738}" srcOrd="0" destOrd="4" presId="urn:microsoft.com/office/officeart/2005/8/layout/bProcess3"/>
    <dgm:cxn modelId="{9DB22BB4-6CAC-4358-9105-E8680AC9940C}" type="presOf" srcId="{5DD4E8F3-B5E5-4F3B-AD93-5D4EF841E618}" destId="{91ED315F-1373-4BA0-88E9-AA470B3BAE66}" srcOrd="0" destOrd="0" presId="urn:microsoft.com/office/officeart/2005/8/layout/bProcess3"/>
    <dgm:cxn modelId="{5EE431A3-DDDB-493C-9EE4-6259D81E3170}" srcId="{CBCB570F-4E62-45C2-9ADD-A2B8DE0EA111}" destId="{713FFED6-0113-432D-BB9C-93F006D54B43}" srcOrd="1" destOrd="0" parTransId="{D4A721C1-04E0-429A-B811-05D4FD5910B0}" sibTransId="{5DD4E8F3-B5E5-4F3B-AD93-5D4EF841E618}"/>
    <dgm:cxn modelId="{5A13EE00-EE79-46F1-A4D1-1EEA79428E6A}" type="presOf" srcId="{49BB54EC-BB02-4E6F-9940-1F387DD006C9}" destId="{E533C63D-634F-41DA-A499-FDF6E9CD3862}" srcOrd="0" destOrd="0" presId="urn:microsoft.com/office/officeart/2005/8/layout/bProcess3"/>
    <dgm:cxn modelId="{BC67F819-D8FC-472D-836A-614A7ACDB7D8}" srcId="{49BB54EC-BB02-4E6F-9940-1F387DD006C9}" destId="{EB33A66A-5072-4D21-97C7-E946A43B3F1F}" srcOrd="1" destOrd="0" parTransId="{86EB2763-A381-4167-897C-0860C7EC878D}" sibTransId="{83F8A38A-3A8A-4F23-A21C-629EC812A6F4}"/>
    <dgm:cxn modelId="{52D91E55-199F-426E-81AB-B619042EAC36}" srcId="{CBCB570F-4E62-45C2-9ADD-A2B8DE0EA111}" destId="{49BB54EC-BB02-4E6F-9940-1F387DD006C9}" srcOrd="2" destOrd="0" parTransId="{B1902476-7B79-423F-A4D9-F03C8C038B30}" sibTransId="{BCA8BC2C-AB57-4F12-80F2-E71383AC6B99}"/>
    <dgm:cxn modelId="{35A1176D-40A9-482F-8F0E-AF7DAEB100AA}" srcId="{713FFED6-0113-432D-BB9C-93F006D54B43}" destId="{9E508D7F-1035-4171-9AC7-5995DAEFF0C4}" srcOrd="0" destOrd="0" parTransId="{55C2292C-B78C-4022-AB74-EADEFD286E82}" sibTransId="{505664EF-7714-44B8-936C-29DCFFB341C4}"/>
    <dgm:cxn modelId="{AC9E93AA-A3C2-4F79-A5EC-A5903A0270B3}" type="presOf" srcId="{CBCB570F-4E62-45C2-9ADD-A2B8DE0EA111}" destId="{B3BC7A0F-38CD-48B0-A245-777347C401BD}" srcOrd="0" destOrd="0" presId="urn:microsoft.com/office/officeart/2005/8/layout/bProcess3"/>
    <dgm:cxn modelId="{161D89F5-948C-4BA0-ADA5-730315986CF9}" type="presOf" srcId="{BCA8BC2C-AB57-4F12-80F2-E71383AC6B99}" destId="{76902E1F-CECD-4819-B9DC-D0EA2ACF64FE}" srcOrd="1" destOrd="0" presId="urn:microsoft.com/office/officeart/2005/8/layout/bProcess3"/>
    <dgm:cxn modelId="{4184EB76-F0BC-493B-8DCD-A24669783BE7}" type="presOf" srcId="{9E508D7F-1035-4171-9AC7-5995DAEFF0C4}" destId="{7D38BE62-62C6-4F2E-8BE7-1C8529A7F6BB}" srcOrd="0" destOrd="1" presId="urn:microsoft.com/office/officeart/2005/8/layout/bProcess3"/>
    <dgm:cxn modelId="{DB20204E-A34B-46C9-A2E8-6C6F8461350D}" srcId="{713FFED6-0113-432D-BB9C-93F006D54B43}" destId="{3E2D351E-B967-445F-B0D6-296749E10155}" srcOrd="1" destOrd="0" parTransId="{81E27138-4270-4B7A-A3B0-72A3CE45AFAB}" sibTransId="{682D5520-FD89-4460-854F-D12EBFC5CB6E}"/>
    <dgm:cxn modelId="{2FCAFAF3-0F8D-425D-8D37-FDD9A9B61603}" type="presOf" srcId="{81F4B952-6C1E-4C20-9397-DB2637E13ECC}" destId="{E09AF864-49D6-49C4-9143-1E97C511F738}" srcOrd="0" destOrd="1" presId="urn:microsoft.com/office/officeart/2005/8/layout/bProcess3"/>
    <dgm:cxn modelId="{AB835D11-F894-43D8-AE03-A46EB8032DFD}" type="presOf" srcId="{50AF9904-77F9-42EB-98D4-06E644194A7D}" destId="{DDEA8156-5F13-46CF-94F7-5AFAE93443AE}" srcOrd="0" destOrd="1" presId="urn:microsoft.com/office/officeart/2005/8/layout/bProcess3"/>
    <dgm:cxn modelId="{0ECC2566-907E-406D-8DB5-D35FAD985939}" type="presOf" srcId="{3ABD79BE-4283-43ED-BBD0-497529569CC9}" destId="{DDEA8156-5F13-46CF-94F7-5AFAE93443AE}" srcOrd="0" destOrd="2" presId="urn:microsoft.com/office/officeart/2005/8/layout/bProcess3"/>
    <dgm:cxn modelId="{7D081419-B3AA-403A-B70F-D42BEABD0835}" srcId="{F81AF5F9-3CB1-4F43-83D8-B5F91259A78A}" destId="{C7CF24CC-4885-4989-8626-D18806621EA8}" srcOrd="1" destOrd="0" parTransId="{7346C02D-F298-44BF-B940-D73D21C1BD19}" sibTransId="{F7C974A2-8707-4176-AC13-E391E4DD7579}"/>
    <dgm:cxn modelId="{0A7E35EC-6D3F-428C-A821-D082632DF82A}" srcId="{CBCB570F-4E62-45C2-9ADD-A2B8DE0EA111}" destId="{F81AF5F9-3CB1-4F43-83D8-B5F91259A78A}" srcOrd="3" destOrd="0" parTransId="{F8DB2269-05F7-4F16-8108-D4741ACC7697}" sibTransId="{60D09F75-C7BE-4D06-B11E-7BE89B449833}"/>
    <dgm:cxn modelId="{735A8D7F-2D00-4789-910F-8A04EAE7282F}" srcId="{F81AF5F9-3CB1-4F43-83D8-B5F91259A78A}" destId="{81F4B952-6C1E-4C20-9397-DB2637E13ECC}" srcOrd="0" destOrd="0" parTransId="{F9B127BC-4B9D-4D81-9387-D0C884D297C9}" sibTransId="{9FE99D2D-864E-43E5-93EA-93D89EC780D6}"/>
    <dgm:cxn modelId="{2EE483A9-42F1-464B-AAE0-2A4AA11E2DA5}" type="presOf" srcId="{C7CF24CC-4885-4989-8626-D18806621EA8}" destId="{E09AF864-49D6-49C4-9143-1E97C511F738}" srcOrd="0" destOrd="2" presId="urn:microsoft.com/office/officeart/2005/8/layout/bProcess3"/>
    <dgm:cxn modelId="{9ABD0D97-FD83-4AD3-9253-6DC2063CDBA1}" type="presParOf" srcId="{B3BC7A0F-38CD-48B0-A245-777347C401BD}" destId="{DDEA8156-5F13-46CF-94F7-5AFAE93443AE}" srcOrd="0" destOrd="0" presId="urn:microsoft.com/office/officeart/2005/8/layout/bProcess3"/>
    <dgm:cxn modelId="{7ECACE14-BAE1-40F7-A5E7-91935BF6E36A}" type="presParOf" srcId="{B3BC7A0F-38CD-48B0-A245-777347C401BD}" destId="{FBC95569-B548-4612-B209-0141ED03CF9F}" srcOrd="1" destOrd="0" presId="urn:microsoft.com/office/officeart/2005/8/layout/bProcess3"/>
    <dgm:cxn modelId="{E8437A36-25E8-443F-B38D-3C24D02F68DB}" type="presParOf" srcId="{FBC95569-B548-4612-B209-0141ED03CF9F}" destId="{5DBFD95C-F5CE-4ACD-B95E-0CEAB3806228}" srcOrd="0" destOrd="0" presId="urn:microsoft.com/office/officeart/2005/8/layout/bProcess3"/>
    <dgm:cxn modelId="{98D690B7-C236-472C-B82C-729A6E669073}" type="presParOf" srcId="{B3BC7A0F-38CD-48B0-A245-777347C401BD}" destId="{7D38BE62-62C6-4F2E-8BE7-1C8529A7F6BB}" srcOrd="2" destOrd="0" presId="urn:microsoft.com/office/officeart/2005/8/layout/bProcess3"/>
    <dgm:cxn modelId="{403FF58F-7C05-4370-B785-C3AB31BF4712}" type="presParOf" srcId="{B3BC7A0F-38CD-48B0-A245-777347C401BD}" destId="{91ED315F-1373-4BA0-88E9-AA470B3BAE66}" srcOrd="3" destOrd="0" presId="urn:microsoft.com/office/officeart/2005/8/layout/bProcess3"/>
    <dgm:cxn modelId="{CFEDBAE5-A152-4C92-B84D-B37767744DDB}" type="presParOf" srcId="{91ED315F-1373-4BA0-88E9-AA470B3BAE66}" destId="{640D9E75-E43F-4E86-A541-FEECBD0E3AAF}" srcOrd="0" destOrd="0" presId="urn:microsoft.com/office/officeart/2005/8/layout/bProcess3"/>
    <dgm:cxn modelId="{52A0FCA4-09DD-4720-9F39-8B5ADE6FFC41}" type="presParOf" srcId="{B3BC7A0F-38CD-48B0-A245-777347C401BD}" destId="{E533C63D-634F-41DA-A499-FDF6E9CD3862}" srcOrd="4" destOrd="0" presId="urn:microsoft.com/office/officeart/2005/8/layout/bProcess3"/>
    <dgm:cxn modelId="{62167643-B6A3-4866-9E8D-6C879E702271}" type="presParOf" srcId="{B3BC7A0F-38CD-48B0-A245-777347C401BD}" destId="{3ECCCD26-5EB7-4CD5-9D59-787E02EEDF84}" srcOrd="5" destOrd="0" presId="urn:microsoft.com/office/officeart/2005/8/layout/bProcess3"/>
    <dgm:cxn modelId="{E12784F6-08F3-48B5-AAA5-CF7628CD975A}" type="presParOf" srcId="{3ECCCD26-5EB7-4CD5-9D59-787E02EEDF84}" destId="{76902E1F-CECD-4819-B9DC-D0EA2ACF64FE}" srcOrd="0" destOrd="0" presId="urn:microsoft.com/office/officeart/2005/8/layout/bProcess3"/>
    <dgm:cxn modelId="{48D1EEDB-517F-436B-BCE3-C8914966985D}" type="presParOf" srcId="{B3BC7A0F-38CD-48B0-A245-777347C401BD}" destId="{E09AF864-49D6-49C4-9143-1E97C511F738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B570F-4E62-45C2-9ADD-A2B8DE0EA111}" type="doc">
      <dgm:prSet loTypeId="urn:microsoft.com/office/officeart/2005/8/layout/bProcess3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55635BB-9ECB-417D-B625-A479C3E3B598}">
      <dgm:prSet custT="1"/>
      <dgm:spPr/>
      <dgm:t>
        <a:bodyPr/>
        <a:lstStyle/>
        <a:p>
          <a:pPr rtl="0"/>
          <a:r>
            <a:rPr lang="en-US" sz="1400" dirty="0" smtClean="0"/>
            <a:t>Identify Outlier</a:t>
          </a:r>
          <a:endParaRPr lang="en-US" sz="1400" dirty="0"/>
        </a:p>
      </dgm:t>
    </dgm:pt>
    <dgm:pt modelId="{E6A0DD81-3A64-4415-BD2D-ADAF2ADDA714}" type="parTrans" cxnId="{0526EEF2-090D-4C82-8164-F31B9511AB8D}">
      <dgm:prSet/>
      <dgm:spPr/>
      <dgm:t>
        <a:bodyPr/>
        <a:lstStyle/>
        <a:p>
          <a:endParaRPr lang="en-US"/>
        </a:p>
      </dgm:t>
    </dgm:pt>
    <dgm:pt modelId="{49920432-D461-4309-B528-7A9297929BF9}" type="sibTrans" cxnId="{0526EEF2-090D-4C82-8164-F31B9511AB8D}">
      <dgm:prSet/>
      <dgm:spPr/>
      <dgm:t>
        <a:bodyPr/>
        <a:lstStyle/>
        <a:p>
          <a:endParaRPr lang="en-US"/>
        </a:p>
      </dgm:t>
    </dgm:pt>
    <dgm:pt modelId="{713FFED6-0113-432D-BB9C-93F006D54B43}">
      <dgm:prSet custT="1"/>
      <dgm:spPr/>
      <dgm:t>
        <a:bodyPr anchor="t"/>
        <a:lstStyle/>
        <a:p>
          <a:pPr algn="l" rtl="0"/>
          <a:r>
            <a:rPr lang="en-US" sz="1400" dirty="0" smtClean="0"/>
            <a:t>Temporarily drop the outlier</a:t>
          </a:r>
        </a:p>
        <a:p>
          <a:pPr algn="l"/>
          <a:r>
            <a:rPr lang="en-US" sz="1200" dirty="0" err="1" smtClean="0"/>
            <a:t>new_df</a:t>
          </a:r>
          <a:r>
            <a:rPr lang="en-US" sz="1200" dirty="0" smtClean="0"/>
            <a:t> = </a:t>
          </a:r>
          <a:r>
            <a:rPr lang="en-US" sz="1200" dirty="0" err="1" smtClean="0"/>
            <a:t>new_df.drop</a:t>
          </a:r>
          <a:r>
            <a:rPr lang="en-US" sz="1200" dirty="0" smtClean="0"/>
            <a:t>(</a:t>
          </a:r>
          <a:r>
            <a:rPr lang="en-US" sz="1200" dirty="0" err="1" smtClean="0"/>
            <a:t>new_df.index</a:t>
          </a:r>
          <a:r>
            <a:rPr lang="en-US" sz="1200" dirty="0" smtClean="0"/>
            <a:t>[</a:t>
          </a:r>
          <a:r>
            <a:rPr lang="en-US" sz="1200" dirty="0" err="1" smtClean="0"/>
            <a:t>ind_chol.index</a:t>
          </a:r>
          <a:r>
            <a:rPr lang="en-US" sz="1200" dirty="0" smtClean="0"/>
            <a:t>])</a:t>
          </a:r>
          <a:endParaRPr lang="en-US" sz="1200" dirty="0"/>
        </a:p>
      </dgm:t>
    </dgm:pt>
    <dgm:pt modelId="{D4A721C1-04E0-429A-B811-05D4FD5910B0}" type="parTrans" cxnId="{5EE431A3-DDDB-493C-9EE4-6259D81E3170}">
      <dgm:prSet/>
      <dgm:spPr/>
      <dgm:t>
        <a:bodyPr/>
        <a:lstStyle/>
        <a:p>
          <a:endParaRPr lang="en-US"/>
        </a:p>
      </dgm:t>
    </dgm:pt>
    <dgm:pt modelId="{5DD4E8F3-B5E5-4F3B-AD93-5D4EF841E618}" type="sibTrans" cxnId="{5EE431A3-DDDB-493C-9EE4-6259D81E3170}">
      <dgm:prSet/>
      <dgm:spPr/>
      <dgm:t>
        <a:bodyPr/>
        <a:lstStyle/>
        <a:p>
          <a:endParaRPr lang="en-US"/>
        </a:p>
      </dgm:t>
    </dgm:pt>
    <dgm:pt modelId="{49BB54EC-BB02-4E6F-9940-1F387DD006C9}">
      <dgm:prSet custT="1"/>
      <dgm:spPr/>
      <dgm:t>
        <a:bodyPr/>
        <a:lstStyle/>
        <a:p>
          <a:pPr rtl="0"/>
          <a:r>
            <a:rPr lang="en-US" sz="1400" dirty="0" smtClean="0"/>
            <a:t>Replace outlier with max value in ‘</a:t>
          </a:r>
          <a:r>
            <a:rPr lang="en-US" sz="1400" dirty="0" err="1" smtClean="0"/>
            <a:t>Chol</a:t>
          </a:r>
          <a:r>
            <a:rPr lang="en-US" sz="1400" dirty="0" smtClean="0"/>
            <a:t>’</a:t>
          </a:r>
          <a:endParaRPr lang="en-US" sz="1400" dirty="0"/>
        </a:p>
      </dgm:t>
    </dgm:pt>
    <dgm:pt modelId="{B1902476-7B79-423F-A4D9-F03C8C038B30}" type="parTrans" cxnId="{52D91E55-199F-426E-81AB-B619042EAC36}">
      <dgm:prSet/>
      <dgm:spPr/>
      <dgm:t>
        <a:bodyPr/>
        <a:lstStyle/>
        <a:p>
          <a:endParaRPr lang="en-US"/>
        </a:p>
      </dgm:t>
    </dgm:pt>
    <dgm:pt modelId="{BCA8BC2C-AB57-4F12-80F2-E71383AC6B99}" type="sibTrans" cxnId="{52D91E55-199F-426E-81AB-B619042EAC36}">
      <dgm:prSet/>
      <dgm:spPr/>
      <dgm:t>
        <a:bodyPr/>
        <a:lstStyle/>
        <a:p>
          <a:endParaRPr lang="en-US"/>
        </a:p>
      </dgm:t>
    </dgm:pt>
    <dgm:pt modelId="{50AF9904-77F9-42EB-98D4-06E644194A7D}">
      <dgm:prSet custT="1"/>
      <dgm:spPr/>
      <dgm:t>
        <a:bodyPr/>
        <a:lstStyle/>
        <a:p>
          <a:pPr rtl="0"/>
          <a:r>
            <a:rPr lang="en-US" sz="1200" dirty="0" err="1" smtClean="0"/>
            <a:t>ind_chol</a:t>
          </a:r>
          <a:r>
            <a:rPr lang="en-US" sz="1200" dirty="0" smtClean="0"/>
            <a:t> = </a:t>
          </a:r>
          <a:r>
            <a:rPr lang="en-US" sz="1200" dirty="0" err="1" smtClean="0"/>
            <a:t>new_df.loc</a:t>
          </a:r>
          <a:r>
            <a:rPr lang="en-US" sz="1200" dirty="0" smtClean="0"/>
            <a:t>[</a:t>
          </a:r>
          <a:r>
            <a:rPr lang="en-US" sz="1200" dirty="0" err="1" smtClean="0"/>
            <a:t>new_df</a:t>
          </a:r>
          <a:r>
            <a:rPr lang="en-US" sz="1200" dirty="0" smtClean="0"/>
            <a:t>['</a:t>
          </a:r>
          <a:r>
            <a:rPr lang="en-US" sz="1200" dirty="0" err="1" smtClean="0"/>
            <a:t>Chol</a:t>
          </a:r>
          <a:r>
            <a:rPr lang="en-US" sz="1200" dirty="0" smtClean="0"/>
            <a:t>'] &gt; 500]</a:t>
          </a:r>
          <a:endParaRPr lang="en-US" sz="1200" dirty="0"/>
        </a:p>
      </dgm:t>
    </dgm:pt>
    <dgm:pt modelId="{96B348F9-0570-43BF-BDEF-EA309C497BEB}" type="parTrans" cxnId="{60BBE59A-EF22-471D-A850-38EF8939354F}">
      <dgm:prSet/>
      <dgm:spPr/>
      <dgm:t>
        <a:bodyPr/>
        <a:lstStyle/>
        <a:p>
          <a:endParaRPr lang="en-US"/>
        </a:p>
      </dgm:t>
    </dgm:pt>
    <dgm:pt modelId="{238146FE-F31A-4AA5-B7D6-417DB4D8312F}" type="sibTrans" cxnId="{60BBE59A-EF22-471D-A850-38EF8939354F}">
      <dgm:prSet/>
      <dgm:spPr/>
      <dgm:t>
        <a:bodyPr/>
        <a:lstStyle/>
        <a:p>
          <a:endParaRPr lang="en-US"/>
        </a:p>
      </dgm:t>
    </dgm:pt>
    <dgm:pt modelId="{FE88F2C5-FA52-49A4-88BC-28F6F282DBAA}">
      <dgm:prSet/>
      <dgm:spPr/>
      <dgm:t>
        <a:bodyPr/>
        <a:lstStyle/>
        <a:p>
          <a:pPr rtl="0"/>
          <a:r>
            <a:rPr lang="en-US" sz="1200" dirty="0" err="1" smtClean="0"/>
            <a:t>max_chol</a:t>
          </a:r>
          <a:r>
            <a:rPr lang="en-US" sz="1200" dirty="0" smtClean="0"/>
            <a:t> = </a:t>
          </a:r>
          <a:r>
            <a:rPr lang="en-US" sz="1200" dirty="0" err="1" smtClean="0"/>
            <a:t>new_df</a:t>
          </a:r>
          <a:r>
            <a:rPr lang="en-US" sz="1200" dirty="0" smtClean="0"/>
            <a:t>['</a:t>
          </a:r>
          <a:r>
            <a:rPr lang="en-US" sz="1200" dirty="0" err="1" smtClean="0"/>
            <a:t>Chol</a:t>
          </a:r>
          <a:r>
            <a:rPr lang="en-US" sz="1200" dirty="0" smtClean="0"/>
            <a:t>'].max()</a:t>
          </a:r>
          <a:endParaRPr lang="en-US" sz="1200" dirty="0"/>
        </a:p>
      </dgm:t>
    </dgm:pt>
    <dgm:pt modelId="{6DA5C1A6-40C7-4546-AB3C-90E437575B34}" type="parTrans" cxnId="{21E6D75E-8D95-4E57-96DA-188179FD69A9}">
      <dgm:prSet/>
      <dgm:spPr/>
      <dgm:t>
        <a:bodyPr/>
        <a:lstStyle/>
        <a:p>
          <a:endParaRPr lang="en-US"/>
        </a:p>
      </dgm:t>
    </dgm:pt>
    <dgm:pt modelId="{D9132B07-6C55-4440-8B08-AD085EBA729B}" type="sibTrans" cxnId="{21E6D75E-8D95-4E57-96DA-188179FD69A9}">
      <dgm:prSet/>
      <dgm:spPr/>
      <dgm:t>
        <a:bodyPr/>
        <a:lstStyle/>
        <a:p>
          <a:endParaRPr lang="en-US"/>
        </a:p>
      </dgm:t>
    </dgm:pt>
    <dgm:pt modelId="{81F4B952-6C1E-4C20-9397-DB2637E13ECC}">
      <dgm:prSet custT="1"/>
      <dgm:spPr/>
      <dgm:t>
        <a:bodyPr/>
        <a:lstStyle/>
        <a:p>
          <a:pPr rtl="0"/>
          <a:r>
            <a:rPr lang="en-US" sz="1200" dirty="0" err="1" smtClean="0"/>
            <a:t>new_df</a:t>
          </a:r>
          <a:r>
            <a:rPr lang="en-US" sz="1200" dirty="0" smtClean="0"/>
            <a:t> = </a:t>
          </a:r>
          <a:r>
            <a:rPr lang="en-US" sz="1200" dirty="0" err="1" smtClean="0"/>
            <a:t>new_df.append</a:t>
          </a:r>
          <a:r>
            <a:rPr lang="en-US" sz="1200" dirty="0" smtClean="0"/>
            <a:t>(</a:t>
          </a:r>
          <a:r>
            <a:rPr lang="en-US" sz="1200" dirty="0" err="1" smtClean="0"/>
            <a:t>ind_chol</a:t>
          </a:r>
          <a:r>
            <a:rPr lang="en-US" sz="1200" dirty="0" smtClean="0"/>
            <a:t>)</a:t>
          </a:r>
          <a:endParaRPr lang="en-US" sz="1200" dirty="0"/>
        </a:p>
      </dgm:t>
    </dgm:pt>
    <dgm:pt modelId="{F81AF5F9-3CB1-4F43-83D8-B5F91259A78A}">
      <dgm:prSet custT="1"/>
      <dgm:spPr/>
      <dgm:t>
        <a:bodyPr/>
        <a:lstStyle/>
        <a:p>
          <a:pPr rtl="0"/>
          <a:r>
            <a:rPr lang="en-US" sz="1400" dirty="0" smtClean="0"/>
            <a:t>Add the outlier back</a:t>
          </a:r>
          <a:endParaRPr lang="en-US" sz="1400" dirty="0"/>
        </a:p>
      </dgm:t>
    </dgm:pt>
    <dgm:pt modelId="{60D09F75-C7BE-4D06-B11E-7BE89B449833}" type="sibTrans" cxnId="{0A7E35EC-6D3F-428C-A821-D082632DF82A}">
      <dgm:prSet/>
      <dgm:spPr/>
      <dgm:t>
        <a:bodyPr/>
        <a:lstStyle/>
        <a:p>
          <a:endParaRPr lang="en-US"/>
        </a:p>
      </dgm:t>
    </dgm:pt>
    <dgm:pt modelId="{F8DB2269-05F7-4F16-8108-D4741ACC7697}" type="parTrans" cxnId="{0A7E35EC-6D3F-428C-A821-D082632DF82A}">
      <dgm:prSet/>
      <dgm:spPr/>
      <dgm:t>
        <a:bodyPr/>
        <a:lstStyle/>
        <a:p>
          <a:endParaRPr lang="en-US"/>
        </a:p>
      </dgm:t>
    </dgm:pt>
    <dgm:pt modelId="{9FE99D2D-864E-43E5-93EA-93D89EC780D6}" type="sibTrans" cxnId="{735A8D7F-2D00-4789-910F-8A04EAE7282F}">
      <dgm:prSet/>
      <dgm:spPr/>
      <dgm:t>
        <a:bodyPr/>
        <a:lstStyle/>
        <a:p>
          <a:endParaRPr lang="en-US"/>
        </a:p>
      </dgm:t>
    </dgm:pt>
    <dgm:pt modelId="{F9B127BC-4B9D-4D81-9387-D0C884D297C9}" type="parTrans" cxnId="{735A8D7F-2D00-4789-910F-8A04EAE7282F}">
      <dgm:prSet/>
      <dgm:spPr/>
      <dgm:t>
        <a:bodyPr/>
        <a:lstStyle/>
        <a:p>
          <a:endParaRPr lang="en-US"/>
        </a:p>
      </dgm:t>
    </dgm:pt>
    <dgm:pt modelId="{6E320392-2286-4D11-81C1-52B29DB3564D}">
      <dgm:prSet/>
      <dgm:spPr/>
      <dgm:t>
        <a:bodyPr/>
        <a:lstStyle/>
        <a:p>
          <a:r>
            <a:rPr lang="en-US" sz="1200" dirty="0" smtClean="0"/>
            <a:t>ind_chol['Chol'] = max_chol</a:t>
          </a:r>
        </a:p>
      </dgm:t>
    </dgm:pt>
    <dgm:pt modelId="{69E891AA-1775-4B71-A3B8-E4D115C26513}" type="parTrans" cxnId="{D57A757F-D872-4C1E-846D-9974D5707431}">
      <dgm:prSet/>
      <dgm:spPr/>
      <dgm:t>
        <a:bodyPr/>
        <a:lstStyle/>
        <a:p>
          <a:endParaRPr lang="en-US"/>
        </a:p>
      </dgm:t>
    </dgm:pt>
    <dgm:pt modelId="{06BFE9B8-0C5E-4039-9A7C-21C46E57B591}" type="sibTrans" cxnId="{D57A757F-D872-4C1E-846D-9974D5707431}">
      <dgm:prSet/>
      <dgm:spPr/>
      <dgm:t>
        <a:bodyPr/>
        <a:lstStyle/>
        <a:p>
          <a:endParaRPr lang="en-US"/>
        </a:p>
      </dgm:t>
    </dgm:pt>
    <dgm:pt modelId="{B3BC7A0F-38CD-48B0-A245-777347C401BD}" type="pres">
      <dgm:prSet presAssocID="{CBCB570F-4E62-45C2-9ADD-A2B8DE0EA11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A8156-5F13-46CF-94F7-5AFAE93443AE}" type="pres">
      <dgm:prSet presAssocID="{255635BB-9ECB-417D-B625-A479C3E3B59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95569-B548-4612-B209-0141ED03CF9F}" type="pres">
      <dgm:prSet presAssocID="{49920432-D461-4309-B528-7A9297929BF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5DBFD95C-F5CE-4ACD-B95E-0CEAB3806228}" type="pres">
      <dgm:prSet presAssocID="{49920432-D461-4309-B528-7A9297929BF9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7D38BE62-62C6-4F2E-8BE7-1C8529A7F6BB}" type="pres">
      <dgm:prSet presAssocID="{713FFED6-0113-432D-BB9C-93F006D54B4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D315F-1373-4BA0-88E9-AA470B3BAE66}" type="pres">
      <dgm:prSet presAssocID="{5DD4E8F3-B5E5-4F3B-AD93-5D4EF841E61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640D9E75-E43F-4E86-A541-FEECBD0E3AAF}" type="pres">
      <dgm:prSet presAssocID="{5DD4E8F3-B5E5-4F3B-AD93-5D4EF841E618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E533C63D-634F-41DA-A499-FDF6E9CD3862}" type="pres">
      <dgm:prSet presAssocID="{49BB54EC-BB02-4E6F-9940-1F387DD006C9}" presName="node" presStyleLbl="node1" presStyleIdx="2" presStyleCnt="4" custLinFactNeighborX="-1089" custLinFactNeighborY="-9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CCD26-5EB7-4CD5-9D59-787E02EEDF84}" type="pres">
      <dgm:prSet presAssocID="{BCA8BC2C-AB57-4F12-80F2-E71383AC6B99}" presName="sibTrans" presStyleLbl="sibTrans1D1" presStyleIdx="2" presStyleCnt="3"/>
      <dgm:spPr/>
      <dgm:t>
        <a:bodyPr/>
        <a:lstStyle/>
        <a:p>
          <a:endParaRPr lang="en-US"/>
        </a:p>
      </dgm:t>
    </dgm:pt>
    <dgm:pt modelId="{76902E1F-CECD-4819-B9DC-D0EA2ACF64FE}" type="pres">
      <dgm:prSet presAssocID="{BCA8BC2C-AB57-4F12-80F2-E71383AC6B99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E09AF864-49D6-49C4-9143-1E97C511F738}" type="pres">
      <dgm:prSet presAssocID="{F81AF5F9-3CB1-4F43-83D8-B5F91259A78A}" presName="node" presStyleLbl="node1" presStyleIdx="3" presStyleCnt="4" custLinFactNeighborX="228" custLinFactNeighborY="-93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8B535-F84D-435D-AF3D-3AB81782DD2D}" type="presOf" srcId="{BCA8BC2C-AB57-4F12-80F2-E71383AC6B99}" destId="{76902E1F-CECD-4819-B9DC-D0EA2ACF64FE}" srcOrd="1" destOrd="0" presId="urn:microsoft.com/office/officeart/2005/8/layout/bProcess3"/>
    <dgm:cxn modelId="{2047A98F-371E-4407-9BCC-EB6FBBA28A1C}" type="presOf" srcId="{49920432-D461-4309-B528-7A9297929BF9}" destId="{FBC95569-B548-4612-B209-0141ED03CF9F}" srcOrd="0" destOrd="0" presId="urn:microsoft.com/office/officeart/2005/8/layout/bProcess3"/>
    <dgm:cxn modelId="{0526EEF2-090D-4C82-8164-F31B9511AB8D}" srcId="{CBCB570F-4E62-45C2-9ADD-A2B8DE0EA111}" destId="{255635BB-9ECB-417D-B625-A479C3E3B598}" srcOrd="0" destOrd="0" parTransId="{E6A0DD81-3A64-4415-BD2D-ADAF2ADDA714}" sibTransId="{49920432-D461-4309-B528-7A9297929BF9}"/>
    <dgm:cxn modelId="{D57A757F-D872-4C1E-846D-9974D5707431}" srcId="{49BB54EC-BB02-4E6F-9940-1F387DD006C9}" destId="{6E320392-2286-4D11-81C1-52B29DB3564D}" srcOrd="1" destOrd="0" parTransId="{69E891AA-1775-4B71-A3B8-E4D115C26513}" sibTransId="{06BFE9B8-0C5E-4039-9A7C-21C46E57B591}"/>
    <dgm:cxn modelId="{5EE431A3-DDDB-493C-9EE4-6259D81E3170}" srcId="{CBCB570F-4E62-45C2-9ADD-A2B8DE0EA111}" destId="{713FFED6-0113-432D-BB9C-93F006D54B43}" srcOrd="1" destOrd="0" parTransId="{D4A721C1-04E0-429A-B811-05D4FD5910B0}" sibTransId="{5DD4E8F3-B5E5-4F3B-AD93-5D4EF841E618}"/>
    <dgm:cxn modelId="{D5B54EF4-53F6-4D3E-BB38-CADBFC75F8B4}" type="presOf" srcId="{5DD4E8F3-B5E5-4F3B-AD93-5D4EF841E618}" destId="{640D9E75-E43F-4E86-A541-FEECBD0E3AAF}" srcOrd="1" destOrd="0" presId="urn:microsoft.com/office/officeart/2005/8/layout/bProcess3"/>
    <dgm:cxn modelId="{AE585BCB-0B79-4276-9D16-801F5F0B7584}" type="presOf" srcId="{FE88F2C5-FA52-49A4-88BC-28F6F282DBAA}" destId="{E533C63D-634F-41DA-A499-FDF6E9CD3862}" srcOrd="0" destOrd="1" presId="urn:microsoft.com/office/officeart/2005/8/layout/bProcess3"/>
    <dgm:cxn modelId="{CBADFE50-CF34-41B8-9128-8A6F1CCA92EE}" type="presOf" srcId="{49BB54EC-BB02-4E6F-9940-1F387DD006C9}" destId="{E533C63D-634F-41DA-A499-FDF6E9CD3862}" srcOrd="0" destOrd="0" presId="urn:microsoft.com/office/officeart/2005/8/layout/bProcess3"/>
    <dgm:cxn modelId="{735A8D7F-2D00-4789-910F-8A04EAE7282F}" srcId="{F81AF5F9-3CB1-4F43-83D8-B5F91259A78A}" destId="{81F4B952-6C1E-4C20-9397-DB2637E13ECC}" srcOrd="0" destOrd="0" parTransId="{F9B127BC-4B9D-4D81-9387-D0C884D297C9}" sibTransId="{9FE99D2D-864E-43E5-93EA-93D89EC780D6}"/>
    <dgm:cxn modelId="{E2C31CC6-B9A0-40C8-960D-6BF1A0B8DF8B}" type="presOf" srcId="{49920432-D461-4309-B528-7A9297929BF9}" destId="{5DBFD95C-F5CE-4ACD-B95E-0CEAB3806228}" srcOrd="1" destOrd="0" presId="urn:microsoft.com/office/officeart/2005/8/layout/bProcess3"/>
    <dgm:cxn modelId="{21E6D75E-8D95-4E57-96DA-188179FD69A9}" srcId="{49BB54EC-BB02-4E6F-9940-1F387DD006C9}" destId="{FE88F2C5-FA52-49A4-88BC-28F6F282DBAA}" srcOrd="0" destOrd="0" parTransId="{6DA5C1A6-40C7-4546-AB3C-90E437575B34}" sibTransId="{D9132B07-6C55-4440-8B08-AD085EBA729B}"/>
    <dgm:cxn modelId="{4A8DA19B-5A88-48CE-8C01-9FCCFB4CCA78}" type="presOf" srcId="{81F4B952-6C1E-4C20-9397-DB2637E13ECC}" destId="{E09AF864-49D6-49C4-9143-1E97C511F738}" srcOrd="0" destOrd="1" presId="urn:microsoft.com/office/officeart/2005/8/layout/bProcess3"/>
    <dgm:cxn modelId="{60BBE59A-EF22-471D-A850-38EF8939354F}" srcId="{255635BB-9ECB-417D-B625-A479C3E3B598}" destId="{50AF9904-77F9-42EB-98D4-06E644194A7D}" srcOrd="0" destOrd="0" parTransId="{96B348F9-0570-43BF-BDEF-EA309C497BEB}" sibTransId="{238146FE-F31A-4AA5-B7D6-417DB4D8312F}"/>
    <dgm:cxn modelId="{52D91E55-199F-426E-81AB-B619042EAC36}" srcId="{CBCB570F-4E62-45C2-9ADD-A2B8DE0EA111}" destId="{49BB54EC-BB02-4E6F-9940-1F387DD006C9}" srcOrd="2" destOrd="0" parTransId="{B1902476-7B79-423F-A4D9-F03C8C038B30}" sibTransId="{BCA8BC2C-AB57-4F12-80F2-E71383AC6B99}"/>
    <dgm:cxn modelId="{52FA29EA-691E-4198-BB8C-F05DF6854747}" type="presOf" srcId="{255635BB-9ECB-417D-B625-A479C3E3B598}" destId="{DDEA8156-5F13-46CF-94F7-5AFAE93443AE}" srcOrd="0" destOrd="0" presId="urn:microsoft.com/office/officeart/2005/8/layout/bProcess3"/>
    <dgm:cxn modelId="{E7C9C4AD-6AE9-40ED-97EC-B63A1B118660}" type="presOf" srcId="{6E320392-2286-4D11-81C1-52B29DB3564D}" destId="{E533C63D-634F-41DA-A499-FDF6E9CD3862}" srcOrd="0" destOrd="2" presId="urn:microsoft.com/office/officeart/2005/8/layout/bProcess3"/>
    <dgm:cxn modelId="{01916228-66E8-4AE1-9C87-863A60DA710E}" type="presOf" srcId="{F81AF5F9-3CB1-4F43-83D8-B5F91259A78A}" destId="{E09AF864-49D6-49C4-9143-1E97C511F738}" srcOrd="0" destOrd="0" presId="urn:microsoft.com/office/officeart/2005/8/layout/bProcess3"/>
    <dgm:cxn modelId="{8C08FB48-BA99-4FC6-B483-046834227B72}" type="presOf" srcId="{CBCB570F-4E62-45C2-9ADD-A2B8DE0EA111}" destId="{B3BC7A0F-38CD-48B0-A245-777347C401BD}" srcOrd="0" destOrd="0" presId="urn:microsoft.com/office/officeart/2005/8/layout/bProcess3"/>
    <dgm:cxn modelId="{A0B6DAF6-812D-4D2D-A5A2-C97959A786BC}" type="presOf" srcId="{5DD4E8F3-B5E5-4F3B-AD93-5D4EF841E618}" destId="{91ED315F-1373-4BA0-88E9-AA470B3BAE66}" srcOrd="0" destOrd="0" presId="urn:microsoft.com/office/officeart/2005/8/layout/bProcess3"/>
    <dgm:cxn modelId="{F27FA3C4-827A-4EFB-B5FB-BF3071AA427E}" type="presOf" srcId="{BCA8BC2C-AB57-4F12-80F2-E71383AC6B99}" destId="{3ECCCD26-5EB7-4CD5-9D59-787E02EEDF84}" srcOrd="0" destOrd="0" presId="urn:microsoft.com/office/officeart/2005/8/layout/bProcess3"/>
    <dgm:cxn modelId="{C4F0C3D8-3E30-446E-BD37-6917F21CB7C9}" type="presOf" srcId="{50AF9904-77F9-42EB-98D4-06E644194A7D}" destId="{DDEA8156-5F13-46CF-94F7-5AFAE93443AE}" srcOrd="0" destOrd="1" presId="urn:microsoft.com/office/officeart/2005/8/layout/bProcess3"/>
    <dgm:cxn modelId="{0A7E35EC-6D3F-428C-A821-D082632DF82A}" srcId="{CBCB570F-4E62-45C2-9ADD-A2B8DE0EA111}" destId="{F81AF5F9-3CB1-4F43-83D8-B5F91259A78A}" srcOrd="3" destOrd="0" parTransId="{F8DB2269-05F7-4F16-8108-D4741ACC7697}" sibTransId="{60D09F75-C7BE-4D06-B11E-7BE89B449833}"/>
    <dgm:cxn modelId="{575DA4B2-94C2-415F-BADB-FF9F11612391}" type="presOf" srcId="{713FFED6-0113-432D-BB9C-93F006D54B43}" destId="{7D38BE62-62C6-4F2E-8BE7-1C8529A7F6BB}" srcOrd="0" destOrd="0" presId="urn:microsoft.com/office/officeart/2005/8/layout/bProcess3"/>
    <dgm:cxn modelId="{FDD8C3DC-7A9A-493A-B5E6-15BCF1E9D675}" type="presParOf" srcId="{B3BC7A0F-38CD-48B0-A245-777347C401BD}" destId="{DDEA8156-5F13-46CF-94F7-5AFAE93443AE}" srcOrd="0" destOrd="0" presId="urn:microsoft.com/office/officeart/2005/8/layout/bProcess3"/>
    <dgm:cxn modelId="{85C74E73-C9BC-4384-854D-7ED82298AA2E}" type="presParOf" srcId="{B3BC7A0F-38CD-48B0-A245-777347C401BD}" destId="{FBC95569-B548-4612-B209-0141ED03CF9F}" srcOrd="1" destOrd="0" presId="urn:microsoft.com/office/officeart/2005/8/layout/bProcess3"/>
    <dgm:cxn modelId="{40D1C6A6-4CC5-4C17-AEE4-20B2560E3CFE}" type="presParOf" srcId="{FBC95569-B548-4612-B209-0141ED03CF9F}" destId="{5DBFD95C-F5CE-4ACD-B95E-0CEAB3806228}" srcOrd="0" destOrd="0" presId="urn:microsoft.com/office/officeart/2005/8/layout/bProcess3"/>
    <dgm:cxn modelId="{D8AEC1C8-AEC8-4548-BE54-3D391C8F82CE}" type="presParOf" srcId="{B3BC7A0F-38CD-48B0-A245-777347C401BD}" destId="{7D38BE62-62C6-4F2E-8BE7-1C8529A7F6BB}" srcOrd="2" destOrd="0" presId="urn:microsoft.com/office/officeart/2005/8/layout/bProcess3"/>
    <dgm:cxn modelId="{51A4C132-BAD1-454F-BBAC-ED20B96A269A}" type="presParOf" srcId="{B3BC7A0F-38CD-48B0-A245-777347C401BD}" destId="{91ED315F-1373-4BA0-88E9-AA470B3BAE66}" srcOrd="3" destOrd="0" presId="urn:microsoft.com/office/officeart/2005/8/layout/bProcess3"/>
    <dgm:cxn modelId="{D852316C-D549-4ED5-A839-63941576B81B}" type="presParOf" srcId="{91ED315F-1373-4BA0-88E9-AA470B3BAE66}" destId="{640D9E75-E43F-4E86-A541-FEECBD0E3AAF}" srcOrd="0" destOrd="0" presId="urn:microsoft.com/office/officeart/2005/8/layout/bProcess3"/>
    <dgm:cxn modelId="{371CE1E3-8AA8-4932-9649-4AD256B3B5AE}" type="presParOf" srcId="{B3BC7A0F-38CD-48B0-A245-777347C401BD}" destId="{E533C63D-634F-41DA-A499-FDF6E9CD3862}" srcOrd="4" destOrd="0" presId="urn:microsoft.com/office/officeart/2005/8/layout/bProcess3"/>
    <dgm:cxn modelId="{704CEEF2-1445-426C-A90D-C5F24775E8C8}" type="presParOf" srcId="{B3BC7A0F-38CD-48B0-A245-777347C401BD}" destId="{3ECCCD26-5EB7-4CD5-9D59-787E02EEDF84}" srcOrd="5" destOrd="0" presId="urn:microsoft.com/office/officeart/2005/8/layout/bProcess3"/>
    <dgm:cxn modelId="{CBCD9D25-BB6F-492E-836B-9A0F6ED2BC7F}" type="presParOf" srcId="{3ECCCD26-5EB7-4CD5-9D59-787E02EEDF84}" destId="{76902E1F-CECD-4819-B9DC-D0EA2ACF64FE}" srcOrd="0" destOrd="0" presId="urn:microsoft.com/office/officeart/2005/8/layout/bProcess3"/>
    <dgm:cxn modelId="{E0F92192-8B65-4465-9D8A-7B36C7DC1C20}" type="presParOf" srcId="{B3BC7A0F-38CD-48B0-A245-777347C401BD}" destId="{E09AF864-49D6-49C4-9143-1E97C511F738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5569-B548-4612-B209-0141ED03CF9F}">
      <dsp:nvSpPr>
        <dsp:cNvPr id="0" name=""/>
        <dsp:cNvSpPr/>
      </dsp:nvSpPr>
      <dsp:spPr>
        <a:xfrm>
          <a:off x="3510808" y="930202"/>
          <a:ext cx="7165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658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0420" y="972186"/>
        <a:ext cx="37359" cy="7471"/>
      </dsp:txXfrm>
    </dsp:sp>
    <dsp:sp modelId="{DDEA8156-5F13-46CF-94F7-5AFAE93443AE}">
      <dsp:nvSpPr>
        <dsp:cNvPr id="0" name=""/>
        <dsp:cNvSpPr/>
      </dsp:nvSpPr>
      <dsp:spPr>
        <a:xfrm>
          <a:off x="263988" y="1335"/>
          <a:ext cx="3248620" cy="19491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Locate Index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ca_index = df.loc[df.CA == '?'].index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thal_index = df.loc[</a:t>
          </a:r>
          <a:r>
            <a:rPr lang="en-US" sz="1100" kern="1200" dirty="0" err="1" smtClean="0"/>
            <a:t>df.Thal</a:t>
          </a:r>
          <a:r>
            <a:rPr lang="en-US" sz="1100" kern="1200" dirty="0" smtClean="0"/>
            <a:t> == '?'].index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ind = ca_index.append(thal_index)</a:t>
          </a:r>
          <a:endParaRPr lang="en-US" sz="1100" kern="1200" dirty="0"/>
        </a:p>
      </dsp:txBody>
      <dsp:txXfrm>
        <a:off x="263988" y="1335"/>
        <a:ext cx="3248620" cy="1949172"/>
      </dsp:txXfrm>
    </dsp:sp>
    <dsp:sp modelId="{91ED315F-1373-4BA0-88E9-AA470B3BAE66}">
      <dsp:nvSpPr>
        <dsp:cNvPr id="0" name=""/>
        <dsp:cNvSpPr/>
      </dsp:nvSpPr>
      <dsp:spPr>
        <a:xfrm>
          <a:off x="1852921" y="1948708"/>
          <a:ext cx="4031180" cy="533496"/>
        </a:xfrm>
        <a:custGeom>
          <a:avLst/>
          <a:gdLst/>
          <a:ahLst/>
          <a:cxnLst/>
          <a:rect l="0" t="0" r="0" b="0"/>
          <a:pathLst>
            <a:path>
              <a:moveTo>
                <a:pt x="4031180" y="0"/>
              </a:moveTo>
              <a:lnTo>
                <a:pt x="4031180" y="283848"/>
              </a:lnTo>
              <a:lnTo>
                <a:pt x="0" y="283848"/>
              </a:lnTo>
              <a:lnTo>
                <a:pt x="0" y="53349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66749" y="2211720"/>
        <a:ext cx="203522" cy="7471"/>
      </dsp:txXfrm>
    </dsp:sp>
    <dsp:sp modelId="{7D38BE62-62C6-4F2E-8BE7-1C8529A7F6BB}">
      <dsp:nvSpPr>
        <dsp:cNvPr id="0" name=""/>
        <dsp:cNvSpPr/>
      </dsp:nvSpPr>
      <dsp:spPr>
        <a:xfrm>
          <a:off x="4259791" y="1335"/>
          <a:ext cx="3248620" cy="19491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Replace ‘?’ with null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i in ind: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  df.iloc[i:] = df.iloc[i:].replace('?', '')</a:t>
          </a:r>
          <a:endParaRPr lang="en-US" sz="1100" kern="1200" dirty="0"/>
        </a:p>
      </dsp:txBody>
      <dsp:txXfrm>
        <a:off x="4259791" y="1335"/>
        <a:ext cx="3248620" cy="1949172"/>
      </dsp:txXfrm>
    </dsp:sp>
    <dsp:sp modelId="{3ECCCD26-5EB7-4CD5-9D59-787E02EEDF84}">
      <dsp:nvSpPr>
        <dsp:cNvPr id="0" name=""/>
        <dsp:cNvSpPr/>
      </dsp:nvSpPr>
      <dsp:spPr>
        <a:xfrm>
          <a:off x="3475431" y="3443471"/>
          <a:ext cx="759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936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5365" y="3485455"/>
        <a:ext cx="39498" cy="7471"/>
      </dsp:txXfrm>
    </dsp:sp>
    <dsp:sp modelId="{E533C63D-634F-41DA-A499-FDF6E9CD3862}">
      <dsp:nvSpPr>
        <dsp:cNvPr id="0" name=""/>
        <dsp:cNvSpPr/>
      </dsp:nvSpPr>
      <dsp:spPr>
        <a:xfrm>
          <a:off x="228610" y="2514605"/>
          <a:ext cx="3248620" cy="19491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Change to Float type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df['CA'] = pd.to_numeric(df['CA']).astype(float)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df['Thal'] = pd.to_numeric(df['Thal']).astype(float)</a:t>
          </a:r>
          <a:endParaRPr lang="en-US" sz="1100" kern="1200" dirty="0"/>
        </a:p>
      </dsp:txBody>
      <dsp:txXfrm>
        <a:off x="228610" y="2514605"/>
        <a:ext cx="3248620" cy="1949172"/>
      </dsp:txXfrm>
    </dsp:sp>
    <dsp:sp modelId="{E09AF864-49D6-49C4-9143-1E97C511F738}">
      <dsp:nvSpPr>
        <dsp:cNvPr id="0" name=""/>
        <dsp:cNvSpPr/>
      </dsp:nvSpPr>
      <dsp:spPr>
        <a:xfrm>
          <a:off x="4267198" y="2514605"/>
          <a:ext cx="3248620" cy="194917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Impute Missing Values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col_names = df.columns    # Rename the columns after imputation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imp = Imputer(missing_values = 'NaN', strategy = 'most_frequent')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new_df = imp.fit_transform(df)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new_df = pd.DataFrame(new_df, columns = col_names)</a:t>
          </a:r>
          <a:endParaRPr lang="en-US" sz="1100" kern="1200" dirty="0"/>
        </a:p>
      </dsp:txBody>
      <dsp:txXfrm>
        <a:off x="4267198" y="2514605"/>
        <a:ext cx="3248620" cy="1949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95569-B548-4612-B209-0141ED03CF9F}">
      <dsp:nvSpPr>
        <dsp:cNvPr id="0" name=""/>
        <dsp:cNvSpPr/>
      </dsp:nvSpPr>
      <dsp:spPr>
        <a:xfrm>
          <a:off x="3511173" y="931518"/>
          <a:ext cx="715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585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0438" y="973502"/>
        <a:ext cx="37322" cy="7471"/>
      </dsp:txXfrm>
    </dsp:sp>
    <dsp:sp modelId="{DDEA8156-5F13-46CF-94F7-5AFAE93443AE}">
      <dsp:nvSpPr>
        <dsp:cNvPr id="0" name=""/>
        <dsp:cNvSpPr/>
      </dsp:nvSpPr>
      <dsp:spPr>
        <a:xfrm>
          <a:off x="267525" y="3604"/>
          <a:ext cx="3245447" cy="194726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Outlier</a:t>
          </a:r>
          <a:endParaRPr lang="en-US" sz="14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ind_chol</a:t>
          </a:r>
          <a:r>
            <a:rPr lang="en-US" sz="1200" kern="1200" dirty="0" smtClean="0"/>
            <a:t> = </a:t>
          </a:r>
          <a:r>
            <a:rPr lang="en-US" sz="1200" kern="1200" dirty="0" err="1" smtClean="0"/>
            <a:t>new_df.loc</a:t>
          </a:r>
          <a:r>
            <a:rPr lang="en-US" sz="1200" kern="1200" dirty="0" smtClean="0"/>
            <a:t>[</a:t>
          </a:r>
          <a:r>
            <a:rPr lang="en-US" sz="1200" kern="1200" dirty="0" err="1" smtClean="0"/>
            <a:t>new_df</a:t>
          </a:r>
          <a:r>
            <a:rPr lang="en-US" sz="1200" kern="1200" dirty="0" smtClean="0"/>
            <a:t>['</a:t>
          </a:r>
          <a:r>
            <a:rPr lang="en-US" sz="1200" kern="1200" dirty="0" err="1" smtClean="0"/>
            <a:t>Chol</a:t>
          </a:r>
          <a:r>
            <a:rPr lang="en-US" sz="1200" kern="1200" dirty="0" smtClean="0"/>
            <a:t>'] &gt; 500]</a:t>
          </a:r>
          <a:endParaRPr lang="en-US" sz="1200" kern="1200" dirty="0"/>
        </a:p>
      </dsp:txBody>
      <dsp:txXfrm>
        <a:off x="267525" y="3604"/>
        <a:ext cx="3245447" cy="1947268"/>
      </dsp:txXfrm>
    </dsp:sp>
    <dsp:sp modelId="{91ED315F-1373-4BA0-88E9-AA470B3BAE66}">
      <dsp:nvSpPr>
        <dsp:cNvPr id="0" name=""/>
        <dsp:cNvSpPr/>
      </dsp:nvSpPr>
      <dsp:spPr>
        <a:xfrm>
          <a:off x="1854906" y="1949072"/>
          <a:ext cx="4027243" cy="532946"/>
        </a:xfrm>
        <a:custGeom>
          <a:avLst/>
          <a:gdLst/>
          <a:ahLst/>
          <a:cxnLst/>
          <a:rect l="0" t="0" r="0" b="0"/>
          <a:pathLst>
            <a:path>
              <a:moveTo>
                <a:pt x="4027243" y="0"/>
              </a:moveTo>
              <a:lnTo>
                <a:pt x="4027243" y="283573"/>
              </a:lnTo>
              <a:lnTo>
                <a:pt x="0" y="283573"/>
              </a:lnTo>
              <a:lnTo>
                <a:pt x="0" y="53294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66866" y="2211810"/>
        <a:ext cx="203324" cy="7471"/>
      </dsp:txXfrm>
    </dsp:sp>
    <dsp:sp modelId="{7D38BE62-62C6-4F2E-8BE7-1C8529A7F6BB}">
      <dsp:nvSpPr>
        <dsp:cNvPr id="0" name=""/>
        <dsp:cNvSpPr/>
      </dsp:nvSpPr>
      <dsp:spPr>
        <a:xfrm>
          <a:off x="4259426" y="3604"/>
          <a:ext cx="3245447" cy="194726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Temporarily drop the outlier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new_df</a:t>
          </a:r>
          <a:r>
            <a:rPr lang="en-US" sz="1200" kern="1200" dirty="0" smtClean="0"/>
            <a:t> = </a:t>
          </a:r>
          <a:r>
            <a:rPr lang="en-US" sz="1200" kern="1200" dirty="0" err="1" smtClean="0"/>
            <a:t>new_df.drop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new_df.index</a:t>
          </a:r>
          <a:r>
            <a:rPr lang="en-US" sz="1200" kern="1200" dirty="0" smtClean="0"/>
            <a:t>[</a:t>
          </a:r>
          <a:r>
            <a:rPr lang="en-US" sz="1200" kern="1200" dirty="0" err="1" smtClean="0"/>
            <a:t>ind_chol.index</a:t>
          </a:r>
          <a:r>
            <a:rPr lang="en-US" sz="1200" kern="1200" dirty="0" smtClean="0"/>
            <a:t>])</a:t>
          </a:r>
          <a:endParaRPr lang="en-US" sz="1200" kern="1200" dirty="0"/>
        </a:p>
      </dsp:txBody>
      <dsp:txXfrm>
        <a:off x="4259426" y="3604"/>
        <a:ext cx="3245447" cy="1947268"/>
      </dsp:txXfrm>
    </dsp:sp>
    <dsp:sp modelId="{3ECCCD26-5EB7-4CD5-9D59-787E02EEDF84}">
      <dsp:nvSpPr>
        <dsp:cNvPr id="0" name=""/>
        <dsp:cNvSpPr/>
      </dsp:nvSpPr>
      <dsp:spPr>
        <a:xfrm>
          <a:off x="3475830" y="3442333"/>
          <a:ext cx="758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859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35398" y="3484317"/>
        <a:ext cx="39459" cy="7471"/>
      </dsp:txXfrm>
    </dsp:sp>
    <dsp:sp modelId="{E533C63D-634F-41DA-A499-FDF6E9CD3862}">
      <dsp:nvSpPr>
        <dsp:cNvPr id="0" name=""/>
        <dsp:cNvSpPr/>
      </dsp:nvSpPr>
      <dsp:spPr>
        <a:xfrm>
          <a:off x="232182" y="2514419"/>
          <a:ext cx="3245447" cy="194726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Replace outlier with max value in ‘</a:t>
          </a:r>
          <a:r>
            <a:rPr lang="en-US" sz="1400" kern="1200" dirty="0" err="1" smtClean="0"/>
            <a:t>Chol</a:t>
          </a:r>
          <a:r>
            <a:rPr lang="en-US" sz="1400" kern="1200" dirty="0" smtClean="0"/>
            <a:t>’</a:t>
          </a:r>
          <a:endParaRPr lang="en-US" sz="14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max_chol</a:t>
          </a:r>
          <a:r>
            <a:rPr lang="en-US" sz="1200" kern="1200" dirty="0" smtClean="0"/>
            <a:t> = </a:t>
          </a:r>
          <a:r>
            <a:rPr lang="en-US" sz="1200" kern="1200" dirty="0" err="1" smtClean="0"/>
            <a:t>new_df</a:t>
          </a:r>
          <a:r>
            <a:rPr lang="en-US" sz="1200" kern="1200" dirty="0" smtClean="0"/>
            <a:t>['</a:t>
          </a:r>
          <a:r>
            <a:rPr lang="en-US" sz="1200" kern="1200" dirty="0" err="1" smtClean="0"/>
            <a:t>Chol</a:t>
          </a:r>
          <a:r>
            <a:rPr lang="en-US" sz="1200" kern="1200" dirty="0" smtClean="0"/>
            <a:t>'].max()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ind_chol['Chol'] = max_chol</a:t>
          </a:r>
        </a:p>
      </dsp:txBody>
      <dsp:txXfrm>
        <a:off x="232182" y="2514419"/>
        <a:ext cx="3245447" cy="1947268"/>
      </dsp:txXfrm>
    </dsp:sp>
    <dsp:sp modelId="{E09AF864-49D6-49C4-9143-1E97C511F738}">
      <dsp:nvSpPr>
        <dsp:cNvPr id="0" name=""/>
        <dsp:cNvSpPr/>
      </dsp:nvSpPr>
      <dsp:spPr>
        <a:xfrm>
          <a:off x="4266826" y="2514419"/>
          <a:ext cx="3245447" cy="1947268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3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 the outlier back</a:t>
          </a:r>
          <a:endParaRPr lang="en-US" sz="14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new_df</a:t>
          </a:r>
          <a:r>
            <a:rPr lang="en-US" sz="1200" kern="1200" dirty="0" smtClean="0"/>
            <a:t> = </a:t>
          </a:r>
          <a:r>
            <a:rPr lang="en-US" sz="1200" kern="1200" dirty="0" err="1" smtClean="0"/>
            <a:t>new_df.append</a:t>
          </a:r>
          <a:r>
            <a:rPr lang="en-US" sz="1200" kern="1200" dirty="0" smtClean="0"/>
            <a:t>(</a:t>
          </a:r>
          <a:r>
            <a:rPr lang="en-US" sz="1200" kern="1200" dirty="0" err="1" smtClean="0"/>
            <a:t>ind_chol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4266826" y="2514419"/>
        <a:ext cx="3245447" cy="1947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2840A-5FD3-4DEC-A257-DE75A300F77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E5BF-493C-4A5F-8911-15F69559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training and test in new slide</a:t>
            </a:r>
          </a:p>
          <a:p>
            <a:r>
              <a:rPr lang="en-US" baseline="0" dirty="0" smtClean="0"/>
              <a:t>All these models used the same dataset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training and test in new slide</a:t>
            </a:r>
          </a:p>
          <a:p>
            <a:r>
              <a:rPr lang="en-US" baseline="0" dirty="0" smtClean="0"/>
              <a:t>All these models used the same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sample case,</a:t>
            </a:r>
            <a:r>
              <a:rPr lang="en-US" baseline="0" dirty="0" smtClean="0"/>
              <a:t> not always representative</a:t>
            </a:r>
          </a:p>
          <a:p>
            <a:r>
              <a:rPr lang="en-US" baseline="0" dirty="0" smtClean="0"/>
              <a:t>Focus the percentage accuracy of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to explain the T and P value too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to explain the T and P value too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9E5BF-493C-4A5F-8911-15F695594C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6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diagramLayout" Target="../diagrams/layout2.xml"/><Relationship Id="rId7" Type="http://schemas.openxmlformats.org/officeDocument/2006/relationships/slide" Target="slide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499230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Discover the Best Model for                               Identifying Heart Disease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36576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Mike Ye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7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Following </a:t>
            </a:r>
            <a:r>
              <a:rPr lang="en-US" b="1" dirty="0" smtClean="0"/>
              <a:t>five</a:t>
            </a:r>
            <a:r>
              <a:rPr lang="en-US" dirty="0" smtClean="0"/>
              <a:t> models were compared: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Gradient Boost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Support Vector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K-Nearest Neighbors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4270" y="2901779"/>
            <a:ext cx="4038600" cy="1219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200" dirty="0" smtClean="0">
                <a:cs typeface="Arial" panose="020B0604020202020204" pitchFamily="34" charset="0"/>
              </a:rPr>
              <a:t>Percentage </a:t>
            </a:r>
            <a:r>
              <a:rPr lang="en-US" sz="1200" dirty="0">
                <a:cs typeface="Arial" panose="020B0604020202020204" pitchFamily="34" charset="0"/>
              </a:rPr>
              <a:t>Accuracy (Test)</a:t>
            </a:r>
          </a:p>
          <a:p>
            <a:pPr lvl="1"/>
            <a:r>
              <a:rPr lang="en-US" sz="1200" dirty="0"/>
              <a:t>0.90322</a:t>
            </a:r>
            <a:endParaRPr lang="en-US" sz="1200" dirty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</a:t>
            </a:r>
            <a:r>
              <a:rPr lang="en-US" sz="1200" dirty="0" smtClean="0"/>
              <a:t>0.06451 </a:t>
            </a:r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0.03225</a:t>
            </a:r>
            <a:endParaRPr lang="en-US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95632" y="4191000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7996"/>
              </p:ext>
            </p:extLst>
          </p:nvPr>
        </p:nvGraphicFramePr>
        <p:xfrm>
          <a:off x="3505200" y="5414665"/>
          <a:ext cx="2514600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38200"/>
                <a:gridCol w="838200"/>
                <a:gridCol w="838200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76572"/>
              </p:ext>
            </p:extLst>
          </p:nvPr>
        </p:nvGraphicFramePr>
        <p:xfrm>
          <a:off x="533400" y="5414665"/>
          <a:ext cx="2343666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1222"/>
                <a:gridCol w="781222"/>
                <a:gridCol w="78122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8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396360" cy="314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94270" y="1600201"/>
            <a:ext cx="4038600" cy="129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 smtClean="0"/>
              <a:t>0.86764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Training set accuracy:</a:t>
            </a:r>
          </a:p>
          <a:p>
            <a:pPr lvl="1"/>
            <a:r>
              <a:rPr lang="en-US" sz="1200" dirty="0" smtClean="0"/>
              <a:t>Percent Type I errors: 0.05147</a:t>
            </a:r>
          </a:p>
          <a:p>
            <a:pPr lvl="1"/>
            <a:r>
              <a:rPr lang="en-US" sz="1200" dirty="0" smtClean="0"/>
              <a:t>Percent Type II errors: 0.08088</a:t>
            </a:r>
          </a:p>
        </p:txBody>
      </p:sp>
    </p:spTree>
    <p:extLst>
      <p:ext uri="{BB962C8B-B14F-4D97-AF65-F5344CB8AC3E}">
        <p14:creationId xmlns:p14="http://schemas.microsoft.com/office/powerpoint/2010/main" val="250599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2953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 smtClean="0"/>
              <a:t>0.84926</a:t>
            </a:r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</a:t>
            </a:r>
            <a:r>
              <a:rPr lang="en-US" sz="1200" dirty="0" smtClean="0"/>
              <a:t>0.05882</a:t>
            </a:r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0.09191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90999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3079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32816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75768"/>
              </p:ext>
            </p:extLst>
          </p:nvPr>
        </p:nvGraphicFramePr>
        <p:xfrm>
          <a:off x="533400" y="5414665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37397"/>
              </p:ext>
            </p:extLst>
          </p:nvPr>
        </p:nvGraphicFramePr>
        <p:xfrm>
          <a:off x="3505200" y="5414665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819400"/>
            <a:ext cx="4038600" cy="137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0.74193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0.16129 </a:t>
            </a:r>
          </a:p>
          <a:p>
            <a:pPr lvl="1"/>
            <a:r>
              <a:rPr lang="en-US" sz="1200" dirty="0" smtClean="0"/>
              <a:t>Percent Type II errors: 0.09677</a:t>
            </a:r>
          </a:p>
        </p:txBody>
      </p:sp>
    </p:spTree>
    <p:extLst>
      <p:ext uri="{BB962C8B-B14F-4D97-AF65-F5344CB8AC3E}">
        <p14:creationId xmlns:p14="http://schemas.microsoft.com/office/powerpoint/2010/main" val="351118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3715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0.92647</a:t>
            </a:r>
            <a:endParaRPr lang="en-US" sz="1200" dirty="0" smtClean="0"/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0.02941</a:t>
            </a:r>
            <a:endParaRPr lang="en-US" sz="1200" dirty="0" smtClean="0"/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0.04411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267199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24000"/>
            <a:ext cx="4419600" cy="32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77804"/>
              </p:ext>
            </p:extLst>
          </p:nvPr>
        </p:nvGraphicFramePr>
        <p:xfrm>
          <a:off x="533400" y="5414665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01904"/>
              </p:ext>
            </p:extLst>
          </p:nvPr>
        </p:nvGraphicFramePr>
        <p:xfrm>
          <a:off x="3505200" y="5414665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895600"/>
            <a:ext cx="4038600" cy="137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0.83870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0.12903</a:t>
            </a:r>
          </a:p>
          <a:p>
            <a:pPr lvl="1"/>
            <a:r>
              <a:rPr lang="en-US" sz="1200" dirty="0" smtClean="0"/>
              <a:t>Percent Type II errors: 0.03225</a:t>
            </a:r>
          </a:p>
        </p:txBody>
      </p:sp>
    </p:spTree>
    <p:extLst>
      <p:ext uri="{BB962C8B-B14F-4D97-AF65-F5344CB8AC3E}">
        <p14:creationId xmlns:p14="http://schemas.microsoft.com/office/powerpoint/2010/main" val="44715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smtClean="0"/>
              <a:t>Vector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3715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0.86029</a:t>
            </a:r>
            <a:endParaRPr lang="en-US" sz="1200" dirty="0" smtClean="0"/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 smtClean="0"/>
              <a:t>Percent Type I errors</a:t>
            </a:r>
            <a:r>
              <a:rPr lang="en-US" sz="1200" dirty="0"/>
              <a:t>: 0.06617</a:t>
            </a:r>
            <a:endParaRPr lang="en-US" sz="1200" dirty="0" smtClean="0"/>
          </a:p>
          <a:p>
            <a:pPr lvl="1"/>
            <a:r>
              <a:rPr lang="en-US" sz="1200" dirty="0" smtClean="0"/>
              <a:t>Percent Type II errors</a:t>
            </a:r>
            <a:r>
              <a:rPr lang="en-US" sz="1200" dirty="0"/>
              <a:t>: </a:t>
            </a:r>
            <a:r>
              <a:rPr lang="en-US" sz="1200" dirty="0" smtClean="0"/>
              <a:t>0.07352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91000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95305"/>
            <a:ext cx="4343400" cy="330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46648"/>
              </p:ext>
            </p:extLst>
          </p:nvPr>
        </p:nvGraphicFramePr>
        <p:xfrm>
          <a:off x="3505200" y="5414665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06551"/>
              </p:ext>
            </p:extLst>
          </p:nvPr>
        </p:nvGraphicFramePr>
        <p:xfrm>
          <a:off x="490695" y="5416340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890883"/>
            <a:ext cx="4038600" cy="1300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0.80645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0.16129</a:t>
            </a:r>
          </a:p>
          <a:p>
            <a:pPr lvl="1"/>
            <a:r>
              <a:rPr lang="en-US" sz="1200" dirty="0" smtClean="0"/>
              <a:t>Percent Type II errors: 0.03225</a:t>
            </a:r>
          </a:p>
        </p:txBody>
      </p:sp>
    </p:spTree>
    <p:extLst>
      <p:ext uri="{BB962C8B-B14F-4D97-AF65-F5344CB8AC3E}">
        <p14:creationId xmlns:p14="http://schemas.microsoft.com/office/powerpoint/2010/main" val="270212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2953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0.85661</a:t>
            </a:r>
            <a:endParaRPr lang="en-US" sz="1200" dirty="0" smtClean="0"/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0.05514</a:t>
            </a:r>
            <a:endParaRPr lang="en-US" sz="1200" dirty="0" smtClean="0"/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0.08823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78641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556431"/>
            <a:ext cx="4419599" cy="339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92491"/>
              </p:ext>
            </p:extLst>
          </p:nvPr>
        </p:nvGraphicFramePr>
        <p:xfrm>
          <a:off x="533400" y="5444857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19430"/>
              </p:ext>
            </p:extLst>
          </p:nvPr>
        </p:nvGraphicFramePr>
        <p:xfrm>
          <a:off x="3505200" y="5437821"/>
          <a:ext cx="2362200" cy="9664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449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819400"/>
            <a:ext cx="4038600" cy="13592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0.90322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0.09677</a:t>
            </a:r>
          </a:p>
          <a:p>
            <a:pPr lvl="1"/>
            <a:r>
              <a:rPr lang="en-US" sz="1200" dirty="0" smtClean="0"/>
              <a:t>Percent Type II errors: 0.0</a:t>
            </a:r>
          </a:p>
        </p:txBody>
      </p:sp>
    </p:spTree>
    <p:extLst>
      <p:ext uri="{BB962C8B-B14F-4D97-AF65-F5344CB8AC3E}">
        <p14:creationId xmlns:p14="http://schemas.microsoft.com/office/powerpoint/2010/main" val="165852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Try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Test if PCA will increase the accuracy rate of each classifiers</a:t>
            </a:r>
          </a:p>
          <a:p>
            <a:endParaRPr lang="en-US" dirty="0" smtClean="0"/>
          </a:p>
          <a:p>
            <a:r>
              <a:rPr lang="en-US" dirty="0" smtClean="0"/>
              <a:t>Reduce the dimensions of the dataset can also increase runtime efficiency</a:t>
            </a:r>
          </a:p>
          <a:p>
            <a:endParaRPr lang="en-US" dirty="0" smtClean="0"/>
          </a:p>
          <a:p>
            <a:r>
              <a:rPr lang="en-US" dirty="0" smtClean="0"/>
              <a:t>Create 13 meta features that can explain at least 85% of variance in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7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w/ PCA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2953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 smtClean="0"/>
              <a:t>0.87132</a:t>
            </a:r>
          </a:p>
          <a:p>
            <a:r>
              <a:rPr lang="en-US" sz="1200" dirty="0" smtClean="0">
                <a:cs typeface="Arial" panose="020B0604020202020204" pitchFamily="34" charset="0"/>
              </a:rPr>
              <a:t>Training set accuracy:</a:t>
            </a:r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 errors: </a:t>
            </a:r>
            <a:r>
              <a:rPr lang="en-US" sz="1200" dirty="0" smtClean="0"/>
              <a:t>0.26470</a:t>
            </a:r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0.29411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41573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394630"/>
            <a:ext cx="3749675" cy="26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77315"/>
              </p:ext>
            </p:extLst>
          </p:nvPr>
        </p:nvGraphicFramePr>
        <p:xfrm>
          <a:off x="533400" y="5403163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28241"/>
              </p:ext>
            </p:extLst>
          </p:nvPr>
        </p:nvGraphicFramePr>
        <p:xfrm>
          <a:off x="3505200" y="5394688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819400"/>
            <a:ext cx="4038600" cy="129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0.77419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0.22580</a:t>
            </a:r>
          </a:p>
          <a:p>
            <a:pPr lvl="1"/>
            <a:r>
              <a:rPr lang="en-US" sz="1200" dirty="0" smtClean="0"/>
              <a:t>Percent Type II errors: 0.22580</a:t>
            </a:r>
          </a:p>
        </p:txBody>
      </p:sp>
    </p:spTree>
    <p:extLst>
      <p:ext uri="{BB962C8B-B14F-4D97-AF65-F5344CB8AC3E}">
        <p14:creationId xmlns:p14="http://schemas.microsoft.com/office/powerpoint/2010/main" val="87857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 w/ PCA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3715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0.88602</a:t>
            </a:r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0.25735</a:t>
            </a:r>
          </a:p>
          <a:p>
            <a:pPr lvl="1"/>
            <a:r>
              <a:rPr lang="en-US" sz="1200" dirty="0"/>
              <a:t>Percent Type II errors: </a:t>
            </a:r>
            <a:r>
              <a:rPr lang="en-US" sz="1200" dirty="0" smtClean="0"/>
              <a:t>0.30147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041400" y="4191000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394630"/>
            <a:ext cx="3749675" cy="26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48659"/>
              </p:ext>
            </p:extLst>
          </p:nvPr>
        </p:nvGraphicFramePr>
        <p:xfrm>
          <a:off x="533400" y="5486400"/>
          <a:ext cx="2362200" cy="9620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87773"/>
              </p:ext>
            </p:extLst>
          </p:nvPr>
        </p:nvGraphicFramePr>
        <p:xfrm>
          <a:off x="3505200" y="5486400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895600"/>
            <a:ext cx="4038600" cy="129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0.74193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0.22580</a:t>
            </a:r>
          </a:p>
          <a:p>
            <a:pPr lvl="1"/>
            <a:r>
              <a:rPr lang="en-US" sz="1200" dirty="0" smtClean="0"/>
              <a:t>Percent Type II errors: 0.19354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687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w/ PCA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3715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0.96691</a:t>
            </a:r>
            <a:endParaRPr lang="en-US" sz="1200" dirty="0" smtClean="0"/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0.25735</a:t>
            </a:r>
            <a:endParaRPr lang="en-US" sz="1200" dirty="0" smtClean="0"/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0.27205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269258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394630"/>
            <a:ext cx="3749675" cy="26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9105"/>
              </p:ext>
            </p:extLst>
          </p:nvPr>
        </p:nvGraphicFramePr>
        <p:xfrm>
          <a:off x="483973" y="5414665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29899"/>
              </p:ext>
            </p:extLst>
          </p:nvPr>
        </p:nvGraphicFramePr>
        <p:xfrm>
          <a:off x="3455773" y="5414665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895600"/>
            <a:ext cx="4038600" cy="137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0.80645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0.25806</a:t>
            </a:r>
          </a:p>
          <a:p>
            <a:pPr lvl="1"/>
            <a:r>
              <a:rPr lang="en-US" sz="1200" dirty="0" smtClean="0"/>
              <a:t>Percent Type II errors: 0.22580</a:t>
            </a:r>
          </a:p>
        </p:txBody>
      </p:sp>
    </p:spTree>
    <p:extLst>
      <p:ext uri="{BB962C8B-B14F-4D97-AF65-F5344CB8AC3E}">
        <p14:creationId xmlns:p14="http://schemas.microsoft.com/office/powerpoint/2010/main" val="21454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76" y="33528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71135"/>
            <a:ext cx="8229600" cy="190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Find the most accurate model by analyzing the Heart Disease </a:t>
            </a:r>
            <a:r>
              <a:rPr lang="en-US" sz="2000" dirty="0"/>
              <a:t>Dataset </a:t>
            </a:r>
            <a:r>
              <a:rPr lang="en-US" sz="2000" dirty="0" smtClean="0"/>
              <a:t>using different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Determine if the patients are at risk of heart diseases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4176" y="609600"/>
            <a:ext cx="82296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4176" y="4686300"/>
            <a:ext cx="82296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Random Forest Classifier is the most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4294131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</a:t>
            </a:r>
            <a:r>
              <a:rPr lang="en-US" dirty="0" smtClean="0"/>
              <a:t>w</a:t>
            </a:r>
            <a:r>
              <a:rPr lang="en-US" dirty="0"/>
              <a:t>/ PCA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3715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0.87867</a:t>
            </a:r>
            <a:endParaRPr lang="en-US" sz="1200" dirty="0" smtClean="0"/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0.26838</a:t>
            </a:r>
            <a:endParaRPr lang="en-US" sz="1200" dirty="0" smtClean="0"/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0.29779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16860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394630"/>
            <a:ext cx="3749675" cy="26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6042"/>
              </p:ext>
            </p:extLst>
          </p:nvPr>
        </p:nvGraphicFramePr>
        <p:xfrm>
          <a:off x="533400" y="5414665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63130"/>
              </p:ext>
            </p:extLst>
          </p:nvPr>
        </p:nvGraphicFramePr>
        <p:xfrm>
          <a:off x="3581400" y="5414665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895601"/>
            <a:ext cx="4038600" cy="1219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0.80645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0.29032</a:t>
            </a:r>
          </a:p>
          <a:p>
            <a:pPr lvl="1"/>
            <a:r>
              <a:rPr lang="en-US" sz="1200" dirty="0" smtClean="0"/>
              <a:t>Percent Type II errors: 0.19354</a:t>
            </a:r>
          </a:p>
        </p:txBody>
      </p:sp>
    </p:spTree>
    <p:extLst>
      <p:ext uri="{BB962C8B-B14F-4D97-AF65-F5344CB8AC3E}">
        <p14:creationId xmlns:p14="http://schemas.microsoft.com/office/powerpoint/2010/main" val="1192025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w/ PCA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4038600" cy="12953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Percentage Accuracy (Training)</a:t>
            </a:r>
          </a:p>
          <a:p>
            <a:pPr lvl="1"/>
            <a:r>
              <a:rPr lang="en-US" sz="1200" dirty="0"/>
              <a:t>0.87132</a:t>
            </a:r>
            <a:endParaRPr lang="en-US" sz="1200" dirty="0" smtClean="0"/>
          </a:p>
          <a:p>
            <a:r>
              <a:rPr lang="en-US" sz="1200" dirty="0" smtClean="0">
                <a:cs typeface="Arial" panose="020B0604020202020204" pitchFamily="34" charset="0"/>
              </a:rPr>
              <a:t>Training </a:t>
            </a:r>
            <a:r>
              <a:rPr lang="en-US" sz="1200" dirty="0">
                <a:cs typeface="Arial" panose="020B0604020202020204" pitchFamily="34" charset="0"/>
              </a:rPr>
              <a:t>set accuracy:</a:t>
            </a:r>
          </a:p>
          <a:p>
            <a:pPr lvl="1"/>
            <a:r>
              <a:rPr lang="en-US" sz="1200" dirty="0"/>
              <a:t>Percent Type I errors: 0.26102</a:t>
            </a:r>
            <a:endParaRPr lang="en-US" sz="1200" dirty="0" smtClean="0"/>
          </a:p>
          <a:p>
            <a:pPr lvl="1"/>
            <a:r>
              <a:rPr lang="en-US" sz="1200" dirty="0" smtClean="0"/>
              <a:t>Percent </a:t>
            </a:r>
            <a:r>
              <a:rPr lang="en-US" sz="1200" dirty="0"/>
              <a:t>Type II errors: </a:t>
            </a:r>
            <a:r>
              <a:rPr lang="en-US" sz="1200" dirty="0" smtClean="0"/>
              <a:t>0.28308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190999"/>
            <a:ext cx="2743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1, 0] - Type II ~ False Negative cases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0, 1] - Type I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False Positive cases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396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Arial" panose="020B0604020202020204" pitchFamily="34" charset="0"/>
              </a:rPr>
              <a:t>Accuracy of Heart Disease Diagnostics:</a:t>
            </a:r>
          </a:p>
          <a:p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394630"/>
            <a:ext cx="3749675" cy="26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55937"/>
              </p:ext>
            </p:extLst>
          </p:nvPr>
        </p:nvGraphicFramePr>
        <p:xfrm>
          <a:off x="533400" y="5414665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Set: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96963"/>
              </p:ext>
            </p:extLst>
          </p:nvPr>
        </p:nvGraphicFramePr>
        <p:xfrm>
          <a:off x="3581400" y="5414665"/>
          <a:ext cx="236220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7400"/>
                <a:gridCol w="787400"/>
                <a:gridCol w="787400"/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 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Expected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Actual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819400"/>
            <a:ext cx="4038600" cy="137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cs typeface="Arial" panose="020B0604020202020204" pitchFamily="34" charset="0"/>
              </a:rPr>
              <a:t>Percentage Accuracy (Test)</a:t>
            </a:r>
          </a:p>
          <a:p>
            <a:pPr lvl="1"/>
            <a:r>
              <a:rPr lang="en-US" sz="1200" dirty="0" smtClean="0"/>
              <a:t>0.83870</a:t>
            </a:r>
            <a:endParaRPr lang="en-US" sz="1200" dirty="0" smtClean="0">
              <a:cs typeface="Arial" panose="020B0604020202020204" pitchFamily="34" charset="0"/>
            </a:endParaRPr>
          </a:p>
          <a:p>
            <a:r>
              <a:rPr lang="en-US" sz="1200" dirty="0" smtClean="0">
                <a:cs typeface="Arial" panose="020B0604020202020204" pitchFamily="34" charset="0"/>
              </a:rPr>
              <a:t>Test set accuracy:</a:t>
            </a:r>
          </a:p>
          <a:p>
            <a:pPr lvl="1"/>
            <a:r>
              <a:rPr lang="en-US" sz="1200" dirty="0" smtClean="0"/>
              <a:t>Percent Type I errors: 0.29032</a:t>
            </a:r>
          </a:p>
          <a:p>
            <a:pPr lvl="1"/>
            <a:r>
              <a:rPr lang="en-US" sz="1200" dirty="0" smtClean="0"/>
              <a:t>Percent Type II errors: 0.16129</a:t>
            </a:r>
          </a:p>
        </p:txBody>
      </p:sp>
    </p:spTree>
    <p:extLst>
      <p:ext uri="{BB962C8B-B14F-4D97-AF65-F5344CB8AC3E}">
        <p14:creationId xmlns:p14="http://schemas.microsoft.com/office/powerpoint/2010/main" val="3175898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Statistics of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8872310"/>
              </p:ext>
            </p:extLst>
          </p:nvPr>
        </p:nvGraphicFramePr>
        <p:xfrm>
          <a:off x="419100" y="1600200"/>
          <a:ext cx="8229600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Gradient Boost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KNN</a:t>
                      </a:r>
                    </a:p>
                    <a:p>
                      <a:pPr algn="ctr" fontAlgn="ctr"/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Logistic Regression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Random Forest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SVM</a:t>
                      </a:r>
                    </a:p>
                    <a:p>
                      <a:pPr algn="ctr"/>
                      <a:endParaRPr lang="en-US" sz="1400" b="1" dirty="0" smtClean="0"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latin typeface="+mn-lt"/>
                        </a:rPr>
                        <a:t>C</a:t>
                      </a:r>
                      <a:r>
                        <a:rPr lang="en-US" sz="1400" b="1" dirty="0" smtClean="0">
                          <a:effectLst/>
                          <a:latin typeface="+mn-lt"/>
                        </a:rPr>
                        <a:t>ount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>
                          <a:effectLst/>
                          <a:latin typeface="+mn-lt"/>
                        </a:rPr>
                        <a:t>501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>
                          <a:effectLst/>
                          <a:latin typeface="+mn-lt"/>
                        </a:rPr>
                        <a:t>501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>
                          <a:effectLst/>
                          <a:latin typeface="+mn-lt"/>
                        </a:rPr>
                        <a:t>501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 smtClean="0">
                          <a:effectLst/>
                          <a:latin typeface="+mn-lt"/>
                        </a:rPr>
                        <a:t>501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>
                          <a:effectLst/>
                          <a:latin typeface="+mn-lt"/>
                        </a:rPr>
                        <a:t>501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latin typeface="+mn-lt"/>
                        </a:rPr>
                        <a:t>M</a:t>
                      </a:r>
                      <a:r>
                        <a:rPr lang="en-US" sz="1400" b="1" dirty="0" smtClean="0">
                          <a:effectLst/>
                          <a:latin typeface="+mn-lt"/>
                        </a:rPr>
                        <a:t>ean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>
                          <a:latin typeface="+mn-lt"/>
                        </a:rPr>
                        <a:t>0.836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0.857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0.868 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0.915 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0.850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 smtClean="0">
                          <a:effectLst/>
                          <a:latin typeface="+mn-lt"/>
                        </a:rPr>
                        <a:t>Standard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</a:rPr>
                        <a:t> Deviation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0.064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0.058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0.056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0.045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ourier New" pitchFamily="49" charset="0"/>
                          <a:cs typeface="Arial" pitchFamily="34" charset="0"/>
                        </a:rPr>
                        <a:t>0.060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47202"/>
              </p:ext>
            </p:extLst>
          </p:nvPr>
        </p:nvGraphicFramePr>
        <p:xfrm>
          <a:off x="419100" y="4389120"/>
          <a:ext cx="8229600" cy="1249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45459">
                <a:tc>
                  <a:txBody>
                    <a:bodyPr/>
                    <a:lstStyle/>
                    <a:p>
                      <a:pPr algn="ctr" fontAlgn="ctr"/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Gradient Boost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KNN</a:t>
                      </a:r>
                    </a:p>
                    <a:p>
                      <a:pPr algn="ctr" fontAlgn="ctr"/>
                      <a:endParaRPr lang="en-US" sz="1400" b="1" dirty="0" smtClean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Logistic Regression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Random Forest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sz="1400" b="1" dirty="0" smtClean="0">
                          <a:latin typeface="+mn-lt"/>
                        </a:rPr>
                        <a:t>SVM</a:t>
                      </a:r>
                    </a:p>
                  </a:txBody>
                  <a:tcPr/>
                </a:tc>
              </a:tr>
              <a:tr h="497541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 smtClean="0">
                          <a:effectLst/>
                          <a:latin typeface="+mn-lt"/>
                        </a:rPr>
                        <a:t>PCA Results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0.741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" y="3657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Conclusion: PCA did not improve the models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Courier New" pitchFamily="49" charset="0"/>
                <a:cs typeface="Arial" pitchFamily="34" charset="0"/>
              </a:rPr>
              <a:t>mean 0.836134 0.857189 0.868521 0.915137 0.850557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Courier New" pitchFamily="49" charset="0"/>
                <a:cs typeface="Arial" pitchFamily="34" charset="0"/>
              </a:rPr>
              <a:t>std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Courier New" pitchFamily="49" charset="0"/>
                <a:cs typeface="Arial" pitchFamily="34" charset="0"/>
              </a:rPr>
              <a:t> 0.064883 0.058254 0.056780 0.045863 0.060357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T-Test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8595949"/>
              </p:ext>
            </p:extLst>
          </p:nvPr>
        </p:nvGraphicFramePr>
        <p:xfrm>
          <a:off x="152400" y="1219200"/>
          <a:ext cx="8744558" cy="53340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762000"/>
                <a:gridCol w="685800"/>
                <a:gridCol w="1447800"/>
                <a:gridCol w="1447800"/>
                <a:gridCol w="1524000"/>
                <a:gridCol w="1495620"/>
                <a:gridCol w="1381538"/>
              </a:tblGrid>
              <a:tr h="889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T-Test Results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lang="en-US" sz="1000" u="none" strike="noStrike" dirty="0" smtClean="0">
                          <a:effectLst/>
                        </a:rPr>
                        <a:t>Gradient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Boost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K-Nearest Neighbor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Logistic Regression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Random Forest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Support </a:t>
                      </a:r>
                      <a:r>
                        <a:rPr lang="en-US" sz="1000" u="none" strike="noStrike" dirty="0">
                          <a:effectLst/>
                        </a:rPr>
                        <a:t>Vector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</a:tr>
              <a:tr h="88900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Gradient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Boost</a:t>
                      </a:r>
                      <a:endParaRPr lang="en-US" sz="1000" u="none" strike="noStrike" dirty="0" smtClean="0">
                        <a:effectLst/>
                      </a:endParaRPr>
                    </a:p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T-Value:</a:t>
                      </a:r>
                    </a:p>
                    <a:p>
                      <a:pPr algn="l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5.4046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8.1204e-08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8.4078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1.4253e-16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22.2555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1.8838e-89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3.6429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0.0002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K-Nearest Neighbor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T-Value:</a:t>
                      </a:r>
                    </a:p>
                    <a:p>
                      <a:pPr algn="l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-5.4046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8.1204e-08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3.1180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0.0018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17.4945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5.4241e-60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-1.7696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0.0770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Logistic Regression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T-Value:</a:t>
                      </a:r>
                    </a:p>
                    <a:p>
                      <a:pPr algn="l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8.4078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1.4253e-16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-3.1180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0.0018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14.2955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2.1909e-69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-4.8522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1.4152e-06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Random Forest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T-Value:</a:t>
                      </a:r>
                    </a:p>
                    <a:p>
                      <a:pPr algn="l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-22.2555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1.8838e-89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-17.4945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5.4241e-60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-14.2955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2.5478e-42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-19.0688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2.1909e-69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Suppor</a:t>
                      </a:r>
                      <a:r>
                        <a:rPr lang="en-US" sz="1000" u="none" strike="noStrike" dirty="0">
                          <a:effectLst/>
                        </a:rPr>
                        <a:t> Vector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T-Value:</a:t>
                      </a:r>
                    </a:p>
                    <a:p>
                      <a:pPr algn="l" font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-3.6429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0.0002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1.7696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0.0770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4.8522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1.4152e-06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 19.0688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 2.1909e-69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1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 is the most accurate for this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dataset, because 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the highest accuracy rate and least variance.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recommended to use PCA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T-test, it shows that Random Forest Classifier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in comparison to other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classifiers because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smaller p-values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higher t-values.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9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Tweak the parameters, can affect the results of the models</a:t>
            </a:r>
          </a:p>
          <a:p>
            <a:endParaRPr lang="en-US" sz="1800" dirty="0" smtClean="0"/>
          </a:p>
          <a:p>
            <a:r>
              <a:rPr lang="en-US" sz="1800" dirty="0" smtClean="0"/>
              <a:t>More dataset, 303 is a very small dataset</a:t>
            </a:r>
          </a:p>
          <a:p>
            <a:pPr lvl="1"/>
            <a:r>
              <a:rPr lang="en-US" sz="1600" dirty="0" smtClean="0"/>
              <a:t>Or change the proportion of training/test sets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False Negative/Positive can also be a metric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Check </a:t>
            </a:r>
            <a:r>
              <a:rPr lang="en-US" sz="1800" smtClean="0"/>
              <a:t>Feature Importance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38" y="228600"/>
            <a:ext cx="7772400" cy="1143000"/>
          </a:xfrm>
        </p:spPr>
        <p:txBody>
          <a:bodyPr/>
          <a:lstStyle/>
          <a:p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Decided to impute the values using ‘most-frequent’ strategy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5346733"/>
              </p:ext>
            </p:extLst>
          </p:nvPr>
        </p:nvGraphicFramePr>
        <p:xfrm>
          <a:off x="539578" y="1828800"/>
          <a:ext cx="77724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hlinkClick r:id="rId7" action="ppaction://hlinksldjump"/>
          </p:cNvPr>
          <p:cNvSpPr txBox="1"/>
          <p:nvPr/>
        </p:nvSpPr>
        <p:spPr>
          <a:xfrm>
            <a:off x="81534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7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38" y="228600"/>
            <a:ext cx="7772400" cy="1143000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9485565"/>
              </p:ext>
            </p:extLst>
          </p:nvPr>
        </p:nvGraphicFramePr>
        <p:xfrm>
          <a:off x="539578" y="1828800"/>
          <a:ext cx="77724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hlinkClick r:id="rId7" action="ppaction://hlinksldjump"/>
          </p:cNvPr>
          <p:cNvSpPr txBox="1"/>
          <p:nvPr/>
        </p:nvSpPr>
        <p:spPr>
          <a:xfrm>
            <a:off x="81534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8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/>
              <a:t>500 </a:t>
            </a:r>
            <a:r>
              <a:rPr lang="en-US" dirty="0" smtClean="0"/>
              <a:t>trials </a:t>
            </a:r>
            <a:r>
              <a:rPr lang="en-US" dirty="0"/>
              <a:t>of </a:t>
            </a:r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range(500):</a:t>
            </a:r>
          </a:p>
          <a:p>
            <a:pPr marL="0" indent="0">
              <a:buNone/>
            </a:pPr>
            <a:r>
              <a:rPr lang="en-US" dirty="0"/>
              <a:t>    # shuffle the original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new_shuf_df</a:t>
            </a:r>
            <a:r>
              <a:rPr lang="en-US" dirty="0"/>
              <a:t> = </a:t>
            </a:r>
            <a:r>
              <a:rPr lang="en-US" dirty="0" err="1"/>
              <a:t>shuffle_data</a:t>
            </a:r>
            <a:r>
              <a:rPr lang="en-US" dirty="0"/>
              <a:t>(</a:t>
            </a:r>
            <a:r>
              <a:rPr lang="en-US" dirty="0" err="1"/>
              <a:t>shuf_df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set targeted variable and features</a:t>
            </a:r>
          </a:p>
          <a:p>
            <a:pPr marL="0" indent="0">
              <a:buNone/>
            </a:pPr>
            <a:r>
              <a:rPr lang="en-US" dirty="0"/>
              <a:t>    Y = </a:t>
            </a:r>
            <a:r>
              <a:rPr lang="en-US" dirty="0" err="1"/>
              <a:t>new_shuf_df</a:t>
            </a:r>
            <a:r>
              <a:rPr lang="en-US" dirty="0"/>
              <a:t>['</a:t>
            </a:r>
            <a:r>
              <a:rPr lang="en-US" dirty="0" err="1"/>
              <a:t>Num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    X = </a:t>
            </a:r>
            <a:r>
              <a:rPr lang="en-US" dirty="0" err="1"/>
              <a:t>new_shuf_df.loc</a:t>
            </a:r>
            <a:r>
              <a:rPr lang="en-US" dirty="0"/>
              <a:t>[:, ~</a:t>
            </a:r>
            <a:r>
              <a:rPr lang="en-US" dirty="0" err="1"/>
              <a:t>new_shuf_df.columns.isin</a:t>
            </a:r>
            <a:r>
              <a:rPr lang="en-US" dirty="0"/>
              <a:t>(['</a:t>
            </a:r>
            <a:r>
              <a:rPr lang="en-US" dirty="0" err="1"/>
              <a:t>Num</a:t>
            </a:r>
            <a:r>
              <a:rPr lang="en-US" dirty="0"/>
              <a:t>'])]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create a new test set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new_X_test</a:t>
            </a:r>
            <a:r>
              <a:rPr lang="en-US" dirty="0"/>
              <a:t>, </a:t>
            </a:r>
            <a:r>
              <a:rPr lang="en-US" dirty="0" err="1"/>
              <a:t>new_Y_test</a:t>
            </a:r>
            <a:r>
              <a:rPr lang="en-US" dirty="0"/>
              <a:t> = X[</a:t>
            </a:r>
            <a:r>
              <a:rPr lang="en-US" dirty="0" err="1"/>
              <a:t>trainsize</a:t>
            </a:r>
            <a:r>
              <a:rPr lang="en-US" dirty="0"/>
              <a:t>:], Y[</a:t>
            </a:r>
            <a:r>
              <a:rPr lang="en-US" dirty="0" err="1"/>
              <a:t>trainsize</a:t>
            </a:r>
            <a:r>
              <a:rPr lang="en-US" dirty="0"/>
              <a:t>:]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# run the models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compare_df</a:t>
            </a:r>
            <a:r>
              <a:rPr lang="en-US" dirty="0"/>
              <a:t> = </a:t>
            </a:r>
            <a:r>
              <a:rPr lang="en-US" dirty="0" err="1"/>
              <a:t>compare_df.append</a:t>
            </a:r>
            <a:r>
              <a:rPr lang="en-US" dirty="0"/>
              <a:t>({'</a:t>
            </a:r>
            <a:r>
              <a:rPr lang="en-US" dirty="0" err="1"/>
              <a:t>lr</a:t>
            </a:r>
            <a:r>
              <a:rPr lang="en-US" dirty="0"/>
              <a:t>':</a:t>
            </a:r>
            <a:r>
              <a:rPr lang="en-US" dirty="0" err="1"/>
              <a:t>lr.score</a:t>
            </a:r>
            <a:r>
              <a:rPr lang="en-US" dirty="0"/>
              <a:t>(</a:t>
            </a:r>
            <a:r>
              <a:rPr lang="en-US" dirty="0" err="1"/>
              <a:t>new_X_test</a:t>
            </a:r>
            <a:r>
              <a:rPr lang="en-US" dirty="0"/>
              <a:t>, </a:t>
            </a:r>
            <a:r>
              <a:rPr lang="en-US" dirty="0" err="1"/>
              <a:t>new_Y_test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dirty="0" smtClean="0"/>
              <a:t>	               </a:t>
            </a:r>
            <a:r>
              <a:rPr lang="en-US" dirty="0"/>
              <a:t>'</a:t>
            </a:r>
            <a:r>
              <a:rPr lang="en-US" dirty="0" err="1"/>
              <a:t>gbc</a:t>
            </a:r>
            <a:r>
              <a:rPr lang="en-US" dirty="0"/>
              <a:t>':</a:t>
            </a:r>
            <a:r>
              <a:rPr lang="en-US" dirty="0" err="1"/>
              <a:t>gbc.score</a:t>
            </a:r>
            <a:r>
              <a:rPr lang="en-US" dirty="0"/>
              <a:t>(</a:t>
            </a:r>
            <a:r>
              <a:rPr lang="en-US" dirty="0" err="1"/>
              <a:t>new_X_test</a:t>
            </a:r>
            <a:r>
              <a:rPr lang="en-US" dirty="0"/>
              <a:t>, </a:t>
            </a:r>
            <a:r>
              <a:rPr lang="en-US" dirty="0" err="1"/>
              <a:t>new_Y_test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	                                    </a:t>
            </a:r>
            <a:r>
              <a:rPr lang="en-US" dirty="0"/>
              <a:t>'</a:t>
            </a:r>
            <a:r>
              <a:rPr lang="en-US" dirty="0" err="1"/>
              <a:t>rfc</a:t>
            </a:r>
            <a:r>
              <a:rPr lang="en-US" dirty="0"/>
              <a:t>':</a:t>
            </a:r>
            <a:r>
              <a:rPr lang="en-US" dirty="0" err="1"/>
              <a:t>rfc.score</a:t>
            </a:r>
            <a:r>
              <a:rPr lang="en-US" dirty="0"/>
              <a:t>(</a:t>
            </a:r>
            <a:r>
              <a:rPr lang="en-US" dirty="0" err="1"/>
              <a:t>new_X_test</a:t>
            </a:r>
            <a:r>
              <a:rPr lang="en-US" dirty="0"/>
              <a:t>, </a:t>
            </a:r>
            <a:r>
              <a:rPr lang="en-US" dirty="0" err="1"/>
              <a:t>new_Y_test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	               </a:t>
            </a:r>
            <a:r>
              <a:rPr lang="en-US" dirty="0"/>
              <a:t>'svc':</a:t>
            </a:r>
            <a:r>
              <a:rPr lang="en-US" dirty="0" err="1"/>
              <a:t>svc.score</a:t>
            </a:r>
            <a:r>
              <a:rPr lang="en-US" dirty="0"/>
              <a:t>(</a:t>
            </a:r>
            <a:r>
              <a:rPr lang="en-US" dirty="0" err="1"/>
              <a:t>new_X_test</a:t>
            </a:r>
            <a:r>
              <a:rPr lang="en-US" dirty="0"/>
              <a:t>, </a:t>
            </a:r>
            <a:r>
              <a:rPr lang="en-US" dirty="0" err="1"/>
              <a:t>new_Y_test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smtClean="0"/>
              <a:t>	                                    </a:t>
            </a:r>
            <a:r>
              <a:rPr lang="en-US" dirty="0"/>
              <a:t>'</a:t>
            </a:r>
            <a:r>
              <a:rPr lang="en-US" dirty="0" err="1"/>
              <a:t>knn</a:t>
            </a:r>
            <a:r>
              <a:rPr lang="en-US" dirty="0"/>
              <a:t>':</a:t>
            </a:r>
            <a:r>
              <a:rPr lang="en-US" dirty="0" err="1"/>
              <a:t>knn.score</a:t>
            </a:r>
            <a:r>
              <a:rPr lang="en-US" dirty="0"/>
              <a:t>(</a:t>
            </a:r>
            <a:r>
              <a:rPr lang="en-US" dirty="0" err="1"/>
              <a:t>new_X_test</a:t>
            </a:r>
            <a:r>
              <a:rPr lang="en-US" dirty="0"/>
              <a:t>, </a:t>
            </a:r>
            <a:r>
              <a:rPr lang="en-US" dirty="0" err="1"/>
              <a:t>new_Y_test</a:t>
            </a:r>
            <a:r>
              <a:rPr lang="en-US" dirty="0"/>
              <a:t>)},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smtClean="0"/>
              <a:t>	                </a:t>
            </a:r>
            <a:r>
              <a:rPr lang="en-US" dirty="0" err="1"/>
              <a:t>ignore_index</a:t>
            </a:r>
            <a:r>
              <a:rPr lang="en-US" dirty="0"/>
              <a:t> = True)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compare_df.index.name = 'Tests'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2211" y="6248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T-Test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7067625"/>
              </p:ext>
            </p:extLst>
          </p:nvPr>
        </p:nvGraphicFramePr>
        <p:xfrm>
          <a:off x="152400" y="1219200"/>
          <a:ext cx="8744558" cy="53340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762000"/>
                <a:gridCol w="609600"/>
                <a:gridCol w="1447800"/>
                <a:gridCol w="1524000"/>
                <a:gridCol w="1524000"/>
                <a:gridCol w="1495620"/>
                <a:gridCol w="1381538"/>
              </a:tblGrid>
              <a:tr h="889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T-Test Results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lang="en-US" sz="1000" u="none" strike="noStrike" dirty="0" smtClean="0">
                          <a:effectLst/>
                        </a:rPr>
                        <a:t>Gradient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Boost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K-Nearest Neighbor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Logistic Regression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Random Forest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Support </a:t>
                      </a:r>
                      <a:r>
                        <a:rPr lang="en-US" sz="1000" u="none" strike="noStrike" dirty="0">
                          <a:effectLst/>
                        </a:rPr>
                        <a:t>Vector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</a:tr>
              <a:tr h="444501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Gradient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Boost</a:t>
                      </a:r>
                      <a:endParaRPr lang="en-US" sz="1000" u="none" strike="noStrike" dirty="0" smtClean="0">
                        <a:effectLst/>
                      </a:endParaRPr>
                    </a:p>
                    <a:p>
                      <a:pPr algn="ctr" fontAlgn="ctr"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5.4046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8.4078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22.2555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3.6429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8.1204e-08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1.4253e-16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1.8838e-89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0.0002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K-Nearest Neighbor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-5.4046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3.1180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17.4945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-1.7696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8.1204e-08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0.0018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5.4241e-60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0.0770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Logistic Regression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8.4078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-3.1180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14.2955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-4.8522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1.4253e-16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0.0018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2.1909e-69</a:t>
                      </a:r>
                      <a:br>
                        <a:rPr lang="en-US" sz="1000" u="none" strike="noStrike" dirty="0" smtClean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1.4152e-06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Random 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-22.2555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-17.4945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-14.2955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-19.0688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1.8838e-89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5.4241e-60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2.5478e-42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2.1909e-69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</a:tr>
              <a:tr h="444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Suppor Vector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-3.6429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1.7696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4.8522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19.0688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44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0.0002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0.0770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1.4152e-06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2.1909e-69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46" marR="4446" marT="444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7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1676400"/>
            <a:ext cx="3962400" cy="838200"/>
          </a:xfrm>
        </p:spPr>
        <p:txBody>
          <a:bodyPr>
            <a:normAutofit/>
          </a:bodyPr>
          <a:lstStyle/>
          <a:p>
            <a:pPr marL="422910" indent="-285750"/>
            <a:r>
              <a:rPr lang="en-US" sz="1600" dirty="0" smtClean="0"/>
              <a:t>303 entries (non-null)</a:t>
            </a:r>
          </a:p>
          <a:p>
            <a:pPr marL="422910" indent="-285750"/>
            <a:r>
              <a:rPr lang="en-US" sz="1600" dirty="0" smtClean="0"/>
              <a:t>total </a:t>
            </a:r>
            <a:r>
              <a:rPr lang="en-US" sz="1600" dirty="0"/>
              <a:t>14 </a:t>
            </a:r>
            <a:r>
              <a:rPr lang="en-US" sz="1600" dirty="0" smtClean="0"/>
              <a:t>columns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267200" y="6119336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First step: clean the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85056"/>
              </p:ext>
            </p:extLst>
          </p:nvPr>
        </p:nvGraphicFramePr>
        <p:xfrm>
          <a:off x="685800" y="1295400"/>
          <a:ext cx="3657600" cy="502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  <a:gridCol w="1828800"/>
              </a:tblGrid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Datatype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Float64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Float64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Float64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Trestbps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Float64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Float64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FBS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Float64</a:t>
                      </a:r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Restecg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Float64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Thalach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Float64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Exang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Float64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Oldpeak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Float64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Slope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Float64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int64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337222" y="5486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37222" y="57912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541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4337222" y="1676400"/>
            <a:ext cx="844378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14551" y="296733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Continuous  or Categorical</a:t>
            </a:r>
          </a:p>
        </p:txBody>
      </p:sp>
    </p:spTree>
    <p:extLst>
      <p:ext uri="{BB962C8B-B14F-4D97-AF65-F5344CB8AC3E}">
        <p14:creationId xmlns:p14="http://schemas.microsoft.com/office/powerpoint/2010/main" val="274644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 for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CP </a:t>
            </a:r>
            <a:r>
              <a:rPr lang="en-US" sz="1400" dirty="0"/>
              <a:t>= Chest Pain ( 1 - typical angina, 2 - atypical angina, 3 - non-</a:t>
            </a:r>
            <a:r>
              <a:rPr lang="en-US" sz="1400" dirty="0" err="1"/>
              <a:t>anginal</a:t>
            </a:r>
            <a:r>
              <a:rPr lang="en-US" sz="1400" dirty="0"/>
              <a:t> pain, </a:t>
            </a:r>
            <a:r>
              <a:rPr lang="en-US" sz="1400" dirty="0" smtClean="0"/>
              <a:t>   4 </a:t>
            </a:r>
            <a:r>
              <a:rPr lang="en-US" sz="1400" dirty="0"/>
              <a:t>- asymptomatic 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Trestbps </a:t>
            </a:r>
            <a:r>
              <a:rPr lang="en-US" sz="1400" dirty="0"/>
              <a:t>= Resting Blood Pressure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Chol </a:t>
            </a:r>
            <a:r>
              <a:rPr lang="en-US" sz="1400" dirty="0"/>
              <a:t>= Serum </a:t>
            </a:r>
            <a:r>
              <a:rPr lang="en-US" sz="1400" dirty="0" smtClean="0"/>
              <a:t>Cholesterol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FBS </a:t>
            </a:r>
            <a:r>
              <a:rPr lang="en-US" sz="1400" dirty="0"/>
              <a:t>= Fasting Blood Sugar ( 0 - false, 1 - true)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Restecg </a:t>
            </a:r>
            <a:r>
              <a:rPr lang="en-US" sz="1400" dirty="0"/>
              <a:t>= Resting Electrocardiographic Results ( 0 - normal, 1 - little abnormal, 2 - </a:t>
            </a:r>
            <a:r>
              <a:rPr lang="en-US" sz="1400" dirty="0" smtClean="0"/>
              <a:t>symptom </a:t>
            </a:r>
            <a:r>
              <a:rPr lang="en-US" sz="1400" dirty="0"/>
              <a:t>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Thalach </a:t>
            </a:r>
            <a:r>
              <a:rPr lang="en-US" sz="1400" dirty="0"/>
              <a:t>= Maximum Heart Rate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Exang </a:t>
            </a:r>
            <a:r>
              <a:rPr lang="en-US" sz="1400" dirty="0"/>
              <a:t>= Exercise Induced Angina ( 0 - no, 1 - yes 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Oldpeak </a:t>
            </a:r>
            <a:r>
              <a:rPr lang="en-US" sz="1400" dirty="0"/>
              <a:t>= ST Depression Induced by Exercise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Slope </a:t>
            </a:r>
            <a:r>
              <a:rPr lang="en-US" sz="1400" dirty="0"/>
              <a:t>= Slope of the Peak Exercise ST Segment ( 1 - </a:t>
            </a:r>
            <a:r>
              <a:rPr lang="en-US" sz="1400" dirty="0" smtClean="0"/>
              <a:t>upslope, </a:t>
            </a:r>
            <a:r>
              <a:rPr lang="en-US" sz="1400" dirty="0"/>
              <a:t>2 - flat, 3 - downslope 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CA </a:t>
            </a:r>
            <a:r>
              <a:rPr lang="en-US" sz="1400" dirty="0"/>
              <a:t>= Number of Major Vessels ( 0 - 3 )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Thal </a:t>
            </a:r>
            <a:r>
              <a:rPr lang="en-US" sz="1400" dirty="0"/>
              <a:t>= ( 3 - normal, 6 - fixed defect, 7 - </a:t>
            </a:r>
            <a:r>
              <a:rPr lang="en-US" sz="1400" dirty="0" smtClean="0"/>
              <a:t>reversible </a:t>
            </a:r>
            <a:r>
              <a:rPr lang="en-US" sz="1400" dirty="0"/>
              <a:t>defect ) </a:t>
            </a:r>
            <a:endParaRPr lang="en-US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u="sng" dirty="0" err="1" smtClean="0"/>
              <a:t>Num</a:t>
            </a:r>
            <a:r>
              <a:rPr lang="en-US" sz="1400" b="1" u="sng" dirty="0" smtClean="0"/>
              <a:t> </a:t>
            </a:r>
            <a:r>
              <a:rPr lang="en-US" sz="1400" b="1" u="sng" dirty="0"/>
              <a:t>= Diagnosis of Heart Disease </a:t>
            </a:r>
            <a:endParaRPr lang="en-US" sz="1400" b="1" u="sn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Value </a:t>
            </a:r>
            <a:r>
              <a:rPr lang="en-US" sz="1200" b="1" u="sng" dirty="0"/>
              <a:t>0 - &lt; 50% diameter </a:t>
            </a:r>
            <a:r>
              <a:rPr lang="en-US" sz="1200" b="1" u="sng" dirty="0" smtClean="0"/>
              <a:t>narrowing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Value </a:t>
            </a:r>
            <a:r>
              <a:rPr lang="en-US" sz="1200" b="1" u="sng" dirty="0"/>
              <a:t>1 - &gt; 50% diameter </a:t>
            </a:r>
            <a:r>
              <a:rPr lang="en-US" sz="1200" b="1" u="sng" dirty="0" smtClean="0"/>
              <a:t>narrowing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30475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the Target Variable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9465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0562" y="48006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Purpose of this project is to determine if the patient has heart disease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 smtClean="0"/>
              <a:t>Severity of the disease is not necessary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Make the target variable binary (0 – low risk; 1 – at risk)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562" y="1447800"/>
            <a:ext cx="69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 smtClean="0"/>
              <a:t>Num</a:t>
            </a:r>
            <a:r>
              <a:rPr lang="en-US" sz="1200" b="1" u="sng" dirty="0" smtClean="0"/>
              <a:t> </a:t>
            </a:r>
            <a:r>
              <a:rPr lang="en-US" sz="1200" b="1" u="sng" dirty="0"/>
              <a:t>= Diagnosis of Heart Disease </a:t>
            </a:r>
            <a:endParaRPr lang="en-US" sz="1200" b="1" u="sng" dirty="0" smtClean="0"/>
          </a:p>
          <a:p>
            <a:r>
              <a:rPr lang="en-US" sz="1200" b="1" u="sng" dirty="0" smtClean="0"/>
              <a:t>( </a:t>
            </a:r>
            <a:r>
              <a:rPr lang="en-US" sz="1200" b="1" u="sng" dirty="0"/>
              <a:t>Value 0 - &lt; 50% diameter narrowing; Value 1 - &gt; 50% diameter narrowing 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71168"/>
              </p:ext>
            </p:extLst>
          </p:nvPr>
        </p:nvGraphicFramePr>
        <p:xfrm>
          <a:off x="760562" y="2133600"/>
          <a:ext cx="2287438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719"/>
                <a:gridCol w="11437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2590800"/>
            <a:ext cx="152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3700" y="2743200"/>
            <a:ext cx="353943" cy="1446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100" dirty="0" smtClean="0"/>
              <a:t>Severity  Increase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4688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Cleansing the </a:t>
            </a:r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4400" y="2841625"/>
            <a:ext cx="3733800" cy="762000"/>
          </a:xfrm>
        </p:spPr>
        <p:txBody>
          <a:bodyPr/>
          <a:lstStyle/>
          <a:p>
            <a:r>
              <a:rPr lang="en-US" dirty="0"/>
              <a:t>CA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953000" y="2841625"/>
            <a:ext cx="3733800" cy="762000"/>
          </a:xfrm>
        </p:spPr>
        <p:txBody>
          <a:bodyPr/>
          <a:lstStyle/>
          <a:p>
            <a:r>
              <a:rPr lang="en-US" dirty="0" err="1"/>
              <a:t>Thal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3641725"/>
            <a:ext cx="3733800" cy="1844675"/>
          </a:xfrm>
        </p:spPr>
        <p:txBody>
          <a:bodyPr>
            <a:normAutofit/>
          </a:bodyPr>
          <a:lstStyle/>
          <a:p>
            <a:r>
              <a:rPr lang="en-US" sz="1200" dirty="0"/>
              <a:t>CA = Number of Major Vessels ( 0 - 3 ) </a:t>
            </a:r>
          </a:p>
          <a:p>
            <a:r>
              <a:rPr lang="en-US" sz="1200" dirty="0"/>
              <a:t>should have 4 unique numbers</a:t>
            </a:r>
          </a:p>
          <a:p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"/>
          </p:nvPr>
        </p:nvSpPr>
        <p:spPr>
          <a:xfrm>
            <a:off x="4953000" y="3641725"/>
            <a:ext cx="3733800" cy="1539875"/>
          </a:xfrm>
        </p:spPr>
        <p:txBody>
          <a:bodyPr>
            <a:normAutofit/>
          </a:bodyPr>
          <a:lstStyle/>
          <a:p>
            <a:r>
              <a:rPr lang="en-US" sz="1200" dirty="0" err="1"/>
              <a:t>Thal</a:t>
            </a:r>
            <a:r>
              <a:rPr lang="en-US" sz="1200" dirty="0"/>
              <a:t> = ( 3 - normal, 6 - fixed defect, 7 - reversible defect ) </a:t>
            </a:r>
          </a:p>
          <a:p>
            <a:r>
              <a:rPr lang="en-US" sz="1200" dirty="0"/>
              <a:t>should have </a:t>
            </a:r>
            <a:r>
              <a:rPr lang="en-US" sz="1200" dirty="0" smtClean="0"/>
              <a:t>3 </a:t>
            </a:r>
            <a:r>
              <a:rPr lang="en-US" sz="1200" dirty="0"/>
              <a:t>unique numbers</a:t>
            </a:r>
          </a:p>
          <a:p>
            <a:endParaRPr lang="en-US" sz="120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47800"/>
            <a:ext cx="280035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57800" y="1752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3" action="ppaction://hlinksldjump"/>
              </a:rPr>
              <a:t>Imputation Method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8295"/>
              </p:ext>
            </p:extLst>
          </p:nvPr>
        </p:nvGraphicFramePr>
        <p:xfrm>
          <a:off x="1066800" y="4267200"/>
          <a:ext cx="22860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/>
                <a:gridCol w="114300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52937"/>
              </p:ext>
            </p:extLst>
          </p:nvPr>
        </p:nvGraphicFramePr>
        <p:xfrm>
          <a:off x="5029200" y="4419600"/>
          <a:ext cx="22860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561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Categorical Variables into Binary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05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CP = Chest Pain ( 1 - typical angina, 2 - atypical angina, 3 - non-</a:t>
            </a:r>
            <a:r>
              <a:rPr lang="en-US" sz="1200" dirty="0" err="1"/>
              <a:t>anginal</a:t>
            </a:r>
            <a:r>
              <a:rPr lang="en-US" sz="1200" dirty="0"/>
              <a:t> pain, 4 - asymptomatic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Restecg</a:t>
            </a:r>
            <a:r>
              <a:rPr lang="en-US" sz="1200" dirty="0"/>
              <a:t> = Resting Electrocardiographic Results ( 0 - normal, 1 - little abnormal, 2 - symptom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Slope = Slope of the Peak Exercise ST Segment ( 1 - upslope, 2 - flat, 3 - downslope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CA = Number of Major Vessels ( 0 - 3 )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Thal</a:t>
            </a:r>
            <a:r>
              <a:rPr lang="en-US" sz="1200" dirty="0"/>
              <a:t> = ( 3 - normal, 6 - fixed defect, 7 - reversible defect ) </a:t>
            </a:r>
            <a:endParaRPr lang="en-US" sz="1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4301"/>
              </p:ext>
            </p:extLst>
          </p:nvPr>
        </p:nvGraphicFramePr>
        <p:xfrm>
          <a:off x="1371600" y="3124200"/>
          <a:ext cx="6147957" cy="321155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4375"/>
                <a:gridCol w="281421"/>
                <a:gridCol w="736023"/>
                <a:gridCol w="736023"/>
                <a:gridCol w="736023"/>
                <a:gridCol w="736023"/>
                <a:gridCol w="736023"/>
                <a:gridCol w="736023"/>
                <a:gridCol w="736023"/>
              </a:tblGrid>
              <a:tr h="46835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baseline="0" dirty="0" smtClean="0">
                          <a:effectLst/>
                        </a:rPr>
                        <a:t>CA </a:t>
                      </a:r>
                      <a:r>
                        <a:rPr lang="en-US" sz="900" b="1" dirty="0" smtClean="0">
                          <a:effectLst/>
                        </a:rPr>
                        <a:t>(Number</a:t>
                      </a:r>
                      <a:r>
                        <a:rPr lang="en-US" sz="900" b="1" baseline="0" dirty="0" smtClean="0">
                          <a:effectLst/>
                        </a:rPr>
                        <a:t> of Major Vessels)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dirty="0" err="1" smtClean="0">
                          <a:effectLst/>
                        </a:rPr>
                        <a:t>Thal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</a:tr>
              <a:tr h="46835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[0]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[1]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[2]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[3]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[3]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[6]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 smtClean="0">
                          <a:effectLst/>
                        </a:rPr>
                        <a:t>[7]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 anchor="ctr"/>
                </a:tc>
              </a:tr>
              <a:tr h="418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...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</a:tr>
              <a:tr h="6022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...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</a:tr>
              <a:tr h="418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...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</a:tr>
              <a:tr h="418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...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</a:tr>
              <a:tr h="4181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b="1" dirty="0">
                        <a:effectLst/>
                      </a:endParaRPr>
                    </a:p>
                  </a:txBody>
                  <a:tcPr marL="29882" marR="29882" marT="14941" marB="14941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...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1.0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dirty="0">
                          <a:effectLst/>
                        </a:rPr>
                        <a:t>0.0</a:t>
                      </a:r>
                    </a:p>
                  </a:txBody>
                  <a:tcPr marL="29882" marR="29882" marT="14941" marB="1494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41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0427" y="1524000"/>
            <a:ext cx="8229600" cy="914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These three continuous variables that are most likely to have outliers are ‘Trestbps’, ‘Chol’, and ‘</a:t>
            </a:r>
            <a:r>
              <a:rPr lang="en-US" sz="1600" dirty="0" err="1" smtClean="0"/>
              <a:t>Thalach</a:t>
            </a:r>
            <a:r>
              <a:rPr lang="en-US" sz="1600" dirty="0" smtClean="0"/>
              <a:t>’</a:t>
            </a:r>
          </a:p>
          <a:p>
            <a:r>
              <a:rPr lang="en-US" sz="1600" dirty="0" smtClean="0">
                <a:hlinkClick r:id="rId2" action="ppaction://hlinksldjump"/>
              </a:rPr>
              <a:t>Method Used</a:t>
            </a:r>
            <a:endParaRPr lang="en-US" sz="16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" b="99722" l="6019" r="92500">
                        <a14:foregroundMark x1="6111" y1="278" x2="6111" y2="97778"/>
                        <a14:foregroundMark x1="92407" y1="556" x2="92500" y2="48056"/>
                        <a14:foregroundMark x1="92315" y1="24444" x2="92315" y2="99722"/>
                        <a14:foregroundMark x1="92315" y1="24167" x2="92222" y2="6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80379"/>
            <a:ext cx="8229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52800" y="58378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Trestbps</a:t>
            </a:r>
            <a:r>
              <a:rPr lang="en-US" sz="1200" dirty="0"/>
              <a:t> = Resting Blood Pressure </a:t>
            </a:r>
          </a:p>
          <a:p>
            <a:r>
              <a:rPr lang="en-US" sz="1200" dirty="0" err="1"/>
              <a:t>Chol</a:t>
            </a:r>
            <a:r>
              <a:rPr lang="en-US" sz="1200" dirty="0"/>
              <a:t> = Serum Cholesterol </a:t>
            </a:r>
          </a:p>
          <a:p>
            <a:r>
              <a:rPr lang="en-US" sz="1200" dirty="0" err="1"/>
              <a:t>Thalach</a:t>
            </a:r>
            <a:r>
              <a:rPr lang="en-US" sz="1200" dirty="0"/>
              <a:t> = Maximum Heart Rate </a:t>
            </a:r>
          </a:p>
        </p:txBody>
      </p:sp>
    </p:spTree>
    <p:extLst>
      <p:ext uri="{BB962C8B-B14F-4D97-AF65-F5344CB8AC3E}">
        <p14:creationId xmlns:p14="http://schemas.microsoft.com/office/powerpoint/2010/main" val="164527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 for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85800" y="1600200"/>
            <a:ext cx="2133600" cy="4495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Training/Test sets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Shuffle Data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Min-Max Normalization</a:t>
            </a:r>
          </a:p>
          <a:p>
            <a:pPr lvl="1"/>
            <a:r>
              <a:rPr lang="en-US" sz="1600" dirty="0" smtClean="0"/>
              <a:t>Improve data integrity</a:t>
            </a:r>
            <a:endParaRPr lang="en-US" sz="1600" dirty="0"/>
          </a:p>
          <a:p>
            <a:r>
              <a:rPr lang="en-US" sz="1800" dirty="0" smtClean="0"/>
              <a:t>Divide the dataset into:</a:t>
            </a:r>
          </a:p>
          <a:p>
            <a:pPr lvl="1"/>
            <a:r>
              <a:rPr lang="en-US" sz="1600" dirty="0" smtClean="0"/>
              <a:t>90% training set</a:t>
            </a:r>
          </a:p>
          <a:p>
            <a:pPr lvl="2"/>
            <a:r>
              <a:rPr lang="en-US" sz="1400" dirty="0" smtClean="0"/>
              <a:t>Used to train the model </a:t>
            </a:r>
          </a:p>
          <a:p>
            <a:pPr lvl="2"/>
            <a:r>
              <a:rPr lang="en-US" sz="1400" dirty="0" smtClean="0"/>
              <a:t>Find predicative relationship</a:t>
            </a:r>
          </a:p>
          <a:p>
            <a:pPr lvl="2"/>
            <a:r>
              <a:rPr lang="en-US" sz="1400" dirty="0" smtClean="0"/>
              <a:t>Get an expected accuracy score</a:t>
            </a:r>
          </a:p>
          <a:p>
            <a:pPr lvl="1"/>
            <a:r>
              <a:rPr lang="en-US" sz="1600" dirty="0" smtClean="0"/>
              <a:t>10% test set</a:t>
            </a:r>
          </a:p>
          <a:p>
            <a:pPr lvl="2"/>
            <a:r>
              <a:rPr lang="en-US" sz="1400" dirty="0" smtClean="0"/>
              <a:t>Assess the predicative relationship</a:t>
            </a:r>
          </a:p>
          <a:p>
            <a:pPr lvl="2"/>
            <a:r>
              <a:rPr lang="en-US" sz="1400" dirty="0" smtClean="0"/>
              <a:t>Evaluate the expected value</a:t>
            </a:r>
          </a:p>
          <a:p>
            <a:r>
              <a:rPr lang="en-US" sz="1800" dirty="0" smtClean="0"/>
              <a:t>Create a function </a:t>
            </a:r>
            <a:r>
              <a:rPr lang="en-US" sz="1800" dirty="0"/>
              <a:t>to shuffle the dataset for randomness in training and test </a:t>
            </a:r>
            <a:r>
              <a:rPr lang="en-US" sz="1800" dirty="0" smtClean="0"/>
              <a:t>set</a:t>
            </a:r>
          </a:p>
          <a:p>
            <a:pPr lvl="1"/>
            <a:r>
              <a:rPr lang="en-US" sz="1600" dirty="0" smtClean="0">
                <a:hlinkClick r:id="rId3" action="ppaction://hlinksldjump"/>
              </a:rPr>
              <a:t>Usage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7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2535</TotalTime>
  <Words>2487</Words>
  <Application>Microsoft Office PowerPoint</Application>
  <PresentationFormat>On-screen Show (4:3)</PresentationFormat>
  <Paragraphs>865</Paragraphs>
  <Slides>29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Discover the Best Model for                               Identifying Heart Disease </vt:lpstr>
      <vt:lpstr>Conclusion</vt:lpstr>
      <vt:lpstr>Summary of Dataframe</vt:lpstr>
      <vt:lpstr>Abbreviation for Features</vt:lpstr>
      <vt:lpstr>Convert the Target Variable</vt:lpstr>
      <vt:lpstr>Cleansing the Null Values</vt:lpstr>
      <vt:lpstr>Convert Categorical Variables into Binary Variables</vt:lpstr>
      <vt:lpstr>Eliminate Outliers</vt:lpstr>
      <vt:lpstr>Prepare Data for Modeling</vt:lpstr>
      <vt:lpstr>Start Modeling</vt:lpstr>
      <vt:lpstr>Logistic Regression</vt:lpstr>
      <vt:lpstr>Gradient Boost</vt:lpstr>
      <vt:lpstr>Random Forest</vt:lpstr>
      <vt:lpstr>Support Vector</vt:lpstr>
      <vt:lpstr>K-Nearest Neighbor</vt:lpstr>
      <vt:lpstr>Try PCA</vt:lpstr>
      <vt:lpstr>Logistic Regression w/ PCA</vt:lpstr>
      <vt:lpstr>Gradient Boost w/ PCA</vt:lpstr>
      <vt:lpstr>Random Forest w/ PCA</vt:lpstr>
      <vt:lpstr>Support Vector w/ PCA</vt:lpstr>
      <vt:lpstr>K-Nearest Neighbor w/ PCA</vt:lpstr>
      <vt:lpstr>Summary Statistics of Models</vt:lpstr>
      <vt:lpstr>T-Test Results</vt:lpstr>
      <vt:lpstr>Conclusion</vt:lpstr>
      <vt:lpstr>Future Notes</vt:lpstr>
      <vt:lpstr>Imputation</vt:lpstr>
      <vt:lpstr>Remove Outliers</vt:lpstr>
      <vt:lpstr>Run 500 trials of Test Set</vt:lpstr>
      <vt:lpstr>T-Test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Mike</dc:creator>
  <cp:lastModifiedBy>Mike</cp:lastModifiedBy>
  <cp:revision>60</cp:revision>
  <dcterms:created xsi:type="dcterms:W3CDTF">2006-08-16T00:00:00Z</dcterms:created>
  <dcterms:modified xsi:type="dcterms:W3CDTF">2018-02-22T17:04:07Z</dcterms:modified>
</cp:coreProperties>
</file>