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58A7-B93C-E51C-488F-4354473EF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96350-BB63-439F-CE6D-78D9E51DB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76B7-2927-389E-5A13-482309FB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C884-4F5F-6AB1-586B-B5DEFEA3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B1D6-9CCE-82F7-C0B0-C743F46C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AB36-85CB-B61C-0117-9D41AB39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73118-6654-339F-2C7F-D921DF576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4A35-8B78-85EB-0065-4ECE4A8B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CFB-6242-3A2E-DE98-F4B6F5AC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387F7-B3B2-58BB-4899-AF555952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4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3D3E2-1573-D841-9544-396BCF43D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0E51C-6820-4714-952F-2CF03222F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42EF-767B-9064-5E38-208525B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AFED-A014-7DA2-1AF7-56F2B81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3231-23AE-371F-DC14-9142E6BC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798-F0B5-3E48-96D0-E3DC33DB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DE6F-92ED-E6B9-0408-731A7701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9514-433D-BB8C-F0F1-C46DBC12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00EF-F227-FB8F-6D91-F01EDB62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443B-398B-D945-132E-EB8451FD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3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7AC3-0C72-DDB0-851F-B97316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73D5-AE4A-18C2-3C12-EC6AD77E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48F6-083F-758C-97F7-FC09F93C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C345-A686-1FD8-8AC3-62774F35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CA71-6FE6-F666-3B67-539E3D72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79BF-076D-42F0-A19D-761F43E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25AB-E43A-CFB1-A6DC-DC4F9B237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FEF05-75A0-14BC-84F9-53D17371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81FA-9005-62D4-358C-3E5B5D1F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326B-431A-B9C1-C84F-BB87D0C2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3B65-84A9-5674-80D2-333180A7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99C-B55D-B577-222F-EE0C2815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4B93-EF36-433C-2CE7-ABB42C1A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FE77-7548-6AB5-3EF3-7B944BF7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EE45C-2AA4-83CE-7527-BBAC8D15B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38B87-FBD1-E5FC-0F7C-5CC336119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7D6A9-3714-853D-F34D-FF7045AF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14A28-F7F7-9D1D-3510-24CE4A2C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C4849-5AF8-8E5D-4C18-5AD60143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2BF4-6EE8-20F5-6598-EAC11E18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773C6-B555-D81F-EAB9-8183571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4741D-CFF5-D920-E2B0-BF9EBEBB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B59E0-9192-9896-FBCE-657C31EA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68D5F-5B1B-4950-5ACA-246A61AD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DD10A-0899-DE3E-E2CF-ACB961D0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C325-0934-7651-806E-35E8C3DD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648D-D12C-47BC-9346-32F1E4B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6886-0018-1246-7BEB-D7994FCD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98067-7311-4905-D7E1-C3C7A2C4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8F08-826E-5CE5-1802-051FC141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86B8F-1AE3-4D66-509F-6BEE7E2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9D907-E3C8-7A27-5D6C-114DFAA4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0216-4479-A9DA-7E62-80ACC8B0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065A-0C65-EF79-9BC7-51255AC7F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56EAA-6395-5D98-0710-E02C73F2C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3C2A2-C1BA-E963-7DBF-EA69A34C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285C4-4BCA-2BBC-EFF4-6376F4A7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605B5-538D-37C9-E34C-4390A955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9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C51B4-02C6-9F18-2CD7-9A996D1A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27E5D-BC17-0517-AAE0-B7E7DACA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2A77-4A02-8172-B776-B83CB879E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AD92-9E64-47FA-8B3D-4E7D2A292C74}" type="datetimeFigureOut">
              <a:rPr lang="en-US" smtClean="0"/>
              <a:t>22-Feb-25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74F8-8325-6677-7C7A-7AF3887C9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926E-457F-3403-1073-790DAE5F3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5CA7-965C-4095-9FF1-3E8EF3EBD0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968-B377-12D8-0437-C8EF6582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7359"/>
            <a:ext cx="9144000" cy="1188721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SYRIATEL CUSTOMER CHURN PREDICTION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388D5-F0BD-902B-3A27-43931EE5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2770"/>
            <a:ext cx="9144000" cy="1045029"/>
          </a:xfrm>
        </p:spPr>
        <p:txBody>
          <a:bodyPr/>
          <a:lstStyle/>
          <a:p>
            <a:r>
              <a:rPr lang="en-US" dirty="0"/>
              <a:t>By: Michael Muthui Gatero</a:t>
            </a:r>
          </a:p>
        </p:txBody>
      </p:sp>
    </p:spTree>
    <p:extLst>
      <p:ext uri="{BB962C8B-B14F-4D97-AF65-F5344CB8AC3E}">
        <p14:creationId xmlns:p14="http://schemas.microsoft.com/office/powerpoint/2010/main" val="21543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9958-D43E-AA42-657B-AAF1A6B7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95"/>
            <a:ext cx="9144000" cy="97359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A6404-45C1-0524-2FBC-17A61ACFC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8960"/>
            <a:ext cx="9144000" cy="36365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major challenge in the telecommunications industry, leading to revenue loss and increased customer acquisition costs.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Retaining existing customers is more cost-effective than acquiring new ones, making churn prediction a critical business need.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machine learning models, SyriaTel can identify customers at risk of leaving and implement targeted retention strategies to improve customer loyalty and reduce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develop an accurate churn prediction model and provide actionable insights to help SyriaTel retain its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7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738A-3463-EE00-C194-C284D9C0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365125"/>
            <a:ext cx="10853057" cy="7524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AND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CBC3-B420-CB93-72E4-DD9F73A6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SyriaTel faces high customer churn, leading to revenue loss and increased customer acquisition costs.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proactive measures, the company risks losing market share.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churn helps retain customers through targeted interventions.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sz="18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is the SyriaTel Customer Churn Dataset. It contains approximately 3,333 rows and 21 columns. </a:t>
            </a:r>
          </a:p>
          <a:p>
            <a:r>
              <a:rPr lang="en-US" sz="18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various customer attributes such as: call minutes, service usage, contract type, and customer service interactions.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variable: Churn (1 = customer left, 0 = customer stayed).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13CA-F605-7D39-5566-3ADBDE84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45A5-9047-5270-A3D0-3E482EAD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99"/>
            <a:ext cx="10515600" cy="431800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Baseline Model: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 Logistic Regression model, but it struggled with recall for the churn class.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model: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 Random Forest, which showed significantly better performance in recall and precision.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Optimization: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the default 0.5 threshold, I optimized the decision threshold by analyzing precision-recall trade-offs to maximize the F1-score for the churn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Fine-tuned to balance recall and precision, prioritizing the identification of at-risk customers.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AAA-E23B-E94F-3F9E-871B9F7F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7823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A304-A614-3009-D96E-426E83CD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0"/>
            <a:ext cx="10515600" cy="55372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Precision: 73% for the churn class.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Recall: 87% for the churn class.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F1-score: 80% for the churn class.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Accuracy: 93%.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 shows that the model correctly predicts a significant portion of both churn and non-churn cases while maintaining a balanced trade-off between precision and recall.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2E8A84-5B72-BA17-23BF-C5CCB3113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17293"/>
              </p:ext>
            </p:extLst>
          </p:nvPr>
        </p:nvGraphicFramePr>
        <p:xfrm>
          <a:off x="3708400" y="5171440"/>
          <a:ext cx="5110480" cy="110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853">
                  <a:extLst>
                    <a:ext uri="{9D8B030D-6E8A-4147-A177-3AD203B41FA5}">
                      <a16:colId xmlns:a16="http://schemas.microsoft.com/office/drawing/2014/main" val="541970355"/>
                    </a:ext>
                  </a:extLst>
                </a:gridCol>
                <a:gridCol w="1567966">
                  <a:extLst>
                    <a:ext uri="{9D8B030D-6E8A-4147-A177-3AD203B41FA5}">
                      <a16:colId xmlns:a16="http://schemas.microsoft.com/office/drawing/2014/main" val="197082277"/>
                    </a:ext>
                  </a:extLst>
                </a:gridCol>
                <a:gridCol w="1403661">
                  <a:extLst>
                    <a:ext uri="{9D8B030D-6E8A-4147-A177-3AD203B41FA5}">
                      <a16:colId xmlns:a16="http://schemas.microsoft.com/office/drawing/2014/main" val="1005398037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Actual/Predicted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Churn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432095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Churn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16524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0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E93-72E0-F823-257A-7BDB0C94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6200" cy="721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91CE-F144-5FBF-3E32-AC42633A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9255"/>
          </a:xfrm>
        </p:spPr>
        <p:txBody>
          <a:bodyPr/>
          <a:lstStyle/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high-risk customers with personalized retention offers.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customer support by improving service training and reducing wait times.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flexible pricing plans and contract incentives to increase loyalty.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customer usage patterns to provide proactive engagement strategies.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real-time churn monitoring system for quicker intervention.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E297-A83C-4739-6A9C-069A37F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4923-BF5B-0CB2-51F9-DA4C48D0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681"/>
            <a:ext cx="10515600" cy="3271519"/>
          </a:xfrm>
        </p:spPr>
        <p:txBody>
          <a:bodyPr/>
          <a:lstStyle/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 the model for real-time churn prediction.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Continuously update and retrain the model with new customer data.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model insights into SyriaTel’s CRM system for targeted retention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F2321-A158-F4F4-16A0-FF3C38D5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480"/>
            <a:ext cx="10515600" cy="4693920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715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455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SYRIATEL CUSTOMER CHURN PREDICTION</vt:lpstr>
      <vt:lpstr>OVERVIEW</vt:lpstr>
      <vt:lpstr>BUSINESS AND DATA UNDERSTANDING</vt:lpstr>
      <vt:lpstr>MODELING</vt:lpstr>
      <vt:lpstr>EVALUATION</vt:lpstr>
      <vt:lpstr>RECOMMENDATIONS</vt:lpstr>
      <vt:lpstr>NEXT STEPS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Gatero</dc:creator>
  <cp:lastModifiedBy>Michael Gatero</cp:lastModifiedBy>
  <cp:revision>3</cp:revision>
  <dcterms:created xsi:type="dcterms:W3CDTF">2025-02-22T11:28:25Z</dcterms:created>
  <dcterms:modified xsi:type="dcterms:W3CDTF">2025-02-22T14:09:13Z</dcterms:modified>
</cp:coreProperties>
</file>