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58A7-B93C-E51C-488F-4354473EF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296350-BB63-439F-CE6D-78D9E51DB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776B7-2927-389E-5A13-482309FB2155}"/>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76C6C884-4F5F-6AB1-586B-B5DEFEA3D9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EFB1D6-9CCE-82F7-C0B0-C743F46C9816}"/>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304722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AB36-85CB-B61C-0117-9D41AB3911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B73118-6654-339F-2C7F-D921DF576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A4A35-8B78-85EB-0065-4ECE4A8BCEF0}"/>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3A3C5CFB-6242-3A2E-DE98-F4B6F5ACFD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8387F7-B3B2-58BB-4899-AF5559520A3D}"/>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269484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3D3E2-1573-D841-9544-396BCF43D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70E51C-6820-4714-952F-2CF03222F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542EF-767B-9064-5E38-208525B4711E}"/>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7544AFED-A014-7DA2-1AF7-56F2B818A6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083231-23AE-371F-DC14-9142E6BC9C4C}"/>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2911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8798-F0B5-3E48-96D0-E3DC33DB2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8DE6F-92ED-E6B9-0408-731A77010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79514-433D-BB8C-F0F1-C46DBC1209A5}"/>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9E0800EF-F227-FB8F-6D91-F01EDB6260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55443B-398B-D945-132E-EB8451FD49A8}"/>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254233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7AC3-0C72-DDB0-851F-B97316DDA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5973D5-AE4A-18C2-3C12-EC6AD77E0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648F6-083F-758C-97F7-FC09F93CBF96}"/>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67C3C345-A686-1FD8-8AC3-62774F355D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A3CA71-6FE6-F666-3B67-539E3D72F803}"/>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103525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79BF-076D-42F0-A19D-761F43E03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B25AB-E43A-CFB1-A6DC-DC4F9B2378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AFEF05-75A0-14BC-84F9-53D1737155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8981FA-9005-62D4-358C-3E5B5D1FE6DC}"/>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6" name="Footer Placeholder 5">
            <a:extLst>
              <a:ext uri="{FF2B5EF4-FFF2-40B4-BE49-F238E27FC236}">
                <a16:creationId xmlns:a16="http://schemas.microsoft.com/office/drawing/2014/main" id="{2734326B-431A-B9C1-C84F-BB87D0C26C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D43B65-84A9-5674-80D2-333180A7E213}"/>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27650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99C-B55D-B577-222F-EE0C28153C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54B93-EF36-433C-2CE7-ABB42C1AC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8FE77-7548-6AB5-3EF3-7B944BF72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6EE45C-2AA4-83CE-7527-BBAC8D15B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38B87-FBD1-E5FC-0F7C-5CC336119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7D6A9-3714-853D-F34D-FF7045AF4C61}"/>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8" name="Footer Placeholder 7">
            <a:extLst>
              <a:ext uri="{FF2B5EF4-FFF2-40B4-BE49-F238E27FC236}">
                <a16:creationId xmlns:a16="http://schemas.microsoft.com/office/drawing/2014/main" id="{6EC14A28-F7F7-9D1D-3510-24CE4A2C80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4C4849-5AF8-8E5D-4C18-5AD60143B712}"/>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32651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2BF4-6EE8-20F5-6598-EAC11E186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773C6-B555-D81F-EAB9-81835719B975}"/>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4" name="Footer Placeholder 3">
            <a:extLst>
              <a:ext uri="{FF2B5EF4-FFF2-40B4-BE49-F238E27FC236}">
                <a16:creationId xmlns:a16="http://schemas.microsoft.com/office/drawing/2014/main" id="{F574741D-CFF5-D920-E2B0-BF9EBEBBC5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6B59E0-9192-9896-FBCE-657C31EA322D}"/>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109565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68D5F-5B1B-4950-5ACA-246A61AD8F4B}"/>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3" name="Footer Placeholder 2">
            <a:extLst>
              <a:ext uri="{FF2B5EF4-FFF2-40B4-BE49-F238E27FC236}">
                <a16:creationId xmlns:a16="http://schemas.microsoft.com/office/drawing/2014/main" id="{348DD10A-0899-DE3E-E2CF-ACB961D0D9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8BC325-0934-7651-806E-35E8C3DDE340}"/>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27757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648D-D12C-47BC-9346-32F1E4B6E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886886-0018-1246-7BEB-D7994FCD1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F98067-7311-4905-D7E1-C3C7A2C4F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28F08-826E-5CE5-1802-051FC141FF09}"/>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6" name="Footer Placeholder 5">
            <a:extLst>
              <a:ext uri="{FF2B5EF4-FFF2-40B4-BE49-F238E27FC236}">
                <a16:creationId xmlns:a16="http://schemas.microsoft.com/office/drawing/2014/main" id="{39986B8F-1AE3-4D66-509F-6BEE7E222B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C9D907-E3C8-7A27-5D6C-114DFAA4D0D3}"/>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42917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0216-4479-A9DA-7E62-80ACC8B09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D8065A-0C65-EF79-9BC7-51255AC7F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BF56EAA-6395-5D98-0710-E02C73F2C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3C2A2-C1BA-E963-7DBF-EA69A34CA69F}"/>
              </a:ext>
            </a:extLst>
          </p:cNvPr>
          <p:cNvSpPr>
            <a:spLocks noGrp="1"/>
          </p:cNvSpPr>
          <p:nvPr>
            <p:ph type="dt" sz="half" idx="10"/>
          </p:nvPr>
        </p:nvSpPr>
        <p:spPr/>
        <p:txBody>
          <a:bodyPr/>
          <a:lstStyle/>
          <a:p>
            <a:fld id="{7F1FAD92-9E64-47FA-8B3D-4E7D2A292C74}" type="datetimeFigureOut">
              <a:rPr lang="en-US" smtClean="0"/>
              <a:t>23-Feb-25</a:t>
            </a:fld>
            <a:endParaRPr lang="en-US" dirty="0"/>
          </a:p>
        </p:txBody>
      </p:sp>
      <p:sp>
        <p:nvSpPr>
          <p:cNvPr id="6" name="Footer Placeholder 5">
            <a:extLst>
              <a:ext uri="{FF2B5EF4-FFF2-40B4-BE49-F238E27FC236}">
                <a16:creationId xmlns:a16="http://schemas.microsoft.com/office/drawing/2014/main" id="{BAB285C4-4BCA-2BBC-EFF4-6376F4A70E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C605B5-538D-37C9-E34C-4390A9554849}"/>
              </a:ext>
            </a:extLst>
          </p:cNvPr>
          <p:cNvSpPr>
            <a:spLocks noGrp="1"/>
          </p:cNvSpPr>
          <p:nvPr>
            <p:ph type="sldNum" sz="quarter" idx="12"/>
          </p:nvPr>
        </p:nvSpPr>
        <p:spPr/>
        <p:txBody>
          <a:bodyPr/>
          <a:lstStyle/>
          <a:p>
            <a:fld id="{4F825CA7-965C-4095-9FF1-3E8EF3EBD020}" type="slidenum">
              <a:rPr lang="en-US" smtClean="0"/>
              <a:t>‹#›</a:t>
            </a:fld>
            <a:endParaRPr lang="en-US" dirty="0"/>
          </a:p>
        </p:txBody>
      </p:sp>
    </p:spTree>
    <p:extLst>
      <p:ext uri="{BB962C8B-B14F-4D97-AF65-F5344CB8AC3E}">
        <p14:creationId xmlns:p14="http://schemas.microsoft.com/office/powerpoint/2010/main" val="152869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C51B4-02C6-9F18-2CD7-9A996D1AB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27E5D-BC17-0517-AAE0-B7E7DACAD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D2A77-4A02-8172-B776-B83CB879E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FAD92-9E64-47FA-8B3D-4E7D2A292C74}" type="datetimeFigureOut">
              <a:rPr lang="en-US" smtClean="0"/>
              <a:t>23-Feb-25</a:t>
            </a:fld>
            <a:endParaRPr lang="en-US" dirty="0"/>
          </a:p>
        </p:txBody>
      </p:sp>
      <p:sp>
        <p:nvSpPr>
          <p:cNvPr id="5" name="Footer Placeholder 4">
            <a:extLst>
              <a:ext uri="{FF2B5EF4-FFF2-40B4-BE49-F238E27FC236}">
                <a16:creationId xmlns:a16="http://schemas.microsoft.com/office/drawing/2014/main" id="{F87274F8-8325-6677-7C7A-7AF3887C9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80926E-457F-3403-1073-790DAE5F3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25CA7-965C-4095-9FF1-3E8EF3EBD020}" type="slidenum">
              <a:rPr lang="en-US" smtClean="0"/>
              <a:t>‹#›</a:t>
            </a:fld>
            <a:endParaRPr lang="en-US" dirty="0"/>
          </a:p>
        </p:txBody>
      </p:sp>
    </p:spTree>
    <p:extLst>
      <p:ext uri="{BB962C8B-B14F-4D97-AF65-F5344CB8AC3E}">
        <p14:creationId xmlns:p14="http://schemas.microsoft.com/office/powerpoint/2010/main" val="245699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968-B377-12D8-0437-C8EF6582402F}"/>
              </a:ext>
            </a:extLst>
          </p:cNvPr>
          <p:cNvSpPr>
            <a:spLocks noGrp="1"/>
          </p:cNvSpPr>
          <p:nvPr>
            <p:ph type="ctrTitle"/>
          </p:nvPr>
        </p:nvSpPr>
        <p:spPr>
          <a:xfrm>
            <a:off x="1524000" y="1737359"/>
            <a:ext cx="9144000" cy="1188721"/>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SYRIATEL CUSTOMER CHURN PREDICTION</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1388D5-F0BD-902B-3A27-43931EE50E99}"/>
              </a:ext>
            </a:extLst>
          </p:cNvPr>
          <p:cNvSpPr>
            <a:spLocks noGrp="1"/>
          </p:cNvSpPr>
          <p:nvPr>
            <p:ph type="subTitle" idx="1"/>
          </p:nvPr>
        </p:nvSpPr>
        <p:spPr>
          <a:xfrm>
            <a:off x="1524000" y="4212770"/>
            <a:ext cx="9144000" cy="1045029"/>
          </a:xfrm>
        </p:spPr>
        <p:txBody>
          <a:bodyPr/>
          <a:lstStyle/>
          <a:p>
            <a:r>
              <a:rPr lang="en-US" dirty="0"/>
              <a:t>By: Michael Muthui Gatero</a:t>
            </a:r>
          </a:p>
        </p:txBody>
      </p:sp>
    </p:spTree>
    <p:extLst>
      <p:ext uri="{BB962C8B-B14F-4D97-AF65-F5344CB8AC3E}">
        <p14:creationId xmlns:p14="http://schemas.microsoft.com/office/powerpoint/2010/main" val="215432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9958-D43E-AA42-657B-AAF1A6B71517}"/>
              </a:ext>
            </a:extLst>
          </p:cNvPr>
          <p:cNvSpPr>
            <a:spLocks noGrp="1"/>
          </p:cNvSpPr>
          <p:nvPr>
            <p:ph type="ctrTitle"/>
          </p:nvPr>
        </p:nvSpPr>
        <p:spPr>
          <a:xfrm>
            <a:off x="1524000" y="434295"/>
            <a:ext cx="9144000" cy="973591"/>
          </a:xfrm>
        </p:spPr>
        <p:txBody>
          <a:bodyPr>
            <a:normAutofit/>
          </a:bodyPr>
          <a:lstStyle/>
          <a:p>
            <a:r>
              <a:rPr lang="en-US" sz="3200" b="1"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A4EA6404-45C1-0524-2FBC-17A61ACFCD57}"/>
              </a:ext>
            </a:extLst>
          </p:cNvPr>
          <p:cNvSpPr>
            <a:spLocks noGrp="1"/>
          </p:cNvSpPr>
          <p:nvPr>
            <p:ph type="subTitle" idx="1"/>
          </p:nvPr>
        </p:nvSpPr>
        <p:spPr>
          <a:xfrm>
            <a:off x="1524000" y="1838960"/>
            <a:ext cx="9144000" cy="3636554"/>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churn is a major challenge in the telecommunications industry, leading to revenue loss and increased customer acquisition costs.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Retaining existing customers is more cost-effective than acquiring new ones, making churn prediction a critical business need.</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leveraging machine learning models, SyriaTel can identify customers at risk of leaving and implement targeted retention strategies to improve customer loyalty and reduce churn.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aims to develop an accurate churn prediction model and provide actionable insights to help SyriaTel retain its customers.</a:t>
            </a:r>
          </a:p>
          <a:p>
            <a:endParaRPr lang="en-US" dirty="0"/>
          </a:p>
        </p:txBody>
      </p:sp>
    </p:spTree>
    <p:extLst>
      <p:ext uri="{BB962C8B-B14F-4D97-AF65-F5344CB8AC3E}">
        <p14:creationId xmlns:p14="http://schemas.microsoft.com/office/powerpoint/2010/main" val="183597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738A-3463-EE00-C194-C284D9C04ACD}"/>
              </a:ext>
            </a:extLst>
          </p:cNvPr>
          <p:cNvSpPr>
            <a:spLocks noGrp="1"/>
          </p:cNvSpPr>
          <p:nvPr>
            <p:ph type="title"/>
          </p:nvPr>
        </p:nvSpPr>
        <p:spPr>
          <a:xfrm>
            <a:off x="500743" y="1"/>
            <a:ext cx="10853057" cy="816428"/>
          </a:xfrm>
        </p:spPr>
        <p:txBody>
          <a:bodyPr>
            <a:normAutofit/>
          </a:bodyPr>
          <a:lstStyle/>
          <a:p>
            <a:pPr algn="ctr"/>
            <a:r>
              <a:rPr lang="en-US" sz="3200" b="1" dirty="0">
                <a:latin typeface="Times New Roman" panose="02020603050405020304" pitchFamily="18" charset="0"/>
                <a:cs typeface="Times New Roman" panose="02020603050405020304" pitchFamily="18" charset="0"/>
              </a:rPr>
              <a:t>BUSINESS AND DATA UNDERSTANDING</a:t>
            </a:r>
          </a:p>
        </p:txBody>
      </p:sp>
      <p:sp>
        <p:nvSpPr>
          <p:cNvPr id="3" name="Content Placeholder 2">
            <a:extLst>
              <a:ext uri="{FF2B5EF4-FFF2-40B4-BE49-F238E27FC236}">
                <a16:creationId xmlns:a16="http://schemas.microsoft.com/office/drawing/2014/main" id="{A3E7CBC3-B420-CB93-72E4-DD9F73A653F3}"/>
              </a:ext>
            </a:extLst>
          </p:cNvPr>
          <p:cNvSpPr>
            <a:spLocks noGrp="1"/>
          </p:cNvSpPr>
          <p:nvPr>
            <p:ph idx="1"/>
          </p:nvPr>
        </p:nvSpPr>
        <p:spPr>
          <a:xfrm>
            <a:off x="762000" y="816429"/>
            <a:ext cx="10853058" cy="6041571"/>
          </a:xfrm>
        </p:spPr>
        <p:txBody>
          <a:bodyPr>
            <a:normAutofit lnSpcReduction="10000"/>
          </a:bodyPr>
          <a:lstStyle/>
          <a:p>
            <a:pPr marL="0" indent="0">
              <a:buNone/>
            </a:pPr>
            <a:r>
              <a:rPr lang="en-US" sz="2100" b="1" dirty="0">
                <a:latin typeface="Times New Roman" panose="02020603050405020304" pitchFamily="18" charset="0"/>
                <a:cs typeface="Times New Roman" panose="02020603050405020304" pitchFamily="18" charset="0"/>
              </a:rPr>
              <a:t>Business problem:</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SyriaTel faces high customer churn, leading to revenue loss and increased customer acquisition costs. Without proactive measures, the company risks losing market share. Predicting churn helps retain customers through targeted interventions.</a:t>
            </a:r>
            <a:endParaRPr lang="en-US" sz="1900"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Dataset:</a:t>
            </a:r>
          </a:p>
          <a:p>
            <a:r>
              <a:rPr lang="en-US" sz="1900" i="0" dirty="0">
                <a:solidFill>
                  <a:srgbClr val="1F2328"/>
                </a:solidFill>
                <a:effectLst/>
                <a:latin typeface="Times New Roman" panose="02020603050405020304" pitchFamily="18" charset="0"/>
                <a:cs typeface="Times New Roman" panose="02020603050405020304" pitchFamily="18" charset="0"/>
              </a:rPr>
              <a:t>The dataset used in this project is the SyriaTel Customer Churn Dataset. It contains approximately 3,333 rows and 21 columns. </a:t>
            </a:r>
          </a:p>
          <a:p>
            <a:r>
              <a:rPr lang="en-US" sz="1900" i="0" dirty="0">
                <a:solidFill>
                  <a:srgbClr val="1F2328"/>
                </a:solidFill>
                <a:effectLst/>
                <a:latin typeface="Times New Roman" panose="02020603050405020304" pitchFamily="18" charset="0"/>
                <a:cs typeface="Times New Roman" panose="02020603050405020304" pitchFamily="18" charset="0"/>
              </a:rPr>
              <a:t>The dataset includes various customer attributes such as: call minutes, service usage, contract type, and customer service interactions. </a:t>
            </a:r>
          </a:p>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Target variable: Churn (1 = customer left, 0 = customer stayed).</a:t>
            </a:r>
          </a:p>
          <a:p>
            <a:r>
              <a:rPr lang="en-US" sz="1900" dirty="0">
                <a:latin typeface="Times New Roman" panose="02020603050405020304" pitchFamily="18" charset="0"/>
                <a:cs typeface="Times New Roman" panose="02020603050405020304" pitchFamily="18" charset="0"/>
              </a:rPr>
              <a:t>Engineered three new features to enhance model performance:</a:t>
            </a:r>
          </a:p>
          <a:p>
            <a:pPr lvl="1"/>
            <a:r>
              <a:rPr lang="en-US" sz="1900" dirty="0">
                <a:latin typeface="Times New Roman" panose="02020603050405020304" pitchFamily="18" charset="0"/>
                <a:cs typeface="Times New Roman" panose="02020603050405020304" pitchFamily="18" charset="0"/>
              </a:rPr>
              <a:t>Total Minutes: Sum of day, evening, and night minutes</a:t>
            </a:r>
          </a:p>
          <a:p>
            <a:pPr lvl="1"/>
            <a:r>
              <a:rPr lang="en-US" sz="1900" dirty="0">
                <a:latin typeface="Times New Roman" panose="02020603050405020304" pitchFamily="18" charset="0"/>
                <a:cs typeface="Times New Roman" panose="02020603050405020304" pitchFamily="18" charset="0"/>
              </a:rPr>
              <a:t>Total Calls: Sum of day, evening, and night calls</a:t>
            </a:r>
          </a:p>
          <a:p>
            <a:pPr lvl="1"/>
            <a:r>
              <a:rPr lang="en-US" sz="1900" dirty="0">
                <a:latin typeface="Times New Roman" panose="02020603050405020304" pitchFamily="18" charset="0"/>
                <a:cs typeface="Times New Roman" panose="02020603050405020304" pitchFamily="18" charset="0"/>
              </a:rPr>
              <a:t>Total Charges: Sum of day, evening, and night charges</a:t>
            </a:r>
          </a:p>
          <a:p>
            <a:r>
              <a:rPr lang="en-US" sz="1900" dirty="0">
                <a:latin typeface="Times New Roman" panose="02020603050405020304" pitchFamily="18" charset="0"/>
                <a:cs typeface="Times New Roman" panose="02020603050405020304" pitchFamily="18" charset="0"/>
              </a:rPr>
              <a:t>These features provide a more comprehensive view of customer usage patterns and their relationship with churn.</a:t>
            </a:r>
          </a:p>
        </p:txBody>
      </p:sp>
    </p:spTree>
    <p:extLst>
      <p:ext uri="{BB962C8B-B14F-4D97-AF65-F5344CB8AC3E}">
        <p14:creationId xmlns:p14="http://schemas.microsoft.com/office/powerpoint/2010/main" val="1057222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FA47-0497-ED5C-488A-9D3FD146B52A}"/>
              </a:ext>
            </a:extLst>
          </p:cNvPr>
          <p:cNvSpPr>
            <a:spLocks noGrp="1"/>
          </p:cNvSpPr>
          <p:nvPr>
            <p:ph type="ctrTitle"/>
          </p:nvPr>
        </p:nvSpPr>
        <p:spPr>
          <a:xfrm>
            <a:off x="1524000" y="173039"/>
            <a:ext cx="9144000" cy="676047"/>
          </a:xfrm>
        </p:spPr>
        <p:txBody>
          <a:bodyPr>
            <a:normAutofit/>
          </a:bodyPr>
          <a:lstStyle/>
          <a:p>
            <a:r>
              <a:rPr lang="en-US" sz="3200" b="1" dirty="0">
                <a:latin typeface="Times New Roman" panose="02020603050405020304" pitchFamily="18" charset="0"/>
                <a:cs typeface="Times New Roman" panose="02020603050405020304" pitchFamily="18" charset="0"/>
              </a:rPr>
              <a:t>EXPLORATORY DATA ANALYSIS</a:t>
            </a:r>
          </a:p>
        </p:txBody>
      </p:sp>
      <p:sp>
        <p:nvSpPr>
          <p:cNvPr id="3" name="Subtitle 2">
            <a:extLst>
              <a:ext uri="{FF2B5EF4-FFF2-40B4-BE49-F238E27FC236}">
                <a16:creationId xmlns:a16="http://schemas.microsoft.com/office/drawing/2014/main" id="{858DC648-ECAD-79D2-C63A-FEF535F51290}"/>
              </a:ext>
            </a:extLst>
          </p:cNvPr>
          <p:cNvSpPr>
            <a:spLocks noGrp="1"/>
          </p:cNvSpPr>
          <p:nvPr>
            <p:ph type="subTitle" idx="1"/>
          </p:nvPr>
        </p:nvSpPr>
        <p:spPr>
          <a:xfrm>
            <a:off x="892629" y="990600"/>
            <a:ext cx="10319657" cy="5780314"/>
          </a:xfrm>
        </p:spPr>
        <p:txBody>
          <a:bodyPr/>
          <a:lstStyle/>
          <a:p>
            <a:pPr marL="285750" indent="-285750" algn="l">
              <a:buFont typeface="Times New Roman" panose="02020603050405020304" pitchFamily="18" charset="0"/>
              <a:buChar char="―"/>
            </a:pPr>
            <a:r>
              <a:rPr lang="en-US" sz="1800" dirty="0">
                <a:latin typeface="Times New Roman" panose="02020603050405020304" pitchFamily="18" charset="0"/>
                <a:cs typeface="Times New Roman" panose="02020603050405020304" pitchFamily="18" charset="0"/>
              </a:rPr>
              <a:t>Conducted exploratory data analysis (EDA) using:</a:t>
            </a: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Correlation Heatmap: </a:t>
            </a:r>
            <a:r>
              <a:rPr lang="en-US" sz="1800" dirty="0">
                <a:latin typeface="Times New Roman" panose="02020603050405020304" pitchFamily="18" charset="0"/>
                <a:cs typeface="Times New Roman" panose="02020603050405020304" pitchFamily="18" charset="0"/>
              </a:rPr>
              <a:t>Showed a strong correlation between total minutes and total charges, confirming their redundancy but importance.</a:t>
            </a:r>
          </a:p>
          <a:p>
            <a:pPr marL="285750" indent="-285750" algn="l">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Pairplot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Highlighted differences in feature distributions between churned and non-churned customers.</a:t>
            </a: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3D Scatter Plot: </a:t>
            </a:r>
            <a:r>
              <a:rPr lang="en-US" sz="1800" dirty="0">
                <a:latin typeface="Times New Roman" panose="02020603050405020304" pitchFamily="18" charset="0"/>
                <a:cs typeface="Times New Roman" panose="02020603050405020304" pitchFamily="18" charset="0"/>
              </a:rPr>
              <a:t>Visualized the separation of churned vs. non-churned customers across the new features."</a:t>
            </a:r>
          </a:p>
          <a:p>
            <a:pPr algn="l"/>
            <a:endParaRPr lang="en-US" dirty="0"/>
          </a:p>
        </p:txBody>
      </p:sp>
      <p:pic>
        <p:nvPicPr>
          <p:cNvPr id="5" name="Picture 4">
            <a:extLst>
              <a:ext uri="{FF2B5EF4-FFF2-40B4-BE49-F238E27FC236}">
                <a16:creationId xmlns:a16="http://schemas.microsoft.com/office/drawing/2014/main" id="{3000F073-B7FD-1D04-3FCF-772C9A59D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2827468"/>
            <a:ext cx="4616687" cy="3772094"/>
          </a:xfrm>
          <a:prstGeom prst="rect">
            <a:avLst/>
          </a:prstGeom>
        </p:spPr>
      </p:pic>
    </p:spTree>
    <p:extLst>
      <p:ext uri="{BB962C8B-B14F-4D97-AF65-F5344CB8AC3E}">
        <p14:creationId xmlns:p14="http://schemas.microsoft.com/office/powerpoint/2010/main" val="26830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13CA-F605-7D39-5566-3ADBDE848962}"/>
              </a:ext>
            </a:extLst>
          </p:cNvPr>
          <p:cNvSpPr>
            <a:spLocks noGrp="1"/>
          </p:cNvSpPr>
          <p:nvPr>
            <p:ph type="title"/>
          </p:nvPr>
        </p:nvSpPr>
        <p:spPr>
          <a:xfrm>
            <a:off x="838200" y="365126"/>
            <a:ext cx="10515600" cy="825046"/>
          </a:xfrm>
        </p:spPr>
        <p:txBody>
          <a:bodyPr>
            <a:normAutofit/>
          </a:bodyPr>
          <a:lstStyle/>
          <a:p>
            <a:pPr algn="ctr"/>
            <a:r>
              <a:rPr lang="en-US" sz="3200" b="1" dirty="0">
                <a:latin typeface="Times New Roman" panose="02020603050405020304" pitchFamily="18" charset="0"/>
                <a:cs typeface="Times New Roman" panose="02020603050405020304" pitchFamily="18" charset="0"/>
              </a:rPr>
              <a:t>MODELING</a:t>
            </a:r>
          </a:p>
        </p:txBody>
      </p:sp>
      <p:sp>
        <p:nvSpPr>
          <p:cNvPr id="3" name="Content Placeholder 2">
            <a:extLst>
              <a:ext uri="{FF2B5EF4-FFF2-40B4-BE49-F238E27FC236}">
                <a16:creationId xmlns:a16="http://schemas.microsoft.com/office/drawing/2014/main" id="{FFFA45A5-9047-5270-A3D0-3E482EAD0E3A}"/>
              </a:ext>
            </a:extLst>
          </p:cNvPr>
          <p:cNvSpPr>
            <a:spLocks noGrp="1"/>
          </p:cNvSpPr>
          <p:nvPr>
            <p:ph idx="1"/>
          </p:nvPr>
        </p:nvSpPr>
        <p:spPr>
          <a:xfrm>
            <a:off x="838200" y="1676399"/>
            <a:ext cx="10515600" cy="4318001"/>
          </a:xfrm>
        </p:spPr>
        <p:txBody>
          <a:bodyPr>
            <a:normAutofit/>
          </a:bodyPr>
          <a:lstStyle/>
          <a:p>
            <a:pPr marL="0" marR="0" indent="0">
              <a:lnSpc>
                <a:spcPct val="107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Baseline Model:</a:t>
            </a:r>
          </a:p>
          <a:p>
            <a:pPr>
              <a:lnSpc>
                <a:spcPct val="107000"/>
              </a:lnSpc>
              <a:spcAft>
                <a:spcPts val="800"/>
              </a:spcAft>
            </a:pPr>
            <a:r>
              <a:rPr lang="en-US" sz="1800" i="0" dirty="0">
                <a:solidFill>
                  <a:srgbClr val="1F2328"/>
                </a:solidFill>
                <a:effectLst/>
                <a:latin typeface="Times New Roman" panose="02020603050405020304" pitchFamily="18" charset="0"/>
                <a:cs typeface="Times New Roman" panose="02020603050405020304" pitchFamily="18" charset="0"/>
              </a:rPr>
              <a:t>Implemented a Logistic Regression model, but it struggled with recall for the churn class.</a:t>
            </a:r>
          </a:p>
          <a:p>
            <a:pPr marL="0" indent="0">
              <a:lnSpc>
                <a:spcPct val="107000"/>
              </a:lnSpc>
              <a:spcAft>
                <a:spcPts val="800"/>
              </a:spcAft>
              <a:buNone/>
            </a:pPr>
            <a:r>
              <a:rPr lang="en-US" sz="1800" b="1" i="0" dirty="0">
                <a:solidFill>
                  <a:srgbClr val="1F2328"/>
                </a:solidFill>
                <a:effectLst/>
                <a:latin typeface="Times New Roman" panose="02020603050405020304" pitchFamily="18" charset="0"/>
                <a:cs typeface="Times New Roman" panose="02020603050405020304" pitchFamily="18" charset="0"/>
              </a:rPr>
              <a:t>Improved model:</a:t>
            </a:r>
          </a:p>
          <a:p>
            <a:pPr>
              <a:lnSpc>
                <a:spcPct val="107000"/>
              </a:lnSpc>
              <a:spcAft>
                <a:spcPts val="800"/>
              </a:spcAft>
            </a:pPr>
            <a:r>
              <a:rPr lang="en-US" sz="1800" i="0" dirty="0">
                <a:solidFill>
                  <a:srgbClr val="1F2328"/>
                </a:solidFill>
                <a:effectLst/>
                <a:latin typeface="Times New Roman" panose="02020603050405020304" pitchFamily="18" charset="0"/>
                <a:cs typeface="Times New Roman" panose="02020603050405020304" pitchFamily="18" charset="0"/>
              </a:rPr>
              <a:t>Tested Random Forest, which showed significantly better performance in recall and precision.</a:t>
            </a:r>
          </a:p>
          <a:p>
            <a:pPr marL="0" indent="0">
              <a:lnSpc>
                <a:spcPct val="107000"/>
              </a:lnSpc>
              <a:spcAft>
                <a:spcPts val="800"/>
              </a:spcAft>
              <a:buNone/>
            </a:pPr>
            <a:r>
              <a:rPr lang="en-US" sz="1800" b="1" i="0" dirty="0">
                <a:solidFill>
                  <a:srgbClr val="1F2328"/>
                </a:solidFill>
                <a:effectLst/>
                <a:latin typeface="Times New Roman" panose="02020603050405020304" pitchFamily="18" charset="0"/>
                <a:cs typeface="Times New Roman" panose="02020603050405020304" pitchFamily="18" charset="0"/>
              </a:rPr>
              <a:t>Threshold Optimization:</a:t>
            </a:r>
          </a:p>
          <a:p>
            <a:pPr>
              <a:lnSpc>
                <a:spcPct val="107000"/>
              </a:lnSpc>
              <a:spcAft>
                <a:spcPts val="800"/>
              </a:spcAft>
            </a:pPr>
            <a:r>
              <a:rPr lang="en-US" sz="1800" i="0" dirty="0">
                <a:solidFill>
                  <a:srgbClr val="1F2328"/>
                </a:solidFill>
                <a:effectLst/>
                <a:latin typeface="Times New Roman" panose="02020603050405020304" pitchFamily="18" charset="0"/>
                <a:cs typeface="Times New Roman" panose="02020603050405020304" pitchFamily="18" charset="0"/>
              </a:rPr>
              <a:t>Instead of using the default 0.5 threshold, I optimized the decision threshold by analyzing precision-recall trade-offs to maximize the F1-score for the churn class.</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Fine-tuned to balance recall and precision, prioritizing the identification of at-risk customers.</a:t>
            </a:r>
          </a:p>
          <a:p>
            <a:pPr marL="0" indent="0">
              <a:lnSpc>
                <a:spcPct val="107000"/>
              </a:lnSpc>
              <a:spcAft>
                <a:spcPts val="800"/>
              </a:spcAft>
              <a:buNone/>
            </a:pPr>
            <a:endParaRPr lang="en-US" sz="1800" i="0" dirty="0">
              <a:solidFill>
                <a:srgbClr val="1F2328"/>
              </a:solidFill>
              <a:effectLst/>
              <a:latin typeface="Times New Roman" panose="02020603050405020304" pitchFamily="18" charset="0"/>
              <a:cs typeface="Times New Roman" panose="02020603050405020304" pitchFamily="18" charset="0"/>
            </a:endParaRPr>
          </a:p>
          <a:p>
            <a:pPr marL="0" marR="0" lvl="0" indent="0">
              <a:lnSpc>
                <a:spcPct val="107000"/>
              </a:lnSpc>
              <a:spcAft>
                <a:spcPts val="800"/>
              </a:spcAft>
              <a:buSzPts val="1000"/>
              <a:buNone/>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787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BAAA-E23B-E94F-3F9E-871B9F7F9C2C}"/>
              </a:ext>
            </a:extLst>
          </p:cNvPr>
          <p:cNvSpPr>
            <a:spLocks noGrp="1"/>
          </p:cNvSpPr>
          <p:nvPr>
            <p:ph type="title"/>
          </p:nvPr>
        </p:nvSpPr>
        <p:spPr>
          <a:xfrm>
            <a:off x="838200" y="213360"/>
            <a:ext cx="10515600" cy="782320"/>
          </a:xfrm>
        </p:spPr>
        <p:txBody>
          <a:bodyPr>
            <a:normAutofit/>
          </a:bodyPr>
          <a:lstStyle/>
          <a:p>
            <a:pPr algn="ctr"/>
            <a:r>
              <a:rPr lang="en-US" sz="3200" b="1"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FE37A304-A614-3009-D96E-426E83CD2573}"/>
              </a:ext>
            </a:extLst>
          </p:cNvPr>
          <p:cNvSpPr>
            <a:spLocks noGrp="1"/>
          </p:cNvSpPr>
          <p:nvPr>
            <p:ph idx="1"/>
          </p:nvPr>
        </p:nvSpPr>
        <p:spPr>
          <a:xfrm>
            <a:off x="838200" y="1229360"/>
            <a:ext cx="10515600" cy="5537200"/>
          </a:xfrm>
        </p:spPr>
        <p:txBody>
          <a:bodyPr>
            <a:normAutofit/>
          </a:bodyPr>
          <a:lstStyle/>
          <a:p>
            <a:pPr marL="0" marR="0" indent="0">
              <a:lnSpc>
                <a:spcPct val="10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Metrics: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Precision: 73% for the churn class.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Recall: 87% for the churn class.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F1-score: 80% for the churn class.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Overall Accuracy: 93%.</a:t>
            </a:r>
          </a:p>
          <a:p>
            <a:pPr marL="0" indent="0">
              <a:lnSpc>
                <a:spcPct val="100000"/>
              </a:lnSpc>
              <a:buNone/>
            </a:pPr>
            <a:r>
              <a:rPr lang="en-US" sz="1800" b="1" dirty="0">
                <a:latin typeface="Times New Roman" panose="02020603050405020304" pitchFamily="18" charset="0"/>
                <a:cs typeface="Times New Roman" panose="02020603050405020304" pitchFamily="18" charset="0"/>
              </a:rPr>
              <a:t>Confusion Matrix:</a:t>
            </a:r>
          </a:p>
          <a:p>
            <a:pPr>
              <a:lnSpc>
                <a:spcPct val="150000"/>
              </a:lnSpc>
            </a:pPr>
            <a:r>
              <a:rPr lang="en-US" sz="1800" dirty="0">
                <a:latin typeface="Times New Roman" panose="02020603050405020304" pitchFamily="18" charset="0"/>
                <a:cs typeface="Times New Roman" panose="02020603050405020304" pitchFamily="18" charset="0"/>
              </a:rPr>
              <a:t>The confusion matrix shows that the model correctly predicts a significant portion of both churn and non-churn cases while maintaining a balanced trade-off between precision and recall.</a:t>
            </a:r>
          </a:p>
        </p:txBody>
      </p:sp>
      <p:graphicFrame>
        <p:nvGraphicFramePr>
          <p:cNvPr id="6" name="Table 5">
            <a:extLst>
              <a:ext uri="{FF2B5EF4-FFF2-40B4-BE49-F238E27FC236}">
                <a16:creationId xmlns:a16="http://schemas.microsoft.com/office/drawing/2014/main" id="{472E8A84-5B72-BA17-23BF-C5CCB31131E8}"/>
              </a:ext>
            </a:extLst>
          </p:cNvPr>
          <p:cNvGraphicFramePr>
            <a:graphicFrameLocks noGrp="1"/>
          </p:cNvGraphicFramePr>
          <p:nvPr>
            <p:extLst>
              <p:ext uri="{D42A27DB-BD31-4B8C-83A1-F6EECF244321}">
                <p14:modId xmlns:p14="http://schemas.microsoft.com/office/powerpoint/2010/main" val="779217293"/>
              </p:ext>
            </p:extLst>
          </p:nvPr>
        </p:nvGraphicFramePr>
        <p:xfrm>
          <a:off x="3708400" y="5171440"/>
          <a:ext cx="5110480" cy="1100667"/>
        </p:xfrm>
        <a:graphic>
          <a:graphicData uri="http://schemas.openxmlformats.org/drawingml/2006/table">
            <a:tbl>
              <a:tblPr firstRow="1" bandRow="1">
                <a:tableStyleId>{5C22544A-7EE6-4342-B048-85BDC9FD1C3A}</a:tableStyleId>
              </a:tblPr>
              <a:tblGrid>
                <a:gridCol w="2138853">
                  <a:extLst>
                    <a:ext uri="{9D8B030D-6E8A-4147-A177-3AD203B41FA5}">
                      <a16:colId xmlns:a16="http://schemas.microsoft.com/office/drawing/2014/main" val="541970355"/>
                    </a:ext>
                  </a:extLst>
                </a:gridCol>
                <a:gridCol w="1567966">
                  <a:extLst>
                    <a:ext uri="{9D8B030D-6E8A-4147-A177-3AD203B41FA5}">
                      <a16:colId xmlns:a16="http://schemas.microsoft.com/office/drawing/2014/main" val="197082277"/>
                    </a:ext>
                  </a:extLst>
                </a:gridCol>
                <a:gridCol w="1403661">
                  <a:extLst>
                    <a:ext uri="{9D8B030D-6E8A-4147-A177-3AD203B41FA5}">
                      <a16:colId xmlns:a16="http://schemas.microsoft.com/office/drawing/2014/main" val="1005398037"/>
                    </a:ext>
                  </a:extLst>
                </a:gridCol>
              </a:tblGrid>
              <a:tr h="358987">
                <a:tc>
                  <a:txBody>
                    <a:bodyPr/>
                    <a:lstStyle/>
                    <a:p>
                      <a:r>
                        <a:rPr lang="en-US" sz="1800" dirty="0">
                          <a:solidFill>
                            <a:schemeClr val="tx1"/>
                          </a:solidFill>
                          <a:latin typeface="Times New Roman" panose="02020603050405020304" pitchFamily="18" charset="0"/>
                          <a:cs typeface="Times New Roman" panose="02020603050405020304" pitchFamily="18" charset="0"/>
                        </a:rPr>
                        <a:t>Actual/Predicted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No 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3432095"/>
                  </a:ext>
                </a:extLst>
              </a:tr>
              <a:tr h="358987">
                <a:tc>
                  <a:txBody>
                    <a:bodyPr/>
                    <a:lstStyle/>
                    <a:p>
                      <a:r>
                        <a:rPr lang="en-US" sz="1800" b="1" dirty="0">
                          <a:latin typeface="Times New Roman" panose="02020603050405020304" pitchFamily="18" charset="0"/>
                          <a:cs typeface="Times New Roman" panose="02020603050405020304" pitchFamily="18" charset="0"/>
                        </a:rPr>
                        <a:t>No 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534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6316524"/>
                  </a:ext>
                </a:extLst>
              </a:tr>
              <a:tr h="369147">
                <a:tc>
                  <a:txBody>
                    <a:bodyPr/>
                    <a:lstStyle/>
                    <a:p>
                      <a:r>
                        <a:rPr lang="en-US" sz="1800" b="1" dirty="0">
                          <a:latin typeface="Times New Roman" panose="02020603050405020304" pitchFamily="18" charset="0"/>
                          <a:cs typeface="Times New Roman" panose="02020603050405020304" pitchFamily="18" charset="0"/>
                        </a:rPr>
                        <a:t>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5601641"/>
                  </a:ext>
                </a:extLst>
              </a:tr>
            </a:tbl>
          </a:graphicData>
        </a:graphic>
      </p:graphicFrame>
    </p:spTree>
    <p:extLst>
      <p:ext uri="{BB962C8B-B14F-4D97-AF65-F5344CB8AC3E}">
        <p14:creationId xmlns:p14="http://schemas.microsoft.com/office/powerpoint/2010/main" val="245703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7E93-72E0-F823-257A-7BDB0C94A6C3}"/>
              </a:ext>
            </a:extLst>
          </p:cNvPr>
          <p:cNvSpPr>
            <a:spLocks noGrp="1"/>
          </p:cNvSpPr>
          <p:nvPr>
            <p:ph type="title"/>
          </p:nvPr>
        </p:nvSpPr>
        <p:spPr>
          <a:xfrm>
            <a:off x="838200" y="365125"/>
            <a:ext cx="10236200" cy="721995"/>
          </a:xfrm>
        </p:spPr>
        <p:txBody>
          <a:bodyPr>
            <a:normAutofit/>
          </a:bodyPr>
          <a:lstStyle/>
          <a:p>
            <a:pPr algn="ctr"/>
            <a:r>
              <a:rPr lang="en-US" sz="3200" b="1"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579B91CE-F144-5FBF-3E32-AC42633A9FDF}"/>
              </a:ext>
            </a:extLst>
          </p:cNvPr>
          <p:cNvSpPr>
            <a:spLocks noGrp="1"/>
          </p:cNvSpPr>
          <p:nvPr>
            <p:ph idx="1"/>
          </p:nvPr>
        </p:nvSpPr>
        <p:spPr>
          <a:xfrm>
            <a:off x="838200" y="1825625"/>
            <a:ext cx="10515600" cy="2929255"/>
          </a:xfrm>
        </p:spPr>
        <p:txBody>
          <a:bodyPr/>
          <a:lstStyle/>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Target high-risk customers with personalized retention offers.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Enhance customer support by improving service training and reducing wait times.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Introduce flexible pricing plans and contract incentives to increase loyalty.</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Monitor customer usage patterns to provide proactive engagement strategies.</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a real-time churn monitoring system for quicker intervention.</a:t>
            </a:r>
          </a:p>
          <a:p>
            <a:endParaRPr lang="en-US" dirty="0"/>
          </a:p>
        </p:txBody>
      </p:sp>
    </p:spTree>
    <p:extLst>
      <p:ext uri="{BB962C8B-B14F-4D97-AF65-F5344CB8AC3E}">
        <p14:creationId xmlns:p14="http://schemas.microsoft.com/office/powerpoint/2010/main" val="253014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E297-A83C-4739-6A9C-069A37F52F6D}"/>
              </a:ext>
            </a:extLst>
          </p:cNvPr>
          <p:cNvSpPr>
            <a:spLocks noGrp="1"/>
          </p:cNvSpPr>
          <p:nvPr>
            <p:ph type="title"/>
          </p:nvPr>
        </p:nvSpPr>
        <p:spPr>
          <a:xfrm>
            <a:off x="838200" y="365125"/>
            <a:ext cx="10515600" cy="925195"/>
          </a:xfrm>
        </p:spPr>
        <p:txBody>
          <a:bodyPr>
            <a:normAutofit/>
          </a:bodyPr>
          <a:lstStyle/>
          <a:p>
            <a:pPr algn="ctr"/>
            <a:r>
              <a:rPr lang="en-US" sz="3200" b="1" dirty="0">
                <a:latin typeface="Times New Roman" panose="02020603050405020304" pitchFamily="18" charset="0"/>
                <a:cs typeface="Times New Roman" panose="02020603050405020304" pitchFamily="18" charset="0"/>
              </a:rPr>
              <a:t>NEXT STEPS</a:t>
            </a:r>
          </a:p>
        </p:txBody>
      </p:sp>
      <p:sp>
        <p:nvSpPr>
          <p:cNvPr id="3" name="Content Placeholder 2">
            <a:extLst>
              <a:ext uri="{FF2B5EF4-FFF2-40B4-BE49-F238E27FC236}">
                <a16:creationId xmlns:a16="http://schemas.microsoft.com/office/drawing/2014/main" id="{A1A34923-BF5B-0CB2-51F9-DA4C48D0DF38}"/>
              </a:ext>
            </a:extLst>
          </p:cNvPr>
          <p:cNvSpPr>
            <a:spLocks noGrp="1"/>
          </p:cNvSpPr>
          <p:nvPr>
            <p:ph idx="1"/>
          </p:nvPr>
        </p:nvSpPr>
        <p:spPr>
          <a:xfrm>
            <a:off x="838200" y="1757681"/>
            <a:ext cx="10515600" cy="3271519"/>
          </a:xfrm>
        </p:spPr>
        <p:txBody>
          <a:bodyPr/>
          <a:lstStyle/>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Deploy the model for real-time churn prediction.</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Continuously update and retrain the model with new customer data.</a:t>
            </a:r>
          </a:p>
          <a:p>
            <a:pPr marL="342900" marR="0" lvl="0" indent="-342900">
              <a:lnSpc>
                <a:spcPct val="100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Integrate model insights into SyriaTel’s CRM system for targeted retention strategies.</a:t>
            </a:r>
          </a:p>
          <a:p>
            <a:endParaRPr lang="en-US" dirty="0"/>
          </a:p>
        </p:txBody>
      </p:sp>
    </p:spTree>
    <p:extLst>
      <p:ext uri="{BB962C8B-B14F-4D97-AF65-F5344CB8AC3E}">
        <p14:creationId xmlns:p14="http://schemas.microsoft.com/office/powerpoint/2010/main" val="285341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DF2321-A158-F4F4-16A0-FF3C38D552D1}"/>
              </a:ext>
            </a:extLst>
          </p:cNvPr>
          <p:cNvSpPr>
            <a:spLocks noGrp="1"/>
          </p:cNvSpPr>
          <p:nvPr>
            <p:ph type="title"/>
          </p:nvPr>
        </p:nvSpPr>
        <p:spPr>
          <a:xfrm>
            <a:off x="838200" y="1046480"/>
            <a:ext cx="10515600" cy="4693920"/>
          </a:xfrm>
        </p:spPr>
        <p:txBody>
          <a:bodyPr/>
          <a:lstStyle/>
          <a:p>
            <a:pPr algn="ctr"/>
            <a:r>
              <a:rPr lang="en-US" sz="3600" b="1" dirty="0">
                <a:latin typeface="Times New Roman" panose="02020603050405020304" pitchFamily="18" charset="0"/>
                <a:cs typeface="Times New Roman" panose="02020603050405020304" pitchFamily="18" charset="0"/>
              </a:rPr>
              <a:t>THANK YOU</a:t>
            </a:r>
            <a:br>
              <a:rPr lang="en-US" sz="3200" b="1" dirty="0">
                <a:latin typeface="Times New Roman" panose="02020603050405020304" pitchFamily="18" charset="0"/>
                <a:cs typeface="Times New Roman" panose="02020603050405020304" pitchFamily="18" charset="0"/>
              </a:rPr>
            </a:br>
            <a:br>
              <a:rPr lang="en-US" dirty="0"/>
            </a:br>
            <a:r>
              <a:rPr lang="en-US" sz="2000" b="1"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37153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580</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SYRIATEL CUSTOMER CHURN PREDICTION</vt:lpstr>
      <vt:lpstr>OVERVIEW</vt:lpstr>
      <vt:lpstr>BUSINESS AND DATA UNDERSTANDING</vt:lpstr>
      <vt:lpstr>EXPLORATORY DATA ANALYSIS</vt:lpstr>
      <vt:lpstr>MODELING</vt:lpstr>
      <vt:lpstr>EVALUATION</vt:lpstr>
      <vt:lpstr>RECOMMENDATIONS</vt:lpstr>
      <vt:lpstr>NEXT STEPS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Gatero</dc:creator>
  <cp:lastModifiedBy>Michael Gatero</cp:lastModifiedBy>
  <cp:revision>5</cp:revision>
  <dcterms:created xsi:type="dcterms:W3CDTF">2025-02-22T11:28:25Z</dcterms:created>
  <dcterms:modified xsi:type="dcterms:W3CDTF">2025-02-23T12:12:24Z</dcterms:modified>
</cp:coreProperties>
</file>