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B4C03-F1FC-46DD-BC32-B27A326E585D}" v="225" dt="2023-11-06T20:13:20.021"/>
    <p1510:client id="{A5A9539C-079C-4A80-933A-158E8190B09A}" v="152" dt="2023-11-06T20:48:54.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A407E-9A11-4B74-AE66-1089F80EB09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67CEFFB-DA8D-4464-89BC-2C74D86ED05B}">
      <dgm:prSet/>
      <dgm:spPr/>
      <dgm:t>
        <a:bodyPr/>
        <a:lstStyle/>
        <a:p>
          <a:r>
            <a:rPr lang="en-US"/>
            <a:t>Κάθε χρόνο στην Ελλάδα παρατηρούμε φαινόμενα πυρκαγιών σε δασικές περιοχές, με αποτέλεσμα να καταστρέφονται μεγάλες εκτάσεις πρασίνου. Τον τελευταίο χρόνο έχουν καεί περίπου 1.8 εκατομμύρια στρέμματα δασικής έκτασης σε όλη την Ελλάδα.</a:t>
          </a:r>
        </a:p>
      </dgm:t>
    </dgm:pt>
    <dgm:pt modelId="{B658C62C-21FA-446A-A947-E28E03532B30}" type="parTrans" cxnId="{66CA0F01-AE2A-4FEF-AF7E-060800F9A8D4}">
      <dgm:prSet/>
      <dgm:spPr/>
      <dgm:t>
        <a:bodyPr/>
        <a:lstStyle/>
        <a:p>
          <a:endParaRPr lang="en-US"/>
        </a:p>
      </dgm:t>
    </dgm:pt>
    <dgm:pt modelId="{7DE57CE0-9FAE-482C-85F2-CDFC13B69350}" type="sibTrans" cxnId="{66CA0F01-AE2A-4FEF-AF7E-060800F9A8D4}">
      <dgm:prSet/>
      <dgm:spPr/>
      <dgm:t>
        <a:bodyPr/>
        <a:lstStyle/>
        <a:p>
          <a:endParaRPr lang="en-US"/>
        </a:p>
      </dgm:t>
    </dgm:pt>
    <dgm:pt modelId="{E76F71A2-05F6-451D-93DC-02CAD4E83EFA}">
      <dgm:prSet/>
      <dgm:spPr/>
      <dgm:t>
        <a:bodyPr/>
        <a:lstStyle/>
        <a:p>
          <a:r>
            <a:rPr lang="en-US"/>
            <a:t>Ο σκοπός αυτού του πρότζεκτ είναι η σχεδίαση ενός συστήματος για την πρόβλεψη επικινδυνότητας πυρκαγίας σε μια περιοχή και κυρίως την έγκαιρη ανίχνευση ενεργών εστιών πυρκαγίας σε όσο το δυνατό μικρότερο χρόνο από την ώρα εκδήλωσης τους, έτσι ώστε να κινητοποιηθούν άμεσα οι μηχανισμοί πυρόσβεσης.</a:t>
          </a:r>
        </a:p>
      </dgm:t>
    </dgm:pt>
    <dgm:pt modelId="{C7FFBB07-5279-4371-BBCE-A9877A272C9F}" type="parTrans" cxnId="{658DB3B3-A112-46F7-8CA4-06257FB003BE}">
      <dgm:prSet/>
      <dgm:spPr/>
      <dgm:t>
        <a:bodyPr/>
        <a:lstStyle/>
        <a:p>
          <a:endParaRPr lang="en-US"/>
        </a:p>
      </dgm:t>
    </dgm:pt>
    <dgm:pt modelId="{699378EC-B145-45D8-BF7D-1EFEBB84360C}" type="sibTrans" cxnId="{658DB3B3-A112-46F7-8CA4-06257FB003BE}">
      <dgm:prSet/>
      <dgm:spPr/>
      <dgm:t>
        <a:bodyPr/>
        <a:lstStyle/>
        <a:p>
          <a:endParaRPr lang="en-US"/>
        </a:p>
      </dgm:t>
    </dgm:pt>
    <dgm:pt modelId="{03FB3DD3-18ED-4765-BD0F-A803C9A77D89}" type="pres">
      <dgm:prSet presAssocID="{4E3A407E-9A11-4B74-AE66-1089F80EB093}" presName="hierChild1" presStyleCnt="0">
        <dgm:presLayoutVars>
          <dgm:chPref val="1"/>
          <dgm:dir/>
          <dgm:animOne val="branch"/>
          <dgm:animLvl val="lvl"/>
          <dgm:resizeHandles/>
        </dgm:presLayoutVars>
      </dgm:prSet>
      <dgm:spPr/>
    </dgm:pt>
    <dgm:pt modelId="{69550007-5E6C-4D79-8A75-9E33C47C8D1A}" type="pres">
      <dgm:prSet presAssocID="{E67CEFFB-DA8D-4464-89BC-2C74D86ED05B}" presName="hierRoot1" presStyleCnt="0"/>
      <dgm:spPr/>
    </dgm:pt>
    <dgm:pt modelId="{6C85C8BE-7562-48B0-BEAB-9AEFC277F20B}" type="pres">
      <dgm:prSet presAssocID="{E67CEFFB-DA8D-4464-89BC-2C74D86ED05B}" presName="composite" presStyleCnt="0"/>
      <dgm:spPr/>
    </dgm:pt>
    <dgm:pt modelId="{E16BD3AB-C489-41AB-8897-D32D224031C8}" type="pres">
      <dgm:prSet presAssocID="{E67CEFFB-DA8D-4464-89BC-2C74D86ED05B}" presName="background" presStyleLbl="node0" presStyleIdx="0" presStyleCnt="2"/>
      <dgm:spPr/>
    </dgm:pt>
    <dgm:pt modelId="{CDD70DD8-4D4C-4BA4-890A-779A7F61A3B6}" type="pres">
      <dgm:prSet presAssocID="{E67CEFFB-DA8D-4464-89BC-2C74D86ED05B}" presName="text" presStyleLbl="fgAcc0" presStyleIdx="0" presStyleCnt="2">
        <dgm:presLayoutVars>
          <dgm:chPref val="3"/>
        </dgm:presLayoutVars>
      </dgm:prSet>
      <dgm:spPr/>
    </dgm:pt>
    <dgm:pt modelId="{3CFCBAAA-C72C-4984-BCB7-ADD41B9EE411}" type="pres">
      <dgm:prSet presAssocID="{E67CEFFB-DA8D-4464-89BC-2C74D86ED05B}" presName="hierChild2" presStyleCnt="0"/>
      <dgm:spPr/>
    </dgm:pt>
    <dgm:pt modelId="{F7D7A345-01F8-4CA5-9771-F00C4958EEC6}" type="pres">
      <dgm:prSet presAssocID="{E76F71A2-05F6-451D-93DC-02CAD4E83EFA}" presName="hierRoot1" presStyleCnt="0"/>
      <dgm:spPr/>
    </dgm:pt>
    <dgm:pt modelId="{A0BB5A3A-8677-41EB-9439-B44565987F06}" type="pres">
      <dgm:prSet presAssocID="{E76F71A2-05F6-451D-93DC-02CAD4E83EFA}" presName="composite" presStyleCnt="0"/>
      <dgm:spPr/>
    </dgm:pt>
    <dgm:pt modelId="{9A4DE9B9-2C63-4FDE-934F-4F64B1CD1FCE}" type="pres">
      <dgm:prSet presAssocID="{E76F71A2-05F6-451D-93DC-02CAD4E83EFA}" presName="background" presStyleLbl="node0" presStyleIdx="1" presStyleCnt="2"/>
      <dgm:spPr/>
    </dgm:pt>
    <dgm:pt modelId="{E4CFEEA3-D4CF-42D9-A01A-D7C3255187CE}" type="pres">
      <dgm:prSet presAssocID="{E76F71A2-05F6-451D-93DC-02CAD4E83EFA}" presName="text" presStyleLbl="fgAcc0" presStyleIdx="1" presStyleCnt="2">
        <dgm:presLayoutVars>
          <dgm:chPref val="3"/>
        </dgm:presLayoutVars>
      </dgm:prSet>
      <dgm:spPr/>
    </dgm:pt>
    <dgm:pt modelId="{468E0A4B-3AE7-49F9-960E-59AB65B0CD58}" type="pres">
      <dgm:prSet presAssocID="{E76F71A2-05F6-451D-93DC-02CAD4E83EFA}" presName="hierChild2" presStyleCnt="0"/>
      <dgm:spPr/>
    </dgm:pt>
  </dgm:ptLst>
  <dgm:cxnLst>
    <dgm:cxn modelId="{66CA0F01-AE2A-4FEF-AF7E-060800F9A8D4}" srcId="{4E3A407E-9A11-4B74-AE66-1089F80EB093}" destId="{E67CEFFB-DA8D-4464-89BC-2C74D86ED05B}" srcOrd="0" destOrd="0" parTransId="{B658C62C-21FA-446A-A947-E28E03532B30}" sibTransId="{7DE57CE0-9FAE-482C-85F2-CDFC13B69350}"/>
    <dgm:cxn modelId="{20A5DE19-0C71-49F2-8C1B-7292569A5E8C}" type="presOf" srcId="{4E3A407E-9A11-4B74-AE66-1089F80EB093}" destId="{03FB3DD3-18ED-4765-BD0F-A803C9A77D89}" srcOrd="0" destOrd="0" presId="urn:microsoft.com/office/officeart/2005/8/layout/hierarchy1"/>
    <dgm:cxn modelId="{27DD1030-0EFB-454C-87AC-046D0500FAEE}" type="presOf" srcId="{E76F71A2-05F6-451D-93DC-02CAD4E83EFA}" destId="{E4CFEEA3-D4CF-42D9-A01A-D7C3255187CE}" srcOrd="0" destOrd="0" presId="urn:microsoft.com/office/officeart/2005/8/layout/hierarchy1"/>
    <dgm:cxn modelId="{C1134674-3BD1-4A59-83B6-6B200D0BB51D}" type="presOf" srcId="{E67CEFFB-DA8D-4464-89BC-2C74D86ED05B}" destId="{CDD70DD8-4D4C-4BA4-890A-779A7F61A3B6}" srcOrd="0" destOrd="0" presId="urn:microsoft.com/office/officeart/2005/8/layout/hierarchy1"/>
    <dgm:cxn modelId="{658DB3B3-A112-46F7-8CA4-06257FB003BE}" srcId="{4E3A407E-9A11-4B74-AE66-1089F80EB093}" destId="{E76F71A2-05F6-451D-93DC-02CAD4E83EFA}" srcOrd="1" destOrd="0" parTransId="{C7FFBB07-5279-4371-BBCE-A9877A272C9F}" sibTransId="{699378EC-B145-45D8-BF7D-1EFEBB84360C}"/>
    <dgm:cxn modelId="{BDBD2C12-961D-49BA-86A0-CC640D5F1E6E}" type="presParOf" srcId="{03FB3DD3-18ED-4765-BD0F-A803C9A77D89}" destId="{69550007-5E6C-4D79-8A75-9E33C47C8D1A}" srcOrd="0" destOrd="0" presId="urn:microsoft.com/office/officeart/2005/8/layout/hierarchy1"/>
    <dgm:cxn modelId="{F20462DC-3A10-407A-9185-EC5954C1BB1D}" type="presParOf" srcId="{69550007-5E6C-4D79-8A75-9E33C47C8D1A}" destId="{6C85C8BE-7562-48B0-BEAB-9AEFC277F20B}" srcOrd="0" destOrd="0" presId="urn:microsoft.com/office/officeart/2005/8/layout/hierarchy1"/>
    <dgm:cxn modelId="{3F533C46-CAA8-4566-B7FA-E12818AC6EB5}" type="presParOf" srcId="{6C85C8BE-7562-48B0-BEAB-9AEFC277F20B}" destId="{E16BD3AB-C489-41AB-8897-D32D224031C8}" srcOrd="0" destOrd="0" presId="urn:microsoft.com/office/officeart/2005/8/layout/hierarchy1"/>
    <dgm:cxn modelId="{4BAA0DC9-DAF7-4EE5-93B0-34675A5A9A33}" type="presParOf" srcId="{6C85C8BE-7562-48B0-BEAB-9AEFC277F20B}" destId="{CDD70DD8-4D4C-4BA4-890A-779A7F61A3B6}" srcOrd="1" destOrd="0" presId="urn:microsoft.com/office/officeart/2005/8/layout/hierarchy1"/>
    <dgm:cxn modelId="{4DB23825-BC3A-4819-838E-C2901E7F9331}" type="presParOf" srcId="{69550007-5E6C-4D79-8A75-9E33C47C8D1A}" destId="{3CFCBAAA-C72C-4984-BCB7-ADD41B9EE411}" srcOrd="1" destOrd="0" presId="urn:microsoft.com/office/officeart/2005/8/layout/hierarchy1"/>
    <dgm:cxn modelId="{10EFBEAF-DD8B-4B70-BE67-C4671C36E45A}" type="presParOf" srcId="{03FB3DD3-18ED-4765-BD0F-A803C9A77D89}" destId="{F7D7A345-01F8-4CA5-9771-F00C4958EEC6}" srcOrd="1" destOrd="0" presId="urn:microsoft.com/office/officeart/2005/8/layout/hierarchy1"/>
    <dgm:cxn modelId="{83FD1433-49FD-483C-91E8-6F32FCF9E83F}" type="presParOf" srcId="{F7D7A345-01F8-4CA5-9771-F00C4958EEC6}" destId="{A0BB5A3A-8677-41EB-9439-B44565987F06}" srcOrd="0" destOrd="0" presId="urn:microsoft.com/office/officeart/2005/8/layout/hierarchy1"/>
    <dgm:cxn modelId="{BAD8FA63-E343-4053-BE80-957B3EBD8DF5}" type="presParOf" srcId="{A0BB5A3A-8677-41EB-9439-B44565987F06}" destId="{9A4DE9B9-2C63-4FDE-934F-4F64B1CD1FCE}" srcOrd="0" destOrd="0" presId="urn:microsoft.com/office/officeart/2005/8/layout/hierarchy1"/>
    <dgm:cxn modelId="{4AD55B32-ECBD-42D1-BA1E-B39B3CFD9B36}" type="presParOf" srcId="{A0BB5A3A-8677-41EB-9439-B44565987F06}" destId="{E4CFEEA3-D4CF-42D9-A01A-D7C3255187CE}" srcOrd="1" destOrd="0" presId="urn:microsoft.com/office/officeart/2005/8/layout/hierarchy1"/>
    <dgm:cxn modelId="{F0E7A8C0-F8C5-4C5C-B2BA-535F94312E29}" type="presParOf" srcId="{F7D7A345-01F8-4CA5-9771-F00C4958EEC6}" destId="{468E0A4B-3AE7-49F9-960E-59AB65B0CD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D4A323-72CB-4A5A-9C68-5A88858C5325}"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238338B4-C51F-4B71-91CA-DB9B125DA137}">
      <dgm:prSet phldr="0"/>
      <dgm:spPr/>
      <dgm:t>
        <a:bodyPr/>
        <a:lstStyle/>
        <a:p>
          <a:pPr rtl="0"/>
          <a:r>
            <a:rPr lang="en-US" dirty="0" err="1"/>
            <a:t>Εγκ</a:t>
          </a:r>
          <a:r>
            <a:rPr lang="en-US" dirty="0"/>
            <a:t>α</a:t>
          </a:r>
          <a:r>
            <a:rPr lang="en-US" dirty="0" err="1"/>
            <a:t>τάστ</a:t>
          </a:r>
          <a:r>
            <a:rPr lang="en-US" dirty="0"/>
            <a:t>α</a:t>
          </a:r>
          <a:r>
            <a:rPr lang="en-US" dirty="0" err="1"/>
            <a:t>ση</a:t>
          </a:r>
          <a:r>
            <a:rPr lang="en-US" dirty="0">
              <a:latin typeface="Calibri Light" panose="020F0302020204030204"/>
            </a:rPr>
            <a:t> </a:t>
          </a:r>
          <a:r>
            <a:rPr lang="en-US" dirty="0" err="1"/>
            <a:t>συστήμ</a:t>
          </a:r>
          <a:r>
            <a:rPr lang="en-US" dirty="0"/>
            <a:t>α</a:t>
          </a:r>
          <a:r>
            <a:rPr lang="en-US" dirty="0" err="1"/>
            <a:t>τος</a:t>
          </a:r>
          <a:r>
            <a:rPr lang="en-US" dirty="0">
              <a:latin typeface="Calibri Light" panose="020F0302020204030204"/>
            </a:rPr>
            <a:t> </a:t>
          </a:r>
        </a:p>
      </dgm:t>
    </dgm:pt>
    <dgm:pt modelId="{93E65A11-258A-435B-9A53-8D91A3F02CD5}" type="parTrans" cxnId="{5DE2F888-90ED-4A55-824D-0F56387C178E}">
      <dgm:prSet/>
      <dgm:spPr/>
    </dgm:pt>
    <dgm:pt modelId="{017E3944-412C-42BB-9B4C-BDD42D33F785}" type="sibTrans" cxnId="{5DE2F888-90ED-4A55-824D-0F56387C178E}">
      <dgm:prSet/>
      <dgm:spPr/>
    </dgm:pt>
    <dgm:pt modelId="{AE007640-F39D-4F00-AF60-983DA6DBDA34}">
      <dgm:prSet phldr="0"/>
      <dgm:spPr/>
      <dgm:t>
        <a:bodyPr/>
        <a:lstStyle/>
        <a:p>
          <a:r>
            <a:rPr lang="en-US" dirty="0" err="1"/>
            <a:t>Ειδο</a:t>
          </a:r>
          <a:r>
            <a:rPr lang="en-US" dirty="0"/>
            <a:t>π</a:t>
          </a:r>
          <a:r>
            <a:rPr lang="en-US" dirty="0" err="1"/>
            <a:t>οίηση</a:t>
          </a:r>
          <a:r>
            <a:rPr lang="en-US" dirty="0"/>
            <a:t> </a:t>
          </a:r>
          <a:r>
            <a:rPr lang="en-US" dirty="0" err="1"/>
            <a:t>χειρηστή</a:t>
          </a:r>
          <a:r>
            <a:rPr lang="en-US" dirty="0"/>
            <a:t> &amp; επιβεβα</a:t>
          </a:r>
          <a:r>
            <a:rPr lang="en-US" dirty="0" err="1"/>
            <a:t>ίωση</a:t>
          </a:r>
          <a:endParaRPr lang="en-US" dirty="0"/>
        </a:p>
      </dgm:t>
    </dgm:pt>
    <dgm:pt modelId="{B3CFBE2A-B248-4B36-A00F-A9D893F45D77}" type="parTrans" cxnId="{C02ED3C7-B59A-4F6F-AD44-52EAC06ABFCA}">
      <dgm:prSet/>
      <dgm:spPr/>
    </dgm:pt>
    <dgm:pt modelId="{D8022293-1BC0-46A2-B4E1-B13BC1A75FA5}" type="sibTrans" cxnId="{C02ED3C7-B59A-4F6F-AD44-52EAC06ABFCA}">
      <dgm:prSet/>
      <dgm:spPr/>
    </dgm:pt>
    <dgm:pt modelId="{7D6C1B93-E652-4175-8D51-441A4F9CACCA}">
      <dgm:prSet phldr="0"/>
      <dgm:spPr/>
      <dgm:t>
        <a:bodyPr/>
        <a:lstStyle/>
        <a:p>
          <a:r>
            <a:rPr lang="en-US" dirty="0" err="1"/>
            <a:t>Ανίχνευση</a:t>
          </a:r>
          <a:r>
            <a:rPr lang="en-US" dirty="0"/>
            <a:t> π</a:t>
          </a:r>
          <a:r>
            <a:rPr lang="en-US" dirty="0" err="1"/>
            <a:t>υρκ</a:t>
          </a:r>
          <a:r>
            <a:rPr lang="en-US" dirty="0"/>
            <a:t>α</a:t>
          </a:r>
          <a:r>
            <a:rPr lang="en-US" dirty="0" err="1"/>
            <a:t>γί</a:t>
          </a:r>
          <a:r>
            <a:rPr lang="en-US" dirty="0"/>
            <a:t>ας</a:t>
          </a:r>
          <a:r>
            <a:rPr lang="en-US" dirty="0">
              <a:latin typeface="Calibri Light" panose="020F0302020204030204"/>
            </a:rPr>
            <a:t> </a:t>
          </a:r>
          <a:endParaRPr lang="en-US" dirty="0"/>
        </a:p>
      </dgm:t>
    </dgm:pt>
    <dgm:pt modelId="{D492B984-437A-42E8-B6D9-00665B1807B8}" type="parTrans" cxnId="{8574FE9D-4D6E-45F1-BA2B-C5403340D439}">
      <dgm:prSet/>
      <dgm:spPr/>
    </dgm:pt>
    <dgm:pt modelId="{36CC6A5D-4006-41D1-A50C-643AF1A3AF74}" type="sibTrans" cxnId="{8574FE9D-4D6E-45F1-BA2B-C5403340D439}">
      <dgm:prSet/>
      <dgm:spPr/>
    </dgm:pt>
    <dgm:pt modelId="{F1265F59-53BB-4418-87FD-A004AEA43742}" type="pres">
      <dgm:prSet presAssocID="{2CD4A323-72CB-4A5A-9C68-5A88858C5325}" presName="linear" presStyleCnt="0">
        <dgm:presLayoutVars>
          <dgm:animLvl val="lvl"/>
          <dgm:resizeHandles val="exact"/>
        </dgm:presLayoutVars>
      </dgm:prSet>
      <dgm:spPr/>
    </dgm:pt>
    <dgm:pt modelId="{5A0FB355-2D63-472C-8DDE-643F88470C5C}" type="pres">
      <dgm:prSet presAssocID="{238338B4-C51F-4B71-91CA-DB9B125DA137}" presName="parentText" presStyleLbl="node1" presStyleIdx="0" presStyleCnt="3">
        <dgm:presLayoutVars>
          <dgm:chMax val="0"/>
          <dgm:bulletEnabled val="1"/>
        </dgm:presLayoutVars>
      </dgm:prSet>
      <dgm:spPr/>
    </dgm:pt>
    <dgm:pt modelId="{8F147D8D-194A-49A6-A835-D4C72CE98662}" type="pres">
      <dgm:prSet presAssocID="{017E3944-412C-42BB-9B4C-BDD42D33F785}" presName="spacer" presStyleCnt="0"/>
      <dgm:spPr/>
    </dgm:pt>
    <dgm:pt modelId="{A17783B3-DD7C-4A13-84B1-39CA4AC7920F}" type="pres">
      <dgm:prSet presAssocID="{7D6C1B93-E652-4175-8D51-441A4F9CACCA}" presName="parentText" presStyleLbl="node1" presStyleIdx="1" presStyleCnt="3">
        <dgm:presLayoutVars>
          <dgm:chMax val="0"/>
          <dgm:bulletEnabled val="1"/>
        </dgm:presLayoutVars>
      </dgm:prSet>
      <dgm:spPr/>
    </dgm:pt>
    <dgm:pt modelId="{1F3EDF09-2B80-44D9-B8F4-6BDF3DEE3738}" type="pres">
      <dgm:prSet presAssocID="{36CC6A5D-4006-41D1-A50C-643AF1A3AF74}" presName="spacer" presStyleCnt="0"/>
      <dgm:spPr/>
    </dgm:pt>
    <dgm:pt modelId="{F03754CB-3072-4BCD-AE7C-803A9B271056}" type="pres">
      <dgm:prSet presAssocID="{AE007640-F39D-4F00-AF60-983DA6DBDA34}" presName="parentText" presStyleLbl="node1" presStyleIdx="2" presStyleCnt="3">
        <dgm:presLayoutVars>
          <dgm:chMax val="0"/>
          <dgm:bulletEnabled val="1"/>
        </dgm:presLayoutVars>
      </dgm:prSet>
      <dgm:spPr/>
    </dgm:pt>
  </dgm:ptLst>
  <dgm:cxnLst>
    <dgm:cxn modelId="{C308BD22-3F6B-41A6-9E06-900CC01EDD77}" type="presOf" srcId="{2CD4A323-72CB-4A5A-9C68-5A88858C5325}" destId="{F1265F59-53BB-4418-87FD-A004AEA43742}" srcOrd="0" destOrd="0" presId="urn:microsoft.com/office/officeart/2005/8/layout/vList2"/>
    <dgm:cxn modelId="{61521D7B-1CBC-4255-941F-68B9BF0F2EE5}" type="presOf" srcId="{AE007640-F39D-4F00-AF60-983DA6DBDA34}" destId="{F03754CB-3072-4BCD-AE7C-803A9B271056}" srcOrd="0" destOrd="0" presId="urn:microsoft.com/office/officeart/2005/8/layout/vList2"/>
    <dgm:cxn modelId="{5DE2F888-90ED-4A55-824D-0F56387C178E}" srcId="{2CD4A323-72CB-4A5A-9C68-5A88858C5325}" destId="{238338B4-C51F-4B71-91CA-DB9B125DA137}" srcOrd="0" destOrd="0" parTransId="{93E65A11-258A-435B-9A53-8D91A3F02CD5}" sibTransId="{017E3944-412C-42BB-9B4C-BDD42D33F785}"/>
    <dgm:cxn modelId="{8574FE9D-4D6E-45F1-BA2B-C5403340D439}" srcId="{2CD4A323-72CB-4A5A-9C68-5A88858C5325}" destId="{7D6C1B93-E652-4175-8D51-441A4F9CACCA}" srcOrd="1" destOrd="0" parTransId="{D492B984-437A-42E8-B6D9-00665B1807B8}" sibTransId="{36CC6A5D-4006-41D1-A50C-643AF1A3AF74}"/>
    <dgm:cxn modelId="{CF2D61A2-C4DC-499C-A92E-157961ECAB44}" type="presOf" srcId="{238338B4-C51F-4B71-91CA-DB9B125DA137}" destId="{5A0FB355-2D63-472C-8DDE-643F88470C5C}" srcOrd="0" destOrd="0" presId="urn:microsoft.com/office/officeart/2005/8/layout/vList2"/>
    <dgm:cxn modelId="{2F9F1DBF-EFD9-4E1C-8CB0-5CBB68EEE2A9}" type="presOf" srcId="{7D6C1B93-E652-4175-8D51-441A4F9CACCA}" destId="{A17783B3-DD7C-4A13-84B1-39CA4AC7920F}" srcOrd="0" destOrd="0" presId="urn:microsoft.com/office/officeart/2005/8/layout/vList2"/>
    <dgm:cxn modelId="{C02ED3C7-B59A-4F6F-AD44-52EAC06ABFCA}" srcId="{2CD4A323-72CB-4A5A-9C68-5A88858C5325}" destId="{AE007640-F39D-4F00-AF60-983DA6DBDA34}" srcOrd="2" destOrd="0" parTransId="{B3CFBE2A-B248-4B36-A00F-A9D893F45D77}" sibTransId="{D8022293-1BC0-46A2-B4E1-B13BC1A75FA5}"/>
    <dgm:cxn modelId="{3698C42B-E526-45EF-A586-BD6F116D43E6}" type="presParOf" srcId="{F1265F59-53BB-4418-87FD-A004AEA43742}" destId="{5A0FB355-2D63-472C-8DDE-643F88470C5C}" srcOrd="0" destOrd="0" presId="urn:microsoft.com/office/officeart/2005/8/layout/vList2"/>
    <dgm:cxn modelId="{21CBFE65-EA40-48C6-91A4-55A947BAFE1E}" type="presParOf" srcId="{F1265F59-53BB-4418-87FD-A004AEA43742}" destId="{8F147D8D-194A-49A6-A835-D4C72CE98662}" srcOrd="1" destOrd="0" presId="urn:microsoft.com/office/officeart/2005/8/layout/vList2"/>
    <dgm:cxn modelId="{195EAF8C-EB76-4058-9C2D-4FF857C7A71F}" type="presParOf" srcId="{F1265F59-53BB-4418-87FD-A004AEA43742}" destId="{A17783B3-DD7C-4A13-84B1-39CA4AC7920F}" srcOrd="2" destOrd="0" presId="urn:microsoft.com/office/officeart/2005/8/layout/vList2"/>
    <dgm:cxn modelId="{64F9D5C9-93DA-4079-9C9F-D95801AB2F85}" type="presParOf" srcId="{F1265F59-53BB-4418-87FD-A004AEA43742}" destId="{1F3EDF09-2B80-44D9-B8F4-6BDF3DEE3738}" srcOrd="3" destOrd="0" presId="urn:microsoft.com/office/officeart/2005/8/layout/vList2"/>
    <dgm:cxn modelId="{BA3DEAC5-3561-4705-8B24-D30B6ACF56F7}" type="presParOf" srcId="{F1265F59-53BB-4418-87FD-A004AEA43742}" destId="{F03754CB-3072-4BCD-AE7C-803A9B27105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BD3AB-C489-41AB-8897-D32D224031C8}">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70DD8-4D4C-4BA4-890A-779A7F61A3B6}">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Κάθε χρόνο στην Ελλάδα παρατηρούμε φαινόμενα πυρκαγιών σε δασικές περιοχές, με αποτέλεσμα να καταστρέφονται μεγάλες εκτάσεις πρασίνου. Τον τελευταίο χρόνο έχουν καεί περίπου 1.8 εκατομμύρια στρέμματα δασικής έκτασης σε όλη την Ελλάδα.</a:t>
          </a:r>
        </a:p>
      </dsp:txBody>
      <dsp:txXfrm>
        <a:off x="608661" y="692298"/>
        <a:ext cx="4508047" cy="2799040"/>
      </dsp:txXfrm>
    </dsp:sp>
    <dsp:sp modelId="{9A4DE9B9-2C63-4FDE-934F-4F64B1CD1FCE}">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CFEEA3-D4CF-42D9-A01A-D7C3255187C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Ο σκοπός αυτού του πρότζεκτ είναι η σχεδίαση ενός συστήματος για την πρόβλεψη επικινδυνότητας πυρκαγίας σε μια περιοχή και κυρίως την έγκαιρη ανίχνευση ενεργών εστιών πυρκαγίας σε όσο το δυνατό μικρότερο χρόνο από την ώρα εκδήλωσης τους, έτσι ώστε να κινητοποιηθούν άμεσα οι μηχανισμοί πυρόσβεσης.</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FB355-2D63-472C-8DDE-643F88470C5C}">
      <dsp:nvSpPr>
        <dsp:cNvPr id="0" name=""/>
        <dsp:cNvSpPr/>
      </dsp:nvSpPr>
      <dsp:spPr>
        <a:xfrm>
          <a:off x="0" y="40847"/>
          <a:ext cx="6666833" cy="170818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US" sz="4300" kern="1200" dirty="0" err="1"/>
            <a:t>Εγκ</a:t>
          </a:r>
          <a:r>
            <a:rPr lang="en-US" sz="4300" kern="1200" dirty="0"/>
            <a:t>α</a:t>
          </a:r>
          <a:r>
            <a:rPr lang="en-US" sz="4300" kern="1200" dirty="0" err="1"/>
            <a:t>τάστ</a:t>
          </a:r>
          <a:r>
            <a:rPr lang="en-US" sz="4300" kern="1200" dirty="0"/>
            <a:t>α</a:t>
          </a:r>
          <a:r>
            <a:rPr lang="en-US" sz="4300" kern="1200" dirty="0" err="1"/>
            <a:t>ση</a:t>
          </a:r>
          <a:r>
            <a:rPr lang="en-US" sz="4300" kern="1200" dirty="0">
              <a:latin typeface="Calibri Light" panose="020F0302020204030204"/>
            </a:rPr>
            <a:t> </a:t>
          </a:r>
          <a:r>
            <a:rPr lang="en-US" sz="4300" kern="1200" dirty="0" err="1"/>
            <a:t>συστήμ</a:t>
          </a:r>
          <a:r>
            <a:rPr lang="en-US" sz="4300" kern="1200" dirty="0"/>
            <a:t>α</a:t>
          </a:r>
          <a:r>
            <a:rPr lang="en-US" sz="4300" kern="1200" dirty="0" err="1"/>
            <a:t>τος</a:t>
          </a:r>
          <a:r>
            <a:rPr lang="en-US" sz="4300" kern="1200" dirty="0">
              <a:latin typeface="Calibri Light" panose="020F0302020204030204"/>
            </a:rPr>
            <a:t> </a:t>
          </a:r>
        </a:p>
      </dsp:txBody>
      <dsp:txXfrm>
        <a:off x="83387" y="124234"/>
        <a:ext cx="6500059" cy="1541407"/>
      </dsp:txXfrm>
    </dsp:sp>
    <dsp:sp modelId="{A17783B3-DD7C-4A13-84B1-39CA4AC7920F}">
      <dsp:nvSpPr>
        <dsp:cNvPr id="0" name=""/>
        <dsp:cNvSpPr/>
      </dsp:nvSpPr>
      <dsp:spPr>
        <a:xfrm>
          <a:off x="0" y="1872869"/>
          <a:ext cx="6666833" cy="170818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err="1"/>
            <a:t>Ανίχνευση</a:t>
          </a:r>
          <a:r>
            <a:rPr lang="en-US" sz="4300" kern="1200" dirty="0"/>
            <a:t> π</a:t>
          </a:r>
          <a:r>
            <a:rPr lang="en-US" sz="4300" kern="1200" dirty="0" err="1"/>
            <a:t>υρκ</a:t>
          </a:r>
          <a:r>
            <a:rPr lang="en-US" sz="4300" kern="1200" dirty="0"/>
            <a:t>α</a:t>
          </a:r>
          <a:r>
            <a:rPr lang="en-US" sz="4300" kern="1200" dirty="0" err="1"/>
            <a:t>γί</a:t>
          </a:r>
          <a:r>
            <a:rPr lang="en-US" sz="4300" kern="1200" dirty="0"/>
            <a:t>ας</a:t>
          </a:r>
          <a:r>
            <a:rPr lang="en-US" sz="4300" kern="1200" dirty="0">
              <a:latin typeface="Calibri Light" panose="020F0302020204030204"/>
            </a:rPr>
            <a:t> </a:t>
          </a:r>
          <a:endParaRPr lang="en-US" sz="4300" kern="1200" dirty="0"/>
        </a:p>
      </dsp:txBody>
      <dsp:txXfrm>
        <a:off x="83387" y="1956256"/>
        <a:ext cx="6500059" cy="1541407"/>
      </dsp:txXfrm>
    </dsp:sp>
    <dsp:sp modelId="{F03754CB-3072-4BCD-AE7C-803A9B271056}">
      <dsp:nvSpPr>
        <dsp:cNvPr id="0" name=""/>
        <dsp:cNvSpPr/>
      </dsp:nvSpPr>
      <dsp:spPr>
        <a:xfrm>
          <a:off x="0" y="3704890"/>
          <a:ext cx="6666833" cy="170818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err="1"/>
            <a:t>Ειδο</a:t>
          </a:r>
          <a:r>
            <a:rPr lang="en-US" sz="4300" kern="1200" dirty="0"/>
            <a:t>π</a:t>
          </a:r>
          <a:r>
            <a:rPr lang="en-US" sz="4300" kern="1200" dirty="0" err="1"/>
            <a:t>οίηση</a:t>
          </a:r>
          <a:r>
            <a:rPr lang="en-US" sz="4300" kern="1200" dirty="0"/>
            <a:t> </a:t>
          </a:r>
          <a:r>
            <a:rPr lang="en-US" sz="4300" kern="1200" dirty="0" err="1"/>
            <a:t>χειρηστή</a:t>
          </a:r>
          <a:r>
            <a:rPr lang="en-US" sz="4300" kern="1200" dirty="0"/>
            <a:t> &amp; επιβεβα</a:t>
          </a:r>
          <a:r>
            <a:rPr lang="en-US" sz="4300" kern="1200" dirty="0" err="1"/>
            <a:t>ίωση</a:t>
          </a:r>
          <a:endParaRPr lang="en-US" sz="4300" kern="1200" dirty="0"/>
        </a:p>
      </dsp:txBody>
      <dsp:txXfrm>
        <a:off x="83387" y="3788277"/>
        <a:ext cx="6500059" cy="15414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ea typeface="Calibri Light"/>
                <a:cs typeface="Calibri Light"/>
              </a:rPr>
              <a:t>FIRE DETECTION </a:t>
            </a:r>
            <a:br>
              <a:rPr lang="en-US" sz="4800">
                <a:solidFill>
                  <a:srgbClr val="FFFFFF"/>
                </a:solidFill>
                <a:ea typeface="Calibri Light"/>
                <a:cs typeface="Calibri Light"/>
              </a:rPr>
            </a:br>
            <a:r>
              <a:rPr lang="en-US" sz="4800">
                <a:solidFill>
                  <a:srgbClr val="FFFFFF"/>
                </a:solidFill>
                <a:ea typeface="Calibri Light"/>
                <a:cs typeface="Calibri Light"/>
              </a:rPr>
              <a:t>SMART SYSTEM</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dirty="0">
                <a:ea typeface="Calibri"/>
                <a:cs typeface="Calibri"/>
              </a:rPr>
              <a:t>Καΐπ</a:t>
            </a:r>
            <a:r>
              <a:rPr lang="en-US" err="1">
                <a:ea typeface="Calibri"/>
                <a:cs typeface="Calibri"/>
              </a:rPr>
              <a:t>ης</a:t>
            </a:r>
            <a:r>
              <a:rPr lang="en-US" dirty="0">
                <a:ea typeface="Calibri"/>
                <a:cs typeface="Calibri"/>
              </a:rPr>
              <a:t> </a:t>
            </a:r>
            <a:r>
              <a:rPr lang="en-US" err="1">
                <a:ea typeface="Calibri"/>
                <a:cs typeface="Calibri"/>
              </a:rPr>
              <a:t>Μιχ</a:t>
            </a:r>
            <a:r>
              <a:rPr lang="en-US" dirty="0">
                <a:ea typeface="Calibri"/>
                <a:cs typeface="Calibri"/>
              </a:rPr>
              <a:t>α</a:t>
            </a:r>
            <a:r>
              <a:rPr lang="en-US" err="1">
                <a:ea typeface="Calibri"/>
                <a:cs typeface="Calibri"/>
              </a:rPr>
              <a:t>ήλ</a:t>
            </a:r>
            <a:endParaRPr lang="en-US">
              <a:ea typeface="Calibri"/>
              <a:cs typeface="Calibri"/>
            </a:endParaRPr>
          </a:p>
          <a:p>
            <a:pPr algn="l"/>
            <a:r>
              <a:rPr lang="en-US" dirty="0" err="1">
                <a:ea typeface="Calibri"/>
                <a:cs typeface="Calibri"/>
              </a:rPr>
              <a:t>Αλκίνοος</a:t>
            </a:r>
            <a:r>
              <a:rPr lang="en-US" dirty="0">
                <a:ea typeface="Calibri"/>
                <a:cs typeface="Calibri"/>
              </a:rPr>
              <a:t> </a:t>
            </a:r>
            <a:r>
              <a:rPr lang="en-US" dirty="0" err="1">
                <a:ea typeface="Calibri"/>
                <a:cs typeface="Calibri"/>
              </a:rPr>
              <a:t>Αλυσ</a:t>
            </a:r>
            <a:r>
              <a:rPr lang="en-US" dirty="0">
                <a:ea typeface="Calibri"/>
                <a:cs typeface="Calibri"/>
              </a:rPr>
              <a:t>α</a:t>
            </a:r>
            <a:r>
              <a:rPr lang="en-US" dirty="0" err="1">
                <a:ea typeface="Calibri"/>
                <a:cs typeface="Calibri"/>
              </a:rPr>
              <a:t>νδράκης</a:t>
            </a:r>
            <a:endParaRPr lang="en-US">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p of a mountain range&#10;&#10;Description automatically generated">
            <a:extLst>
              <a:ext uri="{FF2B5EF4-FFF2-40B4-BE49-F238E27FC236}">
                <a16:creationId xmlns:a16="http://schemas.microsoft.com/office/drawing/2014/main" id="{C883B1DC-2764-E835-82E3-9F01F43C51FB}"/>
              </a:ext>
            </a:extLst>
          </p:cNvPr>
          <p:cNvPicPr>
            <a:picLocks noChangeAspect="1"/>
          </p:cNvPicPr>
          <p:nvPr/>
        </p:nvPicPr>
        <p:blipFill rotWithShape="1">
          <a:blip r:embed="rId2">
            <a:alphaModFix amt="50000"/>
          </a:blip>
          <a:srcRect l="6736" r="2154" b="1"/>
          <a:stretch/>
        </p:blipFill>
        <p:spPr>
          <a:xfrm>
            <a:off x="20" y="1"/>
            <a:ext cx="12191980" cy="6857999"/>
          </a:xfrm>
          <a:prstGeom prst="rect">
            <a:avLst/>
          </a:prstGeom>
        </p:spPr>
      </p:pic>
      <p:sp>
        <p:nvSpPr>
          <p:cNvPr id="2" name="Title 1">
            <a:extLst>
              <a:ext uri="{FF2B5EF4-FFF2-40B4-BE49-F238E27FC236}">
                <a16:creationId xmlns:a16="http://schemas.microsoft.com/office/drawing/2014/main" id="{D60A63DC-6413-5F3B-236B-87386598816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Case Study </a:t>
            </a:r>
          </a:p>
        </p:txBody>
      </p:sp>
      <p:sp>
        <p:nvSpPr>
          <p:cNvPr id="3" name="Content Placeholder 2">
            <a:extLst>
              <a:ext uri="{FF2B5EF4-FFF2-40B4-BE49-F238E27FC236}">
                <a16:creationId xmlns:a16="http://schemas.microsoft.com/office/drawing/2014/main" id="{9E59193D-8277-AEDB-EDA4-A68F2398512F}"/>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Θα εξετάσουμε την υλοποίηση του συστήματος στη δασική περιοχή </a:t>
            </a:r>
          </a:p>
        </p:txBody>
      </p:sp>
    </p:spTree>
    <p:extLst>
      <p:ext uri="{BB962C8B-B14F-4D97-AF65-F5344CB8AC3E}">
        <p14:creationId xmlns:p14="http://schemas.microsoft.com/office/powerpoint/2010/main" val="9343593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C8767E-671D-8850-5E57-749F9BE9F6F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Περιγραφή προβληματος</a:t>
            </a:r>
          </a:p>
        </p:txBody>
      </p:sp>
      <p:graphicFrame>
        <p:nvGraphicFramePr>
          <p:cNvPr id="5" name="Content Placeholder 2">
            <a:extLst>
              <a:ext uri="{FF2B5EF4-FFF2-40B4-BE49-F238E27FC236}">
                <a16:creationId xmlns:a16="http://schemas.microsoft.com/office/drawing/2014/main" id="{C190B723-EAA8-9D8E-FFFF-3E3B619F2DCD}"/>
              </a:ext>
            </a:extLst>
          </p:cNvPr>
          <p:cNvGraphicFramePr>
            <a:graphicFrameLocks noGrp="1"/>
          </p:cNvGraphicFramePr>
          <p:nvPr>
            <p:ph idx="1"/>
            <p:extLst>
              <p:ext uri="{D42A27DB-BD31-4B8C-83A1-F6EECF244321}">
                <p14:modId xmlns:p14="http://schemas.microsoft.com/office/powerpoint/2010/main" val="303980116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46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4429E-8E6C-6A8E-81D7-B05FF82526F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Γενική μεθοδολογια επιλυσης</a:t>
            </a:r>
            <a:endParaRPr lang="en-US" sz="4000">
              <a:solidFill>
                <a:srgbClr val="FFFFFF"/>
              </a:solidFill>
            </a:endParaRPr>
          </a:p>
        </p:txBody>
      </p:sp>
      <p:sp>
        <p:nvSpPr>
          <p:cNvPr id="3" name="Content Placeholder 2">
            <a:extLst>
              <a:ext uri="{FF2B5EF4-FFF2-40B4-BE49-F238E27FC236}">
                <a16:creationId xmlns:a16="http://schemas.microsoft.com/office/drawing/2014/main" id="{DF111553-EFD9-7F08-5C6C-6488CE9BA4C5}"/>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400">
                <a:ea typeface="+mn-lt"/>
                <a:cs typeface="+mn-lt"/>
              </a:rPr>
              <a:t>Η λύση που προτείνουμε περιλαμβάνει τα εξής βασικά δομικά στοιχεία</a:t>
            </a:r>
            <a:endParaRPr lang="en-US" sz="1400">
              <a:ea typeface="Calibri" panose="020F0502020204030204"/>
              <a:cs typeface="Calibri" panose="020F0502020204030204"/>
            </a:endParaRPr>
          </a:p>
          <a:p>
            <a:r>
              <a:rPr lang="en-US" sz="1400">
                <a:ea typeface="+mn-lt"/>
                <a:cs typeface="+mn-lt"/>
              </a:rPr>
              <a:t>Αισθητήρες θα τοποθετούνται πάνω σε δέντρα (θα ανιχνεύουν θερμοκρασία, καπνό, υγρασία) σε τακτά σημεία έτσι ώστε να καλύπτουν πυκνά την περιοχή στην οποία θα γίνει η ανίχνευση. Οι αισθητήρες αυτοί θα χρησιμεύουν στην ανίχνευση ενεργών εστιών πυρκαγιάς αφού όταν υπάρχει φωτιά η θερμοκρασία αυξάνεται, η υγρασία μειώνεται και παράγεται αρκετός καπνός.</a:t>
            </a:r>
            <a:endParaRPr lang="en-US" sz="1400"/>
          </a:p>
          <a:p>
            <a:r>
              <a:rPr lang="en-US" sz="1400">
                <a:ea typeface="+mn-lt"/>
                <a:cs typeface="+mn-lt"/>
              </a:rPr>
              <a:t>Οι αισθητήρες αυτοί θα επικοινωνούν με το υπόλοιπο σύστημα μέσω τεχνολογίας LoRa σε gateway τοποθετημένο εντός της περιοχής. Μαζί με τη συνδεσιμότητα το gateway θα περιλαμβάνει αισθητήρα ταχύτητας ανέμου, ο οποίος θα χρησιμεύει για την δημιουργία εκτίμησης επικινδυνότητας. Επίσης θα φέρει κάμερα ώστε να μπορεί να πραγματοποιήθει οπτική επιβεβαίωση του συμβάντος και να αντλήθουν παραπάνω πληροφορίες για την τοποθεσία και την έκταση της πυρκαγιάς.</a:t>
            </a:r>
            <a:endParaRPr lang="en-US" sz="1400"/>
          </a:p>
          <a:p>
            <a:r>
              <a:rPr lang="en-US" sz="1400">
                <a:ea typeface="+mn-lt"/>
                <a:cs typeface="+mn-lt"/>
              </a:rPr>
              <a:t>Το gateway θα συνδέεται με σήμα 3G στο internet, ώστε οι πληφορίες να είναι διαθέσιμες από οπουδήποτε για ανάλυση και μελέτη. Η επεξεργασία των δεδομένων θα γίνεται σε απομακρυσμένο server (cloud computing), που θα έχει κατάλληλη επεξεργαστική ισχή για να τρέξει τα μοντέλα τεχνητής νοημοσύνης που θα παράγουν την πρόβλεψη επικινδυνότητας και την τελική εκτίμηση για πυρκαγία εντός της περιοχής.</a:t>
            </a:r>
            <a:endParaRPr lang="en-US" sz="1400"/>
          </a:p>
          <a:p>
            <a:r>
              <a:rPr lang="en-US" sz="1400">
                <a:ea typeface="+mn-lt"/>
                <a:cs typeface="+mn-lt"/>
              </a:rPr>
              <a:t>Το σύστημα θα παρέχει μια διεπαφή για προβολή της τωρινής κατάστασης του συστήματος και θα ειδοποιεί σε περιπτώσεις ανάγκης.</a:t>
            </a:r>
            <a:endParaRPr lang="en-US" sz="1400"/>
          </a:p>
          <a:p>
            <a:endParaRPr lang="en-US" sz="1400">
              <a:ea typeface="Calibri"/>
              <a:cs typeface="Calibri"/>
            </a:endParaRPr>
          </a:p>
        </p:txBody>
      </p:sp>
    </p:spTree>
    <p:extLst>
      <p:ext uri="{BB962C8B-B14F-4D97-AF65-F5344CB8AC3E}">
        <p14:creationId xmlns:p14="http://schemas.microsoft.com/office/powerpoint/2010/main" val="321307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6B04B-7045-17A2-115A-20E9D5CDE631}"/>
              </a:ext>
            </a:extLst>
          </p:cNvPr>
          <p:cNvSpPr>
            <a:spLocks noGrp="1"/>
          </p:cNvSpPr>
          <p:nvPr>
            <p:ph type="title"/>
          </p:nvPr>
        </p:nvSpPr>
        <p:spPr>
          <a:xfrm>
            <a:off x="586478" y="1683756"/>
            <a:ext cx="3115265" cy="2396359"/>
          </a:xfrm>
        </p:spPr>
        <p:txBody>
          <a:bodyPr anchor="b">
            <a:normAutofit/>
          </a:bodyPr>
          <a:lstStyle/>
          <a:p>
            <a:pPr algn="r"/>
            <a:r>
              <a:rPr lang="en-US" sz="4000" dirty="0" err="1">
                <a:solidFill>
                  <a:srgbClr val="FFFFFF"/>
                </a:solidFill>
                <a:ea typeface="+mj-lt"/>
                <a:cs typeface="+mj-lt"/>
              </a:rPr>
              <a:t>Ιδ</a:t>
            </a:r>
            <a:r>
              <a:rPr lang="en-US" sz="4000" dirty="0">
                <a:solidFill>
                  <a:srgbClr val="FFFFFF"/>
                </a:solidFill>
                <a:ea typeface="+mj-lt"/>
                <a:cs typeface="+mj-lt"/>
              </a:rPr>
              <a:t>α</a:t>
            </a:r>
            <a:r>
              <a:rPr lang="en-US" sz="4000" dirty="0" err="1">
                <a:solidFill>
                  <a:srgbClr val="FFFFFF"/>
                </a:solidFill>
                <a:ea typeface="+mj-lt"/>
                <a:cs typeface="+mj-lt"/>
              </a:rPr>
              <a:t>νική</a:t>
            </a:r>
            <a:r>
              <a:rPr lang="en-US" sz="4000" dirty="0">
                <a:solidFill>
                  <a:srgbClr val="FFFFFF"/>
                </a:solidFill>
                <a:ea typeface="+mj-lt"/>
                <a:cs typeface="+mj-lt"/>
              </a:rPr>
              <a:t> </a:t>
            </a:r>
            <a:r>
              <a:rPr lang="en-US" sz="4000" dirty="0" err="1">
                <a:solidFill>
                  <a:srgbClr val="FFFFFF"/>
                </a:solidFill>
                <a:ea typeface="+mj-lt"/>
                <a:cs typeface="+mj-lt"/>
              </a:rPr>
              <a:t>λειτουργί</a:t>
            </a:r>
            <a:r>
              <a:rPr lang="en-US" sz="4000" dirty="0">
                <a:solidFill>
                  <a:srgbClr val="FFFFFF"/>
                </a:solidFill>
                <a:ea typeface="+mj-lt"/>
                <a:cs typeface="+mj-lt"/>
              </a:rPr>
              <a:t>α </a:t>
            </a:r>
            <a:r>
              <a:rPr lang="en-US" sz="4000" dirty="0" err="1">
                <a:solidFill>
                  <a:srgbClr val="FFFFFF"/>
                </a:solidFill>
                <a:ea typeface="+mj-lt"/>
                <a:cs typeface="+mj-lt"/>
              </a:rPr>
              <a:t>συστήμ</a:t>
            </a:r>
            <a:r>
              <a:rPr lang="en-US" sz="4000" dirty="0">
                <a:solidFill>
                  <a:srgbClr val="FFFFFF"/>
                </a:solidFill>
                <a:ea typeface="+mj-lt"/>
                <a:cs typeface="+mj-lt"/>
              </a:rPr>
              <a:t>α</a:t>
            </a:r>
            <a:r>
              <a:rPr lang="en-US" sz="4000" dirty="0" err="1">
                <a:solidFill>
                  <a:srgbClr val="FFFFFF"/>
                </a:solidFill>
                <a:ea typeface="+mj-lt"/>
                <a:cs typeface="+mj-lt"/>
              </a:rPr>
              <a:t>τος</a:t>
            </a:r>
            <a:r>
              <a:rPr lang="en-US" sz="4000" dirty="0">
                <a:solidFill>
                  <a:srgbClr val="FFFFFF"/>
                </a:solidFill>
                <a:ea typeface="+mj-lt"/>
                <a:cs typeface="+mj-lt"/>
              </a:rPr>
              <a:t> </a:t>
            </a:r>
            <a:endParaRPr lang="en-US" dirty="0"/>
          </a:p>
        </p:txBody>
      </p:sp>
      <p:graphicFrame>
        <p:nvGraphicFramePr>
          <p:cNvPr id="5" name="Content Placeholder 2">
            <a:extLst>
              <a:ext uri="{FF2B5EF4-FFF2-40B4-BE49-F238E27FC236}">
                <a16:creationId xmlns:a16="http://schemas.microsoft.com/office/drawing/2014/main" id="{9B972821-E67A-C837-64E1-D12107752A57}"/>
              </a:ext>
            </a:extLst>
          </p:cNvPr>
          <p:cNvGraphicFramePr>
            <a:graphicFrameLocks noGrp="1"/>
          </p:cNvGraphicFramePr>
          <p:nvPr>
            <p:ph idx="1"/>
            <p:extLst>
              <p:ext uri="{D42A27DB-BD31-4B8C-83A1-F6EECF244321}">
                <p14:modId xmlns:p14="http://schemas.microsoft.com/office/powerpoint/2010/main" val="281296241"/>
              </p:ext>
            </p:extLst>
          </p:nvPr>
        </p:nvGraphicFramePr>
        <p:xfrm>
          <a:off x="4892457" y="731547"/>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22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EC48D-D0BD-47DD-A430-60760A1224A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Εγκατάσταση συστήματος </a:t>
            </a:r>
            <a:endParaRPr lang="en-US" sz="4000">
              <a:solidFill>
                <a:srgbClr val="FFFFFF"/>
              </a:solidFill>
            </a:endParaRPr>
          </a:p>
        </p:txBody>
      </p:sp>
      <p:sp>
        <p:nvSpPr>
          <p:cNvPr id="3" name="Content Placeholder 2">
            <a:extLst>
              <a:ext uri="{FF2B5EF4-FFF2-40B4-BE49-F238E27FC236}">
                <a16:creationId xmlns:a16="http://schemas.microsoft.com/office/drawing/2014/main" id="{3C9AAE3E-8A6F-67A2-7939-C243C11C7542}"/>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Στην περιοχή που θα γίνει η εγκατάσταση του συστήματος, θα τοποθετηθούν οι αισθητήρες πάνω στα δέντρα με ομοιόμορφη και πυκνή κατανομή, έτσι ώστε να υπάρχει πλήρη κάλυψη με το ελάχιστο δυνατό κόστος και θα τοποθετηθούν μερικά gateway σε στρατηγικά σημεία προκειμένου κάθε ένα να έχει τη μέγιστη δυνατή οπτική εμβέλεια.</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34258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160B9-6A9E-AFEA-B557-F6EBF411838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Ειδοποίηση χειρηστή &amp; επιβεβαίωση </a:t>
            </a:r>
            <a:endParaRPr lang="en-US" sz="4000">
              <a:solidFill>
                <a:srgbClr val="FFFFFF"/>
              </a:solidFill>
            </a:endParaRPr>
          </a:p>
        </p:txBody>
      </p:sp>
      <p:sp>
        <p:nvSpPr>
          <p:cNvPr id="3" name="Content Placeholder 2">
            <a:extLst>
              <a:ext uri="{FF2B5EF4-FFF2-40B4-BE49-F238E27FC236}">
                <a16:creationId xmlns:a16="http://schemas.microsoft.com/office/drawing/2014/main" id="{0746B429-783C-4C45-CE1C-95391A66ECE3}"/>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Όταν το σύστημα θεωρήσει ότι υπάρχει πυρκαγία σε μια περιοχή, τότε θα ειδοποιήται ο χειρηστής του συστήματος έτσι ώστε να επιβεβαιώσει το συμβάν μέσω των καμερών που θα υπάρχουν στην περιοχή και θα κινητοποιεί άμεσα τις κατάλληλες αρχές.</a:t>
            </a:r>
            <a:endParaRPr lang="en-US" sz="2000">
              <a:ea typeface="Calibri" panose="020F0502020204030204"/>
              <a:cs typeface="Calibri" panose="020F0502020204030204"/>
            </a:endParaRPr>
          </a:p>
          <a:p>
            <a:pPr marL="0" indent="0">
              <a:buNone/>
            </a:pPr>
            <a:br>
              <a:rPr lang="en-US" sz="2000"/>
            </a:b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71508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Rectangle 5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BF352-4F52-C0BF-7F1F-AE6342CFA05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Ανίχνευση πυρκαγίας </a:t>
            </a:r>
            <a:br>
              <a:rPr lang="en-US" sz="4000">
                <a:solidFill>
                  <a:srgbClr val="FFFFFF"/>
                </a:solidFill>
              </a:rPr>
            </a:br>
            <a:endParaRPr lang="en-US" sz="4000">
              <a:solidFill>
                <a:srgbClr val="FFFFFF"/>
              </a:solidFill>
              <a:ea typeface="Calibri Light"/>
              <a:cs typeface="Calibri Light"/>
            </a:endParaRPr>
          </a:p>
        </p:txBody>
      </p:sp>
      <p:sp>
        <p:nvSpPr>
          <p:cNvPr id="54" name="Content Placeholder 2">
            <a:extLst>
              <a:ext uri="{FF2B5EF4-FFF2-40B4-BE49-F238E27FC236}">
                <a16:creationId xmlns:a16="http://schemas.microsoft.com/office/drawing/2014/main" id="{14D4AC9D-3C63-2941-3B0E-6823E297927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Κάθε αιστθητήρας θα στέλνει ανά τακτά χρονικά διαστήματα στο gateway στο οποίο αντιστοιχεί τις τιμές που καταγράφει</a:t>
            </a:r>
            <a:endParaRPr lang="en-US" sz="2000">
              <a:ea typeface="Calibri" panose="020F0502020204030204"/>
              <a:cs typeface="Calibri" panose="020F0502020204030204"/>
            </a:endParaRPr>
          </a:p>
          <a:p>
            <a:r>
              <a:rPr lang="en-US" sz="2000">
                <a:ea typeface="+mn-lt"/>
                <a:cs typeface="+mn-lt"/>
              </a:rPr>
              <a:t>Σε καιρούς επικινδυνότητας το σύστημα θα μπαίνει σε επιφυλακή, δηλάδη οι αισθητήρες θα καταγράφουν δεδομένα με μεγαλύτερο ρυθμό.</a:t>
            </a:r>
            <a:endParaRPr lang="en-US" sz="2000"/>
          </a:p>
          <a:p>
            <a:r>
              <a:rPr lang="en-US" sz="2000">
                <a:ea typeface="+mn-lt"/>
                <a:cs typeface="+mn-lt"/>
              </a:rPr>
              <a:t>Το δεδομένα από όλους τους αιθητήρες θα συσωρεύονται και θα αναλύονται από κάποιο μοντέλο, έτσι ώστε να αποφευχθούν περιπτώσεις false positive και να εξασφαλίζεται μεγαλύτερη ακρίβεια πρόβλεψης.</a:t>
            </a:r>
            <a:endParaRPr lang="en-US" sz="2000"/>
          </a:p>
          <a:p>
            <a:endParaRPr lang="en-US" sz="2000">
              <a:ea typeface="Calibri"/>
              <a:cs typeface="Calibri"/>
            </a:endParaRPr>
          </a:p>
        </p:txBody>
      </p:sp>
    </p:spTree>
    <p:extLst>
      <p:ext uri="{BB962C8B-B14F-4D97-AF65-F5344CB8AC3E}">
        <p14:creationId xmlns:p14="http://schemas.microsoft.com/office/powerpoint/2010/main" val="261143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0E226-6C40-B2D8-3935-22EBD52B5F9B}"/>
              </a:ext>
            </a:extLst>
          </p:cNvPr>
          <p:cNvSpPr>
            <a:spLocks noGrp="1"/>
          </p:cNvSpPr>
          <p:nvPr>
            <p:ph type="title"/>
          </p:nvPr>
        </p:nvSpPr>
        <p:spPr>
          <a:xfrm>
            <a:off x="640080" y="325369"/>
            <a:ext cx="4368602" cy="1956841"/>
          </a:xfrm>
        </p:spPr>
        <p:txBody>
          <a:bodyPr anchor="b">
            <a:normAutofit/>
          </a:bodyPr>
          <a:lstStyle/>
          <a:p>
            <a:r>
              <a:rPr lang="en-US" sz="5400">
                <a:ea typeface="+mj-lt"/>
                <a:cs typeface="+mj-lt"/>
              </a:rPr>
              <a:t>Απαραίτητο υλικό </a:t>
            </a:r>
            <a:endParaRPr lang="en-US" sz="5400"/>
          </a:p>
        </p:txBody>
      </p:sp>
      <p:sp>
        <p:nvSpPr>
          <p:cNvPr id="4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BBE6C9-2C75-EA2D-E3DF-CA0270621BF0}"/>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600">
                <a:ea typeface="+mn-lt"/>
                <a:cs typeface="+mn-lt"/>
              </a:rPr>
              <a:t>Αισθητήρες πάνω στα δέντρα</a:t>
            </a:r>
            <a:endParaRPr lang="en-US" sz="600"/>
          </a:p>
          <a:p>
            <a:r>
              <a:rPr lang="en-US" sz="600">
                <a:ea typeface="+mn-lt"/>
                <a:cs typeface="+mn-lt"/>
              </a:rPr>
              <a:t>Αισθητήρας θερμοκρασίας</a:t>
            </a:r>
            <a:endParaRPr lang="en-US" sz="600">
              <a:ea typeface="Calibri"/>
              <a:cs typeface="Calibri"/>
            </a:endParaRPr>
          </a:p>
          <a:p>
            <a:r>
              <a:rPr lang="en-US" sz="600">
                <a:ea typeface="+mn-lt"/>
                <a:cs typeface="+mn-lt"/>
              </a:rPr>
              <a:t>Αισθητήρας καπνού</a:t>
            </a:r>
            <a:endParaRPr lang="en-US" sz="600"/>
          </a:p>
          <a:p>
            <a:r>
              <a:rPr lang="en-US" sz="600">
                <a:ea typeface="+mn-lt"/>
                <a:cs typeface="+mn-lt"/>
              </a:rPr>
              <a:t>Αισθητήρας υγρασίας</a:t>
            </a:r>
            <a:endParaRPr lang="en-US" sz="600"/>
          </a:p>
          <a:p>
            <a:r>
              <a:rPr lang="en-US" sz="600">
                <a:ea typeface="+mn-lt"/>
                <a:cs typeface="+mn-lt"/>
              </a:rPr>
              <a:t>Κεραία Lora</a:t>
            </a:r>
            <a:endParaRPr lang="en-US" sz="600"/>
          </a:p>
          <a:p>
            <a:r>
              <a:rPr lang="en-US" sz="600">
                <a:ea typeface="+mn-lt"/>
                <a:cs typeface="+mn-lt"/>
              </a:rPr>
              <a:t>Microcontroller (Arduino?)</a:t>
            </a:r>
            <a:endParaRPr lang="en-US" sz="600"/>
          </a:p>
          <a:p>
            <a:r>
              <a:rPr lang="en-US" sz="600">
                <a:ea typeface="+mn-lt"/>
                <a:cs typeface="+mn-lt"/>
              </a:rPr>
              <a:t>Μπαταρία</a:t>
            </a:r>
            <a:endParaRPr lang="en-US" sz="600"/>
          </a:p>
          <a:p>
            <a:r>
              <a:rPr lang="en-US" sz="600">
                <a:ea typeface="+mn-lt"/>
                <a:cs typeface="+mn-lt"/>
              </a:rPr>
              <a:t>Προστασία από το περιβάλλον</a:t>
            </a:r>
            <a:endParaRPr lang="en-US" sz="600"/>
          </a:p>
          <a:p>
            <a:pPr marL="0" indent="0">
              <a:buNone/>
            </a:pPr>
            <a:endParaRPr lang="en-US" sz="600">
              <a:ea typeface="+mn-lt"/>
              <a:cs typeface="+mn-lt"/>
            </a:endParaRPr>
          </a:p>
          <a:p>
            <a:pPr marL="0" indent="0">
              <a:buNone/>
            </a:pPr>
            <a:r>
              <a:rPr lang="en-US" sz="600">
                <a:ea typeface="+mn-lt"/>
                <a:cs typeface="+mn-lt"/>
              </a:rPr>
              <a:t>Gateway</a:t>
            </a:r>
            <a:endParaRPr lang="en-US" sz="600"/>
          </a:p>
          <a:p>
            <a:r>
              <a:rPr lang="en-US" sz="600">
                <a:ea typeface="+mn-lt"/>
                <a:cs typeface="+mn-lt"/>
              </a:rPr>
              <a:t>Αισθητήρας ταχύτητας ανέμου</a:t>
            </a:r>
            <a:endParaRPr lang="en-US" sz="600">
              <a:ea typeface="Calibri"/>
              <a:cs typeface="Calibri"/>
            </a:endParaRPr>
          </a:p>
          <a:p>
            <a:r>
              <a:rPr lang="en-US" sz="600">
                <a:ea typeface="+mn-lt"/>
                <a:cs typeface="+mn-lt"/>
              </a:rPr>
              <a:t>Κάμερα με δυνατότητα προσανατολισμού</a:t>
            </a:r>
            <a:endParaRPr lang="en-US" sz="600"/>
          </a:p>
          <a:p>
            <a:r>
              <a:rPr lang="en-US" sz="600">
                <a:ea typeface="+mn-lt"/>
                <a:cs typeface="+mn-lt"/>
              </a:rPr>
              <a:t>Κεραία LoRa</a:t>
            </a:r>
            <a:endParaRPr lang="en-US" sz="600"/>
          </a:p>
          <a:p>
            <a:r>
              <a:rPr lang="en-US" sz="600">
                <a:ea typeface="+mn-lt"/>
                <a:cs typeface="+mn-lt"/>
              </a:rPr>
              <a:t>Κεραία 3G</a:t>
            </a:r>
            <a:endParaRPr lang="en-US" sz="600"/>
          </a:p>
          <a:p>
            <a:r>
              <a:rPr lang="en-US" sz="600">
                <a:ea typeface="+mn-lt"/>
                <a:cs typeface="+mn-lt"/>
              </a:rPr>
              <a:t>Microcontroller (RasberryPi?)</a:t>
            </a:r>
            <a:endParaRPr lang="en-US" sz="600"/>
          </a:p>
          <a:p>
            <a:r>
              <a:rPr lang="en-US" sz="600">
                <a:ea typeface="+mn-lt"/>
                <a:cs typeface="+mn-lt"/>
              </a:rPr>
              <a:t>Μπαταρίες</a:t>
            </a:r>
            <a:endParaRPr lang="en-US" sz="600"/>
          </a:p>
          <a:p>
            <a:r>
              <a:rPr lang="en-US" sz="600">
                <a:ea typeface="+mn-lt"/>
                <a:cs typeface="+mn-lt"/>
              </a:rPr>
              <a:t>Φωτοβολταικό?</a:t>
            </a:r>
            <a:endParaRPr lang="en-US" sz="600"/>
          </a:p>
          <a:p>
            <a:r>
              <a:rPr lang="en-US" sz="600">
                <a:ea typeface="+mn-lt"/>
                <a:cs typeface="+mn-lt"/>
              </a:rPr>
              <a:t>Προστασία από το περιβάλλον</a:t>
            </a:r>
            <a:endParaRPr lang="en-US" sz="600"/>
          </a:p>
          <a:p>
            <a:endParaRPr lang="en-US" sz="600">
              <a:ea typeface="Calibri"/>
              <a:cs typeface="Calibri"/>
            </a:endParaRPr>
          </a:p>
        </p:txBody>
      </p:sp>
      <p:pic>
        <p:nvPicPr>
          <p:cNvPr id="5" name="Picture 4" descr="green and black circuit board">
            <a:extLst>
              <a:ext uri="{FF2B5EF4-FFF2-40B4-BE49-F238E27FC236}">
                <a16:creationId xmlns:a16="http://schemas.microsoft.com/office/drawing/2014/main" id="{F31B6689-4450-499E-D7F6-2036D7E2C244}"/>
              </a:ext>
            </a:extLst>
          </p:cNvPr>
          <p:cNvPicPr>
            <a:picLocks noChangeAspect="1"/>
          </p:cNvPicPr>
          <p:nvPr/>
        </p:nvPicPr>
        <p:blipFill rotWithShape="1">
          <a:blip r:embed="rId2"/>
          <a:srcRect l="22265" r="2131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6571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A278B-C4CF-0F5C-E588-539DC205A2A8}"/>
              </a:ext>
            </a:extLst>
          </p:cNvPr>
          <p:cNvSpPr>
            <a:spLocks noGrp="1"/>
          </p:cNvSpPr>
          <p:nvPr>
            <p:ph type="title"/>
          </p:nvPr>
        </p:nvSpPr>
        <p:spPr>
          <a:xfrm>
            <a:off x="838201" y="365125"/>
            <a:ext cx="3816095" cy="1938076"/>
          </a:xfrm>
        </p:spPr>
        <p:txBody>
          <a:bodyPr>
            <a:normAutofit/>
          </a:bodyPr>
          <a:lstStyle/>
          <a:p>
            <a:r>
              <a:rPr lang="en-US" sz="3700">
                <a:ea typeface="+mj-lt"/>
                <a:cs typeface="+mj-lt"/>
              </a:rPr>
              <a:t>Υπάρχοντα σύστηματα &amp; διαφοροποιήσεις </a:t>
            </a:r>
            <a:endParaRPr lang="en-US" sz="3700"/>
          </a:p>
        </p:txBody>
      </p:sp>
      <p:sp>
        <p:nvSpPr>
          <p:cNvPr id="3" name="Content Placeholder 2">
            <a:extLst>
              <a:ext uri="{FF2B5EF4-FFF2-40B4-BE49-F238E27FC236}">
                <a16:creationId xmlns:a16="http://schemas.microsoft.com/office/drawing/2014/main" id="{07E77F3A-D3B8-658D-F427-D78FC2D48791}"/>
              </a:ext>
            </a:extLst>
          </p:cNvPr>
          <p:cNvSpPr>
            <a:spLocks noGrp="1"/>
          </p:cNvSpPr>
          <p:nvPr>
            <p:ph idx="1"/>
          </p:nvPr>
        </p:nvSpPr>
        <p:spPr>
          <a:xfrm>
            <a:off x="838201" y="2482589"/>
            <a:ext cx="3816096" cy="3694373"/>
          </a:xfrm>
        </p:spPr>
        <p:txBody>
          <a:bodyPr vert="horz" lIns="91440" tIns="45720" rIns="91440" bIns="45720" rtlCol="0">
            <a:normAutofit/>
          </a:bodyPr>
          <a:lstStyle/>
          <a:p>
            <a:pPr marL="0" indent="0">
              <a:buNone/>
            </a:pPr>
            <a:r>
              <a:rPr lang="en-US" sz="700">
                <a:ea typeface="+mn-lt"/>
                <a:cs typeface="+mn-lt"/>
              </a:rPr>
              <a:t>SILVANUS project </a:t>
            </a:r>
            <a:endParaRPr lang="en-US" sz="700">
              <a:ea typeface="Calibri"/>
              <a:cs typeface="Calibri"/>
            </a:endParaRPr>
          </a:p>
          <a:p>
            <a:r>
              <a:rPr lang="en-US" sz="700">
                <a:ea typeface="+mn-lt"/>
                <a:cs typeface="+mn-lt"/>
              </a:rPr>
              <a:t>Το SILVANUS project προτείνει μια παρόμοια συσκευή που θα τοποθετήται πάνω σε δέντρα η οποία ομώς είναι αρκετά πιο περίπλοκη στη λειτουργία της καθώς εκτελεί το υπολογιστικό κομμάτι της ανίχνευσης πάνω στη συσκευή, γεγονός που απαιτεί παραπάνω κατανάλωση ισχύος και εν τέλει αυξάνει το κόστος σημαντικά. Η δικία μας πρόταση λόγω της απλότητας της υλοποίησης εξασφαλίζει χαμηλό κόστος παραγωγής και χαμηλή κατανάλωση ενέργειας, άρα μεγαλύτερη διάρκεια ζωής της συσκευής και κατά συνέπεια μειώνει το κόστος συντήρησης.</a:t>
            </a:r>
          </a:p>
          <a:p>
            <a:r>
              <a:rPr lang="en-US" sz="700">
                <a:ea typeface="+mn-lt"/>
                <a:cs typeface="+mn-lt"/>
              </a:rPr>
              <a:t>Επίσης κομμάτι του SILVANUS project είναι η ανίχνευση πυρκαγίας μέσω drone τα οποία πρέπει να βρίσκονται σε διαρκή πτήση πάνω από την προστατευόμενη περιοχή. Η λύση αυτή όμως προϋποθέτει την υπάρξη προσωπικού που να χειρίζεται το σύστημα σε 24ωρη βάση 7 μέρες την εβδομάδα, το οποίο αυξάνει σημαντικά το κόστος λειτουργίας.</a:t>
            </a:r>
          </a:p>
          <a:p>
            <a:pPr marL="0" indent="0">
              <a:buNone/>
            </a:pPr>
            <a:r>
              <a:rPr lang="en-US" sz="700">
                <a:ea typeface="Calibri"/>
                <a:cs typeface="Calibri"/>
              </a:rPr>
              <a:t>ALERTCalifornia</a:t>
            </a:r>
          </a:p>
          <a:p>
            <a:pPr marL="0" indent="0">
              <a:buNone/>
            </a:pPr>
            <a:endParaRPr lang="en-US" sz="700">
              <a:ea typeface="Calibri"/>
              <a:cs typeface="Calibri"/>
            </a:endParaRPr>
          </a:p>
          <a:p>
            <a:r>
              <a:rPr lang="en-US" sz="700">
                <a:ea typeface="+mn-lt"/>
                <a:cs typeface="+mn-lt"/>
              </a:rPr>
              <a:t>ALERTCalifornia has more than 1,000 high-definition, pan-tilt-zoom cameras deployed across California, providing a 24-hour backcountry network with near-infrared night vision to monitor disasters such as active wildfires. ALERTCalifornia cameras can perform 360-degree sweeps approximately every two minutes and can view as far as 60 miles on a clear day and 120 miles on a clear night. Explore our “camera quilt” to view live camera feeds and for more details on camera and network status.</a:t>
            </a:r>
            <a:endParaRPr lang="en-US" sz="700">
              <a:ea typeface="Calibri"/>
              <a:cs typeface="Calibri"/>
            </a:endParaRPr>
          </a:p>
          <a:p>
            <a:r>
              <a:rPr lang="en-US" sz="700">
                <a:ea typeface="+mn-lt"/>
                <a:cs typeface="+mn-lt"/>
              </a:rPr>
              <a:t>Με ένα σύστημα που αποτελείται αποκλειστικά από κάμερες δεν είναι δυνατή η πλήρη κάλυψη μιας περιοχής με χαμηλό σχετικά κόστος, αφού πάντα θα υπάρχουν σημεία στα οποία δεν θα υπάρχει οπτική επαφή. Επιπλέον οι κάμερες έχουν περιορισμένη ανάλυση και κακή απόδοση κατά τη διάρκεια της νύχτας οπότε δεν είναι σίγουρο ότι μπορούν να εντοπίσουν εστία φωτιάς όταν αυτή βρίσκεται σε μεγάλη απόσταση.</a:t>
            </a:r>
            <a:endParaRPr lang="en-US" sz="700"/>
          </a:p>
          <a:p>
            <a:endParaRPr lang="en-US" sz="700">
              <a:ea typeface="Calibri"/>
              <a:cs typeface="Calibri"/>
            </a:endParaRPr>
          </a:p>
          <a:p>
            <a:endParaRPr lang="en-US" sz="700">
              <a:ea typeface="Calibri"/>
              <a:cs typeface="Calibri"/>
            </a:endParaRPr>
          </a:p>
        </p:txBody>
      </p:sp>
      <p:pic>
        <p:nvPicPr>
          <p:cNvPr id="4" name="Picture 3" descr="A green device on a tree&#10;&#10;Description automatically generated">
            <a:extLst>
              <a:ext uri="{FF2B5EF4-FFF2-40B4-BE49-F238E27FC236}">
                <a16:creationId xmlns:a16="http://schemas.microsoft.com/office/drawing/2014/main" id="{B2159A5D-E741-9833-80BF-E8482C0AF7F8}"/>
              </a:ext>
            </a:extLst>
          </p:cNvPr>
          <p:cNvPicPr>
            <a:picLocks noChangeAspect="1"/>
          </p:cNvPicPr>
          <p:nvPr/>
        </p:nvPicPr>
        <p:blipFill rotWithShape="1">
          <a:blip r:embed="rId2"/>
          <a:srcRect t="15886" r="2" b="10107"/>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5" name="Picture 4">
            <a:extLst>
              <a:ext uri="{FF2B5EF4-FFF2-40B4-BE49-F238E27FC236}">
                <a16:creationId xmlns:a16="http://schemas.microsoft.com/office/drawing/2014/main" id="{7CE34CE1-2188-9433-8E1B-854993A42D3F}"/>
              </a:ext>
            </a:extLst>
          </p:cNvPr>
          <p:cNvPicPr>
            <a:picLocks noChangeAspect="1"/>
          </p:cNvPicPr>
          <p:nvPr/>
        </p:nvPicPr>
        <p:blipFill rotWithShape="1">
          <a:blip r:embed="rId3"/>
          <a:srcRect t="358" b="15344"/>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34144965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FIRE DETECTION  SMART SYSTEM</vt:lpstr>
      <vt:lpstr>Περιγραφή προβληματος</vt:lpstr>
      <vt:lpstr>Γενική μεθοδολογια επιλυσης</vt:lpstr>
      <vt:lpstr>Ιδανική λειτουργία συστήματος </vt:lpstr>
      <vt:lpstr>Εγκατάσταση συστήματος </vt:lpstr>
      <vt:lpstr>Ειδοποίηση χειρηστή &amp; επιβεβαίωση </vt:lpstr>
      <vt:lpstr>Ανίχνευση πυρκαγίας  </vt:lpstr>
      <vt:lpstr>Απαραίτητο υλικό </vt:lpstr>
      <vt:lpstr>Υπάρχοντα σύστηματα &amp; διαφοροποιήσεις </vt:lpstr>
      <vt:lpstr>Case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145</cp:revision>
  <dcterms:created xsi:type="dcterms:W3CDTF">2023-11-06T20:01:13Z</dcterms:created>
  <dcterms:modified xsi:type="dcterms:W3CDTF">2023-11-06T20:57:39Z</dcterms:modified>
</cp:coreProperties>
</file>