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Александров" initials="МА" lastIdx="3" clrIdx="0">
    <p:extLst>
      <p:ext uri="{19B8F6BF-5375-455C-9EA6-DF929625EA0E}">
        <p15:presenceInfo xmlns:p15="http://schemas.microsoft.com/office/powerpoint/2012/main" userId="8a98fbf2d9b22d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183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4T13:26:19.609" idx="2">
    <p:pos x="8594" y="191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4A507-3AF8-1C13-8BBF-EA6D3120D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03203C-1C39-815E-6756-0BB43B7C9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4EFCD-5D1A-4784-EE77-5D71CE7B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BB81C-F19C-F10E-D04A-1907610F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D8131A-443E-425B-09AE-26EB8EC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8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3491E-B13E-96A8-2DF3-1B02F3FA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BAD7C9-9C69-0034-0010-AD038EC2E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04443A-8C63-5663-C10C-065D63FE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CD0738-F243-1A7B-AB13-00FDAD1C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5B6255-B6F5-507B-F228-175FBD0A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5683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07E84C-A7C8-FA7E-A448-364EBD2184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0214DD-53F6-E99D-4B20-D718420FE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89B82-E781-0351-E893-1A36B92E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C718F7-A3A4-C0E9-9C31-0E50B684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EA60E-A273-9362-01D2-B8D3C74A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10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CE90A-888D-D28B-4A4C-23233738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D3DE4-CDAC-D055-8118-9B9B3D40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29E66-8439-5174-D4F5-30EEA678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845F1-CD4A-7C6A-02D4-8E7741D63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30C02B-8104-ABC6-EF2C-72701344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88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7493C-F570-D39E-DF39-74B8EE78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9BB940-7D81-62F0-70B9-8B9D9A7F1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B3E7BC-126A-0541-E51C-6EF54C8D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2A00CA-3267-DE17-52B0-3DDD8E56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451E5-738E-A1E9-DE7B-BD6506EA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3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AFC50-803D-742A-E111-519049B5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AEF4B-FCEF-8B60-BCEC-E8AD08AD3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2979B2-87BD-7794-38FF-401A35777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0203A8-83D9-CEC8-BAEC-105706AF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D74401-2725-C0B7-8712-C589B53EA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360F30-E3D8-CD17-D164-40123760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74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710BF-B65A-36F4-B5BE-CBEAF4D8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EFCDBE-3D3A-17F1-03FD-7B1C713E4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764031-9AA7-0107-29F2-4035DAD5A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4DC1BA-6676-BDD5-4526-DAD17FB65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BCF501-5CBD-42DD-7E13-7BD157704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08D6A88-3CCE-FFF3-106B-EBEBE5A5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E22824-D14D-CC3E-425F-4701EAB1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64E1C-624C-7E8C-433E-D04BA597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86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99F0A-AFA2-AAF9-734E-971E2134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E445C7-D9EE-C682-B947-30019913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52EF68-A490-791C-FF1B-EC1A75D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8B3204-2E1D-2A2B-3529-C961571F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23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B47C38-4285-143E-67D7-98E5FF78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60A3833-272B-2529-1A82-FBD2FC73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AE88D6-D0FA-74F2-7DFA-F16336E7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69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43993-520F-DA8C-D3C2-BEE4B9F8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98ACB-DBF9-AAA6-23D7-BCE03C4C2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6158A1-B40C-DB56-65D1-6B686B309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C3D5A-7625-D359-F719-33EEB4C8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D7B496-BE6F-F5EC-F776-4DAE3BBA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70C29D-942D-D959-A6B1-6F6FC742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78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3D2B9B-DA0A-C07E-B62E-0A6C4CF0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2493C-BD5C-031A-8304-80822C996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B48FE-7266-71FF-FFD6-7C68716C6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63A7FE-3CAB-07B9-63E3-512CAB45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326D-C9CA-D2BC-0806-C169EFC1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4206BF-6B7A-8188-8421-B70C597B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0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82230-CDF1-16AD-296E-350EBD8E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8981BF-B844-B483-7BFF-0EEC1088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592C40-60A6-47FA-E17F-2FA346079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E42D-B6D6-499D-970D-AF96A19B5C2D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B4F143-FD43-66C2-96B0-5F96D5DCA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FCC42-4DBA-C25B-3247-B3D8F4102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33D85-6305-4FA1-AADC-02FE0B7CBE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5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AF86D-B5A8-B4D6-BEE7-AE45F2629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760" y="3881120"/>
            <a:ext cx="4287520" cy="1376680"/>
          </a:xfrm>
          <a:ln>
            <a:noFill/>
          </a:ln>
        </p:spPr>
        <p:txBody>
          <a:bodyPr/>
          <a:lstStyle/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DD6B4-5E49-270F-EC4B-2CFB0ACA6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8015" y="24757"/>
            <a:ext cx="13400015" cy="727083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138C8-A04A-21A7-AEB8-0A84F9670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7978"/>
            <a:ext cx="13400016" cy="71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D9127A5-AE8B-ED42-2FB0-05A421DFAB4C}"/>
              </a:ext>
            </a:extLst>
          </p:cNvPr>
          <p:cNvSpPr/>
          <p:nvPr/>
        </p:nvSpPr>
        <p:spPr>
          <a:xfrm>
            <a:off x="2844800" y="1000760"/>
            <a:ext cx="6715760" cy="85344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Исследование банковских клиентов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15350E4-8313-C499-10F6-5389226115A6}"/>
              </a:ext>
            </a:extLst>
          </p:cNvPr>
          <p:cNvSpPr/>
          <p:nvPr/>
        </p:nvSpPr>
        <p:spPr>
          <a:xfrm>
            <a:off x="4892431" y="5069840"/>
            <a:ext cx="5072184" cy="955040"/>
          </a:xfrm>
          <a:prstGeom prst="rect">
            <a:avLst/>
          </a:prstGeom>
          <a:noFill/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Исследование выполнил Александров </a:t>
            </a:r>
          </a:p>
          <a:p>
            <a:pPr algn="ctr"/>
            <a:r>
              <a:rPr lang="ru-RU" dirty="0"/>
              <a:t>Михаил Александрович в рамках курса по анализу данных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CEABB74-C302-2156-9139-12B49BD2B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367978"/>
            <a:ext cx="13400016" cy="71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116D5FC-E979-37F5-6643-F56ECBC45286}"/>
              </a:ext>
            </a:extLst>
          </p:cNvPr>
          <p:cNvSpPr/>
          <p:nvPr/>
        </p:nvSpPr>
        <p:spPr>
          <a:xfrm>
            <a:off x="3007360" y="1000760"/>
            <a:ext cx="6715760" cy="85344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Исследование банковских клиентов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95ADBA7-2EE9-9E0F-311B-1AE2BE0E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120" y="24757"/>
            <a:ext cx="13400016" cy="71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00BC59C-0638-5EE5-A786-3E7F0415604C}"/>
              </a:ext>
            </a:extLst>
          </p:cNvPr>
          <p:cNvSpPr/>
          <p:nvPr/>
        </p:nvSpPr>
        <p:spPr>
          <a:xfrm>
            <a:off x="2473960" y="751840"/>
            <a:ext cx="7249160" cy="85344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Исследование банковских клиентов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1F71DE2-2001-5F68-4060-908A67C47D2B}"/>
              </a:ext>
            </a:extLst>
          </p:cNvPr>
          <p:cNvSpPr/>
          <p:nvPr/>
        </p:nvSpPr>
        <p:spPr>
          <a:xfrm>
            <a:off x="6685280" y="5516880"/>
            <a:ext cx="45110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Исследование выполнил Александров Михаил Александрович в рамках курса по анализу данных</a:t>
            </a:r>
          </a:p>
        </p:txBody>
      </p:sp>
    </p:spTree>
    <p:extLst>
      <p:ext uri="{BB962C8B-B14F-4D97-AF65-F5344CB8AC3E}">
        <p14:creationId xmlns:p14="http://schemas.microsoft.com/office/powerpoint/2010/main" val="199894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FA8879-2FEC-AF67-9067-52750C0E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15"/>
          </a:xfrm>
        </p:spPr>
        <p:txBody>
          <a:bodyPr>
            <a:normAutofit/>
          </a:bodyPr>
          <a:lstStyle/>
          <a:p>
            <a:r>
              <a:rPr lang="ru-RU" sz="2400" dirty="0"/>
              <a:t>Сумма транзакций по возрастным группам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8872153-EFF8-7B3A-64EA-698A69F971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31520"/>
            <a:ext cx="11201399" cy="5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7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DC293-6B60-1572-6F3B-D3BB9AA5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600" y="467360"/>
            <a:ext cx="6151880" cy="335280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Топ-10 городов по количеству транзакций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911760F-3927-D5B4-C49C-5994791F68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" y="802640"/>
            <a:ext cx="10754360" cy="5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222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5B9FD-8D2E-539E-9BB0-9ED1A964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760" y="395605"/>
            <a:ext cx="6507480" cy="630555"/>
          </a:xfrm>
        </p:spPr>
        <p:txBody>
          <a:bodyPr>
            <a:normAutofit/>
          </a:bodyPr>
          <a:lstStyle/>
          <a:p>
            <a:r>
              <a:rPr lang="ru-RU" sz="2400" dirty="0"/>
              <a:t>Распределение времени транзакций в минутах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C46D737-83D7-75D1-0CCA-B40C4306F7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934720"/>
            <a:ext cx="10515600" cy="552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02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52029-54CC-0B85-8F68-E89DF7BF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365126"/>
            <a:ext cx="5527040" cy="31591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Динамика продаж по полу клиентов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7633E6-B270-245A-ACE7-8E05C49C21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474" y="681038"/>
            <a:ext cx="9738846" cy="581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3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2C477-E025-FC99-F937-6B351F2F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60"/>
            <a:ext cx="10515600" cy="213360"/>
          </a:xfrm>
        </p:spPr>
        <p:txBody>
          <a:bodyPr>
            <a:noAutofit/>
          </a:bodyPr>
          <a:lstStyle/>
          <a:p>
            <a:r>
              <a:rPr lang="ru-RU" sz="1800" dirty="0"/>
              <a:t>Выводы</a:t>
            </a:r>
            <a:r>
              <a:rPr lang="en-US" sz="1800" dirty="0"/>
              <a:t>:</a:t>
            </a: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D3D069-D80B-1163-47E5-3EAD7C05D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61772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dirty="0"/>
              <a:t>1. Загрузили до 1048567 строк данных.</a:t>
            </a:r>
          </a:p>
          <a:p>
            <a:pPr marL="0" indent="0">
              <a:buNone/>
            </a:pPr>
            <a:r>
              <a:rPr lang="ru-RU" dirty="0"/>
              <a:t>2. Но по некоторым столбцам есть пропуски в данных.</a:t>
            </a:r>
          </a:p>
          <a:p>
            <a:pPr marL="0" indent="0">
              <a:buNone/>
            </a:pPr>
            <a:r>
              <a:rPr lang="ru-RU" dirty="0"/>
              <a:t>3. Данные в </a:t>
            </a:r>
            <a:r>
              <a:rPr lang="ru-RU" dirty="0" err="1"/>
              <a:t>CustomerDOB</a:t>
            </a:r>
            <a:r>
              <a:rPr lang="ru-RU" dirty="0"/>
              <a:t> и </a:t>
            </a:r>
            <a:r>
              <a:rPr lang="ru-RU" dirty="0" err="1"/>
              <a:t>CustAccountBalance</a:t>
            </a:r>
            <a:r>
              <a:rPr lang="ru-RU" dirty="0"/>
              <a:t> имеют короткий символьный формат данных даты.</a:t>
            </a:r>
          </a:p>
          <a:p>
            <a:pPr marL="0" indent="0">
              <a:buNone/>
            </a:pPr>
            <a:r>
              <a:rPr lang="ru-RU" dirty="0"/>
              <a:t>4. </a:t>
            </a:r>
            <a:r>
              <a:rPr lang="ru-RU" dirty="0" err="1"/>
              <a:t>TransactionTime</a:t>
            </a:r>
            <a:r>
              <a:rPr lang="ru-RU" dirty="0"/>
              <a:t> представлен в миллисекундах.</a:t>
            </a:r>
          </a:p>
          <a:p>
            <a:pPr marL="0" indent="0">
              <a:buNone/>
            </a:pPr>
            <a:r>
              <a:rPr lang="ru-RU" dirty="0"/>
              <a:t>5. Данные в </a:t>
            </a:r>
            <a:r>
              <a:rPr lang="ru-RU" dirty="0" err="1"/>
              <a:t>customerdob</a:t>
            </a:r>
            <a:r>
              <a:rPr lang="ru-RU" dirty="0"/>
              <a:t> и </a:t>
            </a:r>
            <a:r>
              <a:rPr lang="ru-RU" dirty="0" err="1"/>
              <a:t>custAccountbalance</a:t>
            </a:r>
            <a:r>
              <a:rPr lang="ru-RU" dirty="0"/>
              <a:t> приведены в формат данных </a:t>
            </a:r>
            <a:r>
              <a:rPr lang="ru-RU" dirty="0" err="1"/>
              <a:t>datetime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6. </a:t>
            </a:r>
            <a:r>
              <a:rPr lang="ru-RU" dirty="0" err="1"/>
              <a:t>transactiontime</a:t>
            </a:r>
            <a:r>
              <a:rPr lang="ru-RU" dirty="0"/>
              <a:t> преобразован в формат </a:t>
            </a:r>
            <a:r>
              <a:rPr lang="ru-RU" dirty="0" err="1"/>
              <a:t>минуты:секунды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7. Дата рождения клиента подкорректирована.</a:t>
            </a:r>
          </a:p>
          <a:p>
            <a:pPr marL="0" indent="0">
              <a:buNone/>
            </a:pPr>
            <a:r>
              <a:rPr lang="ru-RU" dirty="0"/>
              <a:t>8. Выполнена очистка данных:</a:t>
            </a:r>
          </a:p>
          <a:p>
            <a:pPr marL="0" indent="0">
              <a:buNone/>
            </a:pPr>
            <a:r>
              <a:rPr lang="ru-RU" dirty="0"/>
              <a:t>9. Удалены дубликаты строк;</a:t>
            </a:r>
          </a:p>
          <a:p>
            <a:pPr marL="0" indent="0">
              <a:buNone/>
            </a:pPr>
            <a:r>
              <a:rPr lang="ru-RU" dirty="0"/>
              <a:t>10.Удален ы строки с пропусками в данных;</a:t>
            </a:r>
          </a:p>
          <a:p>
            <a:pPr marL="0" indent="0">
              <a:buNone/>
            </a:pPr>
            <a:r>
              <a:rPr lang="ru-RU" dirty="0"/>
              <a:t>11. Получили очищенные данные для проведения аналитики.</a:t>
            </a:r>
          </a:p>
          <a:p>
            <a:pPr marL="0" indent="0">
              <a:buNone/>
            </a:pPr>
            <a:r>
              <a:rPr lang="ru-RU" dirty="0"/>
              <a:t>12. Среднее количество транзакций на клиента: 1.1340772738894405</a:t>
            </a:r>
          </a:p>
          <a:p>
            <a:pPr marL="0" indent="0">
              <a:buNone/>
            </a:pPr>
            <a:r>
              <a:rPr lang="ru-RU" dirty="0"/>
              <a:t>13. Гистограммы показывают распределение значений с учётом плотности, что позволяет увидеть, как значения распределены по диапазону: </a:t>
            </a:r>
            <a:r>
              <a:rPr lang="ru-RU" dirty="0" err="1"/>
              <a:t>Custaccountbalance</a:t>
            </a:r>
            <a:r>
              <a:rPr lang="ru-RU" dirty="0"/>
              <a:t> от 0.0100 до 127800.120; </a:t>
            </a:r>
            <a:r>
              <a:rPr lang="ru-RU" dirty="0" err="1"/>
              <a:t>Custaccountbalance</a:t>
            </a:r>
            <a:r>
              <a:rPr lang="ru-RU" dirty="0"/>
              <a:t> от 0.0100 до 2290.000</a:t>
            </a:r>
          </a:p>
          <a:p>
            <a:pPr marL="0" indent="0">
              <a:buNone/>
            </a:pPr>
            <a:r>
              <a:rPr lang="ru-RU" dirty="0"/>
              <a:t>14. Ящики с усами в нашем исследовании дают следующие значения о медиане, квартилях и выбросах, что важно для понимания вариации данных: </a:t>
            </a:r>
            <a:r>
              <a:rPr lang="ru-RU" dirty="0" err="1"/>
              <a:t>custaccountbalance</a:t>
            </a:r>
            <a:r>
              <a:rPr lang="ru-RU" dirty="0"/>
              <a:t> </a:t>
            </a:r>
            <a:r>
              <a:rPr lang="ru-RU" dirty="0" err="1"/>
              <a:t>transactionamount</a:t>
            </a:r>
            <a:r>
              <a:rPr lang="ru-RU" dirty="0"/>
              <a:t> </a:t>
            </a:r>
            <a:r>
              <a:rPr lang="ru-RU" dirty="0" err="1"/>
              <a:t>count</a:t>
            </a:r>
            <a:r>
              <a:rPr lang="ru-RU" dirty="0"/>
              <a:t> 762921.000 762921.000 </a:t>
            </a:r>
            <a:r>
              <a:rPr lang="ru-RU" dirty="0" err="1"/>
              <a:t>mean</a:t>
            </a:r>
            <a:r>
              <a:rPr lang="ru-RU" dirty="0"/>
              <a:t> 22025.351939 507.886932 </a:t>
            </a:r>
            <a:r>
              <a:rPr lang="ru-RU" dirty="0" err="1"/>
              <a:t>min</a:t>
            </a:r>
            <a:r>
              <a:rPr lang="ru-RU" dirty="0"/>
              <a:t> 0.0100 0.0100 25% 3342.300 110.000 50% 11389.6700 300.000 75% 29667.7100 712.3700 </a:t>
            </a:r>
            <a:r>
              <a:rPr lang="ru-RU" dirty="0" err="1"/>
              <a:t>max</a:t>
            </a:r>
            <a:r>
              <a:rPr lang="ru-RU" dirty="0"/>
              <a:t> 127800.1200 2290.000 </a:t>
            </a:r>
            <a:r>
              <a:rPr lang="ru-RU" dirty="0" err="1"/>
              <a:t>std</a:t>
            </a:r>
            <a:r>
              <a:rPr lang="ru-RU" dirty="0"/>
              <a:t> 27068.588517 522.868333</a:t>
            </a:r>
          </a:p>
          <a:p>
            <a:pPr marL="0" indent="0">
              <a:buNone/>
            </a:pPr>
            <a:r>
              <a:rPr lang="ru-RU" dirty="0"/>
              <a:t>15. Скрипичные ключи показывают распределение и плотность данных. И на обоих скрипичных ключах визуально прослеживается, что большинство наших клиентов оперируют небольшими суммами.</a:t>
            </a:r>
          </a:p>
          <a:p>
            <a:pPr marL="0" indent="0">
              <a:buNone/>
            </a:pPr>
            <a:r>
              <a:rPr lang="ru-RU" dirty="0"/>
              <a:t>16. Самый активный возраст наших клиентов составляет от +- 30 лет до 50 лет.</a:t>
            </a:r>
          </a:p>
          <a:p>
            <a:pPr marL="0" indent="0">
              <a:buNone/>
            </a:pPr>
            <a:r>
              <a:rPr lang="ru-RU" dirty="0"/>
              <a:t>17. Среди </a:t>
            </a:r>
            <a:r>
              <a:rPr lang="ru-RU" dirty="0" err="1"/>
              <a:t>нашиз</a:t>
            </a:r>
            <a:r>
              <a:rPr lang="ru-RU" dirty="0"/>
              <a:t> клиентов: мужчины -73.4%, женщины – 26.6%.</a:t>
            </a:r>
          </a:p>
          <a:p>
            <a:pPr marL="0" indent="0">
              <a:buNone/>
            </a:pPr>
            <a:r>
              <a:rPr lang="ru-RU" dirty="0"/>
              <a:t>18. Максимальное количество наших клиентов проживают в городе MUMBAI.</a:t>
            </a:r>
          </a:p>
          <a:p>
            <a:pPr marL="0" indent="0">
              <a:buNone/>
            </a:pPr>
            <a:r>
              <a:rPr lang="ru-RU" dirty="0"/>
              <a:t>19. Максимальное число транзакций наших клиентов наблюдается в возрасте от 30-39 и 40-49 лет.</a:t>
            </a:r>
          </a:p>
          <a:p>
            <a:pPr marL="0" indent="0">
              <a:buNone/>
            </a:pPr>
            <a:r>
              <a:rPr lang="ru-RU" dirty="0"/>
              <a:t>20. Время транзакций большинства наших клиентов ( до почти 40000 ) составляет 3.25 минуты.</a:t>
            </a:r>
          </a:p>
        </p:txBody>
      </p:sp>
    </p:spTree>
    <p:extLst>
      <p:ext uri="{BB962C8B-B14F-4D97-AF65-F5344CB8AC3E}">
        <p14:creationId xmlns:p14="http://schemas.microsoft.com/office/powerpoint/2010/main" val="2354653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A8A9C-FAD6-3961-6A64-EF8CAC34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  <a:ln>
            <a:noFill/>
          </a:ln>
        </p:spPr>
        <p:txBody>
          <a:bodyPr>
            <a:normAutofit/>
          </a:bodyPr>
          <a:lstStyle/>
          <a:p>
            <a:endParaRPr lang="ru-RU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72697F-A2C6-12B3-2C04-49211E7017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65125"/>
            <a:ext cx="12191999" cy="83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4A6258F-6B8D-E63A-F96F-BB4B414ECA6D}"/>
              </a:ext>
            </a:extLst>
          </p:cNvPr>
          <p:cNvSpPr/>
          <p:nvPr/>
        </p:nvSpPr>
        <p:spPr>
          <a:xfrm>
            <a:off x="4277360" y="2113280"/>
            <a:ext cx="43383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Спасибо за внимание!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093C27E-1B0C-3280-DB4B-0B73508D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245"/>
            <a:ext cx="12191999" cy="83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0BED1A-8FAA-FE88-3D87-0770DE184E0B}"/>
              </a:ext>
            </a:extLst>
          </p:cNvPr>
          <p:cNvSpPr/>
          <p:nvPr/>
        </p:nvSpPr>
        <p:spPr>
          <a:xfrm>
            <a:off x="4277359" y="2184400"/>
            <a:ext cx="43383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Спасибо за внимание!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4CF3053-AD6A-A6A3-857E-2CE3260F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436245"/>
            <a:ext cx="12191999" cy="83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86BBF9D-F0BA-D961-347E-3066957A5269}"/>
              </a:ext>
            </a:extLst>
          </p:cNvPr>
          <p:cNvSpPr/>
          <p:nvPr/>
        </p:nvSpPr>
        <p:spPr>
          <a:xfrm>
            <a:off x="4521199" y="2184400"/>
            <a:ext cx="433832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Спасибо за внимание!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0C0D1E8-0E1B-CCC9-61A6-53D2CDE44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5119" y="436244"/>
            <a:ext cx="12760958" cy="83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E9CFC1D-A3D7-925D-1795-1C492BB6492D}"/>
              </a:ext>
            </a:extLst>
          </p:cNvPr>
          <p:cNvSpPr/>
          <p:nvPr/>
        </p:nvSpPr>
        <p:spPr>
          <a:xfrm>
            <a:off x="4521198" y="2113280"/>
            <a:ext cx="466343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Спасибо за внимание!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6E476C-6978-C0CA-DA87-E2D4BBD658BB}"/>
              </a:ext>
            </a:extLst>
          </p:cNvPr>
          <p:cNvSpPr/>
          <p:nvPr/>
        </p:nvSpPr>
        <p:spPr>
          <a:xfrm>
            <a:off x="7203440" y="6858000"/>
            <a:ext cx="4663438" cy="1473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Александров Михаил Александрович </a:t>
            </a:r>
            <a:endParaRPr lang="en-US" dirty="0"/>
          </a:p>
          <a:p>
            <a:pPr algn="ctr"/>
            <a:r>
              <a:rPr lang="en-US" dirty="0"/>
              <a:t>e-mail: amike34@rambler.ru</a:t>
            </a:r>
          </a:p>
          <a:p>
            <a:pPr algn="ctr"/>
            <a:r>
              <a:rPr lang="en-US" dirty="0"/>
              <a:t>@amike34</a:t>
            </a:r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014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7C847-A2C6-F547-9914-817DEEDA1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6715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Распределение баланса клиента и суммы транзакций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A4B19E5-FF75-1AC7-FE84-333F886FDC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1840"/>
            <a:ext cx="10515600" cy="556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1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19EF1-489E-479C-2359-AA5F57A3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596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Ящики с усами для баланса </a:t>
            </a:r>
            <a:r>
              <a:rPr lang="ru-RU" sz="2400" dirty="0"/>
              <a:t>клиента</a:t>
            </a:r>
            <a:r>
              <a:rPr lang="ru-RU" sz="2800" dirty="0"/>
              <a:t> и для суммы транзакций</a:t>
            </a:r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F7506628-3D3A-3E17-B20E-BC0A7B798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46" y="680722"/>
            <a:ext cx="10424708" cy="5496557"/>
          </a:xfrm>
        </p:spPr>
      </p:pic>
    </p:spTree>
    <p:extLst>
      <p:ext uri="{BB962C8B-B14F-4D97-AF65-F5344CB8AC3E}">
        <p14:creationId xmlns:p14="http://schemas.microsoft.com/office/powerpoint/2010/main" val="72535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0A658-BB34-0D39-0240-FB89C34D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415925"/>
            <a:ext cx="10515600" cy="265113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Скрипичные ключи для баланса клиента и для суммы транзакций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5B436A5-1DFB-C056-1D44-D309D57193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81039"/>
            <a:ext cx="10515600" cy="576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7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D7BA9-F287-7D9D-255A-68EE3E37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880" y="375286"/>
            <a:ext cx="7472680" cy="305752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Распределение возраста клиентов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55E58EA-6B04-82C2-DAA5-E6D4AB8B3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39600"/>
            <a:ext cx="10515600" cy="53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FC75-A2F8-ABE2-598D-6181CCF5F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640" y="365125"/>
            <a:ext cx="5897880" cy="508635"/>
          </a:xfrm>
        </p:spPr>
        <p:txBody>
          <a:bodyPr>
            <a:normAutofit/>
          </a:bodyPr>
          <a:lstStyle/>
          <a:p>
            <a:r>
              <a:rPr lang="ru-RU" sz="2400" dirty="0"/>
              <a:t>Соотношение клиентов по полу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4C83A00-8A88-1B10-184C-9E07E87B5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920" y="873124"/>
            <a:ext cx="6060440" cy="573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631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0C257-2929-CB2E-825F-52775108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289560"/>
            <a:ext cx="10515600" cy="39147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Количество максимальных уникальных клиентов по первым 10 городам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8CA245-FFBD-7EF9-0C11-487001953F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" y="681038"/>
            <a:ext cx="10916919" cy="568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6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C39BCF-1AB4-075F-ADFD-585A4648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960" y="354965"/>
            <a:ext cx="6223000" cy="610235"/>
          </a:xfrm>
        </p:spPr>
        <p:txBody>
          <a:bodyPr>
            <a:normAutofit/>
          </a:bodyPr>
          <a:lstStyle/>
          <a:p>
            <a:r>
              <a:rPr lang="ru-RU" sz="2400" dirty="0"/>
              <a:t>Динамика транзакций по дням и месяцам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9060BC-6A1B-26C8-6002-D943AFC344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5" y="965200"/>
            <a:ext cx="873955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31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4DBEE-2A41-4207-94B2-65AD43A2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940" y="294005"/>
            <a:ext cx="5532120" cy="498475"/>
          </a:xfrm>
        </p:spPr>
        <p:txBody>
          <a:bodyPr>
            <a:normAutofit/>
          </a:bodyPr>
          <a:lstStyle/>
          <a:p>
            <a:r>
              <a:rPr lang="ru-RU" sz="2400" dirty="0"/>
              <a:t>Динамика продаж по дням и месяцам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72B8F4-9883-CC82-05D0-DA4CFB1BDD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5" y="792480"/>
            <a:ext cx="8739550" cy="538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562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427</Words>
  <Application>Microsoft Office PowerPoint</Application>
  <PresentationFormat>Широкоэкранный</PresentationFormat>
  <Paragraphs>46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Распределение баланса клиента и суммы транзакций</vt:lpstr>
      <vt:lpstr>Ящики с усами для баланса клиента и для суммы транзакций</vt:lpstr>
      <vt:lpstr>Скрипичные ключи для баланса клиента и для суммы транзакций</vt:lpstr>
      <vt:lpstr>Распределение возраста клиентов</vt:lpstr>
      <vt:lpstr>Соотношение клиентов по полу</vt:lpstr>
      <vt:lpstr>Количество максимальных уникальных клиентов по первым 10 городам</vt:lpstr>
      <vt:lpstr>Динамика транзакций по дням и месяцам</vt:lpstr>
      <vt:lpstr>Динамика продаж по дням и месяцам</vt:lpstr>
      <vt:lpstr>Сумма транзакций по возрастным группам</vt:lpstr>
      <vt:lpstr>Топ-10 городов по количеству транзакций</vt:lpstr>
      <vt:lpstr>Распределение времени транзакций в минутах</vt:lpstr>
      <vt:lpstr>Динамика продаж по полу клиентов</vt:lpstr>
      <vt:lpstr>Выводы: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Михаил Александров</dc:creator>
  <cp:lastModifiedBy>Михаил Александров</cp:lastModifiedBy>
  <cp:revision>9</cp:revision>
  <dcterms:created xsi:type="dcterms:W3CDTF">2025-05-04T08:21:37Z</dcterms:created>
  <dcterms:modified xsi:type="dcterms:W3CDTF">2025-05-04T14:15:09Z</dcterms:modified>
</cp:coreProperties>
</file>