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84" r:id="rId7"/>
    <p:sldId id="265" r:id="rId8"/>
    <p:sldId id="267" r:id="rId9"/>
    <p:sldId id="268" r:id="rId10"/>
    <p:sldId id="269" r:id="rId11"/>
    <p:sldId id="270" r:id="rId12"/>
    <p:sldId id="285" r:id="rId13"/>
    <p:sldId id="271" r:id="rId14"/>
    <p:sldId id="275" r:id="rId15"/>
    <p:sldId id="286" r:id="rId16"/>
    <p:sldId id="283" r:id="rId17"/>
    <p:sldId id="287" r:id="rId18"/>
    <p:sldId id="273" r:id="rId19"/>
    <p:sldId id="272" r:id="rId20"/>
    <p:sldId id="274" r:id="rId21"/>
    <p:sldId id="277" r:id="rId22"/>
    <p:sldId id="280" r:id="rId23"/>
    <p:sldId id="278" r:id="rId24"/>
    <p:sldId id="281" r:id="rId25"/>
    <p:sldId id="282" r:id="rId26"/>
    <p:sldId id="279" r:id="rId27"/>
    <p:sldId id="264" r:id="rId28"/>
    <p:sldId id="263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9F06DC3-8E16-49FB-846C-AEB18C400119}">
          <p14:sldIdLst>
            <p14:sldId id="256"/>
          </p14:sldIdLst>
        </p14:section>
        <p14:section name="Introduction" id="{00862DD3-8E8D-4BAF-91A4-8BB9D3BEEE8A}">
          <p14:sldIdLst>
            <p14:sldId id="260"/>
            <p14:sldId id="258"/>
            <p14:sldId id="261"/>
            <p14:sldId id="259"/>
          </p14:sldIdLst>
        </p14:section>
        <p14:section name="Education - Project Setup" id="{6550F8E1-5682-4AC9-8006-274CC247A9D8}">
          <p14:sldIdLst>
            <p14:sldId id="284"/>
            <p14:sldId id="265"/>
            <p14:sldId id="267"/>
            <p14:sldId id="268"/>
            <p14:sldId id="269"/>
          </p14:sldIdLst>
        </p14:section>
        <p14:section name="Education - Printing Text" id="{5D499D1B-946E-4D5C-8905-C37614781FBC}">
          <p14:sldIdLst>
            <p14:sldId id="270"/>
          </p14:sldIdLst>
        </p14:section>
        <p14:section name="Education - Ints and mathematics" id="{D71E8BE6-FD74-4354-9CB4-57D3C15ACBCB}">
          <p14:sldIdLst>
            <p14:sldId id="285"/>
            <p14:sldId id="271"/>
            <p14:sldId id="275"/>
            <p14:sldId id="286"/>
            <p14:sldId id="283"/>
          </p14:sldIdLst>
        </p14:section>
        <p14:section name="Education - Basics of arrays" id="{AB2690F8-0DFF-4BFD-BB05-C96A95BC595C}">
          <p14:sldIdLst>
            <p14:sldId id="287"/>
            <p14:sldId id="273"/>
            <p14:sldId id="272"/>
            <p14:sldId id="274"/>
            <p14:sldId id="277"/>
            <p14:sldId id="280"/>
            <p14:sldId id="278"/>
            <p14:sldId id="281"/>
            <p14:sldId id="282"/>
            <p14:sldId id="279"/>
          </p14:sldIdLst>
        </p14:section>
        <p14:section name="Ending" id="{F4FA3B0D-21FE-44E6-870A-084D4A3B4D90}">
          <p14:sldIdLst>
            <p14:sldId id="264"/>
            <p14:sldId id="26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CE3E-ED07-A8A1-EC26-11A6777EF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E1AFA-A6BE-B027-E505-668100D0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B29E-7C89-2AF7-1C98-A3458A1D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BBA6-2CBE-40B4-EDC3-F2053514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D7EEF-453A-487C-4EF2-199BF447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510D-5BC4-FA4A-F985-9B512560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E4BF-0D56-50C6-5D96-3FAEA743D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7A6F-540F-A7A2-B04E-963337AD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8532-3F7E-A99E-3BE3-F06611BE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D5FF3-EC3A-83B4-52F9-CD935166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5BB9D-1585-3AF7-4C70-49A9EBC9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4560B-2064-385D-D379-F61DF2AD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B205-8026-0B68-4E30-4894BBF1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A092B-87C5-B621-5276-5BF7F85D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431A-EFF9-B963-82A9-181A22F5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21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21F6-A29A-D2B6-F7B4-6DDE16E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12E4-9876-550A-512E-4B036DDF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5E96-F2CD-0968-0A39-81FFFAFD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4501D-A8DA-5E7B-F8D3-8FBC81C8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C++ Workshop – Mike Young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EDF3-61DC-10CD-7A67-3036EF79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63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0C3C-183A-2FA0-CACC-6888F209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6E64-39E9-EC3C-AFE5-FBBCC5110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3F45-ABDA-C2A1-4676-E3256B28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32A8252-B765-4A5E-8917-B113B724A346}" type="datetimeFigureOut">
              <a:rPr lang="en-GB" smtClean="0"/>
              <a:pPr/>
              <a:t>16/04/2023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863DD-C511-C1EB-2BD1-08220206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3CB2-D2B0-D0B4-4BFE-B72ABE5E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4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3750-0697-3E3B-BA51-3C846670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E14F-17E5-8054-EC6A-36BE06274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B214-9913-F47E-BC1F-9886A252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A8B8D-C522-ED97-C238-C760156E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75E1F-3D77-6412-8A40-8BEFAF10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5F1F6-8E84-4277-C416-93009029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732C-6478-AAC6-B459-C1A9A6B5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A464-E8DA-9A89-0A41-09E70F23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DC8A1-7B32-2CFB-138D-3EA97107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E3B-1244-BEC2-FD6E-F319F2CC3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8D5CF-B276-2404-69BE-B317F4387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6E332-6AF7-0242-85F8-688BFA2B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9B00-7A5C-5E9E-3D16-A8FECE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C85C8-0237-7DC0-129D-8C3D0B57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FCDC-A7EC-F46E-B452-66286AC6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AFCEF-2A5D-06AC-5524-43F4A1EA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461E-9E11-02AB-FA10-1CACEB6B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9CB08-1CA5-E992-10C0-577EA488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5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38986-E570-AC44-29AE-166901EC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5D3E6-4977-FEE8-17AD-B0B42DAB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E39B-B0DF-A279-F9A6-06C5A8B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32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5190-56AB-89C2-AB2A-1796AA96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2E81-E870-8058-7D91-A6225951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D16C-A0C7-32E5-7EE8-F7A9A6E0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F333-D0C7-3EC5-7595-1D947C5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F0874-E23E-4531-6B50-1AF6D2CE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ACCBA-02E0-768B-E688-8B361F60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6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AA60-9C68-8D69-B39F-6A8CB790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3319B-57B8-1929-C6E5-1983BB450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D790-E519-8157-9AD5-AED49F7C7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C35B-5E12-B4E8-1B4F-F98FC06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D1D24-B71B-D894-8904-CD5879F8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4FCBA-B25C-0C91-5F5B-2F8F39AB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rgbClr val="001132"/>
            </a:gs>
            <a:gs pos="64000">
              <a:srgbClr val="00206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3AD88-3861-3BC9-E40E-08B35C8E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4A9B-41A0-5060-F06C-0868C601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C9B0-465E-1787-FB33-E8B461AB9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8252-B765-4A5E-8917-B113B724A346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BD8D-B13A-DD2C-7019-282ED936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5BC8-9273-C36A-5CDE-656F9F140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1FDEC-9F27-422D-9DFB-8220B0198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4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math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ike430/TemperComp.g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B05-484B-877D-4AF1-1095C47B5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Pure C++ Workshop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3A465-7086-70B0-B319-A175E0108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 Mike Young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5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C7A-6219-8809-F896-5FFB576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C++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98A-1726-91D2-9239-6515D0AF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2994" cy="2880846"/>
          </a:xfrm>
        </p:spPr>
        <p:txBody>
          <a:bodyPr/>
          <a:lstStyle/>
          <a:p>
            <a:r>
              <a:rPr lang="en-US" dirty="0"/>
              <a:t>Visual studio will now be open for you to work in.</a:t>
            </a:r>
          </a:p>
          <a:p>
            <a:r>
              <a:rPr lang="en-US" dirty="0"/>
              <a:t>In the file explorer, you will see a .</a:t>
            </a:r>
            <a:r>
              <a:rPr lang="en-US" dirty="0" err="1"/>
              <a:t>sln</a:t>
            </a:r>
            <a:r>
              <a:rPr lang="en-US" dirty="0"/>
              <a:t> file for your solution, and a folder for your project.</a:t>
            </a:r>
          </a:p>
          <a:p>
            <a:r>
              <a:rPr lang="en-US" dirty="0"/>
              <a:t>The project folder will contain the project files. One solution may have many projects.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7E4A1-55C6-809B-5D21-46B24A8F7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80" b="33828"/>
          <a:stretch/>
        </p:blipFill>
        <p:spPr>
          <a:xfrm>
            <a:off x="6424551" y="4144049"/>
            <a:ext cx="5666981" cy="2060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DF5FE-71BB-10D4-E8F8-36907743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" y="4144050"/>
            <a:ext cx="6266681" cy="20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8A1B-D7F3-3ED5-8254-F87420974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Printing text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0D97DC-D430-21AF-7B19-FEFC3D516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(Time to take a dump)</a:t>
            </a:r>
          </a:p>
        </p:txBody>
      </p:sp>
    </p:spTree>
    <p:extLst>
      <p:ext uri="{BB962C8B-B14F-4D97-AF65-F5344CB8AC3E}">
        <p14:creationId xmlns:p14="http://schemas.microsoft.com/office/powerpoint/2010/main" val="95766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C467-E76F-9A54-36D4-DB38FA9DE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Integers and Math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5AEDEBD-E5AF-2721-CE28-226022BA9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(Urgh, </a:t>
            </a:r>
            <a:r>
              <a:rPr lang="en-GB" dirty="0" err="1"/>
              <a:t>oooh</a:t>
            </a:r>
            <a:r>
              <a:rPr lang="en-GB" dirty="0"/>
              <a:t>. IDK, I never counted. I’m not really a math guy 😹)</a:t>
            </a:r>
          </a:p>
        </p:txBody>
      </p:sp>
    </p:spTree>
    <p:extLst>
      <p:ext uri="{BB962C8B-B14F-4D97-AF65-F5344CB8AC3E}">
        <p14:creationId xmlns:p14="http://schemas.microsoft.com/office/powerpoint/2010/main" val="131992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E1D4-C211-216A-207D-E57D63F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AEE7D3-F018-F711-D9EE-1268C0CD5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90929"/>
              </p:ext>
            </p:extLst>
          </p:nvPr>
        </p:nvGraphicFramePr>
        <p:xfrm>
          <a:off x="838200" y="2935287"/>
          <a:ext cx="105156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3156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427342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6003422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9138067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47764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637358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9804312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4918539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0943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unsigned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unsigned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unsigned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unsigned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4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Unreal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uint64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1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  <a:p>
                      <a:r>
                        <a:rPr lang="en-US" dirty="0"/>
                        <a:t>or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char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long</a:t>
                      </a:r>
                      <a:br>
                        <a:rPr lang="en-US" dirty="0"/>
                      </a:br>
                      <a:r>
                        <a:rPr lang="en-US" dirty="0"/>
                        <a:t>or</a:t>
                      </a:r>
                      <a:br>
                        <a:rPr lang="en-US" dirty="0"/>
                      </a:b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5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Stdint.h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int8_t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int16_t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int32_t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uint8_t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uint16_t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uint32_t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uint64_t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1658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6DF210-D074-C3D6-52E5-6015FDD13A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7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For integers in non-unreal engine projects you will want to use the “</a:t>
            </a:r>
            <a:r>
              <a:rPr lang="en-GB" dirty="0" err="1"/>
              <a:t>stdint</a:t>
            </a:r>
            <a:r>
              <a:rPr lang="en-GB" dirty="0"/>
              <a:t>” header.</a:t>
            </a:r>
          </a:p>
        </p:txBody>
      </p:sp>
    </p:spTree>
    <p:extLst>
      <p:ext uri="{BB962C8B-B14F-4D97-AF65-F5344CB8AC3E}">
        <p14:creationId xmlns:p14="http://schemas.microsoft.com/office/powerpoint/2010/main" val="31188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E1D4-C211-216A-207D-E57D63F9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you’ll want to use </a:t>
            </a:r>
            <a:r>
              <a:rPr lang="en-US" dirty="0" err="1"/>
              <a:t>stdint’s</a:t>
            </a:r>
            <a:r>
              <a:rPr lang="en-US" dirty="0"/>
              <a:t> typedefs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04829-7A93-2525-A461-AD3A3FDC2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751713"/>
            <a:ext cx="72104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7AAA235-DA80-BC95-5253-688950FD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6" y="3889911"/>
            <a:ext cx="6981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6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DD3C-F1D0-691F-572E-EB296E4B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common math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C149-6299-21C0-9008-0FFFF824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#include &lt;</a:t>
            </a:r>
            <a:r>
              <a:rPr lang="en-GB" dirty="0" err="1"/>
              <a:t>stdint.h</a:t>
            </a:r>
            <a:r>
              <a:rPr lang="en-GB" dirty="0"/>
              <a:t>&gt; </a:t>
            </a:r>
            <a:r>
              <a:rPr lang="en-GB" dirty="0">
                <a:solidFill>
                  <a:srgbClr val="00B050"/>
                </a:solidFill>
              </a:rPr>
              <a:t>// typedef-ed </a:t>
            </a:r>
            <a:r>
              <a:rPr lang="en-GB" dirty="0" err="1">
                <a:solidFill>
                  <a:srgbClr val="00B050"/>
                </a:solidFill>
              </a:rPr>
              <a:t>ints</a:t>
            </a:r>
            <a:r>
              <a:rPr lang="en-GB" dirty="0">
                <a:solidFill>
                  <a:srgbClr val="00B050"/>
                </a:solidFill>
              </a:rPr>
              <a:t> that are of a fixed type across platforms</a:t>
            </a:r>
          </a:p>
          <a:p>
            <a:r>
              <a:rPr lang="en-GB" dirty="0"/>
              <a:t>#include &lt;</a:t>
            </a:r>
            <a:r>
              <a:rPr lang="en-GB" dirty="0" err="1"/>
              <a:t>cmath.h</a:t>
            </a:r>
            <a:r>
              <a:rPr lang="en-GB" dirty="0"/>
              <a:t>&gt; </a:t>
            </a:r>
            <a:r>
              <a:rPr lang="en-GB" dirty="0">
                <a:solidFill>
                  <a:srgbClr val="00B050"/>
                </a:solidFill>
              </a:rPr>
              <a:t>// C99 math utilities</a:t>
            </a:r>
          </a:p>
          <a:p>
            <a:r>
              <a:rPr lang="en-GB" dirty="0"/>
              <a:t>#include &lt;</a:t>
            </a:r>
            <a:r>
              <a:rPr lang="en-GB" dirty="0" err="1"/>
              <a:t>math.h</a:t>
            </a:r>
            <a:r>
              <a:rPr lang="en-GB" dirty="0"/>
              <a:t>&gt; </a:t>
            </a:r>
            <a:r>
              <a:rPr lang="en-GB" dirty="0">
                <a:solidFill>
                  <a:srgbClr val="00B050"/>
                </a:solidFill>
              </a:rPr>
              <a:t>// The same C99 math utilities but contextualised for C++ STD namespaces. Never noticed or been fussed by any differences so mileage may vary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/>
              <a:t>Full list of </a:t>
            </a:r>
            <a:r>
              <a:rPr lang="en-GB" dirty="0" err="1"/>
              <a:t>cmath.h</a:t>
            </a:r>
            <a:r>
              <a:rPr lang="en-GB" dirty="0"/>
              <a:t>/</a:t>
            </a:r>
            <a:r>
              <a:rPr lang="en-GB" dirty="0" err="1"/>
              <a:t>math.h</a:t>
            </a:r>
            <a:r>
              <a:rPr lang="en-GB" dirty="0"/>
              <a:t> functions available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https://cplusplus.com/reference/cmath/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95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7D0B6-A7EE-3D3C-8003-9DEEA868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6967">
            <a:off x="4444999" y="2686601"/>
            <a:ext cx="8372635" cy="5952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5BA1B-32F1-9539-D47C-E7260F3C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Mathematics warning about base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9B5A-E63E-C30A-D7F5-EF6F81A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highlight>
                  <a:srgbClr val="000000"/>
                </a:highlight>
              </a:rPr>
              <a:t>THERE ARE NO IMPLEMENTATIONS OF VECTORS, TRANSFORMS OR QUATERNIONS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ighlight>
                  <a:srgbClr val="000000"/>
                </a:highlight>
              </a:rPr>
              <a:t>Such maths concepts either need to be specified or will be provided by whichever framework/engine you end up working with.</a:t>
            </a:r>
          </a:p>
        </p:txBody>
      </p:sp>
    </p:spTree>
    <p:extLst>
      <p:ext uri="{BB962C8B-B14F-4D97-AF65-F5344CB8AC3E}">
        <p14:creationId xmlns:p14="http://schemas.microsoft.com/office/powerpoint/2010/main" val="78630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D1AA3-6B73-0060-30E7-158A95947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Basics of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FDFA17-E768-7C7F-F917-DA809F6F0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(Explaining the fundamentals behind all dynamic size types)</a:t>
            </a:r>
          </a:p>
        </p:txBody>
      </p:sp>
    </p:spTree>
    <p:extLst>
      <p:ext uri="{BB962C8B-B14F-4D97-AF65-F5344CB8AC3E}">
        <p14:creationId xmlns:p14="http://schemas.microsoft.com/office/powerpoint/2010/main" val="211269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F3AE-3BA3-52D8-3B9E-F72011EF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E9FE-A027-441C-3394-BDA289CD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types’ size must be known at compile time, this is a hard rule.</a:t>
            </a:r>
          </a:p>
          <a:p>
            <a:r>
              <a:rPr lang="en-US" dirty="0"/>
              <a:t>With that in mind, how do strings, arrays, maps, </a:t>
            </a:r>
            <a:r>
              <a:rPr lang="en-US" dirty="0" err="1"/>
              <a:t>etc</a:t>
            </a:r>
            <a:r>
              <a:rPr lang="en-US" dirty="0"/>
              <a:t> work? Isn’t the whole point that their size is unknown?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39C21-BE64-9FEE-D25B-EDFBE41E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3591662"/>
            <a:ext cx="650648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3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10D-B020-7D2C-8B60-E0DCCE13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fundamentals of an array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7A2B-0A21-0163-F787-DF0A5B6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supposedly “variable-sized” objects contain a pointer out to the heap.</a:t>
            </a:r>
          </a:p>
          <a:p>
            <a:r>
              <a:rPr lang="en-US" dirty="0"/>
              <a:t>This memory on the heap is of a fixed size.</a:t>
            </a:r>
          </a:p>
          <a:p>
            <a:r>
              <a:rPr lang="en-US" dirty="0"/>
              <a:t>If the size needs to change, the memory is reallocated.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BCA24-C299-DD0E-A3DC-B8A68DD6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4586066"/>
            <a:ext cx="702090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0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354C-A938-3C26-8F7D-F7EBB1D4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D7A0-45BD-4C08-C4C1-3687BDB4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Flix Interactive is an Unreal Engine specialist organization.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who work here have an Unreal Engine framed C++ background or education.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Yet there is great value in knowing how to use C++ outside Unreal Engine.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92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99C-BAAB-3948-531C-BAE3CFA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just pointers, demonstrated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76E6-1F33-9230-4FFA-E7F7EA4D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“char*” denote a “C string” or “C style string” and is the simplest </a:t>
            </a:r>
            <a:r>
              <a:rPr lang="en-US" i="1" dirty="0"/>
              <a:t>dynamic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array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79553-2BE4-98B7-1983-7C7FFABA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2985643"/>
            <a:ext cx="890711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99C-BAAB-3948-531C-BAE3CFA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just pointers, demonstrated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76E6-1F33-9230-4FFA-E7F7EA4D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see, a char* has the power to act exactly like a </a:t>
            </a:r>
            <a:r>
              <a:rPr lang="en-US" dirty="0" err="1"/>
              <a:t>Tarray</a:t>
            </a:r>
            <a:r>
              <a:rPr lang="en-US" dirty="0"/>
              <a:t> and point at many different memory blocks</a:t>
            </a:r>
          </a:p>
          <a:p>
            <a:r>
              <a:rPr lang="en-US" dirty="0"/>
              <a:t>These various arrays are all discarded at the end of the scope.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A0405-28E9-8F96-5657-68F0F66E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3429000"/>
            <a:ext cx="8547100" cy="31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899C-BAAB-3948-531C-BAE3CFA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fullness of clarity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76E6-1F33-9230-4FFA-E7F7EA4D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(This is the standard syntax for the most basic stack allocated array, if you wish to embed the memory into something. This data at least is not read only)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B1CE0C-BB1E-0FCA-090B-2F019C00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1" y="3189347"/>
            <a:ext cx="9016998" cy="29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7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27A9EC-25BD-C69E-695F-FC4597C16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89"/>
          <a:stretch/>
        </p:blipFill>
        <p:spPr>
          <a:xfrm>
            <a:off x="3695700" y="1690688"/>
            <a:ext cx="8401050" cy="5014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50899C-BAAB-3948-531C-BAE3CFA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practical demonstration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76E6-1F33-9230-4FFA-E7F7EA4D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825625"/>
            <a:ext cx="3263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Pointers do not denote the size of the memory they point to, merely the address (and type at compile time), so you can use the [] operator to offset it.</a:t>
            </a:r>
          </a:p>
        </p:txBody>
      </p:sp>
    </p:spTree>
    <p:extLst>
      <p:ext uri="{BB962C8B-B14F-4D97-AF65-F5344CB8AC3E}">
        <p14:creationId xmlns:p14="http://schemas.microsoft.com/office/powerpoint/2010/main" val="3295733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F7FB-69C2-BB42-09C2-52525617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Malloc and Free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8EDF-46D1-6F1B-5A65-A26791F4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Construstors</a:t>
            </a:r>
            <a:r>
              <a:rPr lang="en-GB" dirty="0"/>
              <a:t> and Destructors are C++ concepts. The C99 functions for allocating and deallocating data will not invoke Constructors nor Destructors.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ED5463-9E67-8F1B-3349-E8A453099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71466"/>
              </p:ext>
            </p:extLst>
          </p:nvPr>
        </p:nvGraphicFramePr>
        <p:xfrm>
          <a:off x="1517650" y="3195956"/>
          <a:ext cx="9156700" cy="17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588452428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1173091306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1097679664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3343650150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r>
                        <a:rPr lang="en-GB" dirty="0"/>
                        <a:t>Malloc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6294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r>
                        <a:rPr lang="en-GB" dirty="0"/>
                        <a:t>Grabs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Grabs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Calls destructor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835079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Builds </a:t>
                      </a:r>
                      <a:r>
                        <a:rPr lang="en-GB" dirty="0" err="1"/>
                        <a:t>VTable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Releases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007128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Calls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4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FCE5-194E-A308-B0A4-E5212E6E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new &amp; delete equivalents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D59EAD-6DC1-C1FD-40E9-566CF011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D86CBB-069B-A4E8-6CD7-3386A60F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50" y="1575033"/>
            <a:ext cx="7954099" cy="50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6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1057-9A6B-82AC-90DC-C173CE39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basics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F5E6-E07F-A95A-73F2-DEB7F586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dirty="0"/>
              <a:t>An array is either</a:t>
            </a:r>
          </a:p>
          <a:p>
            <a:pPr lvl="1"/>
            <a:r>
              <a:rPr lang="en-US" dirty="0"/>
              <a:t>Of a fixed size that is known at compile time or…</a:t>
            </a:r>
          </a:p>
          <a:p>
            <a:pPr lvl="1"/>
            <a:r>
              <a:rPr lang="en-US" dirty="0"/>
              <a:t>A pointer to a changing region/block of memory</a:t>
            </a:r>
          </a:p>
          <a:p>
            <a:r>
              <a:rPr lang="en-US" dirty="0"/>
              <a:t>You can allocate and manage your own memory using malloc() and free() or the “new” and “delete” keywords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4F4F6-F4E7-E97A-F17D-EE26DEDAA7A1}"/>
              </a:ext>
            </a:extLst>
          </p:cNvPr>
          <p:cNvSpPr txBox="1"/>
          <p:nvPr/>
        </p:nvSpPr>
        <p:spPr>
          <a:xfrm>
            <a:off x="260350" y="4859635"/>
            <a:ext cx="1146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Extra reading:</a:t>
            </a:r>
          </a:p>
          <a:p>
            <a:pPr marL="0" indent="0">
              <a:buNone/>
            </a:pPr>
            <a:r>
              <a:rPr lang="en-US" dirty="0"/>
              <a:t>Other useful C99 memory functions that will be useful/common in subjects of memory management include:</a:t>
            </a:r>
          </a:p>
          <a:p>
            <a:pPr marL="342900" indent="-342900">
              <a:buAutoNum type="arabicPeriod"/>
            </a:pPr>
            <a:r>
              <a:rPr lang="en-US" dirty="0" err="1"/>
              <a:t>realloc</a:t>
            </a:r>
            <a:r>
              <a:rPr lang="en-US" dirty="0"/>
              <a:t>() </a:t>
            </a:r>
            <a:r>
              <a:rPr lang="en-US" dirty="0">
                <a:solidFill>
                  <a:srgbClr val="00B050"/>
                </a:solidFill>
              </a:rPr>
              <a:t>// reallocate – moves a given memory block to somewhere bigger</a:t>
            </a:r>
          </a:p>
          <a:p>
            <a:pPr marL="342900" indent="-342900">
              <a:buAutoNum type="arabicPeriod"/>
            </a:pPr>
            <a:r>
              <a:rPr lang="en-US" dirty="0" err="1"/>
              <a:t>calloc</a:t>
            </a:r>
            <a:r>
              <a:rPr lang="en-US" dirty="0"/>
              <a:t>() </a:t>
            </a:r>
            <a:r>
              <a:rPr lang="en-US" dirty="0">
                <a:solidFill>
                  <a:srgbClr val="00B050"/>
                </a:solidFill>
              </a:rPr>
              <a:t>// contiguous allocation – same as malloc but formats memory to zero and takes different params</a:t>
            </a:r>
          </a:p>
          <a:p>
            <a:pPr marL="342900" indent="-342900">
              <a:buAutoNum type="arabicPeriod"/>
            </a:pPr>
            <a:r>
              <a:rPr lang="en-US" dirty="0" err="1"/>
              <a:t>memcpy</a:t>
            </a:r>
            <a:r>
              <a:rPr lang="en-US" dirty="0"/>
              <a:t>() </a:t>
            </a:r>
            <a:r>
              <a:rPr lang="en-US" dirty="0">
                <a:solidFill>
                  <a:srgbClr val="00B050"/>
                </a:solidFill>
              </a:rPr>
              <a:t>// copies memory</a:t>
            </a:r>
          </a:p>
          <a:p>
            <a:pPr marL="342900" indent="-342900">
              <a:buAutoNum type="arabicPeriod"/>
            </a:pPr>
            <a:r>
              <a:rPr lang="en-US" dirty="0" err="1"/>
              <a:t>etc</a:t>
            </a:r>
            <a:r>
              <a:rPr lang="en-US" dirty="0"/>
              <a:t>… </a:t>
            </a:r>
            <a:r>
              <a:rPr lang="en-US" dirty="0">
                <a:solidFill>
                  <a:srgbClr val="00B050"/>
                </a:solidFill>
              </a:rPr>
              <a:t>// there are more I’m probably forgetting</a:t>
            </a:r>
            <a:r>
              <a:rPr lang="en-US" dirty="0"/>
              <a:t> </a:t>
            </a:r>
            <a:r>
              <a:rPr lang="en-GB" dirty="0"/>
              <a:t>🤷‍♂️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6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89F-0AEC-F02D-42CF-38D342AC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that you know the basics…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0C65-3AAB-978C-A67E-95AE9ADE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You can download a simple C++ snake game to experiment with from:</a:t>
            </a:r>
          </a:p>
          <a:p>
            <a:pPr marL="0" indent="0">
              <a:buNone/>
            </a:pPr>
            <a:r>
              <a:rPr lang="en-GB">
                <a:hlinkClick r:id="rId2"/>
              </a:rPr>
              <a:t>https://github.com/Mike430/TemperComp.git</a:t>
            </a:r>
            <a:endParaRPr lang="en-US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B3461-50DE-29A7-AEA2-FF40B522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457" y="2871716"/>
            <a:ext cx="3611085" cy="3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B543-CA98-4950-42AB-458B2A4D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36AC-2357-DEEB-E082-41B8A7D4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Want me to go over anything more </a:t>
            </a:r>
            <a:r>
              <a:rPr lang="en-GB" dirty="0" err="1"/>
              <a:t>indepth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511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83B91-BDBD-3B11-94CB-66455C4B6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tuning into my TED talk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D99617-9B66-6551-48BC-F4ACBF504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0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414F-B24F-F79A-23DE-B0D83A5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workshop will aim to 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63E2-F2DA-80CC-8672-283375E7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Teach the basic syntax needed to survive in a codebase without Unreal Engine’s types or frameworks.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end you should:</a:t>
            </a:r>
          </a:p>
          <a:p>
            <a:r>
              <a:rPr lang="en-US" dirty="0"/>
              <a:t>Know how to make a C++ project (without Unreal Engine).</a:t>
            </a:r>
          </a:p>
          <a:p>
            <a:r>
              <a:rPr lang="en-US" dirty="0"/>
              <a:t>The different common parts of the STD library.</a:t>
            </a:r>
          </a:p>
          <a:p>
            <a:r>
              <a:rPr lang="en-US" dirty="0"/>
              <a:t>Have the confidence to use online compiler tools (Like godbolt.org, rextester.com or quick-bench.com).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9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2C8A-1E44-2A49-D9CB-8CDBB46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which will be covered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C970-1D8D-03FA-02C5-D97E297B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3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Creating a local C++ project</a:t>
            </a:r>
          </a:p>
          <a:p>
            <a:r>
              <a:rPr lang="en-US" dirty="0"/>
              <a:t>Printing to the console</a:t>
            </a:r>
          </a:p>
          <a:p>
            <a:r>
              <a:rPr lang="en-US" dirty="0"/>
              <a:t>Integers &amp; mathematics</a:t>
            </a:r>
          </a:p>
          <a:p>
            <a:r>
              <a:rPr lang="en-US" dirty="0"/>
              <a:t>The Basic array type</a:t>
            </a:r>
          </a:p>
          <a:p>
            <a:r>
              <a:rPr lang="en-US" dirty="0"/>
              <a:t>Dynamic array types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Wide Strings</a:t>
            </a:r>
          </a:p>
          <a:p>
            <a:pPr lvl="1"/>
            <a:r>
              <a:rPr lang="en-US" dirty="0"/>
              <a:t>Vectors vs Arrays</a:t>
            </a:r>
          </a:p>
          <a:p>
            <a:pPr lvl="1"/>
            <a:r>
              <a:rPr lang="en-US" dirty="0"/>
              <a:t>Maps</a:t>
            </a:r>
          </a:p>
          <a:p>
            <a:r>
              <a:rPr lang="en-US" dirty="0"/>
              <a:t>Casting</a:t>
            </a:r>
          </a:p>
          <a:p>
            <a:r>
              <a:rPr lang="en-US" dirty="0"/>
              <a:t>File 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8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2E4D-247C-17BB-73ED-F3AF231F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workshop will not cover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567B-5B13-B712-A219-2DF6DF8E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Any advanced topics for software engineering which you won’t already know. Such as:</a:t>
            </a:r>
          </a:p>
          <a:p>
            <a:r>
              <a:rPr lang="en-US" dirty="0"/>
              <a:t>Compilers (at least not in-depth)</a:t>
            </a:r>
          </a:p>
          <a:p>
            <a:r>
              <a:rPr lang="en-US" dirty="0"/>
              <a:t>Preprocessors and Templates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Dynamic/static Linking</a:t>
            </a:r>
          </a:p>
          <a:p>
            <a:r>
              <a:rPr lang="en-US" dirty="0"/>
              <a:t>Pointer </a:t>
            </a:r>
            <a:r>
              <a:rPr lang="en-US" dirty="0" err="1"/>
              <a:t>Arithmatic</a:t>
            </a:r>
            <a:endParaRPr lang="en-US" dirty="0"/>
          </a:p>
          <a:p>
            <a:r>
              <a:rPr lang="en-US" dirty="0" err="1"/>
              <a:t>Intrinsics</a:t>
            </a:r>
            <a:endParaRPr lang="en-US" dirty="0"/>
          </a:p>
          <a:p>
            <a:r>
              <a:rPr lang="en-US" dirty="0" err="1"/>
              <a:t>Variadics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7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03103-03A3-3BB0-9707-255849CDC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Setting up a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536ADB-AB5B-0AB3-234A-5F2270C83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(Houston, we have lift off!)</a:t>
            </a:r>
          </a:p>
        </p:txBody>
      </p:sp>
    </p:spTree>
    <p:extLst>
      <p:ext uri="{BB962C8B-B14F-4D97-AF65-F5344CB8AC3E}">
        <p14:creationId xmlns:p14="http://schemas.microsoft.com/office/powerpoint/2010/main" val="50827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C7A-6219-8809-F896-5FFB576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C++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98A-1726-91D2-9239-6515D0AF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visual studio</a:t>
            </a:r>
          </a:p>
          <a:p>
            <a:r>
              <a:rPr lang="en-US" dirty="0"/>
              <a:t>Click “Create a new Project”</a:t>
            </a:r>
          </a:p>
          <a:p>
            <a:r>
              <a:rPr lang="en-US" i="1" dirty="0">
                <a:latin typeface="+mj-lt"/>
              </a:rPr>
              <a:t>SEE NEXT SLIDE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2CE95-0FE7-27DB-64FF-5D04BAB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71" y="1690688"/>
            <a:ext cx="5710845" cy="38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C7A-6219-8809-F896-5FFB576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C++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98A-1726-91D2-9239-6515D0AF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r>
              <a:rPr lang="en-US" dirty="0"/>
              <a:t>From the list select “Empty Project”</a:t>
            </a:r>
          </a:p>
          <a:p>
            <a:r>
              <a:rPr lang="en-US" dirty="0"/>
              <a:t>Click “Next”</a:t>
            </a:r>
          </a:p>
          <a:p>
            <a:r>
              <a:rPr lang="en-US" i="1" dirty="0">
                <a:latin typeface="+mj-lt"/>
              </a:rPr>
              <a:t>SEE NEXT SLIDE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C75443-DFC3-1452-B0F6-63946A5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46" y="1586753"/>
            <a:ext cx="6125540" cy="41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3C7A-6219-8809-F896-5FFB5767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C++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498A-1726-91D2-9239-6515D0AF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181" cy="4351338"/>
          </a:xfrm>
        </p:spPr>
        <p:txBody>
          <a:bodyPr/>
          <a:lstStyle/>
          <a:p>
            <a:r>
              <a:rPr lang="en-US" dirty="0"/>
              <a:t>Give the new project a name and a directory to be created in.</a:t>
            </a:r>
          </a:p>
          <a:p>
            <a:r>
              <a:rPr lang="en-US" dirty="0"/>
              <a:t>Your solution and project names do NOT need to match</a:t>
            </a:r>
          </a:p>
          <a:p>
            <a:r>
              <a:rPr lang="en-US" dirty="0"/>
              <a:t>Don’t enable “Place solution and project in the same directory”</a:t>
            </a:r>
          </a:p>
          <a:p>
            <a:r>
              <a:rPr lang="en-US" dirty="0"/>
              <a:t>Click “Create”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7A900-845C-4FD1-5FAE-192F2036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81" y="1690688"/>
            <a:ext cx="6423061" cy="43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1080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The Pure C++ Workshop</vt:lpstr>
      <vt:lpstr>Introduction</vt:lpstr>
      <vt:lpstr>What this workshop will aim to do</vt:lpstr>
      <vt:lpstr>Topics which will be covered</vt:lpstr>
      <vt:lpstr>What this workshop will not cover</vt:lpstr>
      <vt:lpstr>Setting up a project</vt:lpstr>
      <vt:lpstr>Creating a C++ project</vt:lpstr>
      <vt:lpstr>Creating a C++ project</vt:lpstr>
      <vt:lpstr>Creating a C++ project</vt:lpstr>
      <vt:lpstr>Creating a C++ project</vt:lpstr>
      <vt:lpstr>Printing text</vt:lpstr>
      <vt:lpstr>Integers and Math Functions</vt:lpstr>
      <vt:lpstr>Integers</vt:lpstr>
      <vt:lpstr>Why you’ll want to use stdint’s typedefs</vt:lpstr>
      <vt:lpstr>Your common math headers</vt:lpstr>
      <vt:lpstr>Mathematics warning about base C++</vt:lpstr>
      <vt:lpstr>Basics of Arrays</vt:lpstr>
      <vt:lpstr>The basics of arrays</vt:lpstr>
      <vt:lpstr>The fundamentals of an array structure</vt:lpstr>
      <vt:lpstr>Arrays are just pointers, demonstrated</vt:lpstr>
      <vt:lpstr>Arrays are just pointers, demonstrated</vt:lpstr>
      <vt:lpstr>For fullness of clarity</vt:lpstr>
      <vt:lpstr>A more practical demonstration</vt:lpstr>
      <vt:lpstr>Malloc and Free warning!</vt:lpstr>
      <vt:lpstr>C++ new &amp; delete equivalents</vt:lpstr>
      <vt:lpstr>Array basics conclusion</vt:lpstr>
      <vt:lpstr>Now that you know the basics…</vt:lpstr>
      <vt:lpstr>Any questions?</vt:lpstr>
      <vt:lpstr>Thanks for tuning into my TED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Pure C++ Workshop</dc:title>
  <dc:creator>Mike Young</dc:creator>
  <cp:lastModifiedBy>Mike Young</cp:lastModifiedBy>
  <cp:revision>6</cp:revision>
  <dcterms:created xsi:type="dcterms:W3CDTF">2023-04-10T13:42:03Z</dcterms:created>
  <dcterms:modified xsi:type="dcterms:W3CDTF">2023-04-16T19:30:43Z</dcterms:modified>
</cp:coreProperties>
</file>