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77" r:id="rId1"/>
  </p:sldMasterIdLst>
  <p:notesMasterIdLst>
    <p:notesMasterId r:id="rId5"/>
  </p:notesMasterIdLst>
  <p:sldIdLst>
    <p:sldId id="384" r:id="rId2"/>
    <p:sldId id="468" r:id="rId3"/>
    <p:sldId id="481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 Narrow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ury, Andy" initials="BA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306"/>
    <a:srgbClr val="FF9900"/>
    <a:srgbClr val="DC1616"/>
    <a:srgbClr val="FF0000"/>
    <a:srgbClr val="49A190"/>
    <a:srgbClr val="0F7B76"/>
    <a:srgbClr val="377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3415" autoAdjust="0"/>
  </p:normalViewPr>
  <p:slideViewPr>
    <p:cSldViewPr>
      <p:cViewPr varScale="1">
        <p:scale>
          <a:sx n="98" d="100"/>
          <a:sy n="98" d="100"/>
        </p:scale>
        <p:origin x="3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6"/>
    </p:cViewPr>
  </p:sorterViewPr>
  <p:notesViewPr>
    <p:cSldViewPr>
      <p:cViewPr varScale="1">
        <p:scale>
          <a:sx n="64" d="100"/>
          <a:sy n="64" d="100"/>
        </p:scale>
        <p:origin x="-23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1F698CD-D246-4DDE-9D28-448B194885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algn="ctr" defTabSz="9223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algn="ctr" defTabSz="9223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algn="ctr" defTabSz="9223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algn="ctr" defTabSz="9223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FontTx/>
              <a:buNone/>
              <a:defRPr/>
            </a:pPr>
            <a:fld id="{242C986D-9C9B-457C-8910-DC1445A20DE2}" type="slidenum">
              <a:rPr lang="en-US" smtClean="0">
                <a:solidFill>
                  <a:srgbClr val="000000"/>
                </a:solidFill>
                <a:latin typeface="Times" pitchFamily="1" charset="0"/>
              </a:rPr>
              <a:pPr algn="r" eaLnBrk="1" hangingPunct="1">
                <a:lnSpc>
                  <a:spcPct val="100000"/>
                </a:lnSpc>
                <a:buFontTx/>
                <a:buNone/>
                <a:defRPr/>
              </a:pPr>
              <a:t>2</a:t>
            </a:fld>
            <a:endParaRPr lang="en-US" smtClean="0">
              <a:solidFill>
                <a:srgbClr val="000000"/>
              </a:solidFill>
              <a:latin typeface="Times" pitchFamily="1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4314825"/>
            <a:ext cx="5680075" cy="4879975"/>
          </a:xfrm>
        </p:spPr>
        <p:txBody>
          <a:bodyPr/>
          <a:lstStyle/>
          <a:p>
            <a:pPr eaLnBrk="1" hangingPunct="1">
              <a:defRPr/>
            </a:pPr>
            <a:endParaRPr lang="en-US" sz="1000" dirty="0" smtClean="0">
              <a:latin typeface="+mn-lt"/>
              <a:ea typeface="MS PGothic" pitchFamily="34" charset="-12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5397500"/>
            <a:ext cx="5334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0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algn="ctr" defTabSz="922338" eaLnBrk="0" hangingPunct="0">
              <a:lnSpc>
                <a:spcPct val="85000"/>
              </a:lnSpc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algn="ctr" defTabSz="9223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algn="ctr" defTabSz="9223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algn="ctr" defTabSz="9223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algn="ctr" defTabSz="9223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tx2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FontTx/>
              <a:buNone/>
              <a:defRPr/>
            </a:pPr>
            <a:fld id="{242C986D-9C9B-457C-8910-DC1445A20DE2}" type="slidenum">
              <a:rPr lang="en-US" smtClean="0">
                <a:solidFill>
                  <a:srgbClr val="000000"/>
                </a:solidFill>
                <a:latin typeface="Times" pitchFamily="1" charset="0"/>
              </a:rPr>
              <a:pPr algn="r" eaLnBrk="1" hangingPunct="1">
                <a:lnSpc>
                  <a:spcPct val="100000"/>
                </a:lnSpc>
                <a:buFontTx/>
                <a:buNone/>
                <a:defRPr/>
              </a:pPr>
              <a:t>3</a:t>
            </a:fld>
            <a:endParaRPr lang="en-US" smtClean="0">
              <a:solidFill>
                <a:srgbClr val="000000"/>
              </a:solidFill>
              <a:latin typeface="Times" pitchFamily="1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4314825"/>
            <a:ext cx="5680075" cy="4879975"/>
          </a:xfrm>
        </p:spPr>
        <p:txBody>
          <a:bodyPr/>
          <a:lstStyle/>
          <a:p>
            <a:pPr eaLnBrk="1" hangingPunct="1">
              <a:defRPr/>
            </a:pPr>
            <a:endParaRPr lang="en-US" sz="1000" dirty="0" smtClean="0">
              <a:latin typeface="+mn-lt"/>
              <a:ea typeface="MS PGothic" pitchFamily="34" charset="-12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5397500"/>
            <a:ext cx="5334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51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1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937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2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6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648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26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99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738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05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3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06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0151-E54B-4C2A-8EDA-FFC575B31005}" type="datetimeFigureOut">
              <a:rPr lang="es-PE" smtClean="0"/>
              <a:t>31/03/2016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3646-EE80-41E2-A958-07E8DE16E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73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5824" y="2346325"/>
            <a:ext cx="6657975" cy="1089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CL" dirty="0" smtClean="0"/>
              <a:t>Arquitectura de la SOLUCION </a:t>
            </a:r>
            <a:br>
              <a:rPr lang="es-CL" dirty="0" smtClean="0"/>
            </a:br>
            <a:r>
              <a:rPr lang="es-CL" sz="2000" dirty="0" smtClean="0"/>
              <a:t>NIVEL CONCEPTUAL – EDW - BELCORP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ounded Rectangle 1042"/>
          <p:cNvSpPr/>
          <p:nvPr/>
        </p:nvSpPr>
        <p:spPr bwMode="auto">
          <a:xfrm>
            <a:off x="5247601" y="1524000"/>
            <a:ext cx="1682750" cy="3352800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s-CL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Capa Acceso</a:t>
            </a:r>
            <a:endParaRPr lang="es-CL" b="1" baseline="30000" dirty="0">
              <a:solidFill>
                <a:srgbClr val="3C3C3B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1044" name="Rounded Rectangle 1043"/>
          <p:cNvSpPr/>
          <p:nvPr/>
        </p:nvSpPr>
        <p:spPr bwMode="auto">
          <a:xfrm>
            <a:off x="3421976" y="1524000"/>
            <a:ext cx="1682750" cy="3352800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s-CL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Datos Integrados</a:t>
            </a:r>
            <a:endParaRPr lang="es-CL" b="1" dirty="0">
              <a:solidFill>
                <a:srgbClr val="3C3C3B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1045" name="Rounded Rectangle 1044"/>
          <p:cNvSpPr/>
          <p:nvPr/>
        </p:nvSpPr>
        <p:spPr bwMode="auto">
          <a:xfrm>
            <a:off x="1596351" y="1524000"/>
            <a:ext cx="1682750" cy="3352800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s-CL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Adquisición</a:t>
            </a:r>
            <a:endParaRPr lang="es-CL" b="1" baseline="30000" dirty="0">
              <a:solidFill>
                <a:srgbClr val="3C3C3B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81000"/>
            <a:ext cx="8229600" cy="515938"/>
          </a:xfrm>
        </p:spPr>
        <p:txBody>
          <a:bodyPr/>
          <a:lstStyle/>
          <a:p>
            <a:pPr eaLnBrk="1" hangingPunct="1"/>
            <a:r>
              <a:rPr lang="es-CL" sz="2400" kern="1200" dirty="0"/>
              <a:t>Arquitectura de </a:t>
            </a:r>
            <a:r>
              <a:rPr lang="es-CL" sz="2400" kern="1200" dirty="0" smtClean="0"/>
              <a:t>Información EDW</a:t>
            </a:r>
            <a:endParaRPr lang="es-CL" sz="2400" kern="1200" dirty="0"/>
          </a:p>
        </p:txBody>
      </p:sp>
      <p:sp>
        <p:nvSpPr>
          <p:cNvPr id="1151" name="Rounded Rectangle 1150"/>
          <p:cNvSpPr/>
          <p:nvPr/>
        </p:nvSpPr>
        <p:spPr bwMode="auto">
          <a:xfrm>
            <a:off x="304800" y="1004888"/>
            <a:ext cx="8453438" cy="315912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Metadata</a:t>
            </a:r>
            <a:endParaRPr lang="en-US" b="1" dirty="0">
              <a:solidFill>
                <a:srgbClr val="3C3C3B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25624" name="Isosceles Triangle 1342"/>
          <p:cNvSpPr>
            <a:spLocks noChangeArrowheads="1"/>
          </p:cNvSpPr>
          <p:nvPr/>
        </p:nvSpPr>
        <p:spPr bwMode="auto">
          <a:xfrm rot="5400000" flipH="1">
            <a:off x="3262432" y="3110707"/>
            <a:ext cx="174625" cy="157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25" name="Isosceles Triangle 1348"/>
          <p:cNvSpPr>
            <a:spLocks noChangeArrowheads="1"/>
          </p:cNvSpPr>
          <p:nvPr/>
        </p:nvSpPr>
        <p:spPr bwMode="auto">
          <a:xfrm rot="5400000" flipH="1">
            <a:off x="5088057" y="3112295"/>
            <a:ext cx="174625" cy="157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26" name="Isosceles Triangle 1349"/>
          <p:cNvSpPr>
            <a:spLocks noChangeArrowheads="1"/>
          </p:cNvSpPr>
          <p:nvPr/>
        </p:nvSpPr>
        <p:spPr bwMode="auto">
          <a:xfrm rot="5400000" flipH="1">
            <a:off x="1435220" y="3113881"/>
            <a:ext cx="174625" cy="1571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29" name="Isosceles Triangle 1381"/>
          <p:cNvSpPr>
            <a:spLocks noChangeArrowheads="1"/>
          </p:cNvSpPr>
          <p:nvPr/>
        </p:nvSpPr>
        <p:spPr bwMode="auto">
          <a:xfrm rot="5400000" flipH="1">
            <a:off x="6935907" y="3112295"/>
            <a:ext cx="174625" cy="157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50" name="Text Box 394"/>
          <p:cNvSpPr>
            <a:spLocks noChangeArrowheads="1"/>
          </p:cNvSpPr>
          <p:nvPr/>
        </p:nvSpPr>
        <p:spPr bwMode="auto">
          <a:xfrm>
            <a:off x="3316288" y="2286000"/>
            <a:ext cx="1027112" cy="3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ts val="1000"/>
              </a:lnSpc>
            </a:pP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MODELO RELACIONAL</a:t>
            </a:r>
          </a:p>
          <a:p>
            <a:pPr algn="ctr" eaLnBrk="0" hangingPunct="0">
              <a:lnSpc>
                <a:spcPts val="1000"/>
              </a:lnSpc>
            </a:pP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RETAIL EDW</a:t>
            </a:r>
            <a:endParaRPr lang="en-US" sz="1000" b="1" dirty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55" name="Text Box 422"/>
          <p:cNvSpPr>
            <a:spLocks noChangeArrowheads="1"/>
          </p:cNvSpPr>
          <p:nvPr/>
        </p:nvSpPr>
        <p:spPr bwMode="auto">
          <a:xfrm>
            <a:off x="4147712" y="3927475"/>
            <a:ext cx="889226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ts val="1000"/>
              </a:lnSpc>
            </a:pPr>
            <a:r>
              <a:rPr lang="es-CL" sz="1000" b="1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Modelo de Datos Físico</a:t>
            </a:r>
            <a:endParaRPr lang="es-CL" sz="1000" b="1" dirty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3447376" y="2513013"/>
            <a:ext cx="1577975" cy="1536700"/>
            <a:chOff x="3447376" y="2513013"/>
            <a:chExt cx="1577975" cy="1536700"/>
          </a:xfrm>
        </p:grpSpPr>
        <p:cxnSp>
          <p:nvCxnSpPr>
            <p:cNvPr id="48" name="Shape 498"/>
            <p:cNvCxnSpPr>
              <a:cxnSpLocks noChangeShapeType="1"/>
            </p:cNvCxnSpPr>
            <p:nvPr/>
          </p:nvCxnSpPr>
          <p:spPr bwMode="auto">
            <a:xfrm>
              <a:off x="3574376" y="3032125"/>
              <a:ext cx="328613" cy="2222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Elbow Connector 24"/>
            <p:cNvCxnSpPr>
              <a:cxnSpLocks noChangeShapeType="1"/>
            </p:cNvCxnSpPr>
            <p:nvPr/>
          </p:nvCxnSpPr>
          <p:spPr bwMode="auto">
            <a:xfrm>
              <a:off x="4041101" y="2940050"/>
              <a:ext cx="187325" cy="3492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Elbow Connector 25"/>
            <p:cNvCxnSpPr>
              <a:cxnSpLocks noChangeShapeType="1"/>
            </p:cNvCxnSpPr>
            <p:nvPr/>
          </p:nvCxnSpPr>
          <p:spPr bwMode="auto">
            <a:xfrm>
              <a:off x="3806151" y="3367088"/>
              <a:ext cx="487363" cy="635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Elbow Connector 26"/>
            <p:cNvCxnSpPr>
              <a:cxnSpLocks noChangeShapeType="1"/>
            </p:cNvCxnSpPr>
            <p:nvPr/>
          </p:nvCxnSpPr>
          <p:spPr bwMode="auto">
            <a:xfrm>
              <a:off x="4368126" y="2582863"/>
              <a:ext cx="509588" cy="25876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Elbow Connector 27"/>
            <p:cNvCxnSpPr>
              <a:cxnSpLocks noChangeShapeType="1"/>
            </p:cNvCxnSpPr>
            <p:nvPr/>
          </p:nvCxnSpPr>
          <p:spPr bwMode="auto">
            <a:xfrm>
              <a:off x="4361776" y="2955925"/>
              <a:ext cx="260350" cy="177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2" name="Group 4222"/>
            <p:cNvGrpSpPr>
              <a:grpSpLocks/>
            </p:cNvGrpSpPr>
            <p:nvPr/>
          </p:nvGrpSpPr>
          <p:grpSpPr bwMode="auto">
            <a:xfrm>
              <a:off x="4142701" y="2513013"/>
              <a:ext cx="865188" cy="649287"/>
              <a:chOff x="4392877" y="3359014"/>
              <a:chExt cx="636323" cy="420705"/>
            </a:xfrm>
          </p:grpSpPr>
          <p:sp>
            <p:nvSpPr>
              <p:cNvPr id="63" name="Rectangle 398"/>
              <p:cNvSpPr>
                <a:spLocks noChangeAspect="1" noChangeArrowheads="1"/>
              </p:cNvSpPr>
              <p:nvPr/>
            </p:nvSpPr>
            <p:spPr bwMode="auto">
              <a:xfrm>
                <a:off x="4776562" y="3359014"/>
                <a:ext cx="109562" cy="1215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sp>
            <p:nvSpPr>
              <p:cNvPr id="64" name="Rectangle 399"/>
              <p:cNvSpPr>
                <a:spLocks noChangeAspect="1" noChangeArrowheads="1"/>
              </p:cNvSpPr>
              <p:nvPr/>
            </p:nvSpPr>
            <p:spPr bwMode="auto">
              <a:xfrm>
                <a:off x="4564577" y="3674717"/>
                <a:ext cx="73043" cy="10500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sp>
            <p:nvSpPr>
              <p:cNvPr id="65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4392877" y="3544683"/>
                <a:ext cx="73043" cy="607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sp>
            <p:nvSpPr>
              <p:cNvPr id="66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4794821" y="3587082"/>
                <a:ext cx="73043" cy="607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sp>
            <p:nvSpPr>
              <p:cNvPr id="67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4956157" y="3587607"/>
                <a:ext cx="73043" cy="607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68" name="Straight Connector 368"/>
              <p:cNvCxnSpPr>
                <a:cxnSpLocks noChangeAspect="1"/>
                <a:stCxn id="66" idx="3"/>
                <a:endCxn id="67" idx="1"/>
              </p:cNvCxnSpPr>
              <p:nvPr/>
            </p:nvCxnSpPr>
            <p:spPr bwMode="auto">
              <a:xfrm>
                <a:off x="4867864" y="3617478"/>
                <a:ext cx="88293" cy="52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Straight Connector 369"/>
              <p:cNvCxnSpPr>
                <a:cxnSpLocks noChangeAspect="1"/>
                <a:endCxn id="67" idx="0"/>
              </p:cNvCxnSpPr>
              <p:nvPr/>
            </p:nvCxnSpPr>
            <p:spPr bwMode="auto">
              <a:xfrm flipV="1">
                <a:off x="4992678" y="3587607"/>
                <a:ext cx="1" cy="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4545277" y="3389407"/>
                <a:ext cx="73043" cy="607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71" name="Group 395"/>
            <p:cNvGrpSpPr>
              <a:grpSpLocks/>
            </p:cNvGrpSpPr>
            <p:nvPr/>
          </p:nvGrpSpPr>
          <p:grpSpPr bwMode="auto">
            <a:xfrm>
              <a:off x="4164926" y="3089275"/>
              <a:ext cx="860425" cy="669925"/>
              <a:chOff x="1584" y="672"/>
              <a:chExt cx="2976" cy="2304"/>
            </a:xfrm>
          </p:grpSpPr>
          <p:sp>
            <p:nvSpPr>
              <p:cNvPr id="72" name="Rectangle 396"/>
              <p:cNvSpPr>
                <a:spLocks noChangeArrowheads="1"/>
              </p:cNvSpPr>
              <p:nvPr/>
            </p:nvSpPr>
            <p:spPr bwMode="auto">
              <a:xfrm>
                <a:off x="2254" y="1152"/>
                <a:ext cx="577" cy="5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73" name="Rectangle 397"/>
              <p:cNvSpPr>
                <a:spLocks noChangeArrowheads="1"/>
              </p:cNvSpPr>
              <p:nvPr/>
            </p:nvSpPr>
            <p:spPr bwMode="auto">
              <a:xfrm>
                <a:off x="3121" y="672"/>
                <a:ext cx="571" cy="3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74" name="Rectangle 398"/>
              <p:cNvSpPr>
                <a:spLocks noChangeArrowheads="1"/>
              </p:cNvSpPr>
              <p:nvPr/>
            </p:nvSpPr>
            <p:spPr bwMode="auto">
              <a:xfrm>
                <a:off x="2979" y="1344"/>
                <a:ext cx="857" cy="10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75" name="Rectangle 399"/>
              <p:cNvSpPr>
                <a:spLocks noChangeArrowheads="1"/>
              </p:cNvSpPr>
              <p:nvPr/>
            </p:nvSpPr>
            <p:spPr bwMode="auto">
              <a:xfrm>
                <a:off x="3983" y="2064"/>
                <a:ext cx="577" cy="91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76" name="Rectangle 400"/>
              <p:cNvSpPr>
                <a:spLocks noChangeArrowheads="1"/>
              </p:cNvSpPr>
              <p:nvPr/>
            </p:nvSpPr>
            <p:spPr bwMode="auto">
              <a:xfrm>
                <a:off x="3983" y="1202"/>
                <a:ext cx="577" cy="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cxnSp>
            <p:nvCxnSpPr>
              <p:cNvPr id="77" name="AutoShape 401"/>
              <p:cNvCxnSpPr>
                <a:cxnSpLocks noChangeShapeType="1"/>
                <a:stCxn id="73" idx="2"/>
                <a:endCxn id="74" idx="0"/>
              </p:cNvCxnSpPr>
              <p:nvPr/>
            </p:nvCxnSpPr>
            <p:spPr bwMode="auto">
              <a:xfrm>
                <a:off x="3408" y="1056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402"/>
              <p:cNvCxnSpPr>
                <a:cxnSpLocks noChangeShapeType="1"/>
                <a:stCxn id="73" idx="3"/>
                <a:endCxn id="76" idx="0"/>
              </p:cNvCxnSpPr>
              <p:nvPr/>
            </p:nvCxnSpPr>
            <p:spPr bwMode="auto">
              <a:xfrm>
                <a:off x="3696" y="864"/>
                <a:ext cx="576" cy="33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403"/>
              <p:cNvCxnSpPr>
                <a:cxnSpLocks noChangeShapeType="1"/>
                <a:stCxn id="73" idx="1"/>
                <a:endCxn id="72" idx="0"/>
              </p:cNvCxnSpPr>
              <p:nvPr/>
            </p:nvCxnSpPr>
            <p:spPr bwMode="auto">
              <a:xfrm rot="10800000" flipV="1">
                <a:off x="2544" y="864"/>
                <a:ext cx="576" cy="28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404"/>
              <p:cNvCxnSpPr>
                <a:cxnSpLocks noChangeShapeType="1"/>
                <a:stCxn id="74" idx="2"/>
                <a:endCxn id="75" idx="1"/>
              </p:cNvCxnSpPr>
              <p:nvPr/>
            </p:nvCxnSpPr>
            <p:spPr bwMode="auto">
              <a:xfrm rot="16200000" flipH="1">
                <a:off x="3636" y="2172"/>
                <a:ext cx="120" cy="57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405"/>
              <p:cNvCxnSpPr>
                <a:cxnSpLocks noChangeShapeType="1"/>
                <a:stCxn id="76" idx="2"/>
                <a:endCxn id="75" idx="0"/>
              </p:cNvCxnSpPr>
              <p:nvPr/>
            </p:nvCxnSpPr>
            <p:spPr bwMode="auto">
              <a:xfrm>
                <a:off x="4272" y="1632"/>
                <a:ext cx="0" cy="4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" name="Rectangle 406"/>
              <p:cNvSpPr>
                <a:spLocks noChangeArrowheads="1"/>
              </p:cNvSpPr>
              <p:nvPr/>
            </p:nvSpPr>
            <p:spPr bwMode="auto">
              <a:xfrm>
                <a:off x="1584" y="1922"/>
                <a:ext cx="577" cy="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83" name="Rectangle 407"/>
              <p:cNvSpPr>
                <a:spLocks noChangeArrowheads="1"/>
              </p:cNvSpPr>
              <p:nvPr/>
            </p:nvSpPr>
            <p:spPr bwMode="auto">
              <a:xfrm>
                <a:off x="2254" y="2545"/>
                <a:ext cx="577" cy="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cxnSp>
            <p:nvCxnSpPr>
              <p:cNvPr id="84" name="AutoShape 408"/>
              <p:cNvCxnSpPr>
                <a:cxnSpLocks noChangeShapeType="1"/>
                <a:stCxn id="72" idx="1"/>
                <a:endCxn id="82" idx="0"/>
              </p:cNvCxnSpPr>
              <p:nvPr/>
            </p:nvCxnSpPr>
            <p:spPr bwMode="auto">
              <a:xfrm rot="10800000" flipV="1">
                <a:off x="1872" y="1416"/>
                <a:ext cx="384" cy="50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AutoShape 409"/>
              <p:cNvCxnSpPr>
                <a:cxnSpLocks noChangeShapeType="1"/>
                <a:stCxn id="82" idx="2"/>
                <a:endCxn id="83" idx="1"/>
              </p:cNvCxnSpPr>
              <p:nvPr/>
            </p:nvCxnSpPr>
            <p:spPr bwMode="auto">
              <a:xfrm rot="16200000" flipH="1">
                <a:off x="1860" y="2364"/>
                <a:ext cx="408" cy="38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410"/>
              <p:cNvCxnSpPr>
                <a:cxnSpLocks noChangeShapeType="1"/>
                <a:stCxn id="74" idx="1"/>
                <a:endCxn id="83" idx="0"/>
              </p:cNvCxnSpPr>
              <p:nvPr/>
            </p:nvCxnSpPr>
            <p:spPr bwMode="auto">
              <a:xfrm rot="10800000" flipV="1">
                <a:off x="2544" y="1872"/>
                <a:ext cx="432" cy="672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7" name="Group 412"/>
            <p:cNvGrpSpPr>
              <a:grpSpLocks/>
            </p:cNvGrpSpPr>
            <p:nvPr/>
          </p:nvGrpSpPr>
          <p:grpSpPr bwMode="auto">
            <a:xfrm>
              <a:off x="3447376" y="3319463"/>
              <a:ext cx="793750" cy="730250"/>
              <a:chOff x="1013" y="1665"/>
              <a:chExt cx="430" cy="473"/>
            </a:xfrm>
          </p:grpSpPr>
          <p:sp>
            <p:nvSpPr>
              <p:cNvPr id="88" name="AutoShape 413"/>
              <p:cNvSpPr>
                <a:spLocks noChangeArrowheads="1"/>
              </p:cNvSpPr>
              <p:nvPr/>
            </p:nvSpPr>
            <p:spPr bwMode="auto">
              <a:xfrm>
                <a:off x="1189" y="1665"/>
                <a:ext cx="88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89" name="AutoShape 414"/>
              <p:cNvSpPr>
                <a:spLocks noChangeArrowheads="1"/>
              </p:cNvSpPr>
              <p:nvPr/>
            </p:nvSpPr>
            <p:spPr bwMode="auto">
              <a:xfrm>
                <a:off x="1267" y="2054"/>
                <a:ext cx="90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90" name="AutoShape 416"/>
              <p:cNvSpPr>
                <a:spLocks noChangeArrowheads="1"/>
              </p:cNvSpPr>
              <p:nvPr/>
            </p:nvSpPr>
            <p:spPr bwMode="auto">
              <a:xfrm>
                <a:off x="1013" y="1870"/>
                <a:ext cx="88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91" name="AutoShape 417"/>
              <p:cNvSpPr>
                <a:spLocks noChangeArrowheads="1"/>
              </p:cNvSpPr>
              <p:nvPr/>
            </p:nvSpPr>
            <p:spPr bwMode="auto">
              <a:xfrm>
                <a:off x="1355" y="1779"/>
                <a:ext cx="88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cxnSp>
            <p:nvCxnSpPr>
              <p:cNvPr id="92" name="AutoShape 418"/>
              <p:cNvCxnSpPr>
                <a:cxnSpLocks noChangeShapeType="1"/>
                <a:stCxn id="88" idx="2"/>
                <a:endCxn id="96" idx="0"/>
              </p:cNvCxnSpPr>
              <p:nvPr/>
            </p:nvCxnSpPr>
            <p:spPr bwMode="auto">
              <a:xfrm rot="16200000" flipH="1">
                <a:off x="1173" y="1809"/>
                <a:ext cx="121" cy="0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AutoShape 419"/>
              <p:cNvCxnSpPr>
                <a:cxnSpLocks noChangeShapeType="1"/>
                <a:stCxn id="96" idx="3"/>
                <a:endCxn id="91" idx="1"/>
              </p:cNvCxnSpPr>
              <p:nvPr/>
            </p:nvCxnSpPr>
            <p:spPr bwMode="auto">
              <a:xfrm flipV="1">
                <a:off x="1277" y="1822"/>
                <a:ext cx="78" cy="90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AutoShape 420"/>
              <p:cNvCxnSpPr>
                <a:cxnSpLocks noChangeShapeType="1"/>
                <a:stCxn id="96" idx="2"/>
                <a:endCxn id="89" idx="0"/>
              </p:cNvCxnSpPr>
              <p:nvPr/>
            </p:nvCxnSpPr>
            <p:spPr bwMode="auto">
              <a:xfrm rot="16200000" flipH="1">
                <a:off x="1222" y="1965"/>
                <a:ext cx="100" cy="78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AutoShape 421"/>
              <p:cNvCxnSpPr>
                <a:cxnSpLocks noChangeShapeType="1"/>
                <a:stCxn id="96" idx="1"/>
                <a:endCxn id="90" idx="3"/>
              </p:cNvCxnSpPr>
              <p:nvPr/>
            </p:nvCxnSpPr>
            <p:spPr bwMode="auto">
              <a:xfrm rot="10800000">
                <a:off x="1101" y="1912"/>
                <a:ext cx="89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AutoShape 415"/>
              <p:cNvSpPr>
                <a:spLocks noChangeArrowheads="1"/>
              </p:cNvSpPr>
              <p:nvPr/>
            </p:nvSpPr>
            <p:spPr bwMode="auto">
              <a:xfrm>
                <a:off x="1189" y="1870"/>
                <a:ext cx="88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</p:grpSp>
        <p:cxnSp>
          <p:nvCxnSpPr>
            <p:cNvPr id="98" name="Elbow Connector 26"/>
            <p:cNvCxnSpPr>
              <a:cxnSpLocks noChangeShapeType="1"/>
            </p:cNvCxnSpPr>
            <p:nvPr/>
          </p:nvCxnSpPr>
          <p:spPr bwMode="auto">
            <a:xfrm>
              <a:off x="4179214" y="2727325"/>
              <a:ext cx="157162" cy="3492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Elbow Connector 26"/>
            <p:cNvCxnSpPr>
              <a:cxnSpLocks noChangeShapeType="1"/>
            </p:cNvCxnSpPr>
            <p:nvPr/>
          </p:nvCxnSpPr>
          <p:spPr bwMode="auto">
            <a:xfrm>
              <a:off x="4215726" y="2762250"/>
              <a:ext cx="182563" cy="152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Elbow Connector 25"/>
            <p:cNvCxnSpPr>
              <a:cxnSpLocks noChangeShapeType="1"/>
            </p:cNvCxnSpPr>
            <p:nvPr/>
          </p:nvCxnSpPr>
          <p:spPr bwMode="auto">
            <a:xfrm rot="16200000" flipH="1">
              <a:off x="3556119" y="3244057"/>
              <a:ext cx="188913" cy="152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1" name="Group 401"/>
            <p:cNvGrpSpPr>
              <a:grpSpLocks/>
            </p:cNvGrpSpPr>
            <p:nvPr/>
          </p:nvGrpSpPr>
          <p:grpSpPr bwMode="auto">
            <a:xfrm>
              <a:off x="3485476" y="3032125"/>
              <a:ext cx="241300" cy="258763"/>
              <a:chOff x="3200400" y="3124200"/>
              <a:chExt cx="184343" cy="323850"/>
            </a:xfrm>
          </p:grpSpPr>
          <p:sp>
            <p:nvSpPr>
              <p:cNvPr id="102" name="Rectangle 402"/>
              <p:cNvSpPr>
                <a:spLocks noChangeArrowheads="1"/>
              </p:cNvSpPr>
              <p:nvPr/>
            </p:nvSpPr>
            <p:spPr bwMode="auto">
              <a:xfrm>
                <a:off x="3200402" y="3124200"/>
                <a:ext cx="18415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03" name="Straight Connector 403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Straight Connector 103"/>
              <p:cNvCxnSpPr>
                <a:cxnSpLocks noChangeAspect="1"/>
              </p:cNvCxnSpPr>
              <p:nvPr/>
            </p:nvCxnSpPr>
            <p:spPr bwMode="auto">
              <a:xfrm>
                <a:off x="3247699" y="3154003"/>
                <a:ext cx="9095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5" name="Group 423"/>
              <p:cNvGrpSpPr>
                <a:grpSpLocks/>
              </p:cNvGrpSpPr>
              <p:nvPr/>
            </p:nvGrpSpPr>
            <p:grpSpPr bwMode="auto">
              <a:xfrm>
                <a:off x="3222625" y="3219450"/>
                <a:ext cx="137160" cy="187325"/>
                <a:chOff x="3222625" y="3219450"/>
                <a:chExt cx="137160" cy="187325"/>
              </a:xfrm>
            </p:grpSpPr>
            <p:cxnSp>
              <p:nvCxnSpPr>
                <p:cNvPr id="106" name="Straight Connector 105"/>
                <p:cNvCxnSpPr>
                  <a:cxnSpLocks noChangeAspect="1"/>
                </p:cNvCxnSpPr>
                <p:nvPr/>
              </p:nvCxnSpPr>
              <p:spPr bwMode="auto">
                <a:xfrm>
                  <a:off x="3223443" y="3251355"/>
                  <a:ext cx="8974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>
                  <a:cxnSpLocks noChangeAspect="1"/>
                </p:cNvCxnSpPr>
                <p:nvPr/>
              </p:nvCxnSpPr>
              <p:spPr bwMode="auto">
                <a:xfrm>
                  <a:off x="3223443" y="3281158"/>
                  <a:ext cx="107937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>
                  <a:cxnSpLocks noChangeAspect="1"/>
                </p:cNvCxnSpPr>
                <p:nvPr/>
              </p:nvCxnSpPr>
              <p:spPr bwMode="auto">
                <a:xfrm>
                  <a:off x="3223443" y="3312947"/>
                  <a:ext cx="8125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/>
                <p:cNvCxnSpPr>
                  <a:cxnSpLocks noChangeAspect="1"/>
                </p:cNvCxnSpPr>
                <p:nvPr/>
              </p:nvCxnSpPr>
              <p:spPr bwMode="auto">
                <a:xfrm>
                  <a:off x="3223443" y="3219566"/>
                  <a:ext cx="13583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0" name="Straight Connector 109"/>
                <p:cNvCxnSpPr>
                  <a:cxnSpLocks noChangeAspect="1"/>
                </p:cNvCxnSpPr>
                <p:nvPr/>
              </p:nvCxnSpPr>
              <p:spPr bwMode="auto">
                <a:xfrm>
                  <a:off x="3223443" y="3344735"/>
                  <a:ext cx="8974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" name="Straight Connector 110"/>
                <p:cNvCxnSpPr>
                  <a:cxnSpLocks noChangeAspect="1"/>
                </p:cNvCxnSpPr>
                <p:nvPr/>
              </p:nvCxnSpPr>
              <p:spPr bwMode="auto">
                <a:xfrm>
                  <a:off x="3223443" y="3372551"/>
                  <a:ext cx="8974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" name="Straight Connector 111"/>
                <p:cNvCxnSpPr>
                  <a:cxnSpLocks noChangeAspect="1"/>
                </p:cNvCxnSpPr>
                <p:nvPr/>
              </p:nvCxnSpPr>
              <p:spPr bwMode="auto">
                <a:xfrm>
                  <a:off x="3223443" y="3404340"/>
                  <a:ext cx="8974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13" name="Group 413"/>
            <p:cNvGrpSpPr>
              <a:grpSpLocks/>
            </p:cNvGrpSpPr>
            <p:nvPr/>
          </p:nvGrpSpPr>
          <p:grpSpPr bwMode="auto">
            <a:xfrm>
              <a:off x="3661689" y="2895600"/>
              <a:ext cx="179387" cy="149225"/>
              <a:chOff x="3200400" y="3124200"/>
              <a:chExt cx="184343" cy="187326"/>
            </a:xfrm>
          </p:grpSpPr>
          <p:sp>
            <p:nvSpPr>
              <p:cNvPr id="114" name="Rectangle 414"/>
              <p:cNvSpPr>
                <a:spLocks noChangeArrowheads="1"/>
              </p:cNvSpPr>
              <p:nvPr/>
            </p:nvSpPr>
            <p:spPr bwMode="auto">
              <a:xfrm>
                <a:off x="3200400" y="3124200"/>
                <a:ext cx="184150" cy="1873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15" name="Straight Connector 415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Straight Connector 115"/>
              <p:cNvCxnSpPr>
                <a:cxnSpLocks noChangeAspect="1"/>
              </p:cNvCxnSpPr>
              <p:nvPr/>
            </p:nvCxnSpPr>
            <p:spPr bwMode="auto">
              <a:xfrm>
                <a:off x="3247709" y="3154093"/>
                <a:ext cx="929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17" name="Group 429"/>
              <p:cNvGrpSpPr>
                <a:grpSpLocks/>
              </p:cNvGrpSpPr>
              <p:nvPr/>
            </p:nvGrpSpPr>
            <p:grpSpPr bwMode="auto">
              <a:xfrm>
                <a:off x="3222625" y="3219450"/>
                <a:ext cx="137160" cy="58738"/>
                <a:chOff x="3222625" y="3219450"/>
                <a:chExt cx="137160" cy="58738"/>
              </a:xfrm>
            </p:grpSpPr>
            <p:cxnSp>
              <p:nvCxnSpPr>
                <p:cNvPr id="118" name="Straight Connector 117"/>
                <p:cNvCxnSpPr>
                  <a:cxnSpLocks noChangeAspect="1"/>
                </p:cNvCxnSpPr>
                <p:nvPr/>
              </p:nvCxnSpPr>
              <p:spPr bwMode="auto">
                <a:xfrm>
                  <a:off x="3223240" y="3249749"/>
                  <a:ext cx="9135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9" name="Straight Connector 118"/>
                <p:cNvCxnSpPr>
                  <a:cxnSpLocks noChangeAspect="1"/>
                </p:cNvCxnSpPr>
                <p:nvPr/>
              </p:nvCxnSpPr>
              <p:spPr bwMode="auto">
                <a:xfrm>
                  <a:off x="3223240" y="3279640"/>
                  <a:ext cx="11093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0" name="Straight Connector 119"/>
                <p:cNvCxnSpPr>
                  <a:cxnSpLocks noChangeAspect="1"/>
                </p:cNvCxnSpPr>
                <p:nvPr/>
              </p:nvCxnSpPr>
              <p:spPr bwMode="auto">
                <a:xfrm>
                  <a:off x="3223240" y="3221849"/>
                  <a:ext cx="13703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21" name="Group 421"/>
            <p:cNvGrpSpPr>
              <a:grpSpLocks/>
            </p:cNvGrpSpPr>
            <p:nvPr/>
          </p:nvGrpSpPr>
          <p:grpSpPr bwMode="auto">
            <a:xfrm>
              <a:off x="3696614" y="3049588"/>
              <a:ext cx="320675" cy="125412"/>
              <a:chOff x="3200400" y="3124200"/>
              <a:chExt cx="184343" cy="155575"/>
            </a:xfrm>
          </p:grpSpPr>
          <p:sp>
            <p:nvSpPr>
              <p:cNvPr id="122" name="Rectangle 422"/>
              <p:cNvSpPr>
                <a:spLocks noChangeArrowheads="1"/>
              </p:cNvSpPr>
              <p:nvPr/>
            </p:nvSpPr>
            <p:spPr bwMode="auto">
              <a:xfrm>
                <a:off x="3200400" y="3124200"/>
                <a:ext cx="184150" cy="1555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23" name="Straight Connector 423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Straight Connector 123"/>
              <p:cNvCxnSpPr>
                <a:cxnSpLocks noChangeAspect="1"/>
              </p:cNvCxnSpPr>
              <p:nvPr/>
            </p:nvCxnSpPr>
            <p:spPr bwMode="auto">
              <a:xfrm>
                <a:off x="3247855" y="3153739"/>
                <a:ext cx="9125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5" name="Group 440"/>
              <p:cNvGrpSpPr>
                <a:grpSpLocks/>
              </p:cNvGrpSpPr>
              <p:nvPr/>
            </p:nvGrpSpPr>
            <p:grpSpPr bwMode="auto">
              <a:xfrm>
                <a:off x="3215192" y="3219450"/>
                <a:ext cx="137160" cy="29369"/>
                <a:chOff x="3215192" y="3219450"/>
                <a:chExt cx="137160" cy="29369"/>
              </a:xfrm>
            </p:grpSpPr>
            <p:cxnSp>
              <p:nvCxnSpPr>
                <p:cNvPr id="126" name="Straight Connector 125"/>
                <p:cNvCxnSpPr>
                  <a:cxnSpLocks noChangeAspect="1"/>
                </p:cNvCxnSpPr>
                <p:nvPr/>
              </p:nvCxnSpPr>
              <p:spPr bwMode="auto">
                <a:xfrm>
                  <a:off x="3215001" y="3248266"/>
                  <a:ext cx="9217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Connector 126"/>
                <p:cNvCxnSpPr>
                  <a:cxnSpLocks noChangeAspect="1"/>
                </p:cNvCxnSpPr>
                <p:nvPr/>
              </p:nvCxnSpPr>
              <p:spPr bwMode="auto">
                <a:xfrm>
                  <a:off x="3215001" y="3218727"/>
                  <a:ext cx="13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28" name="Group 428"/>
            <p:cNvGrpSpPr>
              <a:grpSpLocks/>
            </p:cNvGrpSpPr>
            <p:nvPr/>
          </p:nvGrpSpPr>
          <p:grpSpPr bwMode="auto">
            <a:xfrm>
              <a:off x="3880764" y="3163888"/>
              <a:ext cx="179387" cy="150812"/>
              <a:chOff x="3200400" y="3124200"/>
              <a:chExt cx="184343" cy="187326"/>
            </a:xfrm>
          </p:grpSpPr>
          <p:sp>
            <p:nvSpPr>
              <p:cNvPr id="129" name="Rectangle 429"/>
              <p:cNvSpPr>
                <a:spLocks noChangeArrowheads="1"/>
              </p:cNvSpPr>
              <p:nvPr/>
            </p:nvSpPr>
            <p:spPr bwMode="auto">
              <a:xfrm>
                <a:off x="3200400" y="3124200"/>
                <a:ext cx="184150" cy="1873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30" name="Straight Connector 430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Straight Connector 130"/>
              <p:cNvCxnSpPr>
                <a:cxnSpLocks noChangeAspect="1"/>
              </p:cNvCxnSpPr>
              <p:nvPr/>
            </p:nvCxnSpPr>
            <p:spPr bwMode="auto">
              <a:xfrm>
                <a:off x="3247709" y="3153777"/>
                <a:ext cx="929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32" name="Group 429"/>
              <p:cNvGrpSpPr>
                <a:grpSpLocks/>
              </p:cNvGrpSpPr>
              <p:nvPr/>
            </p:nvGrpSpPr>
            <p:grpSpPr bwMode="auto">
              <a:xfrm>
                <a:off x="3222625" y="3219450"/>
                <a:ext cx="137160" cy="58738"/>
                <a:chOff x="3222625" y="3219450"/>
                <a:chExt cx="137160" cy="58738"/>
              </a:xfrm>
            </p:grpSpPr>
            <p:cxnSp>
              <p:nvCxnSpPr>
                <p:cNvPr id="133" name="Straight Connector 132"/>
                <p:cNvCxnSpPr>
                  <a:cxnSpLocks noChangeAspect="1"/>
                </p:cNvCxnSpPr>
                <p:nvPr/>
              </p:nvCxnSpPr>
              <p:spPr bwMode="auto">
                <a:xfrm>
                  <a:off x="3223240" y="3248426"/>
                  <a:ext cx="9135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Connector 133"/>
                <p:cNvCxnSpPr>
                  <a:cxnSpLocks noChangeAspect="1"/>
                </p:cNvCxnSpPr>
                <p:nvPr/>
              </p:nvCxnSpPr>
              <p:spPr bwMode="auto">
                <a:xfrm>
                  <a:off x="3223240" y="3278004"/>
                  <a:ext cx="11093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Connector 134"/>
                <p:cNvCxnSpPr>
                  <a:cxnSpLocks noChangeAspect="1"/>
                </p:cNvCxnSpPr>
                <p:nvPr/>
              </p:nvCxnSpPr>
              <p:spPr bwMode="auto">
                <a:xfrm>
                  <a:off x="3223240" y="3218849"/>
                  <a:ext cx="13703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36" name="Group 436"/>
            <p:cNvGrpSpPr>
              <a:grpSpLocks/>
            </p:cNvGrpSpPr>
            <p:nvPr/>
          </p:nvGrpSpPr>
          <p:grpSpPr bwMode="auto">
            <a:xfrm>
              <a:off x="3864889" y="2940050"/>
              <a:ext cx="479425" cy="95250"/>
              <a:chOff x="3200400" y="3124200"/>
              <a:chExt cx="184343" cy="117475"/>
            </a:xfrm>
          </p:grpSpPr>
          <p:sp>
            <p:nvSpPr>
              <p:cNvPr id="137" name="Rectangle 437"/>
              <p:cNvSpPr>
                <a:spLocks noChangeArrowheads="1"/>
              </p:cNvSpPr>
              <p:nvPr/>
            </p:nvSpPr>
            <p:spPr bwMode="auto">
              <a:xfrm>
                <a:off x="3200400" y="3124200"/>
                <a:ext cx="184150" cy="117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38" name="Straight Connector 438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Straight Connector 138"/>
              <p:cNvCxnSpPr>
                <a:cxnSpLocks noChangeAspect="1"/>
              </p:cNvCxnSpPr>
              <p:nvPr/>
            </p:nvCxnSpPr>
            <p:spPr bwMode="auto">
              <a:xfrm>
                <a:off x="3248012" y="3153569"/>
                <a:ext cx="9095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/>
              <p:cNvCxnSpPr>
                <a:cxnSpLocks noChangeAspect="1"/>
              </p:cNvCxnSpPr>
              <p:nvPr/>
            </p:nvCxnSpPr>
            <p:spPr bwMode="auto">
              <a:xfrm>
                <a:off x="3215050" y="3212307"/>
                <a:ext cx="518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1" name="Elbow Connector 24"/>
            <p:cNvCxnSpPr>
              <a:cxnSpLocks noChangeShapeType="1"/>
            </p:cNvCxnSpPr>
            <p:nvPr/>
          </p:nvCxnSpPr>
          <p:spPr bwMode="auto">
            <a:xfrm>
              <a:off x="3726776" y="2895600"/>
              <a:ext cx="565150" cy="3333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Elbow Connector 25"/>
            <p:cNvCxnSpPr>
              <a:cxnSpLocks noChangeShapeType="1"/>
            </p:cNvCxnSpPr>
            <p:nvPr/>
          </p:nvCxnSpPr>
          <p:spPr bwMode="auto">
            <a:xfrm rot="16200000" flipH="1">
              <a:off x="3809326" y="3149600"/>
              <a:ext cx="101600" cy="889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Elbow Connector 25"/>
            <p:cNvCxnSpPr>
              <a:cxnSpLocks noChangeShapeType="1"/>
            </p:cNvCxnSpPr>
            <p:nvPr/>
          </p:nvCxnSpPr>
          <p:spPr bwMode="auto">
            <a:xfrm>
              <a:off x="3947439" y="3163888"/>
              <a:ext cx="127000" cy="381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8" name="Rectangle 393"/>
          <p:cNvSpPr/>
          <p:nvPr/>
        </p:nvSpPr>
        <p:spPr>
          <a:xfrm>
            <a:off x="381000" y="1399110"/>
            <a:ext cx="914400" cy="4846960"/>
          </a:xfrm>
          <a:prstGeom prst="rect">
            <a:avLst/>
          </a:prstGeom>
          <a:solidFill>
            <a:srgbClr val="4D4D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9" name="Group 394"/>
          <p:cNvGrpSpPr/>
          <p:nvPr/>
        </p:nvGrpSpPr>
        <p:grpSpPr>
          <a:xfrm>
            <a:off x="387370" y="1587798"/>
            <a:ext cx="914399" cy="731870"/>
            <a:chOff x="129421" y="1032656"/>
            <a:chExt cx="914399" cy="731870"/>
          </a:xfrm>
        </p:grpSpPr>
        <p:sp>
          <p:nvSpPr>
            <p:cNvPr id="323" name="TextBox 438"/>
            <p:cNvSpPr txBox="1"/>
            <p:nvPr/>
          </p:nvSpPr>
          <p:spPr>
            <a:xfrm>
              <a:off x="129421" y="1533694"/>
              <a:ext cx="9143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cap="all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XLS</a:t>
              </a:r>
            </a:p>
          </p:txBody>
        </p:sp>
        <p:pic>
          <p:nvPicPr>
            <p:cNvPr id="324" name="Picture 4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65" y="1032656"/>
              <a:ext cx="479705" cy="575146"/>
            </a:xfrm>
            <a:prstGeom prst="rect">
              <a:avLst/>
            </a:prstGeom>
            <a:solidFill>
              <a:srgbClr val="4D4D4D"/>
            </a:solidFill>
          </p:spPr>
        </p:pic>
      </p:grpSp>
      <p:grpSp>
        <p:nvGrpSpPr>
          <p:cNvPr id="305" name="Group 401"/>
          <p:cNvGrpSpPr/>
          <p:nvPr/>
        </p:nvGrpSpPr>
        <p:grpSpPr>
          <a:xfrm>
            <a:off x="376050" y="3581400"/>
            <a:ext cx="914400" cy="777292"/>
            <a:chOff x="129421" y="3698112"/>
            <a:chExt cx="914400" cy="777292"/>
          </a:xfrm>
        </p:grpSpPr>
        <p:pic>
          <p:nvPicPr>
            <p:cNvPr id="311" name="Picture 4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5" y="3698112"/>
              <a:ext cx="523122" cy="606822"/>
            </a:xfrm>
            <a:prstGeom prst="rect">
              <a:avLst/>
            </a:prstGeom>
            <a:solidFill>
              <a:srgbClr val="4D4D4D"/>
            </a:solidFill>
          </p:spPr>
        </p:pic>
        <p:sp>
          <p:nvSpPr>
            <p:cNvPr id="312" name="TextBox 417"/>
            <p:cNvSpPr txBox="1"/>
            <p:nvPr/>
          </p:nvSpPr>
          <p:spPr>
            <a:xfrm>
              <a:off x="129421" y="4244572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</p:grpSp>
      <p:sp>
        <p:nvSpPr>
          <p:cNvPr id="307" name="TextBox 403"/>
          <p:cNvSpPr txBox="1"/>
          <p:nvPr/>
        </p:nvSpPr>
        <p:spPr>
          <a:xfrm>
            <a:off x="381000" y="5923650"/>
            <a:ext cx="91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800" b="1" cap="all" dirty="0" smtClean="0">
                <a:solidFill>
                  <a:srgbClr val="FFFFFF"/>
                </a:solidFill>
                <a:latin typeface="Verdana"/>
                <a:cs typeface="Arial" pitchFamily="34" charset="0"/>
              </a:rPr>
              <a:t>Sources</a:t>
            </a:r>
            <a:endParaRPr lang="en-US" sz="700" b="1" cap="all" dirty="0">
              <a:solidFill>
                <a:srgbClr val="FFFFFF"/>
              </a:solidFill>
              <a:latin typeface="Verdana"/>
              <a:cs typeface="Arial" pitchFamily="34" charset="0"/>
            </a:endParaRPr>
          </a:p>
        </p:txBody>
      </p:sp>
      <p:cxnSp>
        <p:nvCxnSpPr>
          <p:cNvPr id="308" name="Straight Connector 405"/>
          <p:cNvCxnSpPr/>
          <p:nvPr/>
        </p:nvCxnSpPr>
        <p:spPr>
          <a:xfrm>
            <a:off x="495300" y="5856260"/>
            <a:ext cx="6858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grpSp>
        <p:nvGrpSpPr>
          <p:cNvPr id="3" name="2 Grupo"/>
          <p:cNvGrpSpPr/>
          <p:nvPr/>
        </p:nvGrpSpPr>
        <p:grpSpPr>
          <a:xfrm>
            <a:off x="381000" y="2527700"/>
            <a:ext cx="914400" cy="748900"/>
            <a:chOff x="-1066800" y="3594500"/>
            <a:chExt cx="914400" cy="748900"/>
          </a:xfrm>
        </p:grpSpPr>
        <p:pic>
          <p:nvPicPr>
            <p:cNvPr id="325" name="Picture 4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48773" y="3594500"/>
              <a:ext cx="498645" cy="578430"/>
            </a:xfrm>
            <a:prstGeom prst="rect">
              <a:avLst/>
            </a:prstGeom>
            <a:solidFill>
              <a:srgbClr val="4D4D4D"/>
            </a:solidFill>
          </p:spPr>
        </p:pic>
        <p:sp>
          <p:nvSpPr>
            <p:cNvPr id="326" name="TextBox 417"/>
            <p:cNvSpPr txBox="1"/>
            <p:nvPr/>
          </p:nvSpPr>
          <p:spPr>
            <a:xfrm>
              <a:off x="-1066800" y="4112568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CSV</a:t>
              </a:r>
            </a:p>
          </p:txBody>
        </p:sp>
      </p:grpSp>
      <p:sp>
        <p:nvSpPr>
          <p:cNvPr id="327" name="AutoShape 21"/>
          <p:cNvSpPr>
            <a:spLocks noChangeArrowheads="1"/>
          </p:cNvSpPr>
          <p:nvPr/>
        </p:nvSpPr>
        <p:spPr bwMode="auto">
          <a:xfrm>
            <a:off x="1712787" y="2794142"/>
            <a:ext cx="1295400" cy="699879"/>
          </a:xfrm>
          <a:prstGeom prst="can">
            <a:avLst>
              <a:gd name="adj" fmla="val 2657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1"/>
          <a:lstStyle/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AREA </a:t>
            </a:r>
          </a:p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STAGING</a:t>
            </a:r>
            <a:endParaRPr lang="en-US" sz="9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330" name="Rectangle 129"/>
          <p:cNvSpPr/>
          <p:nvPr/>
        </p:nvSpPr>
        <p:spPr bwMode="auto">
          <a:xfrm>
            <a:off x="8110095" y="1669262"/>
            <a:ext cx="805305" cy="4300719"/>
          </a:xfrm>
          <a:prstGeom prst="rect">
            <a:avLst/>
          </a:prstGeom>
          <a:gradFill flip="none" rotWithShape="1">
            <a:gsLst>
              <a:gs pos="0">
                <a:srgbClr val="4D4D4D">
                  <a:lumMod val="60000"/>
                  <a:lumOff val="40000"/>
                </a:srgbClr>
              </a:gs>
              <a:gs pos="30000">
                <a:srgbClr val="4D4D4D">
                  <a:lumMod val="40000"/>
                  <a:lumOff val="60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7" name="Rectangle 166"/>
          <p:cNvSpPr/>
          <p:nvPr/>
        </p:nvSpPr>
        <p:spPr bwMode="auto">
          <a:xfrm>
            <a:off x="7127433" y="1449386"/>
            <a:ext cx="914400" cy="4799014"/>
          </a:xfrm>
          <a:prstGeom prst="rect">
            <a:avLst/>
          </a:prstGeom>
          <a:solidFill>
            <a:srgbClr val="4D4D4D"/>
          </a:solidFill>
          <a:ln w="25400" cap="flat" cmpd="sng" algn="ctr">
            <a:noFill/>
            <a:prstDash val="solid"/>
          </a:ln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0" name="AutoShape 21"/>
          <p:cNvSpPr>
            <a:spLocks noChangeArrowheads="1"/>
          </p:cNvSpPr>
          <p:nvPr/>
        </p:nvSpPr>
        <p:spPr bwMode="auto">
          <a:xfrm>
            <a:off x="1800100" y="2881521"/>
            <a:ext cx="1295400" cy="699879"/>
          </a:xfrm>
          <a:prstGeom prst="can">
            <a:avLst>
              <a:gd name="adj" fmla="val 2657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1"/>
          <a:lstStyle/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AREA </a:t>
            </a:r>
          </a:p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STAGING</a:t>
            </a:r>
            <a:endParaRPr lang="en-US" sz="9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86" name="AutoShape 21"/>
          <p:cNvSpPr>
            <a:spLocks noChangeArrowheads="1"/>
          </p:cNvSpPr>
          <p:nvPr/>
        </p:nvSpPr>
        <p:spPr bwMode="auto">
          <a:xfrm>
            <a:off x="1881250" y="2959925"/>
            <a:ext cx="1295400" cy="699879"/>
          </a:xfrm>
          <a:prstGeom prst="can">
            <a:avLst>
              <a:gd name="adj" fmla="val 2657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1"/>
          <a:lstStyle/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AREA </a:t>
            </a:r>
          </a:p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STAGING</a:t>
            </a:r>
            <a:endParaRPr lang="en-US" sz="9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4 Flecha a la derecha con bandas"/>
          <p:cNvSpPr/>
          <p:nvPr/>
        </p:nvSpPr>
        <p:spPr bwMode="auto">
          <a:xfrm>
            <a:off x="1093787" y="4161707"/>
            <a:ext cx="1116013" cy="609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ELT</a:t>
            </a:r>
            <a:r>
              <a:rPr kumimoji="0" lang="es-CL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 (</a:t>
            </a:r>
            <a:r>
              <a:rPr kumimoji="0" lang="es-CL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CS)</a:t>
            </a:r>
            <a:endParaRPr kumimoji="0" lang="es-CL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187" name="186 Flecha a la derecha con bandas"/>
          <p:cNvSpPr/>
          <p:nvPr/>
        </p:nvSpPr>
        <p:spPr bwMode="auto">
          <a:xfrm>
            <a:off x="2844291" y="4174406"/>
            <a:ext cx="1155018" cy="596901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ELT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(RN-CW)</a:t>
            </a:r>
            <a:endParaRPr kumimoji="0" lang="es-CL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194" name="Text Box 298"/>
          <p:cNvSpPr txBox="1">
            <a:spLocks noChangeArrowheads="1"/>
          </p:cNvSpPr>
          <p:nvPr/>
        </p:nvSpPr>
        <p:spPr bwMode="auto">
          <a:xfrm>
            <a:off x="5334236" y="1979116"/>
            <a:ext cx="871538" cy="383084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ts val="900"/>
              </a:lnSpc>
              <a:defRPr/>
            </a:pPr>
            <a:r>
              <a:rPr lang="es-CL" sz="900" b="1" dirty="0" smtClean="0">
                <a:latin typeface="+mj-lt"/>
                <a:ea typeface="ＭＳ Ｐゴシック"/>
                <a:cs typeface="Calibri" pitchFamily="34" charset="0"/>
              </a:rPr>
              <a:t>Vistas</a:t>
            </a:r>
          </a:p>
          <a:p>
            <a:pPr algn="ctr">
              <a:lnSpc>
                <a:spcPts val="900"/>
              </a:lnSpc>
              <a:defRPr/>
            </a:pPr>
            <a:r>
              <a:rPr lang="es-CL" sz="900" b="1" dirty="0" smtClean="0">
                <a:latin typeface="+mj-lt"/>
                <a:ea typeface="ＭＳ Ｐゴシック"/>
                <a:cs typeface="Calibri" pitchFamily="34" charset="0"/>
              </a:rPr>
              <a:t>Capa Semántica</a:t>
            </a:r>
            <a:endParaRPr lang="es-CL" sz="900" b="1" dirty="0">
              <a:latin typeface="+mj-lt"/>
              <a:ea typeface="ＭＳ Ｐゴシック"/>
              <a:cs typeface="Calibri" pitchFamily="34" charset="0"/>
            </a:endParaRPr>
          </a:p>
        </p:txBody>
      </p:sp>
      <p:grpSp>
        <p:nvGrpSpPr>
          <p:cNvPr id="195" name="Group 4212"/>
          <p:cNvGrpSpPr/>
          <p:nvPr/>
        </p:nvGrpSpPr>
        <p:grpSpPr>
          <a:xfrm>
            <a:off x="6241110" y="1988990"/>
            <a:ext cx="448075" cy="363335"/>
            <a:chOff x="5662813" y="138735"/>
            <a:chExt cx="711880" cy="577249"/>
          </a:xfrm>
          <a:effectLst>
            <a:outerShdw blurRad="50800" dist="25400" dir="2700000">
              <a:srgbClr val="000000">
                <a:alpha val="50000"/>
              </a:srgbClr>
            </a:outerShdw>
          </a:effectLst>
        </p:grpSpPr>
        <p:sp>
          <p:nvSpPr>
            <p:cNvPr id="196" name="Rectangle 181"/>
            <p:cNvSpPr/>
            <p:nvPr/>
          </p:nvSpPr>
          <p:spPr bwMode="auto">
            <a:xfrm>
              <a:off x="5829694" y="138735"/>
              <a:ext cx="544999" cy="415509"/>
            </a:xfrm>
            <a:prstGeom prst="rect">
              <a:avLst/>
            </a:prstGeom>
            <a:solidFill>
              <a:srgbClr val="E13A39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>
                <a:rot lat="1800000" lon="1200000" rev="0"/>
              </a:camera>
              <a:lightRig rig="threePt" dir="t"/>
            </a:scene3d>
          </p:spPr>
          <p:txBody>
            <a:bodyPr lIns="0" tIns="0" rIns="0" bIns="0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7" name="Rectangle 182"/>
            <p:cNvSpPr/>
            <p:nvPr/>
          </p:nvSpPr>
          <p:spPr bwMode="auto">
            <a:xfrm>
              <a:off x="5746254" y="219605"/>
              <a:ext cx="544999" cy="415509"/>
            </a:xfrm>
            <a:prstGeom prst="rect">
              <a:avLst/>
            </a:prstGeom>
            <a:solidFill>
              <a:srgbClr val="E13A39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>
                <a:rot lat="1800000" lon="1200000" rev="0"/>
              </a:camera>
              <a:lightRig rig="threePt" dir="t"/>
            </a:scene3d>
          </p:spPr>
          <p:txBody>
            <a:bodyPr lIns="0" tIns="0" rIns="0" bIns="0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8" name="Rectangle 183"/>
            <p:cNvSpPr/>
            <p:nvPr/>
          </p:nvSpPr>
          <p:spPr bwMode="auto">
            <a:xfrm>
              <a:off x="5662813" y="300475"/>
              <a:ext cx="544999" cy="415509"/>
            </a:xfrm>
            <a:prstGeom prst="rect">
              <a:avLst/>
            </a:prstGeom>
            <a:solidFill>
              <a:srgbClr val="E13A39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>
                <a:rot lat="1800000" lon="1200000" rev="0"/>
              </a:camera>
              <a:lightRig rig="threePt" dir="t"/>
            </a:scene3d>
          </p:spPr>
          <p:txBody>
            <a:bodyPr lIns="0" tIns="0" rIns="0" bIns="0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99" name="Text Box 298"/>
          <p:cNvSpPr txBox="1">
            <a:spLocks noChangeArrowheads="1"/>
          </p:cNvSpPr>
          <p:nvPr/>
        </p:nvSpPr>
        <p:spPr bwMode="auto">
          <a:xfrm>
            <a:off x="5303393" y="2500308"/>
            <a:ext cx="900112" cy="255389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ts val="900"/>
              </a:lnSpc>
              <a:defRPr/>
            </a:pPr>
            <a:r>
              <a:rPr lang="es-CL" sz="900" b="1" dirty="0" smtClean="0">
                <a:latin typeface="+mj-lt"/>
                <a:ea typeface="ＭＳ Ｐゴシック"/>
                <a:cs typeface="Calibri" pitchFamily="34" charset="0"/>
              </a:rPr>
              <a:t>Modelo</a:t>
            </a:r>
            <a:r>
              <a:rPr lang="en-US" sz="900" b="1" dirty="0" smtClean="0">
                <a:latin typeface="+mj-lt"/>
                <a:ea typeface="ＭＳ Ｐゴシック"/>
                <a:cs typeface="Calibri" pitchFamily="34" charset="0"/>
              </a:rPr>
              <a:t> </a:t>
            </a:r>
            <a:endParaRPr lang="en-US" sz="900" b="1" dirty="0">
              <a:latin typeface="+mj-lt"/>
              <a:ea typeface="ＭＳ Ｐゴシック"/>
              <a:cs typeface="Calibri" pitchFamily="34" charset="0"/>
            </a:endParaRPr>
          </a:p>
          <a:p>
            <a:pPr algn="ctr">
              <a:lnSpc>
                <a:spcPts val="900"/>
              </a:lnSpc>
              <a:defRPr/>
            </a:pPr>
            <a:r>
              <a:rPr lang="en-US" sz="900" b="1" dirty="0" smtClean="0">
                <a:latin typeface="+mj-lt"/>
                <a:ea typeface="ＭＳ Ｐゴシック"/>
                <a:cs typeface="Calibri" pitchFamily="34" charset="0"/>
              </a:rPr>
              <a:t>Dimensional</a:t>
            </a:r>
          </a:p>
        </p:txBody>
      </p:sp>
      <p:grpSp>
        <p:nvGrpSpPr>
          <p:cNvPr id="200" name="Group 145"/>
          <p:cNvGrpSpPr>
            <a:grpSpLocks/>
          </p:cNvGrpSpPr>
          <p:nvPr/>
        </p:nvGrpSpPr>
        <p:grpSpPr bwMode="auto">
          <a:xfrm>
            <a:off x="6263122" y="2490850"/>
            <a:ext cx="509089" cy="274304"/>
            <a:chOff x="6102141" y="2226467"/>
            <a:chExt cx="766131" cy="374654"/>
          </a:xfrm>
        </p:grpSpPr>
        <p:sp>
          <p:nvSpPr>
            <p:cNvPr id="201" name="Rectangle 266"/>
            <p:cNvSpPr/>
            <p:nvPr/>
          </p:nvSpPr>
          <p:spPr bwMode="auto">
            <a:xfrm>
              <a:off x="6102141" y="2237580"/>
              <a:ext cx="65168" cy="73026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02" name="Rectangle 267"/>
            <p:cNvSpPr/>
            <p:nvPr/>
          </p:nvSpPr>
          <p:spPr bwMode="auto">
            <a:xfrm>
              <a:off x="6192741" y="2321718"/>
              <a:ext cx="61990" cy="19209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cxnSp>
          <p:nvCxnSpPr>
            <p:cNvPr id="203" name="Straight Connector 268"/>
            <p:cNvCxnSpPr/>
            <p:nvPr/>
          </p:nvCxnSpPr>
          <p:spPr bwMode="auto">
            <a:xfrm>
              <a:off x="6160951" y="2302668"/>
              <a:ext cx="31790" cy="20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4" name="Straight Connector 269"/>
            <p:cNvCxnSpPr/>
            <p:nvPr/>
          </p:nvCxnSpPr>
          <p:spPr bwMode="auto">
            <a:xfrm flipH="1" flipV="1">
              <a:off x="6254731" y="2515395"/>
              <a:ext cx="31790" cy="174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5" name="Straight Connector 270"/>
            <p:cNvCxnSpPr/>
            <p:nvPr/>
          </p:nvCxnSpPr>
          <p:spPr bwMode="auto">
            <a:xfrm flipV="1">
              <a:off x="6160951" y="2512220"/>
              <a:ext cx="31790" cy="20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6" name="Straight Connector 271"/>
            <p:cNvCxnSpPr/>
            <p:nvPr/>
          </p:nvCxnSpPr>
          <p:spPr bwMode="auto">
            <a:xfrm flipV="1">
              <a:off x="6257910" y="2297906"/>
              <a:ext cx="3179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07" name="Rectangle 272"/>
            <p:cNvSpPr/>
            <p:nvPr/>
          </p:nvSpPr>
          <p:spPr bwMode="auto">
            <a:xfrm>
              <a:off x="6278573" y="2234405"/>
              <a:ext cx="65169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08" name="Rectangle 273"/>
            <p:cNvSpPr/>
            <p:nvPr/>
          </p:nvSpPr>
          <p:spPr bwMode="auto">
            <a:xfrm>
              <a:off x="6275394" y="2529683"/>
              <a:ext cx="65169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09" name="Rectangle 274"/>
            <p:cNvSpPr/>
            <p:nvPr/>
          </p:nvSpPr>
          <p:spPr bwMode="auto">
            <a:xfrm>
              <a:off x="6102141" y="2526508"/>
              <a:ext cx="65168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10" name="Rectangle 275"/>
            <p:cNvSpPr/>
            <p:nvPr/>
          </p:nvSpPr>
          <p:spPr bwMode="auto">
            <a:xfrm>
              <a:off x="6365995" y="2318543"/>
              <a:ext cx="61989" cy="19209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cxnSp>
          <p:nvCxnSpPr>
            <p:cNvPr id="211" name="Straight Connector 276"/>
            <p:cNvCxnSpPr/>
            <p:nvPr/>
          </p:nvCxnSpPr>
          <p:spPr bwMode="auto">
            <a:xfrm>
              <a:off x="6334206" y="2299493"/>
              <a:ext cx="31790" cy="20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2" name="Straight Connector 277"/>
            <p:cNvCxnSpPr/>
            <p:nvPr/>
          </p:nvCxnSpPr>
          <p:spPr bwMode="auto">
            <a:xfrm flipH="1" flipV="1">
              <a:off x="6427985" y="2512220"/>
              <a:ext cx="31790" cy="174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3" name="Straight Connector 278"/>
            <p:cNvCxnSpPr/>
            <p:nvPr/>
          </p:nvCxnSpPr>
          <p:spPr bwMode="auto">
            <a:xfrm flipV="1">
              <a:off x="6334206" y="2509045"/>
              <a:ext cx="31790" cy="20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4" name="Straight Connector 279"/>
            <p:cNvCxnSpPr/>
            <p:nvPr/>
          </p:nvCxnSpPr>
          <p:spPr bwMode="auto">
            <a:xfrm flipV="1">
              <a:off x="6431164" y="2294731"/>
              <a:ext cx="3179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5" name="Rectangle 280"/>
            <p:cNvSpPr/>
            <p:nvPr/>
          </p:nvSpPr>
          <p:spPr bwMode="auto">
            <a:xfrm>
              <a:off x="6451827" y="2231230"/>
              <a:ext cx="65168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16" name="Rectangle 281"/>
            <p:cNvSpPr/>
            <p:nvPr/>
          </p:nvSpPr>
          <p:spPr bwMode="auto">
            <a:xfrm>
              <a:off x="6448648" y="2526508"/>
              <a:ext cx="65168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17" name="Rectangle 282"/>
            <p:cNvSpPr/>
            <p:nvPr/>
          </p:nvSpPr>
          <p:spPr bwMode="auto">
            <a:xfrm>
              <a:off x="6544017" y="2316956"/>
              <a:ext cx="61989" cy="192089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cxnSp>
          <p:nvCxnSpPr>
            <p:cNvPr id="218" name="Straight Connector 283"/>
            <p:cNvCxnSpPr/>
            <p:nvPr/>
          </p:nvCxnSpPr>
          <p:spPr bwMode="auto">
            <a:xfrm>
              <a:off x="6512228" y="2297906"/>
              <a:ext cx="31790" cy="206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9" name="Straight Connector 284"/>
            <p:cNvCxnSpPr/>
            <p:nvPr/>
          </p:nvCxnSpPr>
          <p:spPr bwMode="auto">
            <a:xfrm flipH="1" flipV="1">
              <a:off x="6606007" y="2510633"/>
              <a:ext cx="31790" cy="174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0" name="Straight Connector 285"/>
            <p:cNvCxnSpPr/>
            <p:nvPr/>
          </p:nvCxnSpPr>
          <p:spPr bwMode="auto">
            <a:xfrm flipV="1">
              <a:off x="6512228" y="2507458"/>
              <a:ext cx="31790" cy="206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1" name="Straight Connector 286"/>
            <p:cNvCxnSpPr/>
            <p:nvPr/>
          </p:nvCxnSpPr>
          <p:spPr bwMode="auto">
            <a:xfrm flipV="1">
              <a:off x="6609186" y="2293143"/>
              <a:ext cx="3179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2" name="Rectangle 287"/>
            <p:cNvSpPr/>
            <p:nvPr/>
          </p:nvSpPr>
          <p:spPr bwMode="auto">
            <a:xfrm>
              <a:off x="6629849" y="2229642"/>
              <a:ext cx="65168" cy="7143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23" name="Rectangle 288"/>
            <p:cNvSpPr/>
            <p:nvPr/>
          </p:nvSpPr>
          <p:spPr bwMode="auto">
            <a:xfrm>
              <a:off x="6626671" y="2524920"/>
              <a:ext cx="65168" cy="7143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24" name="Rectangle 289"/>
            <p:cNvSpPr/>
            <p:nvPr/>
          </p:nvSpPr>
          <p:spPr bwMode="auto">
            <a:xfrm>
              <a:off x="6717271" y="2313781"/>
              <a:ext cx="61990" cy="192089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cxnSp>
          <p:nvCxnSpPr>
            <p:cNvPr id="225" name="Straight Connector 290"/>
            <p:cNvCxnSpPr/>
            <p:nvPr/>
          </p:nvCxnSpPr>
          <p:spPr bwMode="auto">
            <a:xfrm>
              <a:off x="6685481" y="2294731"/>
              <a:ext cx="31790" cy="206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6" name="Straight Connector 291"/>
            <p:cNvCxnSpPr/>
            <p:nvPr/>
          </p:nvCxnSpPr>
          <p:spPr bwMode="auto">
            <a:xfrm flipH="1" flipV="1">
              <a:off x="6779261" y="2507458"/>
              <a:ext cx="31790" cy="174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7" name="Straight Connector 292"/>
            <p:cNvCxnSpPr/>
            <p:nvPr/>
          </p:nvCxnSpPr>
          <p:spPr bwMode="auto">
            <a:xfrm flipV="1">
              <a:off x="6685481" y="2504283"/>
              <a:ext cx="31790" cy="206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8" name="Straight Connector 293"/>
            <p:cNvCxnSpPr/>
            <p:nvPr/>
          </p:nvCxnSpPr>
          <p:spPr bwMode="auto">
            <a:xfrm flipV="1">
              <a:off x="6782440" y="2289968"/>
              <a:ext cx="3179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9" name="Rectangle 294"/>
            <p:cNvSpPr/>
            <p:nvPr/>
          </p:nvSpPr>
          <p:spPr bwMode="auto">
            <a:xfrm>
              <a:off x="6803103" y="2226467"/>
              <a:ext cx="65169" cy="7143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30" name="Rectangle 295"/>
            <p:cNvSpPr/>
            <p:nvPr/>
          </p:nvSpPr>
          <p:spPr bwMode="auto">
            <a:xfrm>
              <a:off x="6799924" y="2521745"/>
              <a:ext cx="65169" cy="7143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</p:grpSp>
      <p:grpSp>
        <p:nvGrpSpPr>
          <p:cNvPr id="231" name="Group 131"/>
          <p:cNvGrpSpPr>
            <a:grpSpLocks/>
          </p:cNvGrpSpPr>
          <p:nvPr/>
        </p:nvGrpSpPr>
        <p:grpSpPr bwMode="auto">
          <a:xfrm>
            <a:off x="8163720" y="1864402"/>
            <a:ext cx="756938" cy="510707"/>
            <a:chOff x="8203618" y="2067625"/>
            <a:chExt cx="859480" cy="634707"/>
          </a:xfrm>
        </p:grpSpPr>
        <p:sp>
          <p:nvSpPr>
            <p:cNvPr id="232" name="TextBox 157"/>
            <p:cNvSpPr txBox="1"/>
            <p:nvPr/>
          </p:nvSpPr>
          <p:spPr>
            <a:xfrm>
              <a:off x="8203618" y="2281576"/>
              <a:ext cx="859480" cy="420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Operational</a:t>
              </a:r>
              <a:b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Systems</a:t>
              </a:r>
            </a:p>
          </p:txBody>
        </p:sp>
        <p:grpSp>
          <p:nvGrpSpPr>
            <p:cNvPr id="233" name="Group 158"/>
            <p:cNvGrpSpPr>
              <a:grpSpLocks/>
            </p:cNvGrpSpPr>
            <p:nvPr/>
          </p:nvGrpSpPr>
          <p:grpSpPr bwMode="auto">
            <a:xfrm>
              <a:off x="8549483" y="2067625"/>
              <a:ext cx="167748" cy="196500"/>
              <a:chOff x="9513888" y="857377"/>
              <a:chExt cx="925512" cy="1084136"/>
            </a:xfrm>
          </p:grpSpPr>
          <p:sp>
            <p:nvSpPr>
              <p:cNvPr id="234" name="Freeform 6"/>
              <p:cNvSpPr>
                <a:spLocks/>
              </p:cNvSpPr>
              <p:nvPr/>
            </p:nvSpPr>
            <p:spPr bwMode="auto">
              <a:xfrm>
                <a:off x="9512437" y="1302096"/>
                <a:ext cx="928420" cy="639361"/>
              </a:xfrm>
              <a:custGeom>
                <a:avLst/>
                <a:gdLst>
                  <a:gd name="T0" fmla="*/ 73 w 73"/>
                  <a:gd name="T1" fmla="*/ 33 h 50"/>
                  <a:gd name="T2" fmla="*/ 73 w 73"/>
                  <a:gd name="T3" fmla="*/ 39 h 50"/>
                  <a:gd name="T4" fmla="*/ 71 w 73"/>
                  <a:gd name="T5" fmla="*/ 50 h 50"/>
                  <a:gd name="T6" fmla="*/ 36 w 73"/>
                  <a:gd name="T7" fmla="*/ 46 h 50"/>
                  <a:gd name="T8" fmla="*/ 2 w 73"/>
                  <a:gd name="T9" fmla="*/ 50 h 50"/>
                  <a:gd name="T10" fmla="*/ 0 w 73"/>
                  <a:gd name="T11" fmla="*/ 39 h 50"/>
                  <a:gd name="T12" fmla="*/ 0 w 73"/>
                  <a:gd name="T13" fmla="*/ 33 h 50"/>
                  <a:gd name="T14" fmla="*/ 22 w 73"/>
                  <a:gd name="T15" fmla="*/ 0 h 50"/>
                  <a:gd name="T16" fmla="*/ 36 w 73"/>
                  <a:gd name="T17" fmla="*/ 6 h 50"/>
                  <a:gd name="T18" fmla="*/ 51 w 73"/>
                  <a:gd name="T19" fmla="*/ 0 h 50"/>
                  <a:gd name="T20" fmla="*/ 73 w 73"/>
                  <a:gd name="T21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0">
                    <a:moveTo>
                      <a:pt x="73" y="33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43"/>
                      <a:pt x="72" y="47"/>
                      <a:pt x="71" y="50"/>
                    </a:cubicBezTo>
                    <a:cubicBezTo>
                      <a:pt x="61" y="48"/>
                      <a:pt x="49" y="46"/>
                      <a:pt x="36" y="46"/>
                    </a:cubicBezTo>
                    <a:cubicBezTo>
                      <a:pt x="24" y="46"/>
                      <a:pt x="12" y="48"/>
                      <a:pt x="2" y="50"/>
                    </a:cubicBezTo>
                    <a:cubicBezTo>
                      <a:pt x="1" y="47"/>
                      <a:pt x="0" y="43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8"/>
                      <a:pt x="9" y="5"/>
                      <a:pt x="22" y="0"/>
                    </a:cubicBezTo>
                    <a:cubicBezTo>
                      <a:pt x="25" y="4"/>
                      <a:pt x="31" y="6"/>
                      <a:pt x="36" y="6"/>
                    </a:cubicBezTo>
                    <a:cubicBezTo>
                      <a:pt x="42" y="6"/>
                      <a:pt x="48" y="4"/>
                      <a:pt x="51" y="0"/>
                    </a:cubicBezTo>
                    <a:cubicBezTo>
                      <a:pt x="64" y="5"/>
                      <a:pt x="73" y="18"/>
                      <a:pt x="7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  <p:sp>
            <p:nvSpPr>
              <p:cNvPr id="235" name="Oval 7"/>
              <p:cNvSpPr>
                <a:spLocks noChangeArrowheads="1"/>
              </p:cNvSpPr>
              <p:nvPr/>
            </p:nvSpPr>
            <p:spPr bwMode="auto">
              <a:xfrm>
                <a:off x="9757680" y="855424"/>
                <a:ext cx="429172" cy="42915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</p:grpSp>
      </p:grpSp>
      <p:grpSp>
        <p:nvGrpSpPr>
          <p:cNvPr id="236" name="Group 136"/>
          <p:cNvGrpSpPr>
            <a:grpSpLocks/>
          </p:cNvGrpSpPr>
          <p:nvPr/>
        </p:nvGrpSpPr>
        <p:grpSpPr bwMode="auto">
          <a:xfrm>
            <a:off x="8204407" y="2458619"/>
            <a:ext cx="667170" cy="508463"/>
            <a:chOff x="8254581" y="5588319"/>
            <a:chExt cx="757552" cy="631919"/>
          </a:xfrm>
        </p:grpSpPr>
        <p:sp>
          <p:nvSpPr>
            <p:cNvPr id="237" name="TextBox 137"/>
            <p:cNvSpPr txBox="1"/>
            <p:nvPr/>
          </p:nvSpPr>
          <p:spPr>
            <a:xfrm>
              <a:off x="8254581" y="5799482"/>
              <a:ext cx="757552" cy="420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Business</a:t>
              </a:r>
              <a:b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Analysts' </a:t>
              </a:r>
            </a:p>
          </p:txBody>
        </p:sp>
        <p:grpSp>
          <p:nvGrpSpPr>
            <p:cNvPr id="238" name="Group 138"/>
            <p:cNvGrpSpPr>
              <a:grpSpLocks/>
            </p:cNvGrpSpPr>
            <p:nvPr/>
          </p:nvGrpSpPr>
          <p:grpSpPr bwMode="auto">
            <a:xfrm>
              <a:off x="8549483" y="5588319"/>
              <a:ext cx="167748" cy="196500"/>
              <a:chOff x="9513888" y="857377"/>
              <a:chExt cx="925512" cy="1084136"/>
            </a:xfrm>
          </p:grpSpPr>
          <p:sp>
            <p:nvSpPr>
              <p:cNvPr id="239" name="Freeform 6"/>
              <p:cNvSpPr>
                <a:spLocks/>
              </p:cNvSpPr>
              <p:nvPr/>
            </p:nvSpPr>
            <p:spPr bwMode="auto">
              <a:xfrm>
                <a:off x="9512437" y="1304237"/>
                <a:ext cx="928420" cy="639356"/>
              </a:xfrm>
              <a:custGeom>
                <a:avLst/>
                <a:gdLst>
                  <a:gd name="T0" fmla="*/ 73 w 73"/>
                  <a:gd name="T1" fmla="*/ 33 h 50"/>
                  <a:gd name="T2" fmla="*/ 73 w 73"/>
                  <a:gd name="T3" fmla="*/ 39 h 50"/>
                  <a:gd name="T4" fmla="*/ 71 w 73"/>
                  <a:gd name="T5" fmla="*/ 50 h 50"/>
                  <a:gd name="T6" fmla="*/ 36 w 73"/>
                  <a:gd name="T7" fmla="*/ 46 h 50"/>
                  <a:gd name="T8" fmla="*/ 2 w 73"/>
                  <a:gd name="T9" fmla="*/ 50 h 50"/>
                  <a:gd name="T10" fmla="*/ 0 w 73"/>
                  <a:gd name="T11" fmla="*/ 39 h 50"/>
                  <a:gd name="T12" fmla="*/ 0 w 73"/>
                  <a:gd name="T13" fmla="*/ 33 h 50"/>
                  <a:gd name="T14" fmla="*/ 22 w 73"/>
                  <a:gd name="T15" fmla="*/ 0 h 50"/>
                  <a:gd name="T16" fmla="*/ 36 w 73"/>
                  <a:gd name="T17" fmla="*/ 6 h 50"/>
                  <a:gd name="T18" fmla="*/ 51 w 73"/>
                  <a:gd name="T19" fmla="*/ 0 h 50"/>
                  <a:gd name="T20" fmla="*/ 73 w 73"/>
                  <a:gd name="T21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0">
                    <a:moveTo>
                      <a:pt x="73" y="33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43"/>
                      <a:pt x="72" y="47"/>
                      <a:pt x="71" y="50"/>
                    </a:cubicBezTo>
                    <a:cubicBezTo>
                      <a:pt x="61" y="48"/>
                      <a:pt x="49" y="46"/>
                      <a:pt x="36" y="46"/>
                    </a:cubicBezTo>
                    <a:cubicBezTo>
                      <a:pt x="24" y="46"/>
                      <a:pt x="12" y="48"/>
                      <a:pt x="2" y="50"/>
                    </a:cubicBezTo>
                    <a:cubicBezTo>
                      <a:pt x="1" y="47"/>
                      <a:pt x="0" y="43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8"/>
                      <a:pt x="9" y="5"/>
                      <a:pt x="22" y="0"/>
                    </a:cubicBezTo>
                    <a:cubicBezTo>
                      <a:pt x="25" y="4"/>
                      <a:pt x="31" y="6"/>
                      <a:pt x="36" y="6"/>
                    </a:cubicBezTo>
                    <a:cubicBezTo>
                      <a:pt x="42" y="6"/>
                      <a:pt x="48" y="4"/>
                      <a:pt x="51" y="0"/>
                    </a:cubicBezTo>
                    <a:cubicBezTo>
                      <a:pt x="64" y="5"/>
                      <a:pt x="73" y="18"/>
                      <a:pt x="7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  <p:sp>
            <p:nvSpPr>
              <p:cNvPr id="240" name="Oval 7"/>
              <p:cNvSpPr>
                <a:spLocks noChangeArrowheads="1"/>
              </p:cNvSpPr>
              <p:nvPr/>
            </p:nvSpPr>
            <p:spPr bwMode="auto">
              <a:xfrm>
                <a:off x="9757680" y="857559"/>
                <a:ext cx="429172" cy="42916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</p:grpSp>
      </p:grpSp>
      <p:grpSp>
        <p:nvGrpSpPr>
          <p:cNvPr id="250" name="Group 169"/>
          <p:cNvGrpSpPr>
            <a:grpSpLocks/>
          </p:cNvGrpSpPr>
          <p:nvPr/>
        </p:nvGrpSpPr>
        <p:grpSpPr bwMode="auto">
          <a:xfrm>
            <a:off x="7208568" y="1641031"/>
            <a:ext cx="752130" cy="635048"/>
            <a:chOff x="7324983" y="3031245"/>
            <a:chExt cx="752130" cy="755478"/>
          </a:xfrm>
        </p:grpSpPr>
        <p:sp>
          <p:nvSpPr>
            <p:cNvPr id="251" name="Freeform 19"/>
            <p:cNvSpPr>
              <a:spLocks noEditPoints="1"/>
            </p:cNvSpPr>
            <p:nvPr/>
          </p:nvSpPr>
          <p:spPr bwMode="auto">
            <a:xfrm>
              <a:off x="7529081" y="3031245"/>
              <a:ext cx="351106" cy="351136"/>
            </a:xfrm>
            <a:custGeom>
              <a:avLst/>
              <a:gdLst>
                <a:gd name="T0" fmla="*/ 0 w 231"/>
                <a:gd name="T1" fmla="*/ 0 h 232"/>
                <a:gd name="T2" fmla="*/ 0 w 231"/>
                <a:gd name="T3" fmla="*/ 232 h 232"/>
                <a:gd name="T4" fmla="*/ 231 w 231"/>
                <a:gd name="T5" fmla="*/ 232 h 232"/>
                <a:gd name="T6" fmla="*/ 231 w 231"/>
                <a:gd name="T7" fmla="*/ 0 h 232"/>
                <a:gd name="T8" fmla="*/ 0 w 231"/>
                <a:gd name="T9" fmla="*/ 0 h 232"/>
                <a:gd name="T10" fmla="*/ 111 w 231"/>
                <a:gd name="T11" fmla="*/ 168 h 232"/>
                <a:gd name="T12" fmla="*/ 99 w 231"/>
                <a:gd name="T13" fmla="*/ 180 h 232"/>
                <a:gd name="T14" fmla="*/ 33 w 231"/>
                <a:gd name="T15" fmla="*/ 116 h 232"/>
                <a:gd name="T16" fmla="*/ 99 w 231"/>
                <a:gd name="T17" fmla="*/ 50 h 232"/>
                <a:gd name="T18" fmla="*/ 111 w 231"/>
                <a:gd name="T19" fmla="*/ 64 h 232"/>
                <a:gd name="T20" fmla="*/ 59 w 231"/>
                <a:gd name="T21" fmla="*/ 116 h 232"/>
                <a:gd name="T22" fmla="*/ 111 w 231"/>
                <a:gd name="T23" fmla="*/ 168 h 232"/>
                <a:gd name="T24" fmla="*/ 132 w 231"/>
                <a:gd name="T25" fmla="*/ 180 h 232"/>
                <a:gd name="T26" fmla="*/ 120 w 231"/>
                <a:gd name="T27" fmla="*/ 168 h 232"/>
                <a:gd name="T28" fmla="*/ 172 w 231"/>
                <a:gd name="T29" fmla="*/ 116 h 232"/>
                <a:gd name="T30" fmla="*/ 120 w 231"/>
                <a:gd name="T31" fmla="*/ 64 h 232"/>
                <a:gd name="T32" fmla="*/ 132 w 231"/>
                <a:gd name="T33" fmla="*/ 50 h 232"/>
                <a:gd name="T34" fmla="*/ 198 w 231"/>
                <a:gd name="T35" fmla="*/ 116 h 232"/>
                <a:gd name="T36" fmla="*/ 132 w 231"/>
                <a:gd name="T37" fmla="*/ 1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232">
                  <a:moveTo>
                    <a:pt x="0" y="0"/>
                  </a:moveTo>
                  <a:lnTo>
                    <a:pt x="0" y="232"/>
                  </a:lnTo>
                  <a:lnTo>
                    <a:pt x="231" y="232"/>
                  </a:lnTo>
                  <a:lnTo>
                    <a:pt x="231" y="0"/>
                  </a:lnTo>
                  <a:lnTo>
                    <a:pt x="0" y="0"/>
                  </a:lnTo>
                  <a:close/>
                  <a:moveTo>
                    <a:pt x="111" y="168"/>
                  </a:moveTo>
                  <a:lnTo>
                    <a:pt x="99" y="180"/>
                  </a:lnTo>
                  <a:lnTo>
                    <a:pt x="33" y="116"/>
                  </a:lnTo>
                  <a:lnTo>
                    <a:pt x="99" y="50"/>
                  </a:lnTo>
                  <a:lnTo>
                    <a:pt x="111" y="64"/>
                  </a:lnTo>
                  <a:lnTo>
                    <a:pt x="59" y="116"/>
                  </a:lnTo>
                  <a:lnTo>
                    <a:pt x="111" y="168"/>
                  </a:lnTo>
                  <a:close/>
                  <a:moveTo>
                    <a:pt x="132" y="180"/>
                  </a:moveTo>
                  <a:lnTo>
                    <a:pt x="120" y="168"/>
                  </a:lnTo>
                  <a:lnTo>
                    <a:pt x="172" y="116"/>
                  </a:lnTo>
                  <a:lnTo>
                    <a:pt x="120" y="64"/>
                  </a:lnTo>
                  <a:lnTo>
                    <a:pt x="132" y="50"/>
                  </a:lnTo>
                  <a:lnTo>
                    <a:pt x="198" y="116"/>
                  </a:lnTo>
                  <a:lnTo>
                    <a:pt x="132" y="18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1B447D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2" name="TextBox 180"/>
            <p:cNvSpPr txBox="1"/>
            <p:nvPr/>
          </p:nvSpPr>
          <p:spPr>
            <a:xfrm>
              <a:off x="7324983" y="3383966"/>
              <a:ext cx="752130" cy="4027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Business</a:t>
              </a:r>
              <a:b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Intelligence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78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ounded Rectangle 1042"/>
          <p:cNvSpPr/>
          <p:nvPr/>
        </p:nvSpPr>
        <p:spPr bwMode="auto">
          <a:xfrm>
            <a:off x="5247601" y="1524000"/>
            <a:ext cx="1682750" cy="3352800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s-CL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Capa Acceso</a:t>
            </a:r>
            <a:endParaRPr lang="es-CL" b="1" baseline="30000" dirty="0">
              <a:solidFill>
                <a:srgbClr val="3C3C3B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1044" name="Rounded Rectangle 1043"/>
          <p:cNvSpPr/>
          <p:nvPr/>
        </p:nvSpPr>
        <p:spPr bwMode="auto">
          <a:xfrm>
            <a:off x="3421976" y="1524000"/>
            <a:ext cx="1682750" cy="3352800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s-CL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Datos Integrados</a:t>
            </a:r>
            <a:endParaRPr lang="es-CL" b="1" dirty="0">
              <a:solidFill>
                <a:srgbClr val="3C3C3B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1045" name="Rounded Rectangle 1044"/>
          <p:cNvSpPr/>
          <p:nvPr/>
        </p:nvSpPr>
        <p:spPr bwMode="auto">
          <a:xfrm>
            <a:off x="1596351" y="1524000"/>
            <a:ext cx="1682750" cy="3352800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s-CL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Adquisición</a:t>
            </a:r>
            <a:endParaRPr lang="es-CL" b="1" baseline="30000" dirty="0">
              <a:solidFill>
                <a:srgbClr val="3C3C3B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81000"/>
            <a:ext cx="8229600" cy="515938"/>
          </a:xfrm>
        </p:spPr>
        <p:txBody>
          <a:bodyPr/>
          <a:lstStyle/>
          <a:p>
            <a:pPr eaLnBrk="1" hangingPunct="1"/>
            <a:r>
              <a:rPr lang="es-CL" sz="2400" kern="1200" dirty="0"/>
              <a:t>Arquitectura de </a:t>
            </a:r>
            <a:r>
              <a:rPr lang="es-CL" sz="2400" kern="1200" dirty="0" smtClean="0"/>
              <a:t>Información EDW – Largo plazo</a:t>
            </a:r>
            <a:endParaRPr lang="es-CL" sz="2400" kern="1200" dirty="0"/>
          </a:p>
        </p:txBody>
      </p:sp>
      <p:sp>
        <p:nvSpPr>
          <p:cNvPr id="1137" name="Rounded Rectangle 1136"/>
          <p:cNvSpPr/>
          <p:nvPr/>
        </p:nvSpPr>
        <p:spPr bwMode="auto">
          <a:xfrm>
            <a:off x="1596351" y="5029200"/>
            <a:ext cx="5334000" cy="609600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s-CL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Data </a:t>
            </a:r>
            <a:r>
              <a:rPr lang="es-CL" b="1" dirty="0" err="1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Lab</a:t>
            </a:r>
            <a:r>
              <a:rPr lang="es-CL" b="1" dirty="0" smtClean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 y Descubrimiento </a:t>
            </a:r>
            <a:endParaRPr lang="es-CL" b="1" baseline="30000" dirty="0">
              <a:solidFill>
                <a:srgbClr val="3C3C3B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1151" name="Rounded Rectangle 1150"/>
          <p:cNvSpPr/>
          <p:nvPr/>
        </p:nvSpPr>
        <p:spPr bwMode="auto">
          <a:xfrm>
            <a:off x="304800" y="1004888"/>
            <a:ext cx="8453438" cy="315912"/>
          </a:xfrm>
          <a:prstGeom prst="roundRect">
            <a:avLst>
              <a:gd name="adj" fmla="val 66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270000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b="1" dirty="0">
                <a:solidFill>
                  <a:srgbClr val="3C3C3B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Metadata</a:t>
            </a:r>
          </a:p>
        </p:txBody>
      </p:sp>
      <p:sp>
        <p:nvSpPr>
          <p:cNvPr id="25624" name="Isosceles Triangle 1342"/>
          <p:cNvSpPr>
            <a:spLocks noChangeArrowheads="1"/>
          </p:cNvSpPr>
          <p:nvPr/>
        </p:nvSpPr>
        <p:spPr bwMode="auto">
          <a:xfrm rot="5400000" flipH="1">
            <a:off x="3262432" y="3110707"/>
            <a:ext cx="174625" cy="157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25" name="Isosceles Triangle 1348"/>
          <p:cNvSpPr>
            <a:spLocks noChangeArrowheads="1"/>
          </p:cNvSpPr>
          <p:nvPr/>
        </p:nvSpPr>
        <p:spPr bwMode="auto">
          <a:xfrm rot="5400000" flipH="1">
            <a:off x="5088057" y="3112295"/>
            <a:ext cx="174625" cy="157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26" name="Isosceles Triangle 1349"/>
          <p:cNvSpPr>
            <a:spLocks noChangeArrowheads="1"/>
          </p:cNvSpPr>
          <p:nvPr/>
        </p:nvSpPr>
        <p:spPr bwMode="auto">
          <a:xfrm rot="5400000" flipH="1">
            <a:off x="1435220" y="3113881"/>
            <a:ext cx="174625" cy="1571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27" name="Isosceles Triangle 1376"/>
          <p:cNvSpPr>
            <a:spLocks noChangeArrowheads="1"/>
          </p:cNvSpPr>
          <p:nvPr/>
        </p:nvSpPr>
        <p:spPr bwMode="auto">
          <a:xfrm rot="10800000" flipH="1">
            <a:off x="2296925" y="4876800"/>
            <a:ext cx="174625" cy="1571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28" name="Isosceles Triangle 1377"/>
          <p:cNvSpPr>
            <a:spLocks noChangeArrowheads="1"/>
          </p:cNvSpPr>
          <p:nvPr/>
        </p:nvSpPr>
        <p:spPr bwMode="auto">
          <a:xfrm rot="5400000" flipH="1">
            <a:off x="6921620" y="5190331"/>
            <a:ext cx="174625" cy="1571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29" name="Isosceles Triangle 1381"/>
          <p:cNvSpPr>
            <a:spLocks noChangeArrowheads="1"/>
          </p:cNvSpPr>
          <p:nvPr/>
        </p:nvSpPr>
        <p:spPr bwMode="auto">
          <a:xfrm rot="5400000" flipH="1">
            <a:off x="6935907" y="3112295"/>
            <a:ext cx="174625" cy="157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25630" name="Isosceles Triangle 1378"/>
          <p:cNvSpPr>
            <a:spLocks noChangeArrowheads="1"/>
          </p:cNvSpPr>
          <p:nvPr/>
        </p:nvSpPr>
        <p:spPr bwMode="auto">
          <a:xfrm rot="10800000" flipH="1">
            <a:off x="6001664" y="4872038"/>
            <a:ext cx="174625" cy="1571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396" name="Isosceles Triangle 1349"/>
          <p:cNvSpPr>
            <a:spLocks noChangeArrowheads="1"/>
          </p:cNvSpPr>
          <p:nvPr/>
        </p:nvSpPr>
        <p:spPr bwMode="auto">
          <a:xfrm rot="5400000" flipH="1">
            <a:off x="1359020" y="5244306"/>
            <a:ext cx="174625" cy="1571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endParaRPr lang="en-US" sz="2000">
              <a:solidFill>
                <a:srgbClr val="3C3C3B"/>
              </a:solidFill>
              <a:latin typeface="Verdana" pitchFamily="34" charset="0"/>
              <a:cs typeface="Calibri" pitchFamily="34" charset="0"/>
            </a:endParaRPr>
          </a:p>
        </p:txBody>
      </p:sp>
      <p:sp>
        <p:nvSpPr>
          <p:cNvPr id="50" name="Text Box 394"/>
          <p:cNvSpPr>
            <a:spLocks noChangeArrowheads="1"/>
          </p:cNvSpPr>
          <p:nvPr/>
        </p:nvSpPr>
        <p:spPr bwMode="auto">
          <a:xfrm>
            <a:off x="3316288" y="2286000"/>
            <a:ext cx="1027112" cy="3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ts val="1000"/>
              </a:lnSpc>
            </a:pP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MODELO RELACIONAL</a:t>
            </a:r>
          </a:p>
          <a:p>
            <a:pPr algn="ctr" eaLnBrk="0" hangingPunct="0">
              <a:lnSpc>
                <a:spcPts val="1000"/>
              </a:lnSpc>
            </a:pPr>
            <a:r>
              <a:rPr lang="en-US" sz="1000" b="1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RETAIL EDW</a:t>
            </a:r>
            <a:endParaRPr lang="en-US" sz="1000" b="1" dirty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55" name="Text Box 422"/>
          <p:cNvSpPr>
            <a:spLocks noChangeArrowheads="1"/>
          </p:cNvSpPr>
          <p:nvPr/>
        </p:nvSpPr>
        <p:spPr bwMode="auto">
          <a:xfrm>
            <a:off x="4147712" y="3927475"/>
            <a:ext cx="889226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ts val="1000"/>
              </a:lnSpc>
            </a:pPr>
            <a:r>
              <a:rPr lang="es-CL" sz="1000" b="1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Modelo de Datos Físico</a:t>
            </a:r>
            <a:endParaRPr lang="es-CL" sz="1000" b="1" dirty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3447376" y="2513013"/>
            <a:ext cx="1577975" cy="1536700"/>
            <a:chOff x="3447376" y="2513013"/>
            <a:chExt cx="1577975" cy="1536700"/>
          </a:xfrm>
        </p:grpSpPr>
        <p:cxnSp>
          <p:nvCxnSpPr>
            <p:cNvPr id="48" name="Shape 498"/>
            <p:cNvCxnSpPr>
              <a:cxnSpLocks noChangeShapeType="1"/>
            </p:cNvCxnSpPr>
            <p:nvPr/>
          </p:nvCxnSpPr>
          <p:spPr bwMode="auto">
            <a:xfrm>
              <a:off x="3574376" y="3032125"/>
              <a:ext cx="328613" cy="2222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Elbow Connector 24"/>
            <p:cNvCxnSpPr>
              <a:cxnSpLocks noChangeShapeType="1"/>
            </p:cNvCxnSpPr>
            <p:nvPr/>
          </p:nvCxnSpPr>
          <p:spPr bwMode="auto">
            <a:xfrm>
              <a:off x="4041101" y="2940050"/>
              <a:ext cx="187325" cy="3492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Elbow Connector 25"/>
            <p:cNvCxnSpPr>
              <a:cxnSpLocks noChangeShapeType="1"/>
            </p:cNvCxnSpPr>
            <p:nvPr/>
          </p:nvCxnSpPr>
          <p:spPr bwMode="auto">
            <a:xfrm>
              <a:off x="3806151" y="3367088"/>
              <a:ext cx="487363" cy="635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Elbow Connector 26"/>
            <p:cNvCxnSpPr>
              <a:cxnSpLocks noChangeShapeType="1"/>
            </p:cNvCxnSpPr>
            <p:nvPr/>
          </p:nvCxnSpPr>
          <p:spPr bwMode="auto">
            <a:xfrm>
              <a:off x="4368126" y="2582863"/>
              <a:ext cx="509588" cy="25876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Elbow Connector 27"/>
            <p:cNvCxnSpPr>
              <a:cxnSpLocks noChangeShapeType="1"/>
            </p:cNvCxnSpPr>
            <p:nvPr/>
          </p:nvCxnSpPr>
          <p:spPr bwMode="auto">
            <a:xfrm>
              <a:off x="4361776" y="2955925"/>
              <a:ext cx="260350" cy="177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2" name="Group 4222"/>
            <p:cNvGrpSpPr>
              <a:grpSpLocks/>
            </p:cNvGrpSpPr>
            <p:nvPr/>
          </p:nvGrpSpPr>
          <p:grpSpPr bwMode="auto">
            <a:xfrm>
              <a:off x="4142701" y="2513013"/>
              <a:ext cx="865188" cy="649287"/>
              <a:chOff x="4392877" y="3359014"/>
              <a:chExt cx="636323" cy="420705"/>
            </a:xfrm>
          </p:grpSpPr>
          <p:sp>
            <p:nvSpPr>
              <p:cNvPr id="63" name="Rectangle 398"/>
              <p:cNvSpPr>
                <a:spLocks noChangeAspect="1" noChangeArrowheads="1"/>
              </p:cNvSpPr>
              <p:nvPr/>
            </p:nvSpPr>
            <p:spPr bwMode="auto">
              <a:xfrm>
                <a:off x="4776562" y="3359014"/>
                <a:ext cx="109562" cy="1215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sp>
            <p:nvSpPr>
              <p:cNvPr id="64" name="Rectangle 399"/>
              <p:cNvSpPr>
                <a:spLocks noChangeAspect="1" noChangeArrowheads="1"/>
              </p:cNvSpPr>
              <p:nvPr/>
            </p:nvSpPr>
            <p:spPr bwMode="auto">
              <a:xfrm>
                <a:off x="4564577" y="3674717"/>
                <a:ext cx="73043" cy="10500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sp>
            <p:nvSpPr>
              <p:cNvPr id="65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4392877" y="3544683"/>
                <a:ext cx="73043" cy="607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sp>
            <p:nvSpPr>
              <p:cNvPr id="66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4794821" y="3587082"/>
                <a:ext cx="73043" cy="607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sp>
            <p:nvSpPr>
              <p:cNvPr id="67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4956157" y="3587607"/>
                <a:ext cx="73043" cy="607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68" name="Straight Connector 368"/>
              <p:cNvCxnSpPr>
                <a:cxnSpLocks noChangeAspect="1"/>
                <a:stCxn id="66" idx="3"/>
                <a:endCxn id="67" idx="1"/>
              </p:cNvCxnSpPr>
              <p:nvPr/>
            </p:nvCxnSpPr>
            <p:spPr bwMode="auto">
              <a:xfrm>
                <a:off x="4867864" y="3617478"/>
                <a:ext cx="88293" cy="52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Straight Connector 369"/>
              <p:cNvCxnSpPr>
                <a:cxnSpLocks noChangeAspect="1"/>
                <a:endCxn id="67" idx="0"/>
              </p:cNvCxnSpPr>
              <p:nvPr/>
            </p:nvCxnSpPr>
            <p:spPr bwMode="auto">
              <a:xfrm flipV="1">
                <a:off x="4992678" y="3587607"/>
                <a:ext cx="1" cy="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4545277" y="3389407"/>
                <a:ext cx="73043" cy="6079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9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71" name="Group 395"/>
            <p:cNvGrpSpPr>
              <a:grpSpLocks/>
            </p:cNvGrpSpPr>
            <p:nvPr/>
          </p:nvGrpSpPr>
          <p:grpSpPr bwMode="auto">
            <a:xfrm>
              <a:off x="4164926" y="3089275"/>
              <a:ext cx="860425" cy="669925"/>
              <a:chOff x="1584" y="672"/>
              <a:chExt cx="2976" cy="2304"/>
            </a:xfrm>
          </p:grpSpPr>
          <p:sp>
            <p:nvSpPr>
              <p:cNvPr id="72" name="Rectangle 396"/>
              <p:cNvSpPr>
                <a:spLocks noChangeArrowheads="1"/>
              </p:cNvSpPr>
              <p:nvPr/>
            </p:nvSpPr>
            <p:spPr bwMode="auto">
              <a:xfrm>
                <a:off x="2254" y="1152"/>
                <a:ext cx="577" cy="5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73" name="Rectangle 397"/>
              <p:cNvSpPr>
                <a:spLocks noChangeArrowheads="1"/>
              </p:cNvSpPr>
              <p:nvPr/>
            </p:nvSpPr>
            <p:spPr bwMode="auto">
              <a:xfrm>
                <a:off x="3121" y="672"/>
                <a:ext cx="571" cy="3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74" name="Rectangle 398"/>
              <p:cNvSpPr>
                <a:spLocks noChangeArrowheads="1"/>
              </p:cNvSpPr>
              <p:nvPr/>
            </p:nvSpPr>
            <p:spPr bwMode="auto">
              <a:xfrm>
                <a:off x="2979" y="1344"/>
                <a:ext cx="857" cy="10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75" name="Rectangle 399"/>
              <p:cNvSpPr>
                <a:spLocks noChangeArrowheads="1"/>
              </p:cNvSpPr>
              <p:nvPr/>
            </p:nvSpPr>
            <p:spPr bwMode="auto">
              <a:xfrm>
                <a:off x="3983" y="2064"/>
                <a:ext cx="577" cy="91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76" name="Rectangle 400"/>
              <p:cNvSpPr>
                <a:spLocks noChangeArrowheads="1"/>
              </p:cNvSpPr>
              <p:nvPr/>
            </p:nvSpPr>
            <p:spPr bwMode="auto">
              <a:xfrm>
                <a:off x="3983" y="1202"/>
                <a:ext cx="577" cy="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cxnSp>
            <p:nvCxnSpPr>
              <p:cNvPr id="77" name="AutoShape 401"/>
              <p:cNvCxnSpPr>
                <a:cxnSpLocks noChangeShapeType="1"/>
                <a:stCxn id="73" idx="2"/>
                <a:endCxn id="74" idx="0"/>
              </p:cNvCxnSpPr>
              <p:nvPr/>
            </p:nvCxnSpPr>
            <p:spPr bwMode="auto">
              <a:xfrm>
                <a:off x="3408" y="1056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402"/>
              <p:cNvCxnSpPr>
                <a:cxnSpLocks noChangeShapeType="1"/>
                <a:stCxn id="73" idx="3"/>
                <a:endCxn id="76" idx="0"/>
              </p:cNvCxnSpPr>
              <p:nvPr/>
            </p:nvCxnSpPr>
            <p:spPr bwMode="auto">
              <a:xfrm>
                <a:off x="3696" y="864"/>
                <a:ext cx="576" cy="33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403"/>
              <p:cNvCxnSpPr>
                <a:cxnSpLocks noChangeShapeType="1"/>
                <a:stCxn id="73" idx="1"/>
                <a:endCxn id="72" idx="0"/>
              </p:cNvCxnSpPr>
              <p:nvPr/>
            </p:nvCxnSpPr>
            <p:spPr bwMode="auto">
              <a:xfrm rot="10800000" flipV="1">
                <a:off x="2544" y="864"/>
                <a:ext cx="576" cy="28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404"/>
              <p:cNvCxnSpPr>
                <a:cxnSpLocks noChangeShapeType="1"/>
                <a:stCxn id="74" idx="2"/>
                <a:endCxn id="75" idx="1"/>
              </p:cNvCxnSpPr>
              <p:nvPr/>
            </p:nvCxnSpPr>
            <p:spPr bwMode="auto">
              <a:xfrm rot="16200000" flipH="1">
                <a:off x="3636" y="2172"/>
                <a:ext cx="120" cy="57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405"/>
              <p:cNvCxnSpPr>
                <a:cxnSpLocks noChangeShapeType="1"/>
                <a:stCxn id="76" idx="2"/>
                <a:endCxn id="75" idx="0"/>
              </p:cNvCxnSpPr>
              <p:nvPr/>
            </p:nvCxnSpPr>
            <p:spPr bwMode="auto">
              <a:xfrm>
                <a:off x="4272" y="1632"/>
                <a:ext cx="0" cy="4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" name="Rectangle 406"/>
              <p:cNvSpPr>
                <a:spLocks noChangeArrowheads="1"/>
              </p:cNvSpPr>
              <p:nvPr/>
            </p:nvSpPr>
            <p:spPr bwMode="auto">
              <a:xfrm>
                <a:off x="1584" y="1922"/>
                <a:ext cx="577" cy="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83" name="Rectangle 407"/>
              <p:cNvSpPr>
                <a:spLocks noChangeArrowheads="1"/>
              </p:cNvSpPr>
              <p:nvPr/>
            </p:nvSpPr>
            <p:spPr bwMode="auto">
              <a:xfrm>
                <a:off x="2254" y="2545"/>
                <a:ext cx="577" cy="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cxnSp>
            <p:nvCxnSpPr>
              <p:cNvPr id="84" name="AutoShape 408"/>
              <p:cNvCxnSpPr>
                <a:cxnSpLocks noChangeShapeType="1"/>
                <a:stCxn id="72" idx="1"/>
                <a:endCxn id="82" idx="0"/>
              </p:cNvCxnSpPr>
              <p:nvPr/>
            </p:nvCxnSpPr>
            <p:spPr bwMode="auto">
              <a:xfrm rot="10800000" flipV="1">
                <a:off x="1872" y="1416"/>
                <a:ext cx="384" cy="50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AutoShape 409"/>
              <p:cNvCxnSpPr>
                <a:cxnSpLocks noChangeShapeType="1"/>
                <a:stCxn id="82" idx="2"/>
                <a:endCxn id="83" idx="1"/>
              </p:cNvCxnSpPr>
              <p:nvPr/>
            </p:nvCxnSpPr>
            <p:spPr bwMode="auto">
              <a:xfrm rot="16200000" flipH="1">
                <a:off x="1860" y="2364"/>
                <a:ext cx="408" cy="38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410"/>
              <p:cNvCxnSpPr>
                <a:cxnSpLocks noChangeShapeType="1"/>
                <a:stCxn id="74" idx="1"/>
                <a:endCxn id="83" idx="0"/>
              </p:cNvCxnSpPr>
              <p:nvPr/>
            </p:nvCxnSpPr>
            <p:spPr bwMode="auto">
              <a:xfrm rot="10800000" flipV="1">
                <a:off x="2544" y="1872"/>
                <a:ext cx="432" cy="672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7" name="Group 412"/>
            <p:cNvGrpSpPr>
              <a:grpSpLocks/>
            </p:cNvGrpSpPr>
            <p:nvPr/>
          </p:nvGrpSpPr>
          <p:grpSpPr bwMode="auto">
            <a:xfrm>
              <a:off x="3447376" y="3319463"/>
              <a:ext cx="793750" cy="730250"/>
              <a:chOff x="1013" y="1665"/>
              <a:chExt cx="430" cy="473"/>
            </a:xfrm>
          </p:grpSpPr>
          <p:sp>
            <p:nvSpPr>
              <p:cNvPr id="88" name="AutoShape 413"/>
              <p:cNvSpPr>
                <a:spLocks noChangeArrowheads="1"/>
              </p:cNvSpPr>
              <p:nvPr/>
            </p:nvSpPr>
            <p:spPr bwMode="auto">
              <a:xfrm>
                <a:off x="1189" y="1665"/>
                <a:ext cx="88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89" name="AutoShape 414"/>
              <p:cNvSpPr>
                <a:spLocks noChangeArrowheads="1"/>
              </p:cNvSpPr>
              <p:nvPr/>
            </p:nvSpPr>
            <p:spPr bwMode="auto">
              <a:xfrm>
                <a:off x="1267" y="2054"/>
                <a:ext cx="90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90" name="AutoShape 416"/>
              <p:cNvSpPr>
                <a:spLocks noChangeArrowheads="1"/>
              </p:cNvSpPr>
              <p:nvPr/>
            </p:nvSpPr>
            <p:spPr bwMode="auto">
              <a:xfrm>
                <a:off x="1013" y="1870"/>
                <a:ext cx="88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sp>
            <p:nvSpPr>
              <p:cNvPr id="91" name="AutoShape 417"/>
              <p:cNvSpPr>
                <a:spLocks noChangeArrowheads="1"/>
              </p:cNvSpPr>
              <p:nvPr/>
            </p:nvSpPr>
            <p:spPr bwMode="auto">
              <a:xfrm>
                <a:off x="1355" y="1779"/>
                <a:ext cx="88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  <p:cxnSp>
            <p:nvCxnSpPr>
              <p:cNvPr id="92" name="AutoShape 418"/>
              <p:cNvCxnSpPr>
                <a:cxnSpLocks noChangeShapeType="1"/>
                <a:stCxn id="88" idx="2"/>
                <a:endCxn id="96" idx="0"/>
              </p:cNvCxnSpPr>
              <p:nvPr/>
            </p:nvCxnSpPr>
            <p:spPr bwMode="auto">
              <a:xfrm rot="16200000" flipH="1">
                <a:off x="1173" y="1809"/>
                <a:ext cx="121" cy="0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AutoShape 419"/>
              <p:cNvCxnSpPr>
                <a:cxnSpLocks noChangeShapeType="1"/>
                <a:stCxn id="96" idx="3"/>
                <a:endCxn id="91" idx="1"/>
              </p:cNvCxnSpPr>
              <p:nvPr/>
            </p:nvCxnSpPr>
            <p:spPr bwMode="auto">
              <a:xfrm flipV="1">
                <a:off x="1277" y="1822"/>
                <a:ext cx="78" cy="90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AutoShape 420"/>
              <p:cNvCxnSpPr>
                <a:cxnSpLocks noChangeShapeType="1"/>
                <a:stCxn id="96" idx="2"/>
                <a:endCxn id="89" idx="0"/>
              </p:cNvCxnSpPr>
              <p:nvPr/>
            </p:nvCxnSpPr>
            <p:spPr bwMode="auto">
              <a:xfrm rot="16200000" flipH="1">
                <a:off x="1222" y="1965"/>
                <a:ext cx="100" cy="78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AutoShape 421"/>
              <p:cNvCxnSpPr>
                <a:cxnSpLocks noChangeShapeType="1"/>
                <a:stCxn id="96" idx="1"/>
                <a:endCxn id="90" idx="3"/>
              </p:cNvCxnSpPr>
              <p:nvPr/>
            </p:nvCxnSpPr>
            <p:spPr bwMode="auto">
              <a:xfrm rot="10800000">
                <a:off x="1101" y="1912"/>
                <a:ext cx="89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AutoShape 415"/>
              <p:cNvSpPr>
                <a:spLocks noChangeArrowheads="1"/>
              </p:cNvSpPr>
              <p:nvPr/>
            </p:nvSpPr>
            <p:spPr bwMode="auto">
              <a:xfrm>
                <a:off x="1189" y="1870"/>
                <a:ext cx="88" cy="84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3C3C3B"/>
                  </a:solidFill>
                  <a:latin typeface="Verdana"/>
                  <a:ea typeface="ＭＳ Ｐゴシック"/>
                  <a:cs typeface="Calibri" pitchFamily="34" charset="0"/>
                </a:endParaRPr>
              </a:p>
            </p:txBody>
          </p:sp>
        </p:grpSp>
        <p:cxnSp>
          <p:nvCxnSpPr>
            <p:cNvPr id="98" name="Elbow Connector 26"/>
            <p:cNvCxnSpPr>
              <a:cxnSpLocks noChangeShapeType="1"/>
            </p:cNvCxnSpPr>
            <p:nvPr/>
          </p:nvCxnSpPr>
          <p:spPr bwMode="auto">
            <a:xfrm>
              <a:off x="4179214" y="2727325"/>
              <a:ext cx="157162" cy="3492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Elbow Connector 26"/>
            <p:cNvCxnSpPr>
              <a:cxnSpLocks noChangeShapeType="1"/>
            </p:cNvCxnSpPr>
            <p:nvPr/>
          </p:nvCxnSpPr>
          <p:spPr bwMode="auto">
            <a:xfrm>
              <a:off x="4215726" y="2762250"/>
              <a:ext cx="182563" cy="152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Elbow Connector 25"/>
            <p:cNvCxnSpPr>
              <a:cxnSpLocks noChangeShapeType="1"/>
            </p:cNvCxnSpPr>
            <p:nvPr/>
          </p:nvCxnSpPr>
          <p:spPr bwMode="auto">
            <a:xfrm rot="16200000" flipH="1">
              <a:off x="3556119" y="3244057"/>
              <a:ext cx="188913" cy="152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1" name="Group 401"/>
            <p:cNvGrpSpPr>
              <a:grpSpLocks/>
            </p:cNvGrpSpPr>
            <p:nvPr/>
          </p:nvGrpSpPr>
          <p:grpSpPr bwMode="auto">
            <a:xfrm>
              <a:off x="3485476" y="3032125"/>
              <a:ext cx="241300" cy="258763"/>
              <a:chOff x="3200400" y="3124200"/>
              <a:chExt cx="184343" cy="323850"/>
            </a:xfrm>
          </p:grpSpPr>
          <p:sp>
            <p:nvSpPr>
              <p:cNvPr id="102" name="Rectangle 402"/>
              <p:cNvSpPr>
                <a:spLocks noChangeArrowheads="1"/>
              </p:cNvSpPr>
              <p:nvPr/>
            </p:nvSpPr>
            <p:spPr bwMode="auto">
              <a:xfrm>
                <a:off x="3200402" y="3124200"/>
                <a:ext cx="184150" cy="3238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03" name="Straight Connector 403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Straight Connector 103"/>
              <p:cNvCxnSpPr>
                <a:cxnSpLocks noChangeAspect="1"/>
              </p:cNvCxnSpPr>
              <p:nvPr/>
            </p:nvCxnSpPr>
            <p:spPr bwMode="auto">
              <a:xfrm>
                <a:off x="3247699" y="3154003"/>
                <a:ext cx="9095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5" name="Group 423"/>
              <p:cNvGrpSpPr>
                <a:grpSpLocks/>
              </p:cNvGrpSpPr>
              <p:nvPr/>
            </p:nvGrpSpPr>
            <p:grpSpPr bwMode="auto">
              <a:xfrm>
                <a:off x="3222625" y="3219450"/>
                <a:ext cx="137160" cy="187325"/>
                <a:chOff x="3222625" y="3219450"/>
                <a:chExt cx="137160" cy="187325"/>
              </a:xfrm>
            </p:grpSpPr>
            <p:cxnSp>
              <p:nvCxnSpPr>
                <p:cNvPr id="106" name="Straight Connector 105"/>
                <p:cNvCxnSpPr>
                  <a:cxnSpLocks noChangeAspect="1"/>
                </p:cNvCxnSpPr>
                <p:nvPr/>
              </p:nvCxnSpPr>
              <p:spPr bwMode="auto">
                <a:xfrm>
                  <a:off x="3223443" y="3251355"/>
                  <a:ext cx="8974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>
                  <a:cxnSpLocks noChangeAspect="1"/>
                </p:cNvCxnSpPr>
                <p:nvPr/>
              </p:nvCxnSpPr>
              <p:spPr bwMode="auto">
                <a:xfrm>
                  <a:off x="3223443" y="3281158"/>
                  <a:ext cx="107937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>
                  <a:cxnSpLocks noChangeAspect="1"/>
                </p:cNvCxnSpPr>
                <p:nvPr/>
              </p:nvCxnSpPr>
              <p:spPr bwMode="auto">
                <a:xfrm>
                  <a:off x="3223443" y="3312947"/>
                  <a:ext cx="8125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/>
                <p:cNvCxnSpPr>
                  <a:cxnSpLocks noChangeAspect="1"/>
                </p:cNvCxnSpPr>
                <p:nvPr/>
              </p:nvCxnSpPr>
              <p:spPr bwMode="auto">
                <a:xfrm>
                  <a:off x="3223443" y="3219566"/>
                  <a:ext cx="13583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0" name="Straight Connector 109"/>
                <p:cNvCxnSpPr>
                  <a:cxnSpLocks noChangeAspect="1"/>
                </p:cNvCxnSpPr>
                <p:nvPr/>
              </p:nvCxnSpPr>
              <p:spPr bwMode="auto">
                <a:xfrm>
                  <a:off x="3223443" y="3344735"/>
                  <a:ext cx="8974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" name="Straight Connector 110"/>
                <p:cNvCxnSpPr>
                  <a:cxnSpLocks noChangeAspect="1"/>
                </p:cNvCxnSpPr>
                <p:nvPr/>
              </p:nvCxnSpPr>
              <p:spPr bwMode="auto">
                <a:xfrm>
                  <a:off x="3223443" y="3372551"/>
                  <a:ext cx="8974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" name="Straight Connector 111"/>
                <p:cNvCxnSpPr>
                  <a:cxnSpLocks noChangeAspect="1"/>
                </p:cNvCxnSpPr>
                <p:nvPr/>
              </p:nvCxnSpPr>
              <p:spPr bwMode="auto">
                <a:xfrm>
                  <a:off x="3223443" y="3404340"/>
                  <a:ext cx="8974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13" name="Group 413"/>
            <p:cNvGrpSpPr>
              <a:grpSpLocks/>
            </p:cNvGrpSpPr>
            <p:nvPr/>
          </p:nvGrpSpPr>
          <p:grpSpPr bwMode="auto">
            <a:xfrm>
              <a:off x="3661689" y="2895600"/>
              <a:ext cx="179387" cy="149225"/>
              <a:chOff x="3200400" y="3124200"/>
              <a:chExt cx="184343" cy="187326"/>
            </a:xfrm>
          </p:grpSpPr>
          <p:sp>
            <p:nvSpPr>
              <p:cNvPr id="114" name="Rectangle 414"/>
              <p:cNvSpPr>
                <a:spLocks noChangeArrowheads="1"/>
              </p:cNvSpPr>
              <p:nvPr/>
            </p:nvSpPr>
            <p:spPr bwMode="auto">
              <a:xfrm>
                <a:off x="3200400" y="3124200"/>
                <a:ext cx="184150" cy="1873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15" name="Straight Connector 415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Straight Connector 115"/>
              <p:cNvCxnSpPr>
                <a:cxnSpLocks noChangeAspect="1"/>
              </p:cNvCxnSpPr>
              <p:nvPr/>
            </p:nvCxnSpPr>
            <p:spPr bwMode="auto">
              <a:xfrm>
                <a:off x="3247709" y="3154093"/>
                <a:ext cx="929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17" name="Group 429"/>
              <p:cNvGrpSpPr>
                <a:grpSpLocks/>
              </p:cNvGrpSpPr>
              <p:nvPr/>
            </p:nvGrpSpPr>
            <p:grpSpPr bwMode="auto">
              <a:xfrm>
                <a:off x="3222625" y="3219450"/>
                <a:ext cx="137160" cy="58738"/>
                <a:chOff x="3222625" y="3219450"/>
                <a:chExt cx="137160" cy="58738"/>
              </a:xfrm>
            </p:grpSpPr>
            <p:cxnSp>
              <p:nvCxnSpPr>
                <p:cNvPr id="118" name="Straight Connector 117"/>
                <p:cNvCxnSpPr>
                  <a:cxnSpLocks noChangeAspect="1"/>
                </p:cNvCxnSpPr>
                <p:nvPr/>
              </p:nvCxnSpPr>
              <p:spPr bwMode="auto">
                <a:xfrm>
                  <a:off x="3223240" y="3249749"/>
                  <a:ext cx="9135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9" name="Straight Connector 118"/>
                <p:cNvCxnSpPr>
                  <a:cxnSpLocks noChangeAspect="1"/>
                </p:cNvCxnSpPr>
                <p:nvPr/>
              </p:nvCxnSpPr>
              <p:spPr bwMode="auto">
                <a:xfrm>
                  <a:off x="3223240" y="3279640"/>
                  <a:ext cx="11093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0" name="Straight Connector 119"/>
                <p:cNvCxnSpPr>
                  <a:cxnSpLocks noChangeAspect="1"/>
                </p:cNvCxnSpPr>
                <p:nvPr/>
              </p:nvCxnSpPr>
              <p:spPr bwMode="auto">
                <a:xfrm>
                  <a:off x="3223240" y="3221849"/>
                  <a:ext cx="13703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21" name="Group 421"/>
            <p:cNvGrpSpPr>
              <a:grpSpLocks/>
            </p:cNvGrpSpPr>
            <p:nvPr/>
          </p:nvGrpSpPr>
          <p:grpSpPr bwMode="auto">
            <a:xfrm>
              <a:off x="3696614" y="3049588"/>
              <a:ext cx="320675" cy="125412"/>
              <a:chOff x="3200400" y="3124200"/>
              <a:chExt cx="184343" cy="155575"/>
            </a:xfrm>
          </p:grpSpPr>
          <p:sp>
            <p:nvSpPr>
              <p:cNvPr id="122" name="Rectangle 422"/>
              <p:cNvSpPr>
                <a:spLocks noChangeArrowheads="1"/>
              </p:cNvSpPr>
              <p:nvPr/>
            </p:nvSpPr>
            <p:spPr bwMode="auto">
              <a:xfrm>
                <a:off x="3200400" y="3124200"/>
                <a:ext cx="184150" cy="1555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23" name="Straight Connector 423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Straight Connector 123"/>
              <p:cNvCxnSpPr>
                <a:cxnSpLocks noChangeAspect="1"/>
              </p:cNvCxnSpPr>
              <p:nvPr/>
            </p:nvCxnSpPr>
            <p:spPr bwMode="auto">
              <a:xfrm>
                <a:off x="3247855" y="3153739"/>
                <a:ext cx="9125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5" name="Group 440"/>
              <p:cNvGrpSpPr>
                <a:grpSpLocks/>
              </p:cNvGrpSpPr>
              <p:nvPr/>
            </p:nvGrpSpPr>
            <p:grpSpPr bwMode="auto">
              <a:xfrm>
                <a:off x="3215192" y="3219450"/>
                <a:ext cx="137160" cy="29369"/>
                <a:chOff x="3215192" y="3219450"/>
                <a:chExt cx="137160" cy="29369"/>
              </a:xfrm>
            </p:grpSpPr>
            <p:cxnSp>
              <p:nvCxnSpPr>
                <p:cNvPr id="126" name="Straight Connector 125"/>
                <p:cNvCxnSpPr>
                  <a:cxnSpLocks noChangeAspect="1"/>
                </p:cNvCxnSpPr>
                <p:nvPr/>
              </p:nvCxnSpPr>
              <p:spPr bwMode="auto">
                <a:xfrm>
                  <a:off x="3215001" y="3248266"/>
                  <a:ext cx="9217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Connector 126"/>
                <p:cNvCxnSpPr>
                  <a:cxnSpLocks noChangeAspect="1"/>
                </p:cNvCxnSpPr>
                <p:nvPr/>
              </p:nvCxnSpPr>
              <p:spPr bwMode="auto">
                <a:xfrm>
                  <a:off x="3215001" y="3218727"/>
                  <a:ext cx="13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28" name="Group 428"/>
            <p:cNvGrpSpPr>
              <a:grpSpLocks/>
            </p:cNvGrpSpPr>
            <p:nvPr/>
          </p:nvGrpSpPr>
          <p:grpSpPr bwMode="auto">
            <a:xfrm>
              <a:off x="3880764" y="3163888"/>
              <a:ext cx="179387" cy="150812"/>
              <a:chOff x="3200400" y="3124200"/>
              <a:chExt cx="184343" cy="187326"/>
            </a:xfrm>
          </p:grpSpPr>
          <p:sp>
            <p:nvSpPr>
              <p:cNvPr id="129" name="Rectangle 429"/>
              <p:cNvSpPr>
                <a:spLocks noChangeArrowheads="1"/>
              </p:cNvSpPr>
              <p:nvPr/>
            </p:nvSpPr>
            <p:spPr bwMode="auto">
              <a:xfrm>
                <a:off x="3200400" y="3124200"/>
                <a:ext cx="184150" cy="1873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30" name="Straight Connector 430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Straight Connector 130"/>
              <p:cNvCxnSpPr>
                <a:cxnSpLocks noChangeAspect="1"/>
              </p:cNvCxnSpPr>
              <p:nvPr/>
            </p:nvCxnSpPr>
            <p:spPr bwMode="auto">
              <a:xfrm>
                <a:off x="3247709" y="3153777"/>
                <a:ext cx="929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32" name="Group 429"/>
              <p:cNvGrpSpPr>
                <a:grpSpLocks/>
              </p:cNvGrpSpPr>
              <p:nvPr/>
            </p:nvGrpSpPr>
            <p:grpSpPr bwMode="auto">
              <a:xfrm>
                <a:off x="3222625" y="3219450"/>
                <a:ext cx="137160" cy="58738"/>
                <a:chOff x="3222625" y="3219450"/>
                <a:chExt cx="137160" cy="58738"/>
              </a:xfrm>
            </p:grpSpPr>
            <p:cxnSp>
              <p:nvCxnSpPr>
                <p:cNvPr id="133" name="Straight Connector 132"/>
                <p:cNvCxnSpPr>
                  <a:cxnSpLocks noChangeAspect="1"/>
                </p:cNvCxnSpPr>
                <p:nvPr/>
              </p:nvCxnSpPr>
              <p:spPr bwMode="auto">
                <a:xfrm>
                  <a:off x="3223240" y="3248426"/>
                  <a:ext cx="9135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Connector 133"/>
                <p:cNvCxnSpPr>
                  <a:cxnSpLocks noChangeAspect="1"/>
                </p:cNvCxnSpPr>
                <p:nvPr/>
              </p:nvCxnSpPr>
              <p:spPr bwMode="auto">
                <a:xfrm>
                  <a:off x="3223240" y="3278004"/>
                  <a:ext cx="11093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Connector 134"/>
                <p:cNvCxnSpPr>
                  <a:cxnSpLocks noChangeAspect="1"/>
                </p:cNvCxnSpPr>
                <p:nvPr/>
              </p:nvCxnSpPr>
              <p:spPr bwMode="auto">
                <a:xfrm>
                  <a:off x="3223240" y="3218849"/>
                  <a:ext cx="137035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36" name="Group 436"/>
            <p:cNvGrpSpPr>
              <a:grpSpLocks/>
            </p:cNvGrpSpPr>
            <p:nvPr/>
          </p:nvGrpSpPr>
          <p:grpSpPr bwMode="auto">
            <a:xfrm>
              <a:off x="3864889" y="2940050"/>
              <a:ext cx="479425" cy="95250"/>
              <a:chOff x="3200400" y="3124200"/>
              <a:chExt cx="184343" cy="117475"/>
            </a:xfrm>
          </p:grpSpPr>
          <p:sp>
            <p:nvSpPr>
              <p:cNvPr id="137" name="Rectangle 437"/>
              <p:cNvSpPr>
                <a:spLocks noChangeArrowheads="1"/>
              </p:cNvSpPr>
              <p:nvPr/>
            </p:nvSpPr>
            <p:spPr bwMode="auto">
              <a:xfrm>
                <a:off x="3200400" y="3124200"/>
                <a:ext cx="184150" cy="117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 sz="2200">
                  <a:solidFill>
                    <a:srgbClr val="3C3C3B"/>
                  </a:solidFill>
                  <a:latin typeface="Verdana" pitchFamily="34" charset="0"/>
                </a:endParaRPr>
              </a:p>
            </p:txBody>
          </p:sp>
          <p:cxnSp>
            <p:nvCxnSpPr>
              <p:cNvPr id="138" name="Straight Connector 438"/>
              <p:cNvCxnSpPr>
                <a:cxnSpLocks noChangeShapeType="1"/>
              </p:cNvCxnSpPr>
              <p:nvPr/>
            </p:nvCxnSpPr>
            <p:spPr bwMode="auto">
              <a:xfrm>
                <a:off x="3200400" y="3181350"/>
                <a:ext cx="184343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Straight Connector 138"/>
              <p:cNvCxnSpPr>
                <a:cxnSpLocks noChangeAspect="1"/>
              </p:cNvCxnSpPr>
              <p:nvPr/>
            </p:nvCxnSpPr>
            <p:spPr bwMode="auto">
              <a:xfrm>
                <a:off x="3248012" y="3153569"/>
                <a:ext cx="9095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/>
              <p:cNvCxnSpPr>
                <a:cxnSpLocks noChangeAspect="1"/>
              </p:cNvCxnSpPr>
              <p:nvPr/>
            </p:nvCxnSpPr>
            <p:spPr bwMode="auto">
              <a:xfrm>
                <a:off x="3215050" y="3212307"/>
                <a:ext cx="518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1" name="Elbow Connector 24"/>
            <p:cNvCxnSpPr>
              <a:cxnSpLocks noChangeShapeType="1"/>
            </p:cNvCxnSpPr>
            <p:nvPr/>
          </p:nvCxnSpPr>
          <p:spPr bwMode="auto">
            <a:xfrm>
              <a:off x="3726776" y="2895600"/>
              <a:ext cx="565150" cy="3333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Elbow Connector 25"/>
            <p:cNvCxnSpPr>
              <a:cxnSpLocks noChangeShapeType="1"/>
            </p:cNvCxnSpPr>
            <p:nvPr/>
          </p:nvCxnSpPr>
          <p:spPr bwMode="auto">
            <a:xfrm rot="16200000" flipH="1">
              <a:off x="3809326" y="3149600"/>
              <a:ext cx="101600" cy="889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Elbow Connector 25"/>
            <p:cNvCxnSpPr>
              <a:cxnSpLocks noChangeShapeType="1"/>
            </p:cNvCxnSpPr>
            <p:nvPr/>
          </p:nvCxnSpPr>
          <p:spPr bwMode="auto">
            <a:xfrm>
              <a:off x="3947439" y="3163888"/>
              <a:ext cx="127000" cy="381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4" name="Text Box 298"/>
          <p:cNvSpPr txBox="1">
            <a:spLocks noChangeArrowheads="1"/>
          </p:cNvSpPr>
          <p:nvPr/>
        </p:nvSpPr>
        <p:spPr bwMode="auto">
          <a:xfrm>
            <a:off x="5334236" y="1979116"/>
            <a:ext cx="871538" cy="383084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ts val="900"/>
              </a:lnSpc>
              <a:defRPr/>
            </a:pPr>
            <a:r>
              <a:rPr lang="es-CL" sz="900" b="1" dirty="0" smtClean="0">
                <a:latin typeface="+mj-lt"/>
                <a:ea typeface="ＭＳ Ｐゴシック"/>
                <a:cs typeface="Calibri" pitchFamily="34" charset="0"/>
              </a:rPr>
              <a:t>Vistas</a:t>
            </a:r>
          </a:p>
          <a:p>
            <a:pPr algn="ctr">
              <a:lnSpc>
                <a:spcPts val="900"/>
              </a:lnSpc>
              <a:defRPr/>
            </a:pPr>
            <a:r>
              <a:rPr lang="es-CL" sz="900" b="1" dirty="0" smtClean="0">
                <a:latin typeface="+mj-lt"/>
                <a:ea typeface="ＭＳ Ｐゴシック"/>
                <a:cs typeface="Calibri" pitchFamily="34" charset="0"/>
              </a:rPr>
              <a:t>Capa Semántica</a:t>
            </a:r>
            <a:endParaRPr lang="es-CL" sz="900" b="1" dirty="0">
              <a:latin typeface="+mj-lt"/>
              <a:ea typeface="ＭＳ Ｐゴシック"/>
              <a:cs typeface="Calibri" pitchFamily="34" charset="0"/>
            </a:endParaRPr>
          </a:p>
        </p:txBody>
      </p:sp>
      <p:grpSp>
        <p:nvGrpSpPr>
          <p:cNvPr id="181" name="Group 4212"/>
          <p:cNvGrpSpPr/>
          <p:nvPr/>
        </p:nvGrpSpPr>
        <p:grpSpPr>
          <a:xfrm>
            <a:off x="6241110" y="1988990"/>
            <a:ext cx="448075" cy="363335"/>
            <a:chOff x="5662813" y="138735"/>
            <a:chExt cx="711880" cy="577249"/>
          </a:xfrm>
          <a:effectLst>
            <a:outerShdw blurRad="50800" dist="25400" dir="2700000">
              <a:srgbClr val="000000">
                <a:alpha val="50000"/>
              </a:srgbClr>
            </a:outerShdw>
          </a:effectLst>
        </p:grpSpPr>
        <p:sp>
          <p:nvSpPr>
            <p:cNvPr id="182" name="Rectangle 181"/>
            <p:cNvSpPr/>
            <p:nvPr/>
          </p:nvSpPr>
          <p:spPr bwMode="auto">
            <a:xfrm>
              <a:off x="5829694" y="138735"/>
              <a:ext cx="544999" cy="415509"/>
            </a:xfrm>
            <a:prstGeom prst="rect">
              <a:avLst/>
            </a:prstGeom>
            <a:solidFill>
              <a:srgbClr val="E13A39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>
                <a:rot lat="1800000" lon="1200000" rev="0"/>
              </a:camera>
              <a:lightRig rig="threePt" dir="t"/>
            </a:scene3d>
          </p:spPr>
          <p:txBody>
            <a:bodyPr lIns="0" tIns="0" rIns="0" bIns="0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5746254" y="219605"/>
              <a:ext cx="544999" cy="415509"/>
            </a:xfrm>
            <a:prstGeom prst="rect">
              <a:avLst/>
            </a:prstGeom>
            <a:solidFill>
              <a:srgbClr val="E13A39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>
                <a:rot lat="1800000" lon="1200000" rev="0"/>
              </a:camera>
              <a:lightRig rig="threePt" dir="t"/>
            </a:scene3d>
          </p:spPr>
          <p:txBody>
            <a:bodyPr lIns="0" tIns="0" rIns="0" bIns="0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5662813" y="300475"/>
              <a:ext cx="544999" cy="415509"/>
            </a:xfrm>
            <a:prstGeom prst="rect">
              <a:avLst/>
            </a:prstGeom>
            <a:solidFill>
              <a:srgbClr val="E13A39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>
                <a:rot lat="1800000" lon="1200000" rev="0"/>
              </a:camera>
              <a:lightRig rig="threePt" dir="t"/>
            </a:scene3d>
          </p:spPr>
          <p:txBody>
            <a:bodyPr lIns="0" tIns="0" rIns="0" bIns="0"/>
            <a:lstStyle/>
            <a:p>
              <a:pPr eaLnBrk="0" hangingPunct="0">
                <a:defRPr/>
              </a:pPr>
              <a:endParaRPr lang="en-US" sz="200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65" name="Text Box 298"/>
          <p:cNvSpPr txBox="1">
            <a:spLocks noChangeArrowheads="1"/>
          </p:cNvSpPr>
          <p:nvPr/>
        </p:nvSpPr>
        <p:spPr bwMode="auto">
          <a:xfrm>
            <a:off x="5303393" y="2500308"/>
            <a:ext cx="900112" cy="255389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ts val="900"/>
              </a:lnSpc>
              <a:defRPr/>
            </a:pPr>
            <a:r>
              <a:rPr lang="es-CL" sz="900" b="1" dirty="0" smtClean="0">
                <a:latin typeface="+mj-lt"/>
                <a:ea typeface="ＭＳ Ｐゴシック"/>
                <a:cs typeface="Calibri" pitchFamily="34" charset="0"/>
              </a:rPr>
              <a:t>Modelo</a:t>
            </a:r>
            <a:r>
              <a:rPr lang="en-US" sz="900" b="1" dirty="0" smtClean="0">
                <a:latin typeface="+mj-lt"/>
                <a:ea typeface="ＭＳ Ｐゴシック"/>
                <a:cs typeface="Calibri" pitchFamily="34" charset="0"/>
              </a:rPr>
              <a:t> </a:t>
            </a:r>
            <a:endParaRPr lang="en-US" sz="900" b="1" dirty="0">
              <a:latin typeface="+mj-lt"/>
              <a:ea typeface="ＭＳ Ｐゴシック"/>
              <a:cs typeface="Calibri" pitchFamily="34" charset="0"/>
            </a:endParaRPr>
          </a:p>
          <a:p>
            <a:pPr algn="ctr">
              <a:lnSpc>
                <a:spcPts val="900"/>
              </a:lnSpc>
              <a:defRPr/>
            </a:pPr>
            <a:r>
              <a:rPr lang="en-US" sz="900" b="1" dirty="0" smtClean="0">
                <a:latin typeface="+mj-lt"/>
                <a:ea typeface="ＭＳ Ｐゴシック"/>
                <a:cs typeface="Calibri" pitchFamily="34" charset="0"/>
              </a:rPr>
              <a:t>Dimensional</a:t>
            </a:r>
          </a:p>
        </p:txBody>
      </p:sp>
      <p:grpSp>
        <p:nvGrpSpPr>
          <p:cNvPr id="266" name="Group 145"/>
          <p:cNvGrpSpPr>
            <a:grpSpLocks/>
          </p:cNvGrpSpPr>
          <p:nvPr/>
        </p:nvGrpSpPr>
        <p:grpSpPr bwMode="auto">
          <a:xfrm>
            <a:off x="6263122" y="2490850"/>
            <a:ext cx="509089" cy="274304"/>
            <a:chOff x="6102141" y="2226467"/>
            <a:chExt cx="766131" cy="374654"/>
          </a:xfrm>
        </p:grpSpPr>
        <p:sp>
          <p:nvSpPr>
            <p:cNvPr id="267" name="Rectangle 266"/>
            <p:cNvSpPr/>
            <p:nvPr/>
          </p:nvSpPr>
          <p:spPr bwMode="auto">
            <a:xfrm>
              <a:off x="6102141" y="2237580"/>
              <a:ext cx="65168" cy="73026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6192741" y="2321718"/>
              <a:ext cx="61990" cy="19209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 bwMode="auto">
            <a:xfrm>
              <a:off x="6160951" y="2302668"/>
              <a:ext cx="31790" cy="20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70" name="Straight Connector 269"/>
            <p:cNvCxnSpPr/>
            <p:nvPr/>
          </p:nvCxnSpPr>
          <p:spPr bwMode="auto">
            <a:xfrm flipH="1" flipV="1">
              <a:off x="6254731" y="2515395"/>
              <a:ext cx="31790" cy="174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71" name="Straight Connector 270"/>
            <p:cNvCxnSpPr/>
            <p:nvPr/>
          </p:nvCxnSpPr>
          <p:spPr bwMode="auto">
            <a:xfrm flipV="1">
              <a:off x="6160951" y="2512220"/>
              <a:ext cx="31790" cy="20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72" name="Straight Connector 271"/>
            <p:cNvCxnSpPr/>
            <p:nvPr/>
          </p:nvCxnSpPr>
          <p:spPr bwMode="auto">
            <a:xfrm flipV="1">
              <a:off x="6257910" y="2297906"/>
              <a:ext cx="3179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73" name="Rectangle 272"/>
            <p:cNvSpPr/>
            <p:nvPr/>
          </p:nvSpPr>
          <p:spPr bwMode="auto">
            <a:xfrm>
              <a:off x="6278573" y="2234405"/>
              <a:ext cx="65169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6275394" y="2529683"/>
              <a:ext cx="65169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6102141" y="2526508"/>
              <a:ext cx="65168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6365995" y="2318543"/>
              <a:ext cx="61989" cy="19209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 bwMode="auto">
            <a:xfrm>
              <a:off x="6334206" y="2299493"/>
              <a:ext cx="31790" cy="20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6427985" y="2512220"/>
              <a:ext cx="31790" cy="174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79" name="Straight Connector 278"/>
            <p:cNvCxnSpPr/>
            <p:nvPr/>
          </p:nvCxnSpPr>
          <p:spPr bwMode="auto">
            <a:xfrm flipV="1">
              <a:off x="6334206" y="2509045"/>
              <a:ext cx="31790" cy="20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80" name="Straight Connector 279"/>
            <p:cNvCxnSpPr/>
            <p:nvPr/>
          </p:nvCxnSpPr>
          <p:spPr bwMode="auto">
            <a:xfrm flipV="1">
              <a:off x="6431164" y="2294731"/>
              <a:ext cx="3179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81" name="Rectangle 280"/>
            <p:cNvSpPr/>
            <p:nvPr/>
          </p:nvSpPr>
          <p:spPr bwMode="auto">
            <a:xfrm>
              <a:off x="6451827" y="2231230"/>
              <a:ext cx="65168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6448648" y="2526508"/>
              <a:ext cx="65168" cy="71438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6544017" y="2316956"/>
              <a:ext cx="61989" cy="192089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 bwMode="auto">
            <a:xfrm>
              <a:off x="6512228" y="2297906"/>
              <a:ext cx="31790" cy="206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85" name="Straight Connector 284"/>
            <p:cNvCxnSpPr/>
            <p:nvPr/>
          </p:nvCxnSpPr>
          <p:spPr bwMode="auto">
            <a:xfrm flipH="1" flipV="1">
              <a:off x="6606007" y="2510633"/>
              <a:ext cx="31790" cy="174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86" name="Straight Connector 285"/>
            <p:cNvCxnSpPr/>
            <p:nvPr/>
          </p:nvCxnSpPr>
          <p:spPr bwMode="auto">
            <a:xfrm flipV="1">
              <a:off x="6512228" y="2507458"/>
              <a:ext cx="31790" cy="206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87" name="Straight Connector 286"/>
            <p:cNvCxnSpPr/>
            <p:nvPr/>
          </p:nvCxnSpPr>
          <p:spPr bwMode="auto">
            <a:xfrm flipV="1">
              <a:off x="6609186" y="2293143"/>
              <a:ext cx="3179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88" name="Rectangle 287"/>
            <p:cNvSpPr/>
            <p:nvPr/>
          </p:nvSpPr>
          <p:spPr bwMode="auto">
            <a:xfrm>
              <a:off x="6629849" y="2229642"/>
              <a:ext cx="65168" cy="7143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6626671" y="2524920"/>
              <a:ext cx="65168" cy="7143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6717271" y="2313781"/>
              <a:ext cx="61990" cy="192089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cxnSp>
          <p:nvCxnSpPr>
            <p:cNvPr id="291" name="Straight Connector 290"/>
            <p:cNvCxnSpPr/>
            <p:nvPr/>
          </p:nvCxnSpPr>
          <p:spPr bwMode="auto">
            <a:xfrm>
              <a:off x="6685481" y="2294731"/>
              <a:ext cx="31790" cy="206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92" name="Straight Connector 291"/>
            <p:cNvCxnSpPr/>
            <p:nvPr/>
          </p:nvCxnSpPr>
          <p:spPr bwMode="auto">
            <a:xfrm flipH="1" flipV="1">
              <a:off x="6779261" y="2507458"/>
              <a:ext cx="31790" cy="174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93" name="Straight Connector 292"/>
            <p:cNvCxnSpPr/>
            <p:nvPr/>
          </p:nvCxnSpPr>
          <p:spPr bwMode="auto">
            <a:xfrm flipV="1">
              <a:off x="6685481" y="2504283"/>
              <a:ext cx="31790" cy="206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94" name="Straight Connector 293"/>
            <p:cNvCxnSpPr/>
            <p:nvPr/>
          </p:nvCxnSpPr>
          <p:spPr bwMode="auto">
            <a:xfrm flipV="1">
              <a:off x="6782440" y="2289968"/>
              <a:ext cx="3179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95" name="Rectangle 294"/>
            <p:cNvSpPr/>
            <p:nvPr/>
          </p:nvSpPr>
          <p:spPr bwMode="auto">
            <a:xfrm>
              <a:off x="6803103" y="2226467"/>
              <a:ext cx="65169" cy="7143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6799924" y="2521745"/>
              <a:ext cx="65169" cy="7143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 sz="2200">
                <a:solidFill>
                  <a:schemeClr val="tx1"/>
                </a:solidFill>
                <a:latin typeface="Verdana" charset="0"/>
                <a:cs typeface="Arial" pitchFamily="34" charset="0"/>
              </a:endParaRPr>
            </a:p>
          </p:txBody>
        </p:sp>
      </p:grpSp>
      <p:sp>
        <p:nvSpPr>
          <p:cNvPr id="298" name="Rectangle 393"/>
          <p:cNvSpPr/>
          <p:nvPr/>
        </p:nvSpPr>
        <p:spPr>
          <a:xfrm>
            <a:off x="381000" y="1399110"/>
            <a:ext cx="914400" cy="4846960"/>
          </a:xfrm>
          <a:prstGeom prst="rect">
            <a:avLst/>
          </a:prstGeom>
          <a:solidFill>
            <a:srgbClr val="4D4D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9" name="Group 394"/>
          <p:cNvGrpSpPr/>
          <p:nvPr/>
        </p:nvGrpSpPr>
        <p:grpSpPr>
          <a:xfrm>
            <a:off x="387370" y="1587798"/>
            <a:ext cx="914399" cy="731870"/>
            <a:chOff x="129421" y="1032656"/>
            <a:chExt cx="914399" cy="731870"/>
          </a:xfrm>
        </p:grpSpPr>
        <p:sp>
          <p:nvSpPr>
            <p:cNvPr id="323" name="TextBox 438"/>
            <p:cNvSpPr txBox="1"/>
            <p:nvPr/>
          </p:nvSpPr>
          <p:spPr>
            <a:xfrm>
              <a:off x="129421" y="1533694"/>
              <a:ext cx="9143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cap="all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XLS</a:t>
              </a:r>
            </a:p>
          </p:txBody>
        </p:sp>
        <p:pic>
          <p:nvPicPr>
            <p:cNvPr id="324" name="Picture 4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65" y="1032656"/>
              <a:ext cx="479705" cy="575146"/>
            </a:xfrm>
            <a:prstGeom prst="rect">
              <a:avLst/>
            </a:prstGeom>
            <a:solidFill>
              <a:srgbClr val="4D4D4D"/>
            </a:solidFill>
          </p:spPr>
        </p:pic>
      </p:grpSp>
      <p:grpSp>
        <p:nvGrpSpPr>
          <p:cNvPr id="305" name="Group 401"/>
          <p:cNvGrpSpPr/>
          <p:nvPr/>
        </p:nvGrpSpPr>
        <p:grpSpPr>
          <a:xfrm>
            <a:off x="376050" y="3581400"/>
            <a:ext cx="914400" cy="777292"/>
            <a:chOff x="129421" y="3698112"/>
            <a:chExt cx="914400" cy="777292"/>
          </a:xfrm>
        </p:grpSpPr>
        <p:pic>
          <p:nvPicPr>
            <p:cNvPr id="311" name="Picture 4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5" y="3698112"/>
              <a:ext cx="523122" cy="606822"/>
            </a:xfrm>
            <a:prstGeom prst="rect">
              <a:avLst/>
            </a:prstGeom>
            <a:solidFill>
              <a:srgbClr val="4D4D4D"/>
            </a:solidFill>
          </p:spPr>
        </p:pic>
        <p:sp>
          <p:nvSpPr>
            <p:cNvPr id="312" name="TextBox 417"/>
            <p:cNvSpPr txBox="1"/>
            <p:nvPr/>
          </p:nvSpPr>
          <p:spPr>
            <a:xfrm>
              <a:off x="129421" y="4244572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</p:grpSp>
      <p:sp>
        <p:nvSpPr>
          <p:cNvPr id="307" name="TextBox 403"/>
          <p:cNvSpPr txBox="1"/>
          <p:nvPr/>
        </p:nvSpPr>
        <p:spPr>
          <a:xfrm>
            <a:off x="381000" y="5923650"/>
            <a:ext cx="914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800" b="1" cap="all" dirty="0" smtClean="0">
                <a:solidFill>
                  <a:srgbClr val="FFFFFF"/>
                </a:solidFill>
                <a:latin typeface="Verdana"/>
                <a:cs typeface="Arial" pitchFamily="34" charset="0"/>
              </a:rPr>
              <a:t>Sources</a:t>
            </a:r>
            <a:endParaRPr lang="en-US" sz="700" b="1" cap="all" dirty="0">
              <a:solidFill>
                <a:srgbClr val="FFFFFF"/>
              </a:solidFill>
              <a:latin typeface="Verdana"/>
              <a:cs typeface="Arial" pitchFamily="34" charset="0"/>
            </a:endParaRPr>
          </a:p>
        </p:txBody>
      </p:sp>
      <p:cxnSp>
        <p:nvCxnSpPr>
          <p:cNvPr id="308" name="Straight Connector 405"/>
          <p:cNvCxnSpPr/>
          <p:nvPr/>
        </p:nvCxnSpPr>
        <p:spPr>
          <a:xfrm>
            <a:off x="495300" y="5856260"/>
            <a:ext cx="6858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grpSp>
        <p:nvGrpSpPr>
          <p:cNvPr id="3" name="2 Grupo"/>
          <p:cNvGrpSpPr/>
          <p:nvPr/>
        </p:nvGrpSpPr>
        <p:grpSpPr>
          <a:xfrm>
            <a:off x="381000" y="2527700"/>
            <a:ext cx="914400" cy="748900"/>
            <a:chOff x="-1066800" y="3594500"/>
            <a:chExt cx="914400" cy="748900"/>
          </a:xfrm>
        </p:grpSpPr>
        <p:pic>
          <p:nvPicPr>
            <p:cNvPr id="325" name="Picture 4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48773" y="3594500"/>
              <a:ext cx="498645" cy="578430"/>
            </a:xfrm>
            <a:prstGeom prst="rect">
              <a:avLst/>
            </a:prstGeom>
            <a:solidFill>
              <a:srgbClr val="4D4D4D"/>
            </a:solidFill>
          </p:spPr>
        </p:pic>
        <p:sp>
          <p:nvSpPr>
            <p:cNvPr id="326" name="TextBox 417"/>
            <p:cNvSpPr txBox="1"/>
            <p:nvPr/>
          </p:nvSpPr>
          <p:spPr>
            <a:xfrm>
              <a:off x="-1066800" y="4112568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CSV</a:t>
              </a:r>
            </a:p>
          </p:txBody>
        </p:sp>
      </p:grpSp>
      <p:sp>
        <p:nvSpPr>
          <p:cNvPr id="327" name="AutoShape 21"/>
          <p:cNvSpPr>
            <a:spLocks noChangeArrowheads="1"/>
          </p:cNvSpPr>
          <p:nvPr/>
        </p:nvSpPr>
        <p:spPr bwMode="auto">
          <a:xfrm>
            <a:off x="1712787" y="2794142"/>
            <a:ext cx="1295400" cy="699879"/>
          </a:xfrm>
          <a:prstGeom prst="can">
            <a:avLst>
              <a:gd name="adj" fmla="val 2657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1"/>
          <a:lstStyle/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AREA </a:t>
            </a:r>
          </a:p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STAGING</a:t>
            </a:r>
            <a:endParaRPr lang="en-US" sz="9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330" name="Rectangle 129"/>
          <p:cNvSpPr/>
          <p:nvPr/>
        </p:nvSpPr>
        <p:spPr bwMode="auto">
          <a:xfrm>
            <a:off x="8110095" y="1669262"/>
            <a:ext cx="805305" cy="4300719"/>
          </a:xfrm>
          <a:prstGeom prst="rect">
            <a:avLst/>
          </a:prstGeom>
          <a:gradFill flip="none" rotWithShape="1">
            <a:gsLst>
              <a:gs pos="0">
                <a:srgbClr val="4D4D4D">
                  <a:lumMod val="60000"/>
                  <a:lumOff val="40000"/>
                </a:srgbClr>
              </a:gs>
              <a:gs pos="30000">
                <a:srgbClr val="4D4D4D">
                  <a:lumMod val="40000"/>
                  <a:lumOff val="60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31" name="Group 130"/>
          <p:cNvGrpSpPr>
            <a:grpSpLocks/>
          </p:cNvGrpSpPr>
          <p:nvPr/>
        </p:nvGrpSpPr>
        <p:grpSpPr bwMode="auto">
          <a:xfrm>
            <a:off x="8204407" y="4342032"/>
            <a:ext cx="574866" cy="412110"/>
            <a:chOff x="8306986" y="1341980"/>
            <a:chExt cx="652743" cy="512171"/>
          </a:xfrm>
        </p:grpSpPr>
        <p:grpSp>
          <p:nvGrpSpPr>
            <p:cNvPr id="362" name="Group 161"/>
            <p:cNvGrpSpPr>
              <a:grpSpLocks/>
            </p:cNvGrpSpPr>
            <p:nvPr/>
          </p:nvGrpSpPr>
          <p:grpSpPr bwMode="auto">
            <a:xfrm>
              <a:off x="8549483" y="1341980"/>
              <a:ext cx="167748" cy="196500"/>
              <a:chOff x="9513888" y="857377"/>
              <a:chExt cx="925512" cy="1084136"/>
            </a:xfrm>
          </p:grpSpPr>
          <p:sp>
            <p:nvSpPr>
              <p:cNvPr id="364" name="Freeform 6"/>
              <p:cNvSpPr>
                <a:spLocks/>
              </p:cNvSpPr>
              <p:nvPr/>
            </p:nvSpPr>
            <p:spPr bwMode="auto">
              <a:xfrm>
                <a:off x="9512437" y="1303741"/>
                <a:ext cx="928420" cy="639361"/>
              </a:xfrm>
              <a:custGeom>
                <a:avLst/>
                <a:gdLst>
                  <a:gd name="T0" fmla="*/ 73 w 73"/>
                  <a:gd name="T1" fmla="*/ 33 h 50"/>
                  <a:gd name="T2" fmla="*/ 73 w 73"/>
                  <a:gd name="T3" fmla="*/ 39 h 50"/>
                  <a:gd name="T4" fmla="*/ 71 w 73"/>
                  <a:gd name="T5" fmla="*/ 50 h 50"/>
                  <a:gd name="T6" fmla="*/ 36 w 73"/>
                  <a:gd name="T7" fmla="*/ 46 h 50"/>
                  <a:gd name="T8" fmla="*/ 2 w 73"/>
                  <a:gd name="T9" fmla="*/ 50 h 50"/>
                  <a:gd name="T10" fmla="*/ 0 w 73"/>
                  <a:gd name="T11" fmla="*/ 39 h 50"/>
                  <a:gd name="T12" fmla="*/ 0 w 73"/>
                  <a:gd name="T13" fmla="*/ 33 h 50"/>
                  <a:gd name="T14" fmla="*/ 22 w 73"/>
                  <a:gd name="T15" fmla="*/ 0 h 50"/>
                  <a:gd name="T16" fmla="*/ 36 w 73"/>
                  <a:gd name="T17" fmla="*/ 6 h 50"/>
                  <a:gd name="T18" fmla="*/ 51 w 73"/>
                  <a:gd name="T19" fmla="*/ 0 h 50"/>
                  <a:gd name="T20" fmla="*/ 73 w 73"/>
                  <a:gd name="T21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0">
                    <a:moveTo>
                      <a:pt x="73" y="33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43"/>
                      <a:pt x="72" y="47"/>
                      <a:pt x="71" y="50"/>
                    </a:cubicBezTo>
                    <a:cubicBezTo>
                      <a:pt x="61" y="48"/>
                      <a:pt x="49" y="46"/>
                      <a:pt x="36" y="46"/>
                    </a:cubicBezTo>
                    <a:cubicBezTo>
                      <a:pt x="24" y="46"/>
                      <a:pt x="12" y="48"/>
                      <a:pt x="2" y="50"/>
                    </a:cubicBezTo>
                    <a:cubicBezTo>
                      <a:pt x="1" y="47"/>
                      <a:pt x="0" y="43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8"/>
                      <a:pt x="9" y="5"/>
                      <a:pt x="22" y="0"/>
                    </a:cubicBezTo>
                    <a:cubicBezTo>
                      <a:pt x="25" y="4"/>
                      <a:pt x="31" y="6"/>
                      <a:pt x="36" y="6"/>
                    </a:cubicBezTo>
                    <a:cubicBezTo>
                      <a:pt x="42" y="6"/>
                      <a:pt x="48" y="4"/>
                      <a:pt x="51" y="0"/>
                    </a:cubicBezTo>
                    <a:cubicBezTo>
                      <a:pt x="64" y="5"/>
                      <a:pt x="73" y="18"/>
                      <a:pt x="7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  <p:sp>
            <p:nvSpPr>
              <p:cNvPr id="365" name="Oval 7"/>
              <p:cNvSpPr>
                <a:spLocks noChangeArrowheads="1"/>
              </p:cNvSpPr>
              <p:nvPr/>
            </p:nvSpPr>
            <p:spPr bwMode="auto">
              <a:xfrm>
                <a:off x="9757680" y="857068"/>
                <a:ext cx="429172" cy="42915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</p:grpSp>
        <p:sp>
          <p:nvSpPr>
            <p:cNvPr id="363" name="TextBox 162"/>
            <p:cNvSpPr txBox="1"/>
            <p:nvPr/>
          </p:nvSpPr>
          <p:spPr>
            <a:xfrm>
              <a:off x="8306332" y="1546705"/>
              <a:ext cx="654050" cy="3079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Marketing</a:t>
              </a:r>
              <a:br>
                <a:rPr lang="en-US" sz="7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lang="en-US" sz="7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Executives</a:t>
              </a:r>
            </a:p>
          </p:txBody>
        </p:sp>
      </p:grpSp>
      <p:grpSp>
        <p:nvGrpSpPr>
          <p:cNvPr id="332" name="Group 131"/>
          <p:cNvGrpSpPr>
            <a:grpSpLocks/>
          </p:cNvGrpSpPr>
          <p:nvPr/>
        </p:nvGrpSpPr>
        <p:grpSpPr bwMode="auto">
          <a:xfrm>
            <a:off x="8163720" y="1864402"/>
            <a:ext cx="756938" cy="510707"/>
            <a:chOff x="8203618" y="2067625"/>
            <a:chExt cx="859480" cy="634707"/>
          </a:xfrm>
        </p:grpSpPr>
        <p:sp>
          <p:nvSpPr>
            <p:cNvPr id="358" name="TextBox 157"/>
            <p:cNvSpPr txBox="1"/>
            <p:nvPr/>
          </p:nvSpPr>
          <p:spPr>
            <a:xfrm>
              <a:off x="8203618" y="2281576"/>
              <a:ext cx="859480" cy="420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Operational</a:t>
              </a:r>
              <a:b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Systems</a:t>
              </a:r>
            </a:p>
          </p:txBody>
        </p:sp>
        <p:grpSp>
          <p:nvGrpSpPr>
            <p:cNvPr id="359" name="Group 158"/>
            <p:cNvGrpSpPr>
              <a:grpSpLocks/>
            </p:cNvGrpSpPr>
            <p:nvPr/>
          </p:nvGrpSpPr>
          <p:grpSpPr bwMode="auto">
            <a:xfrm>
              <a:off x="8549483" y="2067625"/>
              <a:ext cx="167748" cy="196500"/>
              <a:chOff x="9513888" y="857377"/>
              <a:chExt cx="925512" cy="1084136"/>
            </a:xfrm>
          </p:grpSpPr>
          <p:sp>
            <p:nvSpPr>
              <p:cNvPr id="360" name="Freeform 6"/>
              <p:cNvSpPr>
                <a:spLocks/>
              </p:cNvSpPr>
              <p:nvPr/>
            </p:nvSpPr>
            <p:spPr bwMode="auto">
              <a:xfrm>
                <a:off x="9512437" y="1302096"/>
                <a:ext cx="928420" cy="639361"/>
              </a:xfrm>
              <a:custGeom>
                <a:avLst/>
                <a:gdLst>
                  <a:gd name="T0" fmla="*/ 73 w 73"/>
                  <a:gd name="T1" fmla="*/ 33 h 50"/>
                  <a:gd name="T2" fmla="*/ 73 w 73"/>
                  <a:gd name="T3" fmla="*/ 39 h 50"/>
                  <a:gd name="T4" fmla="*/ 71 w 73"/>
                  <a:gd name="T5" fmla="*/ 50 h 50"/>
                  <a:gd name="T6" fmla="*/ 36 w 73"/>
                  <a:gd name="T7" fmla="*/ 46 h 50"/>
                  <a:gd name="T8" fmla="*/ 2 w 73"/>
                  <a:gd name="T9" fmla="*/ 50 h 50"/>
                  <a:gd name="T10" fmla="*/ 0 w 73"/>
                  <a:gd name="T11" fmla="*/ 39 h 50"/>
                  <a:gd name="T12" fmla="*/ 0 w 73"/>
                  <a:gd name="T13" fmla="*/ 33 h 50"/>
                  <a:gd name="T14" fmla="*/ 22 w 73"/>
                  <a:gd name="T15" fmla="*/ 0 h 50"/>
                  <a:gd name="T16" fmla="*/ 36 w 73"/>
                  <a:gd name="T17" fmla="*/ 6 h 50"/>
                  <a:gd name="T18" fmla="*/ 51 w 73"/>
                  <a:gd name="T19" fmla="*/ 0 h 50"/>
                  <a:gd name="T20" fmla="*/ 73 w 73"/>
                  <a:gd name="T21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0">
                    <a:moveTo>
                      <a:pt x="73" y="33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43"/>
                      <a:pt x="72" y="47"/>
                      <a:pt x="71" y="50"/>
                    </a:cubicBezTo>
                    <a:cubicBezTo>
                      <a:pt x="61" y="48"/>
                      <a:pt x="49" y="46"/>
                      <a:pt x="36" y="46"/>
                    </a:cubicBezTo>
                    <a:cubicBezTo>
                      <a:pt x="24" y="46"/>
                      <a:pt x="12" y="48"/>
                      <a:pt x="2" y="50"/>
                    </a:cubicBezTo>
                    <a:cubicBezTo>
                      <a:pt x="1" y="47"/>
                      <a:pt x="0" y="43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8"/>
                      <a:pt x="9" y="5"/>
                      <a:pt x="22" y="0"/>
                    </a:cubicBezTo>
                    <a:cubicBezTo>
                      <a:pt x="25" y="4"/>
                      <a:pt x="31" y="6"/>
                      <a:pt x="36" y="6"/>
                    </a:cubicBezTo>
                    <a:cubicBezTo>
                      <a:pt x="42" y="6"/>
                      <a:pt x="48" y="4"/>
                      <a:pt x="51" y="0"/>
                    </a:cubicBezTo>
                    <a:cubicBezTo>
                      <a:pt x="64" y="5"/>
                      <a:pt x="73" y="18"/>
                      <a:pt x="7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  <p:sp>
            <p:nvSpPr>
              <p:cNvPr id="361" name="Oval 7"/>
              <p:cNvSpPr>
                <a:spLocks noChangeArrowheads="1"/>
              </p:cNvSpPr>
              <p:nvPr/>
            </p:nvSpPr>
            <p:spPr bwMode="auto">
              <a:xfrm>
                <a:off x="9757680" y="855424"/>
                <a:ext cx="429172" cy="42915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</p:grpSp>
      </p:grpSp>
      <p:grpSp>
        <p:nvGrpSpPr>
          <p:cNvPr id="337" name="Group 136"/>
          <p:cNvGrpSpPr>
            <a:grpSpLocks/>
          </p:cNvGrpSpPr>
          <p:nvPr/>
        </p:nvGrpSpPr>
        <p:grpSpPr bwMode="auto">
          <a:xfrm>
            <a:off x="8204407" y="2458619"/>
            <a:ext cx="667170" cy="508463"/>
            <a:chOff x="8254581" y="5588319"/>
            <a:chExt cx="757552" cy="631919"/>
          </a:xfrm>
        </p:grpSpPr>
        <p:sp>
          <p:nvSpPr>
            <p:cNvPr id="338" name="TextBox 137"/>
            <p:cNvSpPr txBox="1"/>
            <p:nvPr/>
          </p:nvSpPr>
          <p:spPr>
            <a:xfrm>
              <a:off x="8254581" y="5799482"/>
              <a:ext cx="757552" cy="420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Business</a:t>
              </a:r>
              <a:b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Analysts' </a:t>
              </a:r>
            </a:p>
          </p:txBody>
        </p:sp>
        <p:grpSp>
          <p:nvGrpSpPr>
            <p:cNvPr id="339" name="Group 138"/>
            <p:cNvGrpSpPr>
              <a:grpSpLocks/>
            </p:cNvGrpSpPr>
            <p:nvPr/>
          </p:nvGrpSpPr>
          <p:grpSpPr bwMode="auto">
            <a:xfrm>
              <a:off x="8549483" y="5588319"/>
              <a:ext cx="167748" cy="196500"/>
              <a:chOff x="9513888" y="857377"/>
              <a:chExt cx="925512" cy="1084136"/>
            </a:xfrm>
          </p:grpSpPr>
          <p:sp>
            <p:nvSpPr>
              <p:cNvPr id="340" name="Freeform 6"/>
              <p:cNvSpPr>
                <a:spLocks/>
              </p:cNvSpPr>
              <p:nvPr/>
            </p:nvSpPr>
            <p:spPr bwMode="auto">
              <a:xfrm>
                <a:off x="9512437" y="1304237"/>
                <a:ext cx="928420" cy="639356"/>
              </a:xfrm>
              <a:custGeom>
                <a:avLst/>
                <a:gdLst>
                  <a:gd name="T0" fmla="*/ 73 w 73"/>
                  <a:gd name="T1" fmla="*/ 33 h 50"/>
                  <a:gd name="T2" fmla="*/ 73 w 73"/>
                  <a:gd name="T3" fmla="*/ 39 h 50"/>
                  <a:gd name="T4" fmla="*/ 71 w 73"/>
                  <a:gd name="T5" fmla="*/ 50 h 50"/>
                  <a:gd name="T6" fmla="*/ 36 w 73"/>
                  <a:gd name="T7" fmla="*/ 46 h 50"/>
                  <a:gd name="T8" fmla="*/ 2 w 73"/>
                  <a:gd name="T9" fmla="*/ 50 h 50"/>
                  <a:gd name="T10" fmla="*/ 0 w 73"/>
                  <a:gd name="T11" fmla="*/ 39 h 50"/>
                  <a:gd name="T12" fmla="*/ 0 w 73"/>
                  <a:gd name="T13" fmla="*/ 33 h 50"/>
                  <a:gd name="T14" fmla="*/ 22 w 73"/>
                  <a:gd name="T15" fmla="*/ 0 h 50"/>
                  <a:gd name="T16" fmla="*/ 36 w 73"/>
                  <a:gd name="T17" fmla="*/ 6 h 50"/>
                  <a:gd name="T18" fmla="*/ 51 w 73"/>
                  <a:gd name="T19" fmla="*/ 0 h 50"/>
                  <a:gd name="T20" fmla="*/ 73 w 73"/>
                  <a:gd name="T21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0">
                    <a:moveTo>
                      <a:pt x="73" y="33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43"/>
                      <a:pt x="72" y="47"/>
                      <a:pt x="71" y="50"/>
                    </a:cubicBezTo>
                    <a:cubicBezTo>
                      <a:pt x="61" y="48"/>
                      <a:pt x="49" y="46"/>
                      <a:pt x="36" y="46"/>
                    </a:cubicBezTo>
                    <a:cubicBezTo>
                      <a:pt x="24" y="46"/>
                      <a:pt x="12" y="48"/>
                      <a:pt x="2" y="50"/>
                    </a:cubicBezTo>
                    <a:cubicBezTo>
                      <a:pt x="1" y="47"/>
                      <a:pt x="0" y="43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8"/>
                      <a:pt x="9" y="5"/>
                      <a:pt x="22" y="0"/>
                    </a:cubicBezTo>
                    <a:cubicBezTo>
                      <a:pt x="25" y="4"/>
                      <a:pt x="31" y="6"/>
                      <a:pt x="36" y="6"/>
                    </a:cubicBezTo>
                    <a:cubicBezTo>
                      <a:pt x="42" y="6"/>
                      <a:pt x="48" y="4"/>
                      <a:pt x="51" y="0"/>
                    </a:cubicBezTo>
                    <a:cubicBezTo>
                      <a:pt x="64" y="5"/>
                      <a:pt x="73" y="18"/>
                      <a:pt x="7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  <p:sp>
            <p:nvSpPr>
              <p:cNvPr id="341" name="Oval 7"/>
              <p:cNvSpPr>
                <a:spLocks noChangeArrowheads="1"/>
              </p:cNvSpPr>
              <p:nvPr/>
            </p:nvSpPr>
            <p:spPr bwMode="auto">
              <a:xfrm>
                <a:off x="9757680" y="857559"/>
                <a:ext cx="429172" cy="42916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 kern="0" dirty="0">
                  <a:solidFill>
                    <a:srgbClr val="1B447D"/>
                  </a:solidFill>
                  <a:latin typeface="Century Gothic"/>
                  <a:ea typeface="+mn-ea"/>
                </a:endParaRPr>
              </a:p>
            </p:txBody>
          </p:sp>
        </p:grpSp>
      </p:grpSp>
      <p:sp>
        <p:nvSpPr>
          <p:cNvPr id="367" name="Rectangle 166"/>
          <p:cNvSpPr/>
          <p:nvPr/>
        </p:nvSpPr>
        <p:spPr bwMode="auto">
          <a:xfrm>
            <a:off x="7127433" y="1449386"/>
            <a:ext cx="914400" cy="4799014"/>
          </a:xfrm>
          <a:prstGeom prst="rect">
            <a:avLst/>
          </a:prstGeom>
          <a:solidFill>
            <a:srgbClr val="4D4D4D"/>
          </a:solidFill>
          <a:ln w="25400" cap="flat" cmpd="sng" algn="ctr">
            <a:noFill/>
            <a:prstDash val="solid"/>
          </a:ln>
          <a:effectLst>
            <a:outerShdw blurRad="25400" dist="12700" dir="2700000" algn="tl" rotWithShape="0">
              <a:prstClr val="black">
                <a:alpha val="55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70" name="Group 169"/>
          <p:cNvGrpSpPr>
            <a:grpSpLocks/>
          </p:cNvGrpSpPr>
          <p:nvPr/>
        </p:nvGrpSpPr>
        <p:grpSpPr bwMode="auto">
          <a:xfrm>
            <a:off x="7208568" y="1641031"/>
            <a:ext cx="752130" cy="635048"/>
            <a:chOff x="7324983" y="3031245"/>
            <a:chExt cx="752130" cy="755478"/>
          </a:xfrm>
        </p:grpSpPr>
        <p:sp>
          <p:nvSpPr>
            <p:cNvPr id="380" name="Freeform 19"/>
            <p:cNvSpPr>
              <a:spLocks noEditPoints="1"/>
            </p:cNvSpPr>
            <p:nvPr/>
          </p:nvSpPr>
          <p:spPr bwMode="auto">
            <a:xfrm>
              <a:off x="7529081" y="3031245"/>
              <a:ext cx="351106" cy="351136"/>
            </a:xfrm>
            <a:custGeom>
              <a:avLst/>
              <a:gdLst>
                <a:gd name="T0" fmla="*/ 0 w 231"/>
                <a:gd name="T1" fmla="*/ 0 h 232"/>
                <a:gd name="T2" fmla="*/ 0 w 231"/>
                <a:gd name="T3" fmla="*/ 232 h 232"/>
                <a:gd name="T4" fmla="*/ 231 w 231"/>
                <a:gd name="T5" fmla="*/ 232 h 232"/>
                <a:gd name="T6" fmla="*/ 231 w 231"/>
                <a:gd name="T7" fmla="*/ 0 h 232"/>
                <a:gd name="T8" fmla="*/ 0 w 231"/>
                <a:gd name="T9" fmla="*/ 0 h 232"/>
                <a:gd name="T10" fmla="*/ 111 w 231"/>
                <a:gd name="T11" fmla="*/ 168 h 232"/>
                <a:gd name="T12" fmla="*/ 99 w 231"/>
                <a:gd name="T13" fmla="*/ 180 h 232"/>
                <a:gd name="T14" fmla="*/ 33 w 231"/>
                <a:gd name="T15" fmla="*/ 116 h 232"/>
                <a:gd name="T16" fmla="*/ 99 w 231"/>
                <a:gd name="T17" fmla="*/ 50 h 232"/>
                <a:gd name="T18" fmla="*/ 111 w 231"/>
                <a:gd name="T19" fmla="*/ 64 h 232"/>
                <a:gd name="T20" fmla="*/ 59 w 231"/>
                <a:gd name="T21" fmla="*/ 116 h 232"/>
                <a:gd name="T22" fmla="*/ 111 w 231"/>
                <a:gd name="T23" fmla="*/ 168 h 232"/>
                <a:gd name="T24" fmla="*/ 132 w 231"/>
                <a:gd name="T25" fmla="*/ 180 h 232"/>
                <a:gd name="T26" fmla="*/ 120 w 231"/>
                <a:gd name="T27" fmla="*/ 168 h 232"/>
                <a:gd name="T28" fmla="*/ 172 w 231"/>
                <a:gd name="T29" fmla="*/ 116 h 232"/>
                <a:gd name="T30" fmla="*/ 120 w 231"/>
                <a:gd name="T31" fmla="*/ 64 h 232"/>
                <a:gd name="T32" fmla="*/ 132 w 231"/>
                <a:gd name="T33" fmla="*/ 50 h 232"/>
                <a:gd name="T34" fmla="*/ 198 w 231"/>
                <a:gd name="T35" fmla="*/ 116 h 232"/>
                <a:gd name="T36" fmla="*/ 132 w 231"/>
                <a:gd name="T37" fmla="*/ 1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232">
                  <a:moveTo>
                    <a:pt x="0" y="0"/>
                  </a:moveTo>
                  <a:lnTo>
                    <a:pt x="0" y="232"/>
                  </a:lnTo>
                  <a:lnTo>
                    <a:pt x="231" y="232"/>
                  </a:lnTo>
                  <a:lnTo>
                    <a:pt x="231" y="0"/>
                  </a:lnTo>
                  <a:lnTo>
                    <a:pt x="0" y="0"/>
                  </a:lnTo>
                  <a:close/>
                  <a:moveTo>
                    <a:pt x="111" y="168"/>
                  </a:moveTo>
                  <a:lnTo>
                    <a:pt x="99" y="180"/>
                  </a:lnTo>
                  <a:lnTo>
                    <a:pt x="33" y="116"/>
                  </a:lnTo>
                  <a:lnTo>
                    <a:pt x="99" y="50"/>
                  </a:lnTo>
                  <a:lnTo>
                    <a:pt x="111" y="64"/>
                  </a:lnTo>
                  <a:lnTo>
                    <a:pt x="59" y="116"/>
                  </a:lnTo>
                  <a:lnTo>
                    <a:pt x="111" y="168"/>
                  </a:lnTo>
                  <a:close/>
                  <a:moveTo>
                    <a:pt x="132" y="180"/>
                  </a:moveTo>
                  <a:lnTo>
                    <a:pt x="120" y="168"/>
                  </a:lnTo>
                  <a:lnTo>
                    <a:pt x="172" y="116"/>
                  </a:lnTo>
                  <a:lnTo>
                    <a:pt x="120" y="64"/>
                  </a:lnTo>
                  <a:lnTo>
                    <a:pt x="132" y="50"/>
                  </a:lnTo>
                  <a:lnTo>
                    <a:pt x="198" y="116"/>
                  </a:lnTo>
                  <a:lnTo>
                    <a:pt x="132" y="18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1B447D"/>
                </a:solidFill>
                <a:latin typeface="Century Gothic"/>
                <a:ea typeface="+mn-ea"/>
              </a:endParaRPr>
            </a:p>
          </p:txBody>
        </p:sp>
        <p:sp>
          <p:nvSpPr>
            <p:cNvPr id="381" name="TextBox 180"/>
            <p:cNvSpPr txBox="1"/>
            <p:nvPr/>
          </p:nvSpPr>
          <p:spPr>
            <a:xfrm>
              <a:off x="7324983" y="3383966"/>
              <a:ext cx="752130" cy="4027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Business</a:t>
              </a:r>
              <a:b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lang="en-US" sz="800" b="1" kern="0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Intelligence</a:t>
              </a:r>
            </a:p>
          </p:txBody>
        </p:sp>
      </p:grpSp>
      <p:sp>
        <p:nvSpPr>
          <p:cNvPr id="180" name="AutoShape 21"/>
          <p:cNvSpPr>
            <a:spLocks noChangeArrowheads="1"/>
          </p:cNvSpPr>
          <p:nvPr/>
        </p:nvSpPr>
        <p:spPr bwMode="auto">
          <a:xfrm>
            <a:off x="1800100" y="2881521"/>
            <a:ext cx="1295400" cy="699879"/>
          </a:xfrm>
          <a:prstGeom prst="can">
            <a:avLst>
              <a:gd name="adj" fmla="val 2657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1"/>
          <a:lstStyle/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AREA </a:t>
            </a:r>
          </a:p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STAGING</a:t>
            </a:r>
            <a:endParaRPr lang="en-US" sz="9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86" name="AutoShape 21"/>
          <p:cNvSpPr>
            <a:spLocks noChangeArrowheads="1"/>
          </p:cNvSpPr>
          <p:nvPr/>
        </p:nvSpPr>
        <p:spPr bwMode="auto">
          <a:xfrm>
            <a:off x="1881250" y="2959925"/>
            <a:ext cx="1295400" cy="699879"/>
          </a:xfrm>
          <a:prstGeom prst="can">
            <a:avLst>
              <a:gd name="adj" fmla="val 2657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1"/>
          <a:lstStyle/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AREA </a:t>
            </a:r>
          </a:p>
          <a:p>
            <a:pPr algn="ctr" eaLnBrk="0" hangingPunct="0">
              <a:defRPr/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STAGING</a:t>
            </a:r>
            <a:endParaRPr lang="en-US" sz="9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4 Flecha a la derecha con bandas"/>
          <p:cNvSpPr/>
          <p:nvPr/>
        </p:nvSpPr>
        <p:spPr bwMode="auto">
          <a:xfrm>
            <a:off x="1093787" y="4161707"/>
            <a:ext cx="1116013" cy="609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ELT</a:t>
            </a:r>
            <a:r>
              <a:rPr kumimoji="0" lang="es-CL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 (</a:t>
            </a:r>
            <a:r>
              <a:rPr kumimoji="0" lang="es-CL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CS)</a:t>
            </a:r>
            <a:endParaRPr kumimoji="0" lang="es-CL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187" name="186 Flecha a la derecha con bandas"/>
          <p:cNvSpPr/>
          <p:nvPr/>
        </p:nvSpPr>
        <p:spPr bwMode="auto">
          <a:xfrm>
            <a:off x="2844291" y="4174406"/>
            <a:ext cx="1155018" cy="596901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ELT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</a:rPr>
              <a:t>(RN-CW)</a:t>
            </a:r>
            <a:endParaRPr kumimoji="0" lang="es-CL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grpSp>
        <p:nvGrpSpPr>
          <p:cNvPr id="191" name="190 Grupo"/>
          <p:cNvGrpSpPr/>
          <p:nvPr/>
        </p:nvGrpSpPr>
        <p:grpSpPr>
          <a:xfrm>
            <a:off x="376050" y="4495800"/>
            <a:ext cx="914400" cy="1025899"/>
            <a:chOff x="-1066800" y="3594500"/>
            <a:chExt cx="914400" cy="1025899"/>
          </a:xfrm>
        </p:grpSpPr>
        <p:pic>
          <p:nvPicPr>
            <p:cNvPr id="192" name="Picture 4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48773" y="3594500"/>
              <a:ext cx="498645" cy="578430"/>
            </a:xfrm>
            <a:prstGeom prst="rect">
              <a:avLst/>
            </a:prstGeom>
            <a:solidFill>
              <a:srgbClr val="4D4D4D"/>
            </a:solidFill>
          </p:spPr>
        </p:pic>
        <p:sp>
          <p:nvSpPr>
            <p:cNvPr id="193" name="TextBox 417"/>
            <p:cNvSpPr txBox="1"/>
            <p:nvPr/>
          </p:nvSpPr>
          <p:spPr>
            <a:xfrm>
              <a:off x="-1066800" y="4112568"/>
              <a:ext cx="9144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NUEVAS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FUENTES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DE DATOS</a:t>
              </a:r>
            </a:p>
          </p:txBody>
        </p:sp>
      </p:grpSp>
      <p:sp>
        <p:nvSpPr>
          <p:cNvPr id="185" name="Text Box 309"/>
          <p:cNvSpPr txBox="1">
            <a:spLocks noChangeArrowheads="1"/>
          </p:cNvSpPr>
          <p:nvPr/>
        </p:nvSpPr>
        <p:spPr bwMode="auto">
          <a:xfrm>
            <a:off x="5446342" y="3002601"/>
            <a:ext cx="729947" cy="127695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ts val="900"/>
              </a:lnSpc>
              <a:defRPr/>
            </a:pPr>
            <a:r>
              <a:rPr lang="es-CL" sz="800" b="1" dirty="0" smtClean="0">
                <a:latin typeface="+mj-lt"/>
                <a:ea typeface="ＭＳ Ｐゴシック"/>
                <a:cs typeface="Calibri" pitchFamily="34" charset="0"/>
              </a:rPr>
              <a:t>Aplicaciones</a:t>
            </a:r>
            <a:endParaRPr lang="es-CL" sz="800" b="1" dirty="0">
              <a:latin typeface="+mj-lt"/>
              <a:ea typeface="ＭＳ Ｐゴシック"/>
              <a:cs typeface="Calibri" pitchFamily="34" charset="0"/>
            </a:endParaRPr>
          </a:p>
        </p:txBody>
      </p:sp>
      <p:grpSp>
        <p:nvGrpSpPr>
          <p:cNvPr id="188" name="Group 4215"/>
          <p:cNvGrpSpPr/>
          <p:nvPr/>
        </p:nvGrpSpPr>
        <p:grpSpPr>
          <a:xfrm>
            <a:off x="6276772" y="2866900"/>
            <a:ext cx="428828" cy="409952"/>
            <a:chOff x="6074948" y="2981967"/>
            <a:chExt cx="742005" cy="709343"/>
          </a:xfrm>
          <a:effectLst>
            <a:outerShdw blurRad="50800" dist="25400" dir="2700000">
              <a:srgbClr val="000000">
                <a:alpha val="50000"/>
              </a:srgbClr>
            </a:outerShdw>
          </a:effectLst>
        </p:grpSpPr>
        <p:grpSp>
          <p:nvGrpSpPr>
            <p:cNvPr id="189" name="Group 4214"/>
            <p:cNvGrpSpPr/>
            <p:nvPr/>
          </p:nvGrpSpPr>
          <p:grpSpPr>
            <a:xfrm>
              <a:off x="6310347" y="2981967"/>
              <a:ext cx="506606" cy="547843"/>
              <a:chOff x="4371566" y="139492"/>
              <a:chExt cx="1166143" cy="1384609"/>
            </a:xfrm>
          </p:grpSpPr>
          <p:sp>
            <p:nvSpPr>
              <p:cNvPr id="243" name="Freeform 766"/>
              <p:cNvSpPr>
                <a:spLocks/>
              </p:cNvSpPr>
              <p:nvPr/>
            </p:nvSpPr>
            <p:spPr bwMode="auto">
              <a:xfrm>
                <a:off x="5465725" y="504445"/>
                <a:ext cx="71984" cy="1010809"/>
              </a:xfrm>
              <a:custGeom>
                <a:avLst/>
                <a:gdLst>
                  <a:gd name="T0" fmla="*/ 23 w 32"/>
                  <a:gd name="T1" fmla="*/ 0 h 487"/>
                  <a:gd name="T2" fmla="*/ 0 w 32"/>
                  <a:gd name="T3" fmla="*/ 8 h 487"/>
                  <a:gd name="T4" fmla="*/ 2 w 32"/>
                  <a:gd name="T5" fmla="*/ 355 h 487"/>
                  <a:gd name="T6" fmla="*/ 23 w 32"/>
                  <a:gd name="T7" fmla="*/ 346 h 487"/>
                  <a:gd name="T8" fmla="*/ 23 w 32"/>
                  <a:gd name="T9" fmla="*/ 0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7">
                    <a:moveTo>
                      <a:pt x="32" y="0"/>
                    </a:moveTo>
                    <a:lnTo>
                      <a:pt x="0" y="11"/>
                    </a:lnTo>
                    <a:lnTo>
                      <a:pt x="2" y="487"/>
                    </a:lnTo>
                    <a:lnTo>
                      <a:pt x="32" y="47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A6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4" name="Freeform 773"/>
              <p:cNvSpPr>
                <a:spLocks/>
              </p:cNvSpPr>
              <p:nvPr/>
            </p:nvSpPr>
            <p:spPr bwMode="auto">
              <a:xfrm>
                <a:off x="4378765" y="161610"/>
                <a:ext cx="1096558" cy="1353644"/>
              </a:xfrm>
              <a:custGeom>
                <a:avLst/>
                <a:gdLst>
                  <a:gd name="T0" fmla="*/ 0 w 485"/>
                  <a:gd name="T1" fmla="*/ 0 h 652"/>
                  <a:gd name="T2" fmla="*/ 0 w 485"/>
                  <a:gd name="T3" fmla="*/ 347 h 652"/>
                  <a:gd name="T4" fmla="*/ 361 w 485"/>
                  <a:gd name="T5" fmla="*/ 475 h 652"/>
                  <a:gd name="T6" fmla="*/ 359 w 485"/>
                  <a:gd name="T7" fmla="*/ 128 h 652"/>
                  <a:gd name="T8" fmla="*/ 0 w 485"/>
                  <a:gd name="T9" fmla="*/ 0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5" h="652">
                    <a:moveTo>
                      <a:pt x="0" y="0"/>
                    </a:moveTo>
                    <a:lnTo>
                      <a:pt x="0" y="476"/>
                    </a:lnTo>
                    <a:lnTo>
                      <a:pt x="485" y="652"/>
                    </a:lnTo>
                    <a:lnTo>
                      <a:pt x="483" y="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5" name="Freeform 778"/>
              <p:cNvSpPr>
                <a:spLocks/>
              </p:cNvSpPr>
              <p:nvPr/>
            </p:nvSpPr>
            <p:spPr bwMode="auto">
              <a:xfrm>
                <a:off x="4371566" y="139492"/>
                <a:ext cx="1166143" cy="391495"/>
              </a:xfrm>
              <a:custGeom>
                <a:avLst/>
                <a:gdLst>
                  <a:gd name="T0" fmla="*/ 380 w 517"/>
                  <a:gd name="T1" fmla="*/ 127 h 189"/>
                  <a:gd name="T2" fmla="*/ 358 w 517"/>
                  <a:gd name="T3" fmla="*/ 136 h 189"/>
                  <a:gd name="T4" fmla="*/ 0 w 517"/>
                  <a:gd name="T5" fmla="*/ 7 h 189"/>
                  <a:gd name="T6" fmla="*/ 26 w 517"/>
                  <a:gd name="T7" fmla="*/ 0 h 189"/>
                  <a:gd name="T8" fmla="*/ 380 w 517"/>
                  <a:gd name="T9" fmla="*/ 127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7" h="189">
                    <a:moveTo>
                      <a:pt x="517" y="176"/>
                    </a:moveTo>
                    <a:lnTo>
                      <a:pt x="487" y="189"/>
                    </a:lnTo>
                    <a:lnTo>
                      <a:pt x="0" y="12"/>
                    </a:lnTo>
                    <a:lnTo>
                      <a:pt x="36" y="0"/>
                    </a:lnTo>
                    <a:lnTo>
                      <a:pt x="517" y="176"/>
                    </a:lnTo>
                    <a:close/>
                  </a:path>
                </a:pathLst>
              </a:custGeom>
              <a:solidFill>
                <a:srgbClr val="FDC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6" name="Freeform 917"/>
              <p:cNvSpPr>
                <a:spLocks/>
              </p:cNvSpPr>
              <p:nvPr/>
            </p:nvSpPr>
            <p:spPr bwMode="white">
              <a:xfrm>
                <a:off x="4465146" y="285473"/>
                <a:ext cx="923796" cy="1112553"/>
              </a:xfrm>
              <a:custGeom>
                <a:avLst/>
                <a:gdLst>
                  <a:gd name="T0" fmla="*/ 0 w 385"/>
                  <a:gd name="T1" fmla="*/ 8 h 503"/>
                  <a:gd name="T2" fmla="*/ 0 w 385"/>
                  <a:gd name="T3" fmla="*/ 361 h 503"/>
                  <a:gd name="T4" fmla="*/ 385 w 385"/>
                  <a:gd name="T5" fmla="*/ 503 h 503"/>
                  <a:gd name="T6" fmla="*/ 384 w 385"/>
                  <a:gd name="T7" fmla="*/ 141 h 503"/>
                  <a:gd name="T8" fmla="*/ 0 w 385"/>
                  <a:gd name="T9" fmla="*/ 0 h 503"/>
                  <a:gd name="T10" fmla="*/ 0 w 385"/>
                  <a:gd name="T11" fmla="*/ 8 h 5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5" h="503">
                    <a:moveTo>
                      <a:pt x="0" y="8"/>
                    </a:moveTo>
                    <a:lnTo>
                      <a:pt x="0" y="361"/>
                    </a:lnTo>
                    <a:lnTo>
                      <a:pt x="385" y="503"/>
                    </a:lnTo>
                    <a:lnTo>
                      <a:pt x="384" y="141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7" name="Freeform 918"/>
              <p:cNvSpPr>
                <a:spLocks/>
              </p:cNvSpPr>
              <p:nvPr/>
            </p:nvSpPr>
            <p:spPr bwMode="auto">
              <a:xfrm>
                <a:off x="4491540" y="320863"/>
                <a:ext cx="871008" cy="1041775"/>
              </a:xfrm>
              <a:custGeom>
                <a:avLst/>
                <a:gdLst>
                  <a:gd name="T0" fmla="*/ 0 w 363"/>
                  <a:gd name="T1" fmla="*/ 0 h 471"/>
                  <a:gd name="T2" fmla="*/ 362 w 363"/>
                  <a:gd name="T3" fmla="*/ 133 h 471"/>
                  <a:gd name="T4" fmla="*/ 363 w 363"/>
                  <a:gd name="T5" fmla="*/ 471 h 471"/>
                  <a:gd name="T6" fmla="*/ 0 w 363"/>
                  <a:gd name="T7" fmla="*/ 337 h 471"/>
                  <a:gd name="T8" fmla="*/ 0 w 363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3" h="471">
                    <a:moveTo>
                      <a:pt x="0" y="0"/>
                    </a:moveTo>
                    <a:lnTo>
                      <a:pt x="362" y="133"/>
                    </a:lnTo>
                    <a:lnTo>
                      <a:pt x="363" y="471"/>
                    </a:lnTo>
                    <a:lnTo>
                      <a:pt x="0" y="3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8" name="Freeform 919"/>
              <p:cNvSpPr>
                <a:spLocks/>
              </p:cNvSpPr>
              <p:nvPr/>
            </p:nvSpPr>
            <p:spPr bwMode="auto">
              <a:xfrm>
                <a:off x="5184987" y="1521889"/>
                <a:ext cx="4799" cy="221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9" name="Freeform 920"/>
              <p:cNvSpPr>
                <a:spLocks/>
              </p:cNvSpPr>
              <p:nvPr/>
            </p:nvSpPr>
            <p:spPr bwMode="auto">
              <a:xfrm>
                <a:off x="4551527" y="488962"/>
                <a:ext cx="357521" cy="362741"/>
              </a:xfrm>
              <a:custGeom>
                <a:avLst/>
                <a:gdLst>
                  <a:gd name="T0" fmla="*/ 75 w 149"/>
                  <a:gd name="T1" fmla="*/ 113 h 164"/>
                  <a:gd name="T2" fmla="*/ 84 w 149"/>
                  <a:gd name="T3" fmla="*/ 116 h 164"/>
                  <a:gd name="T4" fmla="*/ 92 w 149"/>
                  <a:gd name="T5" fmla="*/ 121 h 164"/>
                  <a:gd name="T6" fmla="*/ 100 w 149"/>
                  <a:gd name="T7" fmla="*/ 127 h 164"/>
                  <a:gd name="T8" fmla="*/ 108 w 149"/>
                  <a:gd name="T9" fmla="*/ 133 h 164"/>
                  <a:gd name="T10" fmla="*/ 116 w 149"/>
                  <a:gd name="T11" fmla="*/ 139 h 164"/>
                  <a:gd name="T12" fmla="*/ 122 w 149"/>
                  <a:gd name="T13" fmla="*/ 148 h 164"/>
                  <a:gd name="T14" fmla="*/ 129 w 149"/>
                  <a:gd name="T15" fmla="*/ 155 h 164"/>
                  <a:gd name="T16" fmla="*/ 135 w 149"/>
                  <a:gd name="T17" fmla="*/ 164 h 164"/>
                  <a:gd name="T18" fmla="*/ 138 w 149"/>
                  <a:gd name="T19" fmla="*/ 160 h 164"/>
                  <a:gd name="T20" fmla="*/ 141 w 149"/>
                  <a:gd name="T21" fmla="*/ 155 h 164"/>
                  <a:gd name="T22" fmla="*/ 143 w 149"/>
                  <a:gd name="T23" fmla="*/ 150 h 164"/>
                  <a:gd name="T24" fmla="*/ 146 w 149"/>
                  <a:gd name="T25" fmla="*/ 144 h 164"/>
                  <a:gd name="T26" fmla="*/ 147 w 149"/>
                  <a:gd name="T27" fmla="*/ 139 h 164"/>
                  <a:gd name="T28" fmla="*/ 148 w 149"/>
                  <a:gd name="T29" fmla="*/ 132 h 164"/>
                  <a:gd name="T30" fmla="*/ 149 w 149"/>
                  <a:gd name="T31" fmla="*/ 125 h 164"/>
                  <a:gd name="T32" fmla="*/ 149 w 149"/>
                  <a:gd name="T33" fmla="*/ 118 h 164"/>
                  <a:gd name="T34" fmla="*/ 149 w 149"/>
                  <a:gd name="T35" fmla="*/ 109 h 164"/>
                  <a:gd name="T36" fmla="*/ 148 w 149"/>
                  <a:gd name="T37" fmla="*/ 100 h 164"/>
                  <a:gd name="T38" fmla="*/ 146 w 149"/>
                  <a:gd name="T39" fmla="*/ 91 h 164"/>
                  <a:gd name="T40" fmla="*/ 144 w 149"/>
                  <a:gd name="T41" fmla="*/ 82 h 164"/>
                  <a:gd name="T42" fmla="*/ 141 w 149"/>
                  <a:gd name="T43" fmla="*/ 74 h 164"/>
                  <a:gd name="T44" fmla="*/ 137 w 149"/>
                  <a:gd name="T45" fmla="*/ 64 h 164"/>
                  <a:gd name="T46" fmla="*/ 132 w 149"/>
                  <a:gd name="T47" fmla="*/ 57 h 164"/>
                  <a:gd name="T48" fmla="*/ 128 w 149"/>
                  <a:gd name="T49" fmla="*/ 48 h 164"/>
                  <a:gd name="T50" fmla="*/ 122 w 149"/>
                  <a:gd name="T51" fmla="*/ 41 h 164"/>
                  <a:gd name="T52" fmla="*/ 117 w 149"/>
                  <a:gd name="T53" fmla="*/ 34 h 164"/>
                  <a:gd name="T54" fmla="*/ 111 w 149"/>
                  <a:gd name="T55" fmla="*/ 28 h 164"/>
                  <a:gd name="T56" fmla="*/ 105 w 149"/>
                  <a:gd name="T57" fmla="*/ 21 h 164"/>
                  <a:gd name="T58" fmla="*/ 97 w 149"/>
                  <a:gd name="T59" fmla="*/ 16 h 164"/>
                  <a:gd name="T60" fmla="*/ 91 w 149"/>
                  <a:gd name="T61" fmla="*/ 11 h 164"/>
                  <a:gd name="T62" fmla="*/ 83 w 149"/>
                  <a:gd name="T63" fmla="*/ 7 h 164"/>
                  <a:gd name="T64" fmla="*/ 76 w 149"/>
                  <a:gd name="T65" fmla="*/ 4 h 164"/>
                  <a:gd name="T66" fmla="*/ 68 w 149"/>
                  <a:gd name="T67" fmla="*/ 2 h 164"/>
                  <a:gd name="T68" fmla="*/ 60 w 149"/>
                  <a:gd name="T69" fmla="*/ 0 h 164"/>
                  <a:gd name="T70" fmla="*/ 53 w 149"/>
                  <a:gd name="T71" fmla="*/ 0 h 164"/>
                  <a:gd name="T72" fmla="*/ 46 w 149"/>
                  <a:gd name="T73" fmla="*/ 0 h 164"/>
                  <a:gd name="T74" fmla="*/ 40 w 149"/>
                  <a:gd name="T75" fmla="*/ 2 h 164"/>
                  <a:gd name="T76" fmla="*/ 34 w 149"/>
                  <a:gd name="T77" fmla="*/ 3 h 164"/>
                  <a:gd name="T78" fmla="*/ 28 w 149"/>
                  <a:gd name="T79" fmla="*/ 7 h 164"/>
                  <a:gd name="T80" fmla="*/ 23 w 149"/>
                  <a:gd name="T81" fmla="*/ 10 h 164"/>
                  <a:gd name="T82" fmla="*/ 18 w 149"/>
                  <a:gd name="T83" fmla="*/ 15 h 164"/>
                  <a:gd name="T84" fmla="*/ 14 w 149"/>
                  <a:gd name="T85" fmla="*/ 20 h 164"/>
                  <a:gd name="T86" fmla="*/ 10 w 149"/>
                  <a:gd name="T87" fmla="*/ 26 h 164"/>
                  <a:gd name="T88" fmla="*/ 6 w 149"/>
                  <a:gd name="T89" fmla="*/ 33 h 164"/>
                  <a:gd name="T90" fmla="*/ 4 w 149"/>
                  <a:gd name="T91" fmla="*/ 39 h 164"/>
                  <a:gd name="T92" fmla="*/ 2 w 149"/>
                  <a:gd name="T93" fmla="*/ 47 h 164"/>
                  <a:gd name="T94" fmla="*/ 1 w 149"/>
                  <a:gd name="T95" fmla="*/ 55 h 164"/>
                  <a:gd name="T96" fmla="*/ 0 w 149"/>
                  <a:gd name="T97" fmla="*/ 64 h 164"/>
                  <a:gd name="T98" fmla="*/ 1 w 149"/>
                  <a:gd name="T99" fmla="*/ 79 h 164"/>
                  <a:gd name="T100" fmla="*/ 5 w 149"/>
                  <a:gd name="T101" fmla="*/ 94 h 164"/>
                  <a:gd name="T102" fmla="*/ 9 w 149"/>
                  <a:gd name="T103" fmla="*/ 108 h 164"/>
                  <a:gd name="T104" fmla="*/ 15 w 149"/>
                  <a:gd name="T105" fmla="*/ 121 h 164"/>
                  <a:gd name="T106" fmla="*/ 20 w 149"/>
                  <a:gd name="T107" fmla="*/ 117 h 164"/>
                  <a:gd name="T108" fmla="*/ 27 w 149"/>
                  <a:gd name="T109" fmla="*/ 113 h 164"/>
                  <a:gd name="T110" fmla="*/ 35 w 149"/>
                  <a:gd name="T111" fmla="*/ 110 h 164"/>
                  <a:gd name="T112" fmla="*/ 41 w 149"/>
                  <a:gd name="T113" fmla="*/ 109 h 164"/>
                  <a:gd name="T114" fmla="*/ 50 w 149"/>
                  <a:gd name="T115" fmla="*/ 109 h 164"/>
                  <a:gd name="T116" fmla="*/ 58 w 149"/>
                  <a:gd name="T117" fmla="*/ 109 h 164"/>
                  <a:gd name="T118" fmla="*/ 66 w 149"/>
                  <a:gd name="T119" fmla="*/ 110 h 164"/>
                  <a:gd name="T120" fmla="*/ 75 w 149"/>
                  <a:gd name="T121" fmla="*/ 113 h 16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49" h="164">
                    <a:moveTo>
                      <a:pt x="75" y="113"/>
                    </a:moveTo>
                    <a:lnTo>
                      <a:pt x="84" y="116"/>
                    </a:lnTo>
                    <a:lnTo>
                      <a:pt x="92" y="121"/>
                    </a:lnTo>
                    <a:lnTo>
                      <a:pt x="100" y="127"/>
                    </a:lnTo>
                    <a:lnTo>
                      <a:pt x="108" y="133"/>
                    </a:lnTo>
                    <a:lnTo>
                      <a:pt x="116" y="139"/>
                    </a:lnTo>
                    <a:lnTo>
                      <a:pt x="122" y="148"/>
                    </a:lnTo>
                    <a:lnTo>
                      <a:pt x="129" y="155"/>
                    </a:lnTo>
                    <a:lnTo>
                      <a:pt x="135" y="164"/>
                    </a:lnTo>
                    <a:lnTo>
                      <a:pt x="138" y="160"/>
                    </a:lnTo>
                    <a:lnTo>
                      <a:pt x="141" y="155"/>
                    </a:lnTo>
                    <a:lnTo>
                      <a:pt x="143" y="150"/>
                    </a:lnTo>
                    <a:lnTo>
                      <a:pt x="146" y="144"/>
                    </a:lnTo>
                    <a:lnTo>
                      <a:pt x="147" y="139"/>
                    </a:lnTo>
                    <a:lnTo>
                      <a:pt x="148" y="132"/>
                    </a:lnTo>
                    <a:lnTo>
                      <a:pt x="149" y="125"/>
                    </a:lnTo>
                    <a:lnTo>
                      <a:pt x="149" y="118"/>
                    </a:lnTo>
                    <a:lnTo>
                      <a:pt x="149" y="109"/>
                    </a:lnTo>
                    <a:lnTo>
                      <a:pt x="148" y="100"/>
                    </a:lnTo>
                    <a:lnTo>
                      <a:pt x="146" y="91"/>
                    </a:lnTo>
                    <a:lnTo>
                      <a:pt x="144" y="82"/>
                    </a:lnTo>
                    <a:lnTo>
                      <a:pt x="141" y="74"/>
                    </a:lnTo>
                    <a:lnTo>
                      <a:pt x="137" y="64"/>
                    </a:lnTo>
                    <a:lnTo>
                      <a:pt x="132" y="57"/>
                    </a:lnTo>
                    <a:lnTo>
                      <a:pt x="128" y="48"/>
                    </a:lnTo>
                    <a:lnTo>
                      <a:pt x="122" y="41"/>
                    </a:lnTo>
                    <a:lnTo>
                      <a:pt x="117" y="34"/>
                    </a:lnTo>
                    <a:lnTo>
                      <a:pt x="111" y="28"/>
                    </a:lnTo>
                    <a:lnTo>
                      <a:pt x="105" y="21"/>
                    </a:lnTo>
                    <a:lnTo>
                      <a:pt x="97" y="16"/>
                    </a:lnTo>
                    <a:lnTo>
                      <a:pt x="91" y="11"/>
                    </a:lnTo>
                    <a:lnTo>
                      <a:pt x="83" y="7"/>
                    </a:lnTo>
                    <a:lnTo>
                      <a:pt x="76" y="4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0" y="2"/>
                    </a:lnTo>
                    <a:lnTo>
                      <a:pt x="34" y="3"/>
                    </a:lnTo>
                    <a:lnTo>
                      <a:pt x="28" y="7"/>
                    </a:lnTo>
                    <a:lnTo>
                      <a:pt x="23" y="10"/>
                    </a:lnTo>
                    <a:lnTo>
                      <a:pt x="18" y="15"/>
                    </a:lnTo>
                    <a:lnTo>
                      <a:pt x="14" y="20"/>
                    </a:lnTo>
                    <a:lnTo>
                      <a:pt x="10" y="26"/>
                    </a:lnTo>
                    <a:lnTo>
                      <a:pt x="6" y="33"/>
                    </a:lnTo>
                    <a:lnTo>
                      <a:pt x="4" y="39"/>
                    </a:lnTo>
                    <a:lnTo>
                      <a:pt x="2" y="47"/>
                    </a:lnTo>
                    <a:lnTo>
                      <a:pt x="1" y="55"/>
                    </a:lnTo>
                    <a:lnTo>
                      <a:pt x="0" y="64"/>
                    </a:lnTo>
                    <a:lnTo>
                      <a:pt x="1" y="79"/>
                    </a:lnTo>
                    <a:lnTo>
                      <a:pt x="5" y="94"/>
                    </a:lnTo>
                    <a:lnTo>
                      <a:pt x="9" y="108"/>
                    </a:lnTo>
                    <a:lnTo>
                      <a:pt x="15" y="121"/>
                    </a:lnTo>
                    <a:lnTo>
                      <a:pt x="20" y="117"/>
                    </a:lnTo>
                    <a:lnTo>
                      <a:pt x="27" y="113"/>
                    </a:lnTo>
                    <a:lnTo>
                      <a:pt x="35" y="110"/>
                    </a:lnTo>
                    <a:lnTo>
                      <a:pt x="41" y="109"/>
                    </a:lnTo>
                    <a:lnTo>
                      <a:pt x="50" y="109"/>
                    </a:lnTo>
                    <a:lnTo>
                      <a:pt x="58" y="109"/>
                    </a:lnTo>
                    <a:lnTo>
                      <a:pt x="66" y="110"/>
                    </a:lnTo>
                    <a:lnTo>
                      <a:pt x="75" y="1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250" name="Group 92"/>
              <p:cNvGrpSpPr>
                <a:grpSpLocks/>
              </p:cNvGrpSpPr>
              <p:nvPr/>
            </p:nvGrpSpPr>
            <p:grpSpPr bwMode="auto">
              <a:xfrm>
                <a:off x="4580320" y="522140"/>
                <a:ext cx="307132" cy="218972"/>
                <a:chOff x="2926" y="3335"/>
                <a:chExt cx="128" cy="99"/>
              </a:xfrm>
            </p:grpSpPr>
            <p:sp>
              <p:nvSpPr>
                <p:cNvPr id="262" name="Freeform 921"/>
                <p:cNvSpPr>
                  <a:spLocks/>
                </p:cNvSpPr>
                <p:nvPr/>
              </p:nvSpPr>
              <p:spPr bwMode="white">
                <a:xfrm>
                  <a:off x="2926" y="3387"/>
                  <a:ext cx="15" cy="8"/>
                </a:xfrm>
                <a:custGeom>
                  <a:avLst/>
                  <a:gdLst>
                    <a:gd name="T0" fmla="*/ 15 w 15"/>
                    <a:gd name="T1" fmla="*/ 5 h 8"/>
                    <a:gd name="T2" fmla="*/ 0 w 15"/>
                    <a:gd name="T3" fmla="*/ 0 h 8"/>
                    <a:gd name="T4" fmla="*/ 0 w 15"/>
                    <a:gd name="T5" fmla="*/ 3 h 8"/>
                    <a:gd name="T6" fmla="*/ 15 w 15"/>
                    <a:gd name="T7" fmla="*/ 8 h 8"/>
                    <a:gd name="T8" fmla="*/ 15 w 15"/>
                    <a:gd name="T9" fmla="*/ 5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15" y="5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5" y="8"/>
                      </a:ln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3" name="Freeform 922"/>
                <p:cNvSpPr>
                  <a:spLocks/>
                </p:cNvSpPr>
                <p:nvPr/>
              </p:nvSpPr>
              <p:spPr bwMode="white">
                <a:xfrm>
                  <a:off x="2944" y="3341"/>
                  <a:ext cx="12" cy="17"/>
                </a:xfrm>
                <a:custGeom>
                  <a:avLst/>
                  <a:gdLst>
                    <a:gd name="T0" fmla="*/ 12 w 12"/>
                    <a:gd name="T1" fmla="*/ 16 h 17"/>
                    <a:gd name="T2" fmla="*/ 2 w 12"/>
                    <a:gd name="T3" fmla="*/ 0 h 17"/>
                    <a:gd name="T4" fmla="*/ 0 w 12"/>
                    <a:gd name="T5" fmla="*/ 2 h 17"/>
                    <a:gd name="T6" fmla="*/ 10 w 12"/>
                    <a:gd name="T7" fmla="*/ 17 h 17"/>
                    <a:gd name="T8" fmla="*/ 12 w 12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17">
                      <a:moveTo>
                        <a:pt x="12" y="16"/>
                      </a:move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10" y="17"/>
                      </a:lnTo>
                      <a:lnTo>
                        <a:pt x="12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4" name="Freeform 923"/>
                <p:cNvSpPr>
                  <a:spLocks/>
                </p:cNvSpPr>
                <p:nvPr/>
              </p:nvSpPr>
              <p:spPr bwMode="white">
                <a:xfrm>
                  <a:off x="2989" y="3335"/>
                  <a:ext cx="2" cy="18"/>
                </a:xfrm>
                <a:custGeom>
                  <a:avLst/>
                  <a:gdLst>
                    <a:gd name="T0" fmla="*/ 2 w 2"/>
                    <a:gd name="T1" fmla="*/ 18 h 18"/>
                    <a:gd name="T2" fmla="*/ 2 w 2"/>
                    <a:gd name="T3" fmla="*/ 1 h 18"/>
                    <a:gd name="T4" fmla="*/ 0 w 2"/>
                    <a:gd name="T5" fmla="*/ 0 h 18"/>
                    <a:gd name="T6" fmla="*/ 0 w 2"/>
                    <a:gd name="T7" fmla="*/ 18 h 18"/>
                    <a:gd name="T8" fmla="*/ 2 w 2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8">
                      <a:moveTo>
                        <a:pt x="2" y="18"/>
                      </a:move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97" name="Freeform 924"/>
                <p:cNvSpPr>
                  <a:spLocks/>
                </p:cNvSpPr>
                <p:nvPr/>
              </p:nvSpPr>
              <p:spPr bwMode="white">
                <a:xfrm>
                  <a:off x="3024" y="3372"/>
                  <a:ext cx="12" cy="12"/>
                </a:xfrm>
                <a:custGeom>
                  <a:avLst/>
                  <a:gdLst>
                    <a:gd name="T0" fmla="*/ 1 w 12"/>
                    <a:gd name="T1" fmla="*/ 12 h 12"/>
                    <a:gd name="T2" fmla="*/ 12 w 12"/>
                    <a:gd name="T3" fmla="*/ 3 h 12"/>
                    <a:gd name="T4" fmla="*/ 11 w 12"/>
                    <a:gd name="T5" fmla="*/ 0 h 12"/>
                    <a:gd name="T6" fmla="*/ 0 w 12"/>
                    <a:gd name="T7" fmla="*/ 8 h 12"/>
                    <a:gd name="T8" fmla="*/ 1 w 12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" y="12"/>
                      </a:moveTo>
                      <a:lnTo>
                        <a:pt x="12" y="3"/>
                      </a:lnTo>
                      <a:lnTo>
                        <a:pt x="11" y="0"/>
                      </a:lnTo>
                      <a:lnTo>
                        <a:pt x="0" y="8"/>
                      </a:ln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00" name="Freeform 925"/>
                <p:cNvSpPr>
                  <a:spLocks/>
                </p:cNvSpPr>
                <p:nvPr/>
              </p:nvSpPr>
              <p:spPr bwMode="white">
                <a:xfrm>
                  <a:off x="3040" y="3426"/>
                  <a:ext cx="14" cy="8"/>
                </a:xfrm>
                <a:custGeom>
                  <a:avLst/>
                  <a:gdLst>
                    <a:gd name="T0" fmla="*/ 0 w 14"/>
                    <a:gd name="T1" fmla="*/ 3 h 8"/>
                    <a:gd name="T2" fmla="*/ 14 w 14"/>
                    <a:gd name="T3" fmla="*/ 8 h 8"/>
                    <a:gd name="T4" fmla="*/ 14 w 14"/>
                    <a:gd name="T5" fmla="*/ 6 h 8"/>
                    <a:gd name="T6" fmla="*/ 0 w 14"/>
                    <a:gd name="T7" fmla="*/ 0 h 8"/>
                    <a:gd name="T8" fmla="*/ 0 w 14"/>
                    <a:gd name="T9" fmla="*/ 3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0" y="3"/>
                      </a:moveTo>
                      <a:lnTo>
                        <a:pt x="14" y="8"/>
                      </a:lnTo>
                      <a:lnTo>
                        <a:pt x="14" y="6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51" name="Freeform 926"/>
              <p:cNvSpPr>
                <a:spLocks/>
              </p:cNvSpPr>
              <p:nvPr/>
            </p:nvSpPr>
            <p:spPr bwMode="auto">
              <a:xfrm>
                <a:off x="4714691" y="561953"/>
                <a:ext cx="105577" cy="161464"/>
              </a:xfrm>
              <a:custGeom>
                <a:avLst/>
                <a:gdLst>
                  <a:gd name="T0" fmla="*/ 13 w 44"/>
                  <a:gd name="T1" fmla="*/ 60 h 73"/>
                  <a:gd name="T2" fmla="*/ 44 w 44"/>
                  <a:gd name="T3" fmla="*/ 3 h 73"/>
                  <a:gd name="T4" fmla="*/ 40 w 44"/>
                  <a:gd name="T5" fmla="*/ 0 h 73"/>
                  <a:gd name="T6" fmla="*/ 9 w 44"/>
                  <a:gd name="T7" fmla="*/ 56 h 73"/>
                  <a:gd name="T8" fmla="*/ 8 w 44"/>
                  <a:gd name="T9" fmla="*/ 56 h 73"/>
                  <a:gd name="T10" fmla="*/ 6 w 44"/>
                  <a:gd name="T11" fmla="*/ 55 h 73"/>
                  <a:gd name="T12" fmla="*/ 3 w 44"/>
                  <a:gd name="T13" fmla="*/ 56 h 73"/>
                  <a:gd name="T14" fmla="*/ 1 w 44"/>
                  <a:gd name="T15" fmla="*/ 57 h 73"/>
                  <a:gd name="T16" fmla="*/ 0 w 44"/>
                  <a:gd name="T17" fmla="*/ 61 h 73"/>
                  <a:gd name="T18" fmla="*/ 0 w 44"/>
                  <a:gd name="T19" fmla="*/ 64 h 73"/>
                  <a:gd name="T20" fmla="*/ 2 w 44"/>
                  <a:gd name="T21" fmla="*/ 67 h 73"/>
                  <a:gd name="T22" fmla="*/ 3 w 44"/>
                  <a:gd name="T23" fmla="*/ 71 h 73"/>
                  <a:gd name="T24" fmla="*/ 7 w 44"/>
                  <a:gd name="T25" fmla="*/ 72 h 73"/>
                  <a:gd name="T26" fmla="*/ 9 w 44"/>
                  <a:gd name="T27" fmla="*/ 73 h 73"/>
                  <a:gd name="T28" fmla="*/ 12 w 44"/>
                  <a:gd name="T29" fmla="*/ 73 h 73"/>
                  <a:gd name="T30" fmla="*/ 14 w 44"/>
                  <a:gd name="T31" fmla="*/ 71 h 73"/>
                  <a:gd name="T32" fmla="*/ 15 w 44"/>
                  <a:gd name="T33" fmla="*/ 68 h 73"/>
                  <a:gd name="T34" fmla="*/ 14 w 44"/>
                  <a:gd name="T35" fmla="*/ 64 h 73"/>
                  <a:gd name="T36" fmla="*/ 13 w 44"/>
                  <a:gd name="T37" fmla="*/ 60 h 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73">
                    <a:moveTo>
                      <a:pt x="13" y="60"/>
                    </a:moveTo>
                    <a:lnTo>
                      <a:pt x="44" y="3"/>
                    </a:lnTo>
                    <a:lnTo>
                      <a:pt x="40" y="0"/>
                    </a:lnTo>
                    <a:lnTo>
                      <a:pt x="9" y="56"/>
                    </a:lnTo>
                    <a:lnTo>
                      <a:pt x="8" y="56"/>
                    </a:lnTo>
                    <a:lnTo>
                      <a:pt x="6" y="55"/>
                    </a:lnTo>
                    <a:lnTo>
                      <a:pt x="3" y="56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2" y="67"/>
                    </a:lnTo>
                    <a:lnTo>
                      <a:pt x="3" y="71"/>
                    </a:lnTo>
                    <a:lnTo>
                      <a:pt x="7" y="72"/>
                    </a:lnTo>
                    <a:lnTo>
                      <a:pt x="9" y="73"/>
                    </a:lnTo>
                    <a:lnTo>
                      <a:pt x="12" y="73"/>
                    </a:lnTo>
                    <a:lnTo>
                      <a:pt x="14" y="71"/>
                    </a:lnTo>
                    <a:lnTo>
                      <a:pt x="15" y="68"/>
                    </a:lnTo>
                    <a:lnTo>
                      <a:pt x="14" y="64"/>
                    </a:lnTo>
                    <a:lnTo>
                      <a:pt x="13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252" name="Group 87"/>
              <p:cNvGrpSpPr>
                <a:grpSpLocks/>
              </p:cNvGrpSpPr>
              <p:nvPr/>
            </p:nvGrpSpPr>
            <p:grpSpPr bwMode="auto">
              <a:xfrm>
                <a:off x="4539529" y="615037"/>
                <a:ext cx="763032" cy="670186"/>
                <a:chOff x="2909" y="3377"/>
                <a:chExt cx="318" cy="303"/>
              </a:xfrm>
            </p:grpSpPr>
            <p:sp>
              <p:nvSpPr>
                <p:cNvPr id="254" name="Freeform 927"/>
                <p:cNvSpPr>
                  <a:spLocks/>
                </p:cNvSpPr>
                <p:nvPr/>
              </p:nvSpPr>
              <p:spPr bwMode="white">
                <a:xfrm>
                  <a:off x="2910" y="3465"/>
                  <a:ext cx="317" cy="135"/>
                </a:xfrm>
                <a:custGeom>
                  <a:avLst/>
                  <a:gdLst>
                    <a:gd name="T0" fmla="*/ 317 w 317"/>
                    <a:gd name="T1" fmla="*/ 115 h 135"/>
                    <a:gd name="T2" fmla="*/ 0 w 317"/>
                    <a:gd name="T3" fmla="*/ 0 h 135"/>
                    <a:gd name="T4" fmla="*/ 0 w 317"/>
                    <a:gd name="T5" fmla="*/ 20 h 135"/>
                    <a:gd name="T6" fmla="*/ 317 w 317"/>
                    <a:gd name="T7" fmla="*/ 135 h 135"/>
                    <a:gd name="T8" fmla="*/ 317 w 317"/>
                    <a:gd name="T9" fmla="*/ 11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35">
                      <a:moveTo>
                        <a:pt x="317" y="115"/>
                      </a:move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317" y="135"/>
                      </a:lnTo>
                      <a:lnTo>
                        <a:pt x="317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5" name="Freeform 928"/>
                <p:cNvSpPr>
                  <a:spLocks/>
                </p:cNvSpPr>
                <p:nvPr/>
              </p:nvSpPr>
              <p:spPr bwMode="white">
                <a:xfrm>
                  <a:off x="2910" y="3489"/>
                  <a:ext cx="317" cy="140"/>
                </a:xfrm>
                <a:custGeom>
                  <a:avLst/>
                  <a:gdLst>
                    <a:gd name="T0" fmla="*/ 317 w 317"/>
                    <a:gd name="T1" fmla="*/ 115 h 140"/>
                    <a:gd name="T2" fmla="*/ 0 w 317"/>
                    <a:gd name="T3" fmla="*/ 0 h 140"/>
                    <a:gd name="T4" fmla="*/ 0 w 317"/>
                    <a:gd name="T5" fmla="*/ 25 h 140"/>
                    <a:gd name="T6" fmla="*/ 317 w 317"/>
                    <a:gd name="T7" fmla="*/ 140 h 140"/>
                    <a:gd name="T8" fmla="*/ 317 w 317"/>
                    <a:gd name="T9" fmla="*/ 115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0">
                      <a:moveTo>
                        <a:pt x="317" y="115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317" y="140"/>
                      </a:lnTo>
                      <a:lnTo>
                        <a:pt x="317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6" name="Freeform 929"/>
                <p:cNvSpPr>
                  <a:spLocks/>
                </p:cNvSpPr>
                <p:nvPr/>
              </p:nvSpPr>
              <p:spPr bwMode="white">
                <a:xfrm>
                  <a:off x="2909" y="3518"/>
                  <a:ext cx="318" cy="140"/>
                </a:xfrm>
                <a:custGeom>
                  <a:avLst/>
                  <a:gdLst>
                    <a:gd name="T0" fmla="*/ 1 w 318"/>
                    <a:gd name="T1" fmla="*/ 0 h 140"/>
                    <a:gd name="T2" fmla="*/ 0 w 318"/>
                    <a:gd name="T3" fmla="*/ 25 h 140"/>
                    <a:gd name="T4" fmla="*/ 317 w 318"/>
                    <a:gd name="T5" fmla="*/ 140 h 140"/>
                    <a:gd name="T6" fmla="*/ 318 w 318"/>
                    <a:gd name="T7" fmla="*/ 115 h 140"/>
                    <a:gd name="T8" fmla="*/ 1 w 318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8" h="140">
                      <a:moveTo>
                        <a:pt x="1" y="0"/>
                      </a:moveTo>
                      <a:lnTo>
                        <a:pt x="0" y="25"/>
                      </a:lnTo>
                      <a:lnTo>
                        <a:pt x="317" y="140"/>
                      </a:lnTo>
                      <a:lnTo>
                        <a:pt x="318" y="11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7" name="Freeform 930"/>
                <p:cNvSpPr>
                  <a:spLocks/>
                </p:cNvSpPr>
                <p:nvPr/>
              </p:nvSpPr>
              <p:spPr bwMode="white">
                <a:xfrm>
                  <a:off x="2909" y="3547"/>
                  <a:ext cx="317" cy="133"/>
                </a:xfrm>
                <a:custGeom>
                  <a:avLst/>
                  <a:gdLst>
                    <a:gd name="T0" fmla="*/ 0 w 317"/>
                    <a:gd name="T1" fmla="*/ 19 h 133"/>
                    <a:gd name="T2" fmla="*/ 317 w 317"/>
                    <a:gd name="T3" fmla="*/ 133 h 133"/>
                    <a:gd name="T4" fmla="*/ 317 w 317"/>
                    <a:gd name="T5" fmla="*/ 114 h 133"/>
                    <a:gd name="T6" fmla="*/ 0 w 317"/>
                    <a:gd name="T7" fmla="*/ 0 h 133"/>
                    <a:gd name="T8" fmla="*/ 0 w 317"/>
                    <a:gd name="T9" fmla="*/ 19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33">
                      <a:moveTo>
                        <a:pt x="0" y="19"/>
                      </a:moveTo>
                      <a:lnTo>
                        <a:pt x="317" y="133"/>
                      </a:lnTo>
                      <a:lnTo>
                        <a:pt x="317" y="114"/>
                      </a:lnTo>
                      <a:lnTo>
                        <a:pt x="0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8" name="Freeform 932"/>
                <p:cNvSpPr>
                  <a:spLocks/>
                </p:cNvSpPr>
                <p:nvPr/>
              </p:nvSpPr>
              <p:spPr bwMode="white">
                <a:xfrm>
                  <a:off x="3095" y="3377"/>
                  <a:ext cx="116" cy="50"/>
                </a:xfrm>
                <a:custGeom>
                  <a:avLst/>
                  <a:gdLst>
                    <a:gd name="T0" fmla="*/ 0 w 116"/>
                    <a:gd name="T1" fmla="*/ 9 h 50"/>
                    <a:gd name="T2" fmla="*/ 113 w 116"/>
                    <a:gd name="T3" fmla="*/ 50 h 50"/>
                    <a:gd name="T4" fmla="*/ 116 w 116"/>
                    <a:gd name="T5" fmla="*/ 41 h 50"/>
                    <a:gd name="T6" fmla="*/ 4 w 116"/>
                    <a:gd name="T7" fmla="*/ 0 h 50"/>
                    <a:gd name="T8" fmla="*/ 0 w 116"/>
                    <a:gd name="T9" fmla="*/ 9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9"/>
                      </a:moveTo>
                      <a:lnTo>
                        <a:pt x="113" y="50"/>
                      </a:lnTo>
                      <a:lnTo>
                        <a:pt x="116" y="41"/>
                      </a:lnTo>
                      <a:lnTo>
                        <a:pt x="4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9" name="Freeform 933"/>
                <p:cNvSpPr>
                  <a:spLocks/>
                </p:cNvSpPr>
                <p:nvPr/>
              </p:nvSpPr>
              <p:spPr bwMode="white">
                <a:xfrm>
                  <a:off x="3095" y="3405"/>
                  <a:ext cx="101" cy="45"/>
                </a:xfrm>
                <a:custGeom>
                  <a:avLst/>
                  <a:gdLst>
                    <a:gd name="T0" fmla="*/ 0 w 101"/>
                    <a:gd name="T1" fmla="*/ 10 h 45"/>
                    <a:gd name="T2" fmla="*/ 97 w 101"/>
                    <a:gd name="T3" fmla="*/ 45 h 45"/>
                    <a:gd name="T4" fmla="*/ 101 w 101"/>
                    <a:gd name="T5" fmla="*/ 36 h 45"/>
                    <a:gd name="T6" fmla="*/ 3 w 101"/>
                    <a:gd name="T7" fmla="*/ 0 h 45"/>
                    <a:gd name="T8" fmla="*/ 0 w 101"/>
                    <a:gd name="T9" fmla="*/ 1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1" h="45">
                      <a:moveTo>
                        <a:pt x="0" y="10"/>
                      </a:moveTo>
                      <a:lnTo>
                        <a:pt x="97" y="45"/>
                      </a:lnTo>
                      <a:lnTo>
                        <a:pt x="101" y="36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0" name="Freeform 934"/>
                <p:cNvSpPr>
                  <a:spLocks/>
                </p:cNvSpPr>
                <p:nvPr/>
              </p:nvSpPr>
              <p:spPr bwMode="white">
                <a:xfrm>
                  <a:off x="3095" y="3434"/>
                  <a:ext cx="111" cy="49"/>
                </a:xfrm>
                <a:custGeom>
                  <a:avLst/>
                  <a:gdLst>
                    <a:gd name="T0" fmla="*/ 0 w 111"/>
                    <a:gd name="T1" fmla="*/ 10 h 49"/>
                    <a:gd name="T2" fmla="*/ 108 w 111"/>
                    <a:gd name="T3" fmla="*/ 49 h 49"/>
                    <a:gd name="T4" fmla="*/ 111 w 111"/>
                    <a:gd name="T5" fmla="*/ 40 h 49"/>
                    <a:gd name="T6" fmla="*/ 3 w 111"/>
                    <a:gd name="T7" fmla="*/ 0 h 49"/>
                    <a:gd name="T8" fmla="*/ 0 w 111"/>
                    <a:gd name="T9" fmla="*/ 10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49">
                      <a:moveTo>
                        <a:pt x="0" y="10"/>
                      </a:moveTo>
                      <a:lnTo>
                        <a:pt x="108" y="49"/>
                      </a:lnTo>
                      <a:lnTo>
                        <a:pt x="111" y="40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1" name="Freeform 935"/>
                <p:cNvSpPr>
                  <a:spLocks/>
                </p:cNvSpPr>
                <p:nvPr/>
              </p:nvSpPr>
              <p:spPr bwMode="white">
                <a:xfrm>
                  <a:off x="3095" y="3463"/>
                  <a:ext cx="63" cy="31"/>
                </a:xfrm>
                <a:custGeom>
                  <a:avLst/>
                  <a:gdLst>
                    <a:gd name="T0" fmla="*/ 0 w 63"/>
                    <a:gd name="T1" fmla="*/ 10 h 31"/>
                    <a:gd name="T2" fmla="*/ 60 w 63"/>
                    <a:gd name="T3" fmla="*/ 31 h 31"/>
                    <a:gd name="T4" fmla="*/ 63 w 63"/>
                    <a:gd name="T5" fmla="*/ 22 h 31"/>
                    <a:gd name="T6" fmla="*/ 3 w 63"/>
                    <a:gd name="T7" fmla="*/ 0 h 31"/>
                    <a:gd name="T8" fmla="*/ 0 w 63"/>
                    <a:gd name="T9" fmla="*/ 1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10"/>
                      </a:moveTo>
                      <a:lnTo>
                        <a:pt x="60" y="31"/>
                      </a:lnTo>
                      <a:lnTo>
                        <a:pt x="63" y="22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53" name="Freeform 931"/>
              <p:cNvSpPr>
                <a:spLocks/>
              </p:cNvSpPr>
              <p:nvPr/>
            </p:nvSpPr>
            <p:spPr bwMode="auto">
              <a:xfrm>
                <a:off x="4513135" y="940177"/>
                <a:ext cx="813421" cy="234455"/>
              </a:xfrm>
              <a:custGeom>
                <a:avLst/>
                <a:gdLst>
                  <a:gd name="T0" fmla="*/ 28 w 339"/>
                  <a:gd name="T1" fmla="*/ 4 h 106"/>
                  <a:gd name="T2" fmla="*/ 0 w 339"/>
                  <a:gd name="T3" fmla="*/ 26 h 106"/>
                  <a:gd name="T4" fmla="*/ 6 w 339"/>
                  <a:gd name="T5" fmla="*/ 35 h 106"/>
                  <a:gd name="T6" fmla="*/ 31 w 339"/>
                  <a:gd name="T7" fmla="*/ 15 h 106"/>
                  <a:gd name="T8" fmla="*/ 56 w 339"/>
                  <a:gd name="T9" fmla="*/ 50 h 106"/>
                  <a:gd name="T10" fmla="*/ 86 w 339"/>
                  <a:gd name="T11" fmla="*/ 19 h 106"/>
                  <a:gd name="T12" fmla="*/ 107 w 339"/>
                  <a:gd name="T13" fmla="*/ 50 h 106"/>
                  <a:gd name="T14" fmla="*/ 145 w 339"/>
                  <a:gd name="T15" fmla="*/ 23 h 106"/>
                  <a:gd name="T16" fmla="*/ 160 w 339"/>
                  <a:gd name="T17" fmla="*/ 88 h 106"/>
                  <a:gd name="T18" fmla="*/ 182 w 339"/>
                  <a:gd name="T19" fmla="*/ 61 h 106"/>
                  <a:gd name="T20" fmla="*/ 197 w 339"/>
                  <a:gd name="T21" fmla="*/ 92 h 106"/>
                  <a:gd name="T22" fmla="*/ 237 w 339"/>
                  <a:gd name="T23" fmla="*/ 61 h 106"/>
                  <a:gd name="T24" fmla="*/ 260 w 339"/>
                  <a:gd name="T25" fmla="*/ 106 h 106"/>
                  <a:gd name="T26" fmla="*/ 284 w 339"/>
                  <a:gd name="T27" fmla="*/ 83 h 106"/>
                  <a:gd name="T28" fmla="*/ 300 w 339"/>
                  <a:gd name="T29" fmla="*/ 102 h 106"/>
                  <a:gd name="T30" fmla="*/ 339 w 339"/>
                  <a:gd name="T31" fmla="*/ 81 h 106"/>
                  <a:gd name="T32" fmla="*/ 334 w 339"/>
                  <a:gd name="T33" fmla="*/ 72 h 106"/>
                  <a:gd name="T34" fmla="*/ 303 w 339"/>
                  <a:gd name="T35" fmla="*/ 89 h 106"/>
                  <a:gd name="T36" fmla="*/ 286 w 339"/>
                  <a:gd name="T37" fmla="*/ 68 h 106"/>
                  <a:gd name="T38" fmla="*/ 263 w 339"/>
                  <a:gd name="T39" fmla="*/ 89 h 106"/>
                  <a:gd name="T40" fmla="*/ 240 w 339"/>
                  <a:gd name="T41" fmla="*/ 45 h 106"/>
                  <a:gd name="T42" fmla="*/ 201 w 339"/>
                  <a:gd name="T43" fmla="*/ 76 h 106"/>
                  <a:gd name="T44" fmla="*/ 186 w 339"/>
                  <a:gd name="T45" fmla="*/ 42 h 106"/>
                  <a:gd name="T46" fmla="*/ 166 w 339"/>
                  <a:gd name="T47" fmla="*/ 66 h 106"/>
                  <a:gd name="T48" fmla="*/ 152 w 339"/>
                  <a:gd name="T49" fmla="*/ 6 h 106"/>
                  <a:gd name="T50" fmla="*/ 109 w 339"/>
                  <a:gd name="T51" fmla="*/ 36 h 106"/>
                  <a:gd name="T52" fmla="*/ 87 w 339"/>
                  <a:gd name="T53" fmla="*/ 2 h 106"/>
                  <a:gd name="T54" fmla="*/ 57 w 339"/>
                  <a:gd name="T55" fmla="*/ 34 h 106"/>
                  <a:gd name="T56" fmla="*/ 32 w 339"/>
                  <a:gd name="T57" fmla="*/ 0 h 106"/>
                  <a:gd name="T58" fmla="*/ 28 w 339"/>
                  <a:gd name="T59" fmla="*/ 4 h 10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39" h="106">
                    <a:moveTo>
                      <a:pt x="28" y="4"/>
                    </a:moveTo>
                    <a:lnTo>
                      <a:pt x="0" y="26"/>
                    </a:lnTo>
                    <a:lnTo>
                      <a:pt x="6" y="35"/>
                    </a:lnTo>
                    <a:lnTo>
                      <a:pt x="31" y="15"/>
                    </a:lnTo>
                    <a:lnTo>
                      <a:pt x="56" y="50"/>
                    </a:lnTo>
                    <a:lnTo>
                      <a:pt x="86" y="19"/>
                    </a:lnTo>
                    <a:lnTo>
                      <a:pt x="107" y="50"/>
                    </a:lnTo>
                    <a:lnTo>
                      <a:pt x="145" y="23"/>
                    </a:lnTo>
                    <a:lnTo>
                      <a:pt x="160" y="88"/>
                    </a:lnTo>
                    <a:lnTo>
                      <a:pt x="182" y="61"/>
                    </a:lnTo>
                    <a:lnTo>
                      <a:pt x="197" y="92"/>
                    </a:lnTo>
                    <a:lnTo>
                      <a:pt x="237" y="61"/>
                    </a:lnTo>
                    <a:lnTo>
                      <a:pt x="260" y="106"/>
                    </a:lnTo>
                    <a:lnTo>
                      <a:pt x="284" y="83"/>
                    </a:lnTo>
                    <a:lnTo>
                      <a:pt x="300" y="102"/>
                    </a:lnTo>
                    <a:lnTo>
                      <a:pt x="339" y="81"/>
                    </a:lnTo>
                    <a:lnTo>
                      <a:pt x="334" y="72"/>
                    </a:lnTo>
                    <a:lnTo>
                      <a:pt x="303" y="89"/>
                    </a:lnTo>
                    <a:lnTo>
                      <a:pt x="286" y="68"/>
                    </a:lnTo>
                    <a:lnTo>
                      <a:pt x="263" y="89"/>
                    </a:lnTo>
                    <a:lnTo>
                      <a:pt x="240" y="45"/>
                    </a:lnTo>
                    <a:lnTo>
                      <a:pt x="201" y="76"/>
                    </a:lnTo>
                    <a:lnTo>
                      <a:pt x="186" y="42"/>
                    </a:lnTo>
                    <a:lnTo>
                      <a:pt x="166" y="66"/>
                    </a:lnTo>
                    <a:lnTo>
                      <a:pt x="152" y="6"/>
                    </a:lnTo>
                    <a:lnTo>
                      <a:pt x="109" y="36"/>
                    </a:lnTo>
                    <a:lnTo>
                      <a:pt x="87" y="2"/>
                    </a:lnTo>
                    <a:lnTo>
                      <a:pt x="57" y="34"/>
                    </a:lnTo>
                    <a:lnTo>
                      <a:pt x="32" y="0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90" name="Group 611"/>
            <p:cNvGrpSpPr/>
            <p:nvPr/>
          </p:nvGrpSpPr>
          <p:grpSpPr>
            <a:xfrm>
              <a:off x="6192647" y="3062717"/>
              <a:ext cx="506606" cy="547843"/>
              <a:chOff x="4371566" y="139492"/>
              <a:chExt cx="1166143" cy="1384609"/>
            </a:xfrm>
          </p:grpSpPr>
          <p:sp>
            <p:nvSpPr>
              <p:cNvPr id="219" name="Freeform 766"/>
              <p:cNvSpPr>
                <a:spLocks/>
              </p:cNvSpPr>
              <p:nvPr/>
            </p:nvSpPr>
            <p:spPr bwMode="auto">
              <a:xfrm>
                <a:off x="5465725" y="504445"/>
                <a:ext cx="71984" cy="1010809"/>
              </a:xfrm>
              <a:custGeom>
                <a:avLst/>
                <a:gdLst>
                  <a:gd name="T0" fmla="*/ 23 w 32"/>
                  <a:gd name="T1" fmla="*/ 0 h 487"/>
                  <a:gd name="T2" fmla="*/ 0 w 32"/>
                  <a:gd name="T3" fmla="*/ 8 h 487"/>
                  <a:gd name="T4" fmla="*/ 2 w 32"/>
                  <a:gd name="T5" fmla="*/ 355 h 487"/>
                  <a:gd name="T6" fmla="*/ 23 w 32"/>
                  <a:gd name="T7" fmla="*/ 346 h 487"/>
                  <a:gd name="T8" fmla="*/ 23 w 32"/>
                  <a:gd name="T9" fmla="*/ 0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7">
                    <a:moveTo>
                      <a:pt x="32" y="0"/>
                    </a:moveTo>
                    <a:lnTo>
                      <a:pt x="0" y="11"/>
                    </a:lnTo>
                    <a:lnTo>
                      <a:pt x="2" y="487"/>
                    </a:lnTo>
                    <a:lnTo>
                      <a:pt x="32" y="47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A6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0" name="Freeform 773"/>
              <p:cNvSpPr>
                <a:spLocks/>
              </p:cNvSpPr>
              <p:nvPr/>
            </p:nvSpPr>
            <p:spPr bwMode="auto">
              <a:xfrm>
                <a:off x="4378765" y="161610"/>
                <a:ext cx="1096558" cy="1353644"/>
              </a:xfrm>
              <a:custGeom>
                <a:avLst/>
                <a:gdLst>
                  <a:gd name="T0" fmla="*/ 0 w 485"/>
                  <a:gd name="T1" fmla="*/ 0 h 652"/>
                  <a:gd name="T2" fmla="*/ 0 w 485"/>
                  <a:gd name="T3" fmla="*/ 347 h 652"/>
                  <a:gd name="T4" fmla="*/ 361 w 485"/>
                  <a:gd name="T5" fmla="*/ 475 h 652"/>
                  <a:gd name="T6" fmla="*/ 359 w 485"/>
                  <a:gd name="T7" fmla="*/ 128 h 652"/>
                  <a:gd name="T8" fmla="*/ 0 w 485"/>
                  <a:gd name="T9" fmla="*/ 0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5" h="652">
                    <a:moveTo>
                      <a:pt x="0" y="0"/>
                    </a:moveTo>
                    <a:lnTo>
                      <a:pt x="0" y="476"/>
                    </a:lnTo>
                    <a:lnTo>
                      <a:pt x="485" y="652"/>
                    </a:lnTo>
                    <a:lnTo>
                      <a:pt x="483" y="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1" name="Freeform 778"/>
              <p:cNvSpPr>
                <a:spLocks/>
              </p:cNvSpPr>
              <p:nvPr/>
            </p:nvSpPr>
            <p:spPr bwMode="auto">
              <a:xfrm>
                <a:off x="4371566" y="139492"/>
                <a:ext cx="1166143" cy="391495"/>
              </a:xfrm>
              <a:custGeom>
                <a:avLst/>
                <a:gdLst>
                  <a:gd name="T0" fmla="*/ 380 w 517"/>
                  <a:gd name="T1" fmla="*/ 127 h 189"/>
                  <a:gd name="T2" fmla="*/ 358 w 517"/>
                  <a:gd name="T3" fmla="*/ 136 h 189"/>
                  <a:gd name="T4" fmla="*/ 0 w 517"/>
                  <a:gd name="T5" fmla="*/ 7 h 189"/>
                  <a:gd name="T6" fmla="*/ 26 w 517"/>
                  <a:gd name="T7" fmla="*/ 0 h 189"/>
                  <a:gd name="T8" fmla="*/ 380 w 517"/>
                  <a:gd name="T9" fmla="*/ 127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7" h="189">
                    <a:moveTo>
                      <a:pt x="517" y="176"/>
                    </a:moveTo>
                    <a:lnTo>
                      <a:pt x="487" y="189"/>
                    </a:lnTo>
                    <a:lnTo>
                      <a:pt x="0" y="12"/>
                    </a:lnTo>
                    <a:lnTo>
                      <a:pt x="36" y="0"/>
                    </a:lnTo>
                    <a:lnTo>
                      <a:pt x="517" y="176"/>
                    </a:lnTo>
                    <a:close/>
                  </a:path>
                </a:pathLst>
              </a:custGeom>
              <a:solidFill>
                <a:srgbClr val="FDC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2" name="Freeform 917"/>
              <p:cNvSpPr>
                <a:spLocks/>
              </p:cNvSpPr>
              <p:nvPr/>
            </p:nvSpPr>
            <p:spPr bwMode="white">
              <a:xfrm>
                <a:off x="4465146" y="285473"/>
                <a:ext cx="923796" cy="1112553"/>
              </a:xfrm>
              <a:custGeom>
                <a:avLst/>
                <a:gdLst>
                  <a:gd name="T0" fmla="*/ 0 w 385"/>
                  <a:gd name="T1" fmla="*/ 8 h 503"/>
                  <a:gd name="T2" fmla="*/ 0 w 385"/>
                  <a:gd name="T3" fmla="*/ 361 h 503"/>
                  <a:gd name="T4" fmla="*/ 385 w 385"/>
                  <a:gd name="T5" fmla="*/ 503 h 503"/>
                  <a:gd name="T6" fmla="*/ 384 w 385"/>
                  <a:gd name="T7" fmla="*/ 141 h 503"/>
                  <a:gd name="T8" fmla="*/ 0 w 385"/>
                  <a:gd name="T9" fmla="*/ 0 h 503"/>
                  <a:gd name="T10" fmla="*/ 0 w 385"/>
                  <a:gd name="T11" fmla="*/ 8 h 5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5" h="503">
                    <a:moveTo>
                      <a:pt x="0" y="8"/>
                    </a:moveTo>
                    <a:lnTo>
                      <a:pt x="0" y="361"/>
                    </a:lnTo>
                    <a:lnTo>
                      <a:pt x="385" y="503"/>
                    </a:lnTo>
                    <a:lnTo>
                      <a:pt x="384" y="141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3" name="Freeform 918"/>
              <p:cNvSpPr>
                <a:spLocks/>
              </p:cNvSpPr>
              <p:nvPr/>
            </p:nvSpPr>
            <p:spPr bwMode="auto">
              <a:xfrm>
                <a:off x="4491540" y="320863"/>
                <a:ext cx="871008" cy="1041775"/>
              </a:xfrm>
              <a:custGeom>
                <a:avLst/>
                <a:gdLst>
                  <a:gd name="T0" fmla="*/ 0 w 363"/>
                  <a:gd name="T1" fmla="*/ 0 h 471"/>
                  <a:gd name="T2" fmla="*/ 362 w 363"/>
                  <a:gd name="T3" fmla="*/ 133 h 471"/>
                  <a:gd name="T4" fmla="*/ 363 w 363"/>
                  <a:gd name="T5" fmla="*/ 471 h 471"/>
                  <a:gd name="T6" fmla="*/ 0 w 363"/>
                  <a:gd name="T7" fmla="*/ 337 h 471"/>
                  <a:gd name="T8" fmla="*/ 0 w 363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3" h="471">
                    <a:moveTo>
                      <a:pt x="0" y="0"/>
                    </a:moveTo>
                    <a:lnTo>
                      <a:pt x="362" y="133"/>
                    </a:lnTo>
                    <a:lnTo>
                      <a:pt x="363" y="471"/>
                    </a:lnTo>
                    <a:lnTo>
                      <a:pt x="0" y="3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4" name="Freeform 919"/>
              <p:cNvSpPr>
                <a:spLocks/>
              </p:cNvSpPr>
              <p:nvPr/>
            </p:nvSpPr>
            <p:spPr bwMode="auto">
              <a:xfrm>
                <a:off x="5184987" y="1521889"/>
                <a:ext cx="4799" cy="221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Freeform 920"/>
              <p:cNvSpPr>
                <a:spLocks/>
              </p:cNvSpPr>
              <p:nvPr/>
            </p:nvSpPr>
            <p:spPr bwMode="auto">
              <a:xfrm>
                <a:off x="4551527" y="488962"/>
                <a:ext cx="357521" cy="362741"/>
              </a:xfrm>
              <a:custGeom>
                <a:avLst/>
                <a:gdLst>
                  <a:gd name="T0" fmla="*/ 75 w 149"/>
                  <a:gd name="T1" fmla="*/ 113 h 164"/>
                  <a:gd name="T2" fmla="*/ 84 w 149"/>
                  <a:gd name="T3" fmla="*/ 116 h 164"/>
                  <a:gd name="T4" fmla="*/ 92 w 149"/>
                  <a:gd name="T5" fmla="*/ 121 h 164"/>
                  <a:gd name="T6" fmla="*/ 100 w 149"/>
                  <a:gd name="T7" fmla="*/ 127 h 164"/>
                  <a:gd name="T8" fmla="*/ 108 w 149"/>
                  <a:gd name="T9" fmla="*/ 133 h 164"/>
                  <a:gd name="T10" fmla="*/ 116 w 149"/>
                  <a:gd name="T11" fmla="*/ 139 h 164"/>
                  <a:gd name="T12" fmla="*/ 122 w 149"/>
                  <a:gd name="T13" fmla="*/ 148 h 164"/>
                  <a:gd name="T14" fmla="*/ 129 w 149"/>
                  <a:gd name="T15" fmla="*/ 155 h 164"/>
                  <a:gd name="T16" fmla="*/ 135 w 149"/>
                  <a:gd name="T17" fmla="*/ 164 h 164"/>
                  <a:gd name="T18" fmla="*/ 138 w 149"/>
                  <a:gd name="T19" fmla="*/ 160 h 164"/>
                  <a:gd name="T20" fmla="*/ 141 w 149"/>
                  <a:gd name="T21" fmla="*/ 155 h 164"/>
                  <a:gd name="T22" fmla="*/ 143 w 149"/>
                  <a:gd name="T23" fmla="*/ 150 h 164"/>
                  <a:gd name="T24" fmla="*/ 146 w 149"/>
                  <a:gd name="T25" fmla="*/ 144 h 164"/>
                  <a:gd name="T26" fmla="*/ 147 w 149"/>
                  <a:gd name="T27" fmla="*/ 139 h 164"/>
                  <a:gd name="T28" fmla="*/ 148 w 149"/>
                  <a:gd name="T29" fmla="*/ 132 h 164"/>
                  <a:gd name="T30" fmla="*/ 149 w 149"/>
                  <a:gd name="T31" fmla="*/ 125 h 164"/>
                  <a:gd name="T32" fmla="*/ 149 w 149"/>
                  <a:gd name="T33" fmla="*/ 118 h 164"/>
                  <a:gd name="T34" fmla="*/ 149 w 149"/>
                  <a:gd name="T35" fmla="*/ 109 h 164"/>
                  <a:gd name="T36" fmla="*/ 148 w 149"/>
                  <a:gd name="T37" fmla="*/ 100 h 164"/>
                  <a:gd name="T38" fmla="*/ 146 w 149"/>
                  <a:gd name="T39" fmla="*/ 91 h 164"/>
                  <a:gd name="T40" fmla="*/ 144 w 149"/>
                  <a:gd name="T41" fmla="*/ 82 h 164"/>
                  <a:gd name="T42" fmla="*/ 141 w 149"/>
                  <a:gd name="T43" fmla="*/ 74 h 164"/>
                  <a:gd name="T44" fmla="*/ 137 w 149"/>
                  <a:gd name="T45" fmla="*/ 64 h 164"/>
                  <a:gd name="T46" fmla="*/ 132 w 149"/>
                  <a:gd name="T47" fmla="*/ 57 h 164"/>
                  <a:gd name="T48" fmla="*/ 128 w 149"/>
                  <a:gd name="T49" fmla="*/ 48 h 164"/>
                  <a:gd name="T50" fmla="*/ 122 w 149"/>
                  <a:gd name="T51" fmla="*/ 41 h 164"/>
                  <a:gd name="T52" fmla="*/ 117 w 149"/>
                  <a:gd name="T53" fmla="*/ 34 h 164"/>
                  <a:gd name="T54" fmla="*/ 111 w 149"/>
                  <a:gd name="T55" fmla="*/ 28 h 164"/>
                  <a:gd name="T56" fmla="*/ 105 w 149"/>
                  <a:gd name="T57" fmla="*/ 21 h 164"/>
                  <a:gd name="T58" fmla="*/ 97 w 149"/>
                  <a:gd name="T59" fmla="*/ 16 h 164"/>
                  <a:gd name="T60" fmla="*/ 91 w 149"/>
                  <a:gd name="T61" fmla="*/ 11 h 164"/>
                  <a:gd name="T62" fmla="*/ 83 w 149"/>
                  <a:gd name="T63" fmla="*/ 7 h 164"/>
                  <a:gd name="T64" fmla="*/ 76 w 149"/>
                  <a:gd name="T65" fmla="*/ 4 h 164"/>
                  <a:gd name="T66" fmla="*/ 68 w 149"/>
                  <a:gd name="T67" fmla="*/ 2 h 164"/>
                  <a:gd name="T68" fmla="*/ 60 w 149"/>
                  <a:gd name="T69" fmla="*/ 0 h 164"/>
                  <a:gd name="T70" fmla="*/ 53 w 149"/>
                  <a:gd name="T71" fmla="*/ 0 h 164"/>
                  <a:gd name="T72" fmla="*/ 46 w 149"/>
                  <a:gd name="T73" fmla="*/ 0 h 164"/>
                  <a:gd name="T74" fmla="*/ 40 w 149"/>
                  <a:gd name="T75" fmla="*/ 2 h 164"/>
                  <a:gd name="T76" fmla="*/ 34 w 149"/>
                  <a:gd name="T77" fmla="*/ 3 h 164"/>
                  <a:gd name="T78" fmla="*/ 28 w 149"/>
                  <a:gd name="T79" fmla="*/ 7 h 164"/>
                  <a:gd name="T80" fmla="*/ 23 w 149"/>
                  <a:gd name="T81" fmla="*/ 10 h 164"/>
                  <a:gd name="T82" fmla="*/ 18 w 149"/>
                  <a:gd name="T83" fmla="*/ 15 h 164"/>
                  <a:gd name="T84" fmla="*/ 14 w 149"/>
                  <a:gd name="T85" fmla="*/ 20 h 164"/>
                  <a:gd name="T86" fmla="*/ 10 w 149"/>
                  <a:gd name="T87" fmla="*/ 26 h 164"/>
                  <a:gd name="T88" fmla="*/ 6 w 149"/>
                  <a:gd name="T89" fmla="*/ 33 h 164"/>
                  <a:gd name="T90" fmla="*/ 4 w 149"/>
                  <a:gd name="T91" fmla="*/ 39 h 164"/>
                  <a:gd name="T92" fmla="*/ 2 w 149"/>
                  <a:gd name="T93" fmla="*/ 47 h 164"/>
                  <a:gd name="T94" fmla="*/ 1 w 149"/>
                  <a:gd name="T95" fmla="*/ 55 h 164"/>
                  <a:gd name="T96" fmla="*/ 0 w 149"/>
                  <a:gd name="T97" fmla="*/ 64 h 164"/>
                  <a:gd name="T98" fmla="*/ 1 w 149"/>
                  <a:gd name="T99" fmla="*/ 79 h 164"/>
                  <a:gd name="T100" fmla="*/ 5 w 149"/>
                  <a:gd name="T101" fmla="*/ 94 h 164"/>
                  <a:gd name="T102" fmla="*/ 9 w 149"/>
                  <a:gd name="T103" fmla="*/ 108 h 164"/>
                  <a:gd name="T104" fmla="*/ 15 w 149"/>
                  <a:gd name="T105" fmla="*/ 121 h 164"/>
                  <a:gd name="T106" fmla="*/ 20 w 149"/>
                  <a:gd name="T107" fmla="*/ 117 h 164"/>
                  <a:gd name="T108" fmla="*/ 27 w 149"/>
                  <a:gd name="T109" fmla="*/ 113 h 164"/>
                  <a:gd name="T110" fmla="*/ 35 w 149"/>
                  <a:gd name="T111" fmla="*/ 110 h 164"/>
                  <a:gd name="T112" fmla="*/ 41 w 149"/>
                  <a:gd name="T113" fmla="*/ 109 h 164"/>
                  <a:gd name="T114" fmla="*/ 50 w 149"/>
                  <a:gd name="T115" fmla="*/ 109 h 164"/>
                  <a:gd name="T116" fmla="*/ 58 w 149"/>
                  <a:gd name="T117" fmla="*/ 109 h 164"/>
                  <a:gd name="T118" fmla="*/ 66 w 149"/>
                  <a:gd name="T119" fmla="*/ 110 h 164"/>
                  <a:gd name="T120" fmla="*/ 75 w 149"/>
                  <a:gd name="T121" fmla="*/ 113 h 16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49" h="164">
                    <a:moveTo>
                      <a:pt x="75" y="113"/>
                    </a:moveTo>
                    <a:lnTo>
                      <a:pt x="84" y="116"/>
                    </a:lnTo>
                    <a:lnTo>
                      <a:pt x="92" y="121"/>
                    </a:lnTo>
                    <a:lnTo>
                      <a:pt x="100" y="127"/>
                    </a:lnTo>
                    <a:lnTo>
                      <a:pt x="108" y="133"/>
                    </a:lnTo>
                    <a:lnTo>
                      <a:pt x="116" y="139"/>
                    </a:lnTo>
                    <a:lnTo>
                      <a:pt x="122" y="148"/>
                    </a:lnTo>
                    <a:lnTo>
                      <a:pt x="129" y="155"/>
                    </a:lnTo>
                    <a:lnTo>
                      <a:pt x="135" y="164"/>
                    </a:lnTo>
                    <a:lnTo>
                      <a:pt x="138" y="160"/>
                    </a:lnTo>
                    <a:lnTo>
                      <a:pt x="141" y="155"/>
                    </a:lnTo>
                    <a:lnTo>
                      <a:pt x="143" y="150"/>
                    </a:lnTo>
                    <a:lnTo>
                      <a:pt x="146" y="144"/>
                    </a:lnTo>
                    <a:lnTo>
                      <a:pt x="147" y="139"/>
                    </a:lnTo>
                    <a:lnTo>
                      <a:pt x="148" y="132"/>
                    </a:lnTo>
                    <a:lnTo>
                      <a:pt x="149" y="125"/>
                    </a:lnTo>
                    <a:lnTo>
                      <a:pt x="149" y="118"/>
                    </a:lnTo>
                    <a:lnTo>
                      <a:pt x="149" y="109"/>
                    </a:lnTo>
                    <a:lnTo>
                      <a:pt x="148" y="100"/>
                    </a:lnTo>
                    <a:lnTo>
                      <a:pt x="146" y="91"/>
                    </a:lnTo>
                    <a:lnTo>
                      <a:pt x="144" y="82"/>
                    </a:lnTo>
                    <a:lnTo>
                      <a:pt x="141" y="74"/>
                    </a:lnTo>
                    <a:lnTo>
                      <a:pt x="137" y="64"/>
                    </a:lnTo>
                    <a:lnTo>
                      <a:pt x="132" y="57"/>
                    </a:lnTo>
                    <a:lnTo>
                      <a:pt x="128" y="48"/>
                    </a:lnTo>
                    <a:lnTo>
                      <a:pt x="122" y="41"/>
                    </a:lnTo>
                    <a:lnTo>
                      <a:pt x="117" y="34"/>
                    </a:lnTo>
                    <a:lnTo>
                      <a:pt x="111" y="28"/>
                    </a:lnTo>
                    <a:lnTo>
                      <a:pt x="105" y="21"/>
                    </a:lnTo>
                    <a:lnTo>
                      <a:pt x="97" y="16"/>
                    </a:lnTo>
                    <a:lnTo>
                      <a:pt x="91" y="11"/>
                    </a:lnTo>
                    <a:lnTo>
                      <a:pt x="83" y="7"/>
                    </a:lnTo>
                    <a:lnTo>
                      <a:pt x="76" y="4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0" y="2"/>
                    </a:lnTo>
                    <a:lnTo>
                      <a:pt x="34" y="3"/>
                    </a:lnTo>
                    <a:lnTo>
                      <a:pt x="28" y="7"/>
                    </a:lnTo>
                    <a:lnTo>
                      <a:pt x="23" y="10"/>
                    </a:lnTo>
                    <a:lnTo>
                      <a:pt x="18" y="15"/>
                    </a:lnTo>
                    <a:lnTo>
                      <a:pt x="14" y="20"/>
                    </a:lnTo>
                    <a:lnTo>
                      <a:pt x="10" y="26"/>
                    </a:lnTo>
                    <a:lnTo>
                      <a:pt x="6" y="33"/>
                    </a:lnTo>
                    <a:lnTo>
                      <a:pt x="4" y="39"/>
                    </a:lnTo>
                    <a:lnTo>
                      <a:pt x="2" y="47"/>
                    </a:lnTo>
                    <a:lnTo>
                      <a:pt x="1" y="55"/>
                    </a:lnTo>
                    <a:lnTo>
                      <a:pt x="0" y="64"/>
                    </a:lnTo>
                    <a:lnTo>
                      <a:pt x="1" y="79"/>
                    </a:lnTo>
                    <a:lnTo>
                      <a:pt x="5" y="94"/>
                    </a:lnTo>
                    <a:lnTo>
                      <a:pt x="9" y="108"/>
                    </a:lnTo>
                    <a:lnTo>
                      <a:pt x="15" y="121"/>
                    </a:lnTo>
                    <a:lnTo>
                      <a:pt x="20" y="117"/>
                    </a:lnTo>
                    <a:lnTo>
                      <a:pt x="27" y="113"/>
                    </a:lnTo>
                    <a:lnTo>
                      <a:pt x="35" y="110"/>
                    </a:lnTo>
                    <a:lnTo>
                      <a:pt x="41" y="109"/>
                    </a:lnTo>
                    <a:lnTo>
                      <a:pt x="50" y="109"/>
                    </a:lnTo>
                    <a:lnTo>
                      <a:pt x="58" y="109"/>
                    </a:lnTo>
                    <a:lnTo>
                      <a:pt x="66" y="110"/>
                    </a:lnTo>
                    <a:lnTo>
                      <a:pt x="75" y="1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226" name="Group 92"/>
              <p:cNvGrpSpPr>
                <a:grpSpLocks/>
              </p:cNvGrpSpPr>
              <p:nvPr/>
            </p:nvGrpSpPr>
            <p:grpSpPr bwMode="auto">
              <a:xfrm>
                <a:off x="4580320" y="522140"/>
                <a:ext cx="307132" cy="218972"/>
                <a:chOff x="2926" y="3335"/>
                <a:chExt cx="128" cy="99"/>
              </a:xfrm>
            </p:grpSpPr>
            <p:sp>
              <p:nvSpPr>
                <p:cNvPr id="238" name="Freeform 921"/>
                <p:cNvSpPr>
                  <a:spLocks/>
                </p:cNvSpPr>
                <p:nvPr/>
              </p:nvSpPr>
              <p:spPr bwMode="white">
                <a:xfrm>
                  <a:off x="2926" y="3387"/>
                  <a:ext cx="15" cy="8"/>
                </a:xfrm>
                <a:custGeom>
                  <a:avLst/>
                  <a:gdLst>
                    <a:gd name="T0" fmla="*/ 15 w 15"/>
                    <a:gd name="T1" fmla="*/ 5 h 8"/>
                    <a:gd name="T2" fmla="*/ 0 w 15"/>
                    <a:gd name="T3" fmla="*/ 0 h 8"/>
                    <a:gd name="T4" fmla="*/ 0 w 15"/>
                    <a:gd name="T5" fmla="*/ 3 h 8"/>
                    <a:gd name="T6" fmla="*/ 15 w 15"/>
                    <a:gd name="T7" fmla="*/ 8 h 8"/>
                    <a:gd name="T8" fmla="*/ 15 w 15"/>
                    <a:gd name="T9" fmla="*/ 5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15" y="5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5" y="8"/>
                      </a:ln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9" name="Freeform 922"/>
                <p:cNvSpPr>
                  <a:spLocks/>
                </p:cNvSpPr>
                <p:nvPr/>
              </p:nvSpPr>
              <p:spPr bwMode="white">
                <a:xfrm>
                  <a:off x="2944" y="3341"/>
                  <a:ext cx="12" cy="17"/>
                </a:xfrm>
                <a:custGeom>
                  <a:avLst/>
                  <a:gdLst>
                    <a:gd name="T0" fmla="*/ 12 w 12"/>
                    <a:gd name="T1" fmla="*/ 16 h 17"/>
                    <a:gd name="T2" fmla="*/ 2 w 12"/>
                    <a:gd name="T3" fmla="*/ 0 h 17"/>
                    <a:gd name="T4" fmla="*/ 0 w 12"/>
                    <a:gd name="T5" fmla="*/ 2 h 17"/>
                    <a:gd name="T6" fmla="*/ 10 w 12"/>
                    <a:gd name="T7" fmla="*/ 17 h 17"/>
                    <a:gd name="T8" fmla="*/ 12 w 12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17">
                      <a:moveTo>
                        <a:pt x="12" y="16"/>
                      </a:move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10" y="17"/>
                      </a:lnTo>
                      <a:lnTo>
                        <a:pt x="12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40" name="Freeform 923"/>
                <p:cNvSpPr>
                  <a:spLocks/>
                </p:cNvSpPr>
                <p:nvPr/>
              </p:nvSpPr>
              <p:spPr bwMode="white">
                <a:xfrm>
                  <a:off x="2989" y="3335"/>
                  <a:ext cx="2" cy="18"/>
                </a:xfrm>
                <a:custGeom>
                  <a:avLst/>
                  <a:gdLst>
                    <a:gd name="T0" fmla="*/ 2 w 2"/>
                    <a:gd name="T1" fmla="*/ 18 h 18"/>
                    <a:gd name="T2" fmla="*/ 2 w 2"/>
                    <a:gd name="T3" fmla="*/ 1 h 18"/>
                    <a:gd name="T4" fmla="*/ 0 w 2"/>
                    <a:gd name="T5" fmla="*/ 0 h 18"/>
                    <a:gd name="T6" fmla="*/ 0 w 2"/>
                    <a:gd name="T7" fmla="*/ 18 h 18"/>
                    <a:gd name="T8" fmla="*/ 2 w 2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8">
                      <a:moveTo>
                        <a:pt x="2" y="18"/>
                      </a:move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41" name="Freeform 924"/>
                <p:cNvSpPr>
                  <a:spLocks/>
                </p:cNvSpPr>
                <p:nvPr/>
              </p:nvSpPr>
              <p:spPr bwMode="white">
                <a:xfrm>
                  <a:off x="3024" y="3372"/>
                  <a:ext cx="12" cy="12"/>
                </a:xfrm>
                <a:custGeom>
                  <a:avLst/>
                  <a:gdLst>
                    <a:gd name="T0" fmla="*/ 1 w 12"/>
                    <a:gd name="T1" fmla="*/ 12 h 12"/>
                    <a:gd name="T2" fmla="*/ 12 w 12"/>
                    <a:gd name="T3" fmla="*/ 3 h 12"/>
                    <a:gd name="T4" fmla="*/ 11 w 12"/>
                    <a:gd name="T5" fmla="*/ 0 h 12"/>
                    <a:gd name="T6" fmla="*/ 0 w 12"/>
                    <a:gd name="T7" fmla="*/ 8 h 12"/>
                    <a:gd name="T8" fmla="*/ 1 w 12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" y="12"/>
                      </a:moveTo>
                      <a:lnTo>
                        <a:pt x="12" y="3"/>
                      </a:lnTo>
                      <a:lnTo>
                        <a:pt x="11" y="0"/>
                      </a:lnTo>
                      <a:lnTo>
                        <a:pt x="0" y="8"/>
                      </a:ln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42" name="Freeform 925"/>
                <p:cNvSpPr>
                  <a:spLocks/>
                </p:cNvSpPr>
                <p:nvPr/>
              </p:nvSpPr>
              <p:spPr bwMode="white">
                <a:xfrm>
                  <a:off x="3040" y="3426"/>
                  <a:ext cx="14" cy="8"/>
                </a:xfrm>
                <a:custGeom>
                  <a:avLst/>
                  <a:gdLst>
                    <a:gd name="T0" fmla="*/ 0 w 14"/>
                    <a:gd name="T1" fmla="*/ 3 h 8"/>
                    <a:gd name="T2" fmla="*/ 14 w 14"/>
                    <a:gd name="T3" fmla="*/ 8 h 8"/>
                    <a:gd name="T4" fmla="*/ 14 w 14"/>
                    <a:gd name="T5" fmla="*/ 6 h 8"/>
                    <a:gd name="T6" fmla="*/ 0 w 14"/>
                    <a:gd name="T7" fmla="*/ 0 h 8"/>
                    <a:gd name="T8" fmla="*/ 0 w 14"/>
                    <a:gd name="T9" fmla="*/ 3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0" y="3"/>
                      </a:moveTo>
                      <a:lnTo>
                        <a:pt x="14" y="8"/>
                      </a:lnTo>
                      <a:lnTo>
                        <a:pt x="14" y="6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27" name="Freeform 926"/>
              <p:cNvSpPr>
                <a:spLocks/>
              </p:cNvSpPr>
              <p:nvPr/>
            </p:nvSpPr>
            <p:spPr bwMode="auto">
              <a:xfrm>
                <a:off x="4714691" y="561953"/>
                <a:ext cx="105577" cy="161464"/>
              </a:xfrm>
              <a:custGeom>
                <a:avLst/>
                <a:gdLst>
                  <a:gd name="T0" fmla="*/ 13 w 44"/>
                  <a:gd name="T1" fmla="*/ 60 h 73"/>
                  <a:gd name="T2" fmla="*/ 44 w 44"/>
                  <a:gd name="T3" fmla="*/ 3 h 73"/>
                  <a:gd name="T4" fmla="*/ 40 w 44"/>
                  <a:gd name="T5" fmla="*/ 0 h 73"/>
                  <a:gd name="T6" fmla="*/ 9 w 44"/>
                  <a:gd name="T7" fmla="*/ 56 h 73"/>
                  <a:gd name="T8" fmla="*/ 8 w 44"/>
                  <a:gd name="T9" fmla="*/ 56 h 73"/>
                  <a:gd name="T10" fmla="*/ 6 w 44"/>
                  <a:gd name="T11" fmla="*/ 55 h 73"/>
                  <a:gd name="T12" fmla="*/ 3 w 44"/>
                  <a:gd name="T13" fmla="*/ 56 h 73"/>
                  <a:gd name="T14" fmla="*/ 1 w 44"/>
                  <a:gd name="T15" fmla="*/ 57 h 73"/>
                  <a:gd name="T16" fmla="*/ 0 w 44"/>
                  <a:gd name="T17" fmla="*/ 61 h 73"/>
                  <a:gd name="T18" fmla="*/ 0 w 44"/>
                  <a:gd name="T19" fmla="*/ 64 h 73"/>
                  <a:gd name="T20" fmla="*/ 2 w 44"/>
                  <a:gd name="T21" fmla="*/ 67 h 73"/>
                  <a:gd name="T22" fmla="*/ 3 w 44"/>
                  <a:gd name="T23" fmla="*/ 71 h 73"/>
                  <a:gd name="T24" fmla="*/ 7 w 44"/>
                  <a:gd name="T25" fmla="*/ 72 h 73"/>
                  <a:gd name="T26" fmla="*/ 9 w 44"/>
                  <a:gd name="T27" fmla="*/ 73 h 73"/>
                  <a:gd name="T28" fmla="*/ 12 w 44"/>
                  <a:gd name="T29" fmla="*/ 73 h 73"/>
                  <a:gd name="T30" fmla="*/ 14 w 44"/>
                  <a:gd name="T31" fmla="*/ 71 h 73"/>
                  <a:gd name="T32" fmla="*/ 15 w 44"/>
                  <a:gd name="T33" fmla="*/ 68 h 73"/>
                  <a:gd name="T34" fmla="*/ 14 w 44"/>
                  <a:gd name="T35" fmla="*/ 64 h 73"/>
                  <a:gd name="T36" fmla="*/ 13 w 44"/>
                  <a:gd name="T37" fmla="*/ 60 h 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73">
                    <a:moveTo>
                      <a:pt x="13" y="60"/>
                    </a:moveTo>
                    <a:lnTo>
                      <a:pt x="44" y="3"/>
                    </a:lnTo>
                    <a:lnTo>
                      <a:pt x="40" y="0"/>
                    </a:lnTo>
                    <a:lnTo>
                      <a:pt x="9" y="56"/>
                    </a:lnTo>
                    <a:lnTo>
                      <a:pt x="8" y="56"/>
                    </a:lnTo>
                    <a:lnTo>
                      <a:pt x="6" y="55"/>
                    </a:lnTo>
                    <a:lnTo>
                      <a:pt x="3" y="56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2" y="67"/>
                    </a:lnTo>
                    <a:lnTo>
                      <a:pt x="3" y="71"/>
                    </a:lnTo>
                    <a:lnTo>
                      <a:pt x="7" y="72"/>
                    </a:lnTo>
                    <a:lnTo>
                      <a:pt x="9" y="73"/>
                    </a:lnTo>
                    <a:lnTo>
                      <a:pt x="12" y="73"/>
                    </a:lnTo>
                    <a:lnTo>
                      <a:pt x="14" y="71"/>
                    </a:lnTo>
                    <a:lnTo>
                      <a:pt x="15" y="68"/>
                    </a:lnTo>
                    <a:lnTo>
                      <a:pt x="14" y="64"/>
                    </a:lnTo>
                    <a:lnTo>
                      <a:pt x="13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228" name="Group 87"/>
              <p:cNvGrpSpPr>
                <a:grpSpLocks/>
              </p:cNvGrpSpPr>
              <p:nvPr/>
            </p:nvGrpSpPr>
            <p:grpSpPr bwMode="auto">
              <a:xfrm>
                <a:off x="4539529" y="615037"/>
                <a:ext cx="763032" cy="670186"/>
                <a:chOff x="2909" y="3377"/>
                <a:chExt cx="318" cy="303"/>
              </a:xfrm>
            </p:grpSpPr>
            <p:sp>
              <p:nvSpPr>
                <p:cNvPr id="230" name="Freeform 927"/>
                <p:cNvSpPr>
                  <a:spLocks/>
                </p:cNvSpPr>
                <p:nvPr/>
              </p:nvSpPr>
              <p:spPr bwMode="white">
                <a:xfrm>
                  <a:off x="2910" y="3465"/>
                  <a:ext cx="317" cy="135"/>
                </a:xfrm>
                <a:custGeom>
                  <a:avLst/>
                  <a:gdLst>
                    <a:gd name="T0" fmla="*/ 317 w 317"/>
                    <a:gd name="T1" fmla="*/ 115 h 135"/>
                    <a:gd name="T2" fmla="*/ 0 w 317"/>
                    <a:gd name="T3" fmla="*/ 0 h 135"/>
                    <a:gd name="T4" fmla="*/ 0 w 317"/>
                    <a:gd name="T5" fmla="*/ 20 h 135"/>
                    <a:gd name="T6" fmla="*/ 317 w 317"/>
                    <a:gd name="T7" fmla="*/ 135 h 135"/>
                    <a:gd name="T8" fmla="*/ 317 w 317"/>
                    <a:gd name="T9" fmla="*/ 11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35">
                      <a:moveTo>
                        <a:pt x="317" y="115"/>
                      </a:move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317" y="135"/>
                      </a:lnTo>
                      <a:lnTo>
                        <a:pt x="317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1" name="Freeform 928"/>
                <p:cNvSpPr>
                  <a:spLocks/>
                </p:cNvSpPr>
                <p:nvPr/>
              </p:nvSpPr>
              <p:spPr bwMode="white">
                <a:xfrm>
                  <a:off x="2910" y="3489"/>
                  <a:ext cx="317" cy="140"/>
                </a:xfrm>
                <a:custGeom>
                  <a:avLst/>
                  <a:gdLst>
                    <a:gd name="T0" fmla="*/ 317 w 317"/>
                    <a:gd name="T1" fmla="*/ 115 h 140"/>
                    <a:gd name="T2" fmla="*/ 0 w 317"/>
                    <a:gd name="T3" fmla="*/ 0 h 140"/>
                    <a:gd name="T4" fmla="*/ 0 w 317"/>
                    <a:gd name="T5" fmla="*/ 25 h 140"/>
                    <a:gd name="T6" fmla="*/ 317 w 317"/>
                    <a:gd name="T7" fmla="*/ 140 h 140"/>
                    <a:gd name="T8" fmla="*/ 317 w 317"/>
                    <a:gd name="T9" fmla="*/ 115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0">
                      <a:moveTo>
                        <a:pt x="317" y="115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317" y="140"/>
                      </a:lnTo>
                      <a:lnTo>
                        <a:pt x="317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2" name="Freeform 929"/>
                <p:cNvSpPr>
                  <a:spLocks/>
                </p:cNvSpPr>
                <p:nvPr/>
              </p:nvSpPr>
              <p:spPr bwMode="white">
                <a:xfrm>
                  <a:off x="2909" y="3518"/>
                  <a:ext cx="318" cy="140"/>
                </a:xfrm>
                <a:custGeom>
                  <a:avLst/>
                  <a:gdLst>
                    <a:gd name="T0" fmla="*/ 1 w 318"/>
                    <a:gd name="T1" fmla="*/ 0 h 140"/>
                    <a:gd name="T2" fmla="*/ 0 w 318"/>
                    <a:gd name="T3" fmla="*/ 25 h 140"/>
                    <a:gd name="T4" fmla="*/ 317 w 318"/>
                    <a:gd name="T5" fmla="*/ 140 h 140"/>
                    <a:gd name="T6" fmla="*/ 318 w 318"/>
                    <a:gd name="T7" fmla="*/ 115 h 140"/>
                    <a:gd name="T8" fmla="*/ 1 w 318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8" h="140">
                      <a:moveTo>
                        <a:pt x="1" y="0"/>
                      </a:moveTo>
                      <a:lnTo>
                        <a:pt x="0" y="25"/>
                      </a:lnTo>
                      <a:lnTo>
                        <a:pt x="317" y="140"/>
                      </a:lnTo>
                      <a:lnTo>
                        <a:pt x="318" y="11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3" name="Freeform 930"/>
                <p:cNvSpPr>
                  <a:spLocks/>
                </p:cNvSpPr>
                <p:nvPr/>
              </p:nvSpPr>
              <p:spPr bwMode="white">
                <a:xfrm>
                  <a:off x="2909" y="3547"/>
                  <a:ext cx="317" cy="133"/>
                </a:xfrm>
                <a:custGeom>
                  <a:avLst/>
                  <a:gdLst>
                    <a:gd name="T0" fmla="*/ 0 w 317"/>
                    <a:gd name="T1" fmla="*/ 19 h 133"/>
                    <a:gd name="T2" fmla="*/ 317 w 317"/>
                    <a:gd name="T3" fmla="*/ 133 h 133"/>
                    <a:gd name="T4" fmla="*/ 317 w 317"/>
                    <a:gd name="T5" fmla="*/ 114 h 133"/>
                    <a:gd name="T6" fmla="*/ 0 w 317"/>
                    <a:gd name="T7" fmla="*/ 0 h 133"/>
                    <a:gd name="T8" fmla="*/ 0 w 317"/>
                    <a:gd name="T9" fmla="*/ 19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33">
                      <a:moveTo>
                        <a:pt x="0" y="19"/>
                      </a:moveTo>
                      <a:lnTo>
                        <a:pt x="317" y="133"/>
                      </a:lnTo>
                      <a:lnTo>
                        <a:pt x="317" y="114"/>
                      </a:lnTo>
                      <a:lnTo>
                        <a:pt x="0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4" name="Freeform 932"/>
                <p:cNvSpPr>
                  <a:spLocks/>
                </p:cNvSpPr>
                <p:nvPr/>
              </p:nvSpPr>
              <p:spPr bwMode="white">
                <a:xfrm>
                  <a:off x="3095" y="3377"/>
                  <a:ext cx="116" cy="50"/>
                </a:xfrm>
                <a:custGeom>
                  <a:avLst/>
                  <a:gdLst>
                    <a:gd name="T0" fmla="*/ 0 w 116"/>
                    <a:gd name="T1" fmla="*/ 9 h 50"/>
                    <a:gd name="T2" fmla="*/ 113 w 116"/>
                    <a:gd name="T3" fmla="*/ 50 h 50"/>
                    <a:gd name="T4" fmla="*/ 116 w 116"/>
                    <a:gd name="T5" fmla="*/ 41 h 50"/>
                    <a:gd name="T6" fmla="*/ 4 w 116"/>
                    <a:gd name="T7" fmla="*/ 0 h 50"/>
                    <a:gd name="T8" fmla="*/ 0 w 116"/>
                    <a:gd name="T9" fmla="*/ 9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9"/>
                      </a:moveTo>
                      <a:lnTo>
                        <a:pt x="113" y="50"/>
                      </a:lnTo>
                      <a:lnTo>
                        <a:pt x="116" y="41"/>
                      </a:lnTo>
                      <a:lnTo>
                        <a:pt x="4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5" name="Freeform 933"/>
                <p:cNvSpPr>
                  <a:spLocks/>
                </p:cNvSpPr>
                <p:nvPr/>
              </p:nvSpPr>
              <p:spPr bwMode="white">
                <a:xfrm>
                  <a:off x="3095" y="3405"/>
                  <a:ext cx="101" cy="45"/>
                </a:xfrm>
                <a:custGeom>
                  <a:avLst/>
                  <a:gdLst>
                    <a:gd name="T0" fmla="*/ 0 w 101"/>
                    <a:gd name="T1" fmla="*/ 10 h 45"/>
                    <a:gd name="T2" fmla="*/ 97 w 101"/>
                    <a:gd name="T3" fmla="*/ 45 h 45"/>
                    <a:gd name="T4" fmla="*/ 101 w 101"/>
                    <a:gd name="T5" fmla="*/ 36 h 45"/>
                    <a:gd name="T6" fmla="*/ 3 w 101"/>
                    <a:gd name="T7" fmla="*/ 0 h 45"/>
                    <a:gd name="T8" fmla="*/ 0 w 101"/>
                    <a:gd name="T9" fmla="*/ 1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1" h="45">
                      <a:moveTo>
                        <a:pt x="0" y="10"/>
                      </a:moveTo>
                      <a:lnTo>
                        <a:pt x="97" y="45"/>
                      </a:lnTo>
                      <a:lnTo>
                        <a:pt x="101" y="36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6" name="Freeform 934"/>
                <p:cNvSpPr>
                  <a:spLocks/>
                </p:cNvSpPr>
                <p:nvPr/>
              </p:nvSpPr>
              <p:spPr bwMode="white">
                <a:xfrm>
                  <a:off x="3095" y="3434"/>
                  <a:ext cx="111" cy="49"/>
                </a:xfrm>
                <a:custGeom>
                  <a:avLst/>
                  <a:gdLst>
                    <a:gd name="T0" fmla="*/ 0 w 111"/>
                    <a:gd name="T1" fmla="*/ 10 h 49"/>
                    <a:gd name="T2" fmla="*/ 108 w 111"/>
                    <a:gd name="T3" fmla="*/ 49 h 49"/>
                    <a:gd name="T4" fmla="*/ 111 w 111"/>
                    <a:gd name="T5" fmla="*/ 40 h 49"/>
                    <a:gd name="T6" fmla="*/ 3 w 111"/>
                    <a:gd name="T7" fmla="*/ 0 h 49"/>
                    <a:gd name="T8" fmla="*/ 0 w 111"/>
                    <a:gd name="T9" fmla="*/ 10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49">
                      <a:moveTo>
                        <a:pt x="0" y="10"/>
                      </a:moveTo>
                      <a:lnTo>
                        <a:pt x="108" y="49"/>
                      </a:lnTo>
                      <a:lnTo>
                        <a:pt x="111" y="40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37" name="Freeform 935"/>
                <p:cNvSpPr>
                  <a:spLocks/>
                </p:cNvSpPr>
                <p:nvPr/>
              </p:nvSpPr>
              <p:spPr bwMode="white">
                <a:xfrm>
                  <a:off x="3095" y="3463"/>
                  <a:ext cx="63" cy="31"/>
                </a:xfrm>
                <a:custGeom>
                  <a:avLst/>
                  <a:gdLst>
                    <a:gd name="T0" fmla="*/ 0 w 63"/>
                    <a:gd name="T1" fmla="*/ 10 h 31"/>
                    <a:gd name="T2" fmla="*/ 60 w 63"/>
                    <a:gd name="T3" fmla="*/ 31 h 31"/>
                    <a:gd name="T4" fmla="*/ 63 w 63"/>
                    <a:gd name="T5" fmla="*/ 22 h 31"/>
                    <a:gd name="T6" fmla="*/ 3 w 63"/>
                    <a:gd name="T7" fmla="*/ 0 h 31"/>
                    <a:gd name="T8" fmla="*/ 0 w 63"/>
                    <a:gd name="T9" fmla="*/ 1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10"/>
                      </a:moveTo>
                      <a:lnTo>
                        <a:pt x="60" y="31"/>
                      </a:lnTo>
                      <a:lnTo>
                        <a:pt x="63" y="22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29" name="Freeform 931"/>
              <p:cNvSpPr>
                <a:spLocks/>
              </p:cNvSpPr>
              <p:nvPr/>
            </p:nvSpPr>
            <p:spPr bwMode="auto">
              <a:xfrm>
                <a:off x="4513135" y="940177"/>
                <a:ext cx="813421" cy="234455"/>
              </a:xfrm>
              <a:custGeom>
                <a:avLst/>
                <a:gdLst>
                  <a:gd name="T0" fmla="*/ 28 w 339"/>
                  <a:gd name="T1" fmla="*/ 4 h 106"/>
                  <a:gd name="T2" fmla="*/ 0 w 339"/>
                  <a:gd name="T3" fmla="*/ 26 h 106"/>
                  <a:gd name="T4" fmla="*/ 6 w 339"/>
                  <a:gd name="T5" fmla="*/ 35 h 106"/>
                  <a:gd name="T6" fmla="*/ 31 w 339"/>
                  <a:gd name="T7" fmla="*/ 15 h 106"/>
                  <a:gd name="T8" fmla="*/ 56 w 339"/>
                  <a:gd name="T9" fmla="*/ 50 h 106"/>
                  <a:gd name="T10" fmla="*/ 86 w 339"/>
                  <a:gd name="T11" fmla="*/ 19 h 106"/>
                  <a:gd name="T12" fmla="*/ 107 w 339"/>
                  <a:gd name="T13" fmla="*/ 50 h 106"/>
                  <a:gd name="T14" fmla="*/ 145 w 339"/>
                  <a:gd name="T15" fmla="*/ 23 h 106"/>
                  <a:gd name="T16" fmla="*/ 160 w 339"/>
                  <a:gd name="T17" fmla="*/ 88 h 106"/>
                  <a:gd name="T18" fmla="*/ 182 w 339"/>
                  <a:gd name="T19" fmla="*/ 61 h 106"/>
                  <a:gd name="T20" fmla="*/ 197 w 339"/>
                  <a:gd name="T21" fmla="*/ 92 h 106"/>
                  <a:gd name="T22" fmla="*/ 237 w 339"/>
                  <a:gd name="T23" fmla="*/ 61 h 106"/>
                  <a:gd name="T24" fmla="*/ 260 w 339"/>
                  <a:gd name="T25" fmla="*/ 106 h 106"/>
                  <a:gd name="T26" fmla="*/ 284 w 339"/>
                  <a:gd name="T27" fmla="*/ 83 h 106"/>
                  <a:gd name="T28" fmla="*/ 300 w 339"/>
                  <a:gd name="T29" fmla="*/ 102 h 106"/>
                  <a:gd name="T30" fmla="*/ 339 w 339"/>
                  <a:gd name="T31" fmla="*/ 81 h 106"/>
                  <a:gd name="T32" fmla="*/ 334 w 339"/>
                  <a:gd name="T33" fmla="*/ 72 h 106"/>
                  <a:gd name="T34" fmla="*/ 303 w 339"/>
                  <a:gd name="T35" fmla="*/ 89 h 106"/>
                  <a:gd name="T36" fmla="*/ 286 w 339"/>
                  <a:gd name="T37" fmla="*/ 68 h 106"/>
                  <a:gd name="T38" fmla="*/ 263 w 339"/>
                  <a:gd name="T39" fmla="*/ 89 h 106"/>
                  <a:gd name="T40" fmla="*/ 240 w 339"/>
                  <a:gd name="T41" fmla="*/ 45 h 106"/>
                  <a:gd name="T42" fmla="*/ 201 w 339"/>
                  <a:gd name="T43" fmla="*/ 76 h 106"/>
                  <a:gd name="T44" fmla="*/ 186 w 339"/>
                  <a:gd name="T45" fmla="*/ 42 h 106"/>
                  <a:gd name="T46" fmla="*/ 166 w 339"/>
                  <a:gd name="T47" fmla="*/ 66 h 106"/>
                  <a:gd name="T48" fmla="*/ 152 w 339"/>
                  <a:gd name="T49" fmla="*/ 6 h 106"/>
                  <a:gd name="T50" fmla="*/ 109 w 339"/>
                  <a:gd name="T51" fmla="*/ 36 h 106"/>
                  <a:gd name="T52" fmla="*/ 87 w 339"/>
                  <a:gd name="T53" fmla="*/ 2 h 106"/>
                  <a:gd name="T54" fmla="*/ 57 w 339"/>
                  <a:gd name="T55" fmla="*/ 34 h 106"/>
                  <a:gd name="T56" fmla="*/ 32 w 339"/>
                  <a:gd name="T57" fmla="*/ 0 h 106"/>
                  <a:gd name="T58" fmla="*/ 28 w 339"/>
                  <a:gd name="T59" fmla="*/ 4 h 10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39" h="106">
                    <a:moveTo>
                      <a:pt x="28" y="4"/>
                    </a:moveTo>
                    <a:lnTo>
                      <a:pt x="0" y="26"/>
                    </a:lnTo>
                    <a:lnTo>
                      <a:pt x="6" y="35"/>
                    </a:lnTo>
                    <a:lnTo>
                      <a:pt x="31" y="15"/>
                    </a:lnTo>
                    <a:lnTo>
                      <a:pt x="56" y="50"/>
                    </a:lnTo>
                    <a:lnTo>
                      <a:pt x="86" y="19"/>
                    </a:lnTo>
                    <a:lnTo>
                      <a:pt x="107" y="50"/>
                    </a:lnTo>
                    <a:lnTo>
                      <a:pt x="145" y="23"/>
                    </a:lnTo>
                    <a:lnTo>
                      <a:pt x="160" y="88"/>
                    </a:lnTo>
                    <a:lnTo>
                      <a:pt x="182" y="61"/>
                    </a:lnTo>
                    <a:lnTo>
                      <a:pt x="197" y="92"/>
                    </a:lnTo>
                    <a:lnTo>
                      <a:pt x="237" y="61"/>
                    </a:lnTo>
                    <a:lnTo>
                      <a:pt x="260" y="106"/>
                    </a:lnTo>
                    <a:lnTo>
                      <a:pt x="284" y="83"/>
                    </a:lnTo>
                    <a:lnTo>
                      <a:pt x="300" y="102"/>
                    </a:lnTo>
                    <a:lnTo>
                      <a:pt x="339" y="81"/>
                    </a:lnTo>
                    <a:lnTo>
                      <a:pt x="334" y="72"/>
                    </a:lnTo>
                    <a:lnTo>
                      <a:pt x="303" y="89"/>
                    </a:lnTo>
                    <a:lnTo>
                      <a:pt x="286" y="68"/>
                    </a:lnTo>
                    <a:lnTo>
                      <a:pt x="263" y="89"/>
                    </a:lnTo>
                    <a:lnTo>
                      <a:pt x="240" y="45"/>
                    </a:lnTo>
                    <a:lnTo>
                      <a:pt x="201" y="76"/>
                    </a:lnTo>
                    <a:lnTo>
                      <a:pt x="186" y="42"/>
                    </a:lnTo>
                    <a:lnTo>
                      <a:pt x="166" y="66"/>
                    </a:lnTo>
                    <a:lnTo>
                      <a:pt x="152" y="6"/>
                    </a:lnTo>
                    <a:lnTo>
                      <a:pt x="109" y="36"/>
                    </a:lnTo>
                    <a:lnTo>
                      <a:pt x="87" y="2"/>
                    </a:lnTo>
                    <a:lnTo>
                      <a:pt x="57" y="34"/>
                    </a:lnTo>
                    <a:lnTo>
                      <a:pt x="32" y="0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94" name="Group 638"/>
            <p:cNvGrpSpPr/>
            <p:nvPr/>
          </p:nvGrpSpPr>
          <p:grpSpPr>
            <a:xfrm>
              <a:off x="6074948" y="3143467"/>
              <a:ext cx="506606" cy="547843"/>
              <a:chOff x="4371566" y="139492"/>
              <a:chExt cx="1166143" cy="1384609"/>
            </a:xfrm>
          </p:grpSpPr>
          <p:sp>
            <p:nvSpPr>
              <p:cNvPr id="195" name="Freeform 766"/>
              <p:cNvSpPr>
                <a:spLocks/>
              </p:cNvSpPr>
              <p:nvPr/>
            </p:nvSpPr>
            <p:spPr bwMode="auto">
              <a:xfrm>
                <a:off x="5465725" y="504445"/>
                <a:ext cx="71984" cy="1010809"/>
              </a:xfrm>
              <a:custGeom>
                <a:avLst/>
                <a:gdLst>
                  <a:gd name="T0" fmla="*/ 23 w 32"/>
                  <a:gd name="T1" fmla="*/ 0 h 487"/>
                  <a:gd name="T2" fmla="*/ 0 w 32"/>
                  <a:gd name="T3" fmla="*/ 8 h 487"/>
                  <a:gd name="T4" fmla="*/ 2 w 32"/>
                  <a:gd name="T5" fmla="*/ 355 h 487"/>
                  <a:gd name="T6" fmla="*/ 23 w 32"/>
                  <a:gd name="T7" fmla="*/ 346 h 487"/>
                  <a:gd name="T8" fmla="*/ 23 w 32"/>
                  <a:gd name="T9" fmla="*/ 0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7">
                    <a:moveTo>
                      <a:pt x="32" y="0"/>
                    </a:moveTo>
                    <a:lnTo>
                      <a:pt x="0" y="11"/>
                    </a:lnTo>
                    <a:lnTo>
                      <a:pt x="2" y="487"/>
                    </a:lnTo>
                    <a:lnTo>
                      <a:pt x="32" y="47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A6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6" name="Freeform 773"/>
              <p:cNvSpPr>
                <a:spLocks/>
              </p:cNvSpPr>
              <p:nvPr/>
            </p:nvSpPr>
            <p:spPr bwMode="auto">
              <a:xfrm>
                <a:off x="4378765" y="161610"/>
                <a:ext cx="1096558" cy="1353644"/>
              </a:xfrm>
              <a:custGeom>
                <a:avLst/>
                <a:gdLst>
                  <a:gd name="T0" fmla="*/ 0 w 485"/>
                  <a:gd name="T1" fmla="*/ 0 h 652"/>
                  <a:gd name="T2" fmla="*/ 0 w 485"/>
                  <a:gd name="T3" fmla="*/ 347 h 652"/>
                  <a:gd name="T4" fmla="*/ 361 w 485"/>
                  <a:gd name="T5" fmla="*/ 475 h 652"/>
                  <a:gd name="T6" fmla="*/ 359 w 485"/>
                  <a:gd name="T7" fmla="*/ 128 h 652"/>
                  <a:gd name="T8" fmla="*/ 0 w 485"/>
                  <a:gd name="T9" fmla="*/ 0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5" h="652">
                    <a:moveTo>
                      <a:pt x="0" y="0"/>
                    </a:moveTo>
                    <a:lnTo>
                      <a:pt x="0" y="476"/>
                    </a:lnTo>
                    <a:lnTo>
                      <a:pt x="485" y="652"/>
                    </a:lnTo>
                    <a:lnTo>
                      <a:pt x="483" y="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7" name="Freeform 778"/>
              <p:cNvSpPr>
                <a:spLocks/>
              </p:cNvSpPr>
              <p:nvPr/>
            </p:nvSpPr>
            <p:spPr bwMode="auto">
              <a:xfrm>
                <a:off x="4371566" y="139492"/>
                <a:ext cx="1166143" cy="391495"/>
              </a:xfrm>
              <a:custGeom>
                <a:avLst/>
                <a:gdLst>
                  <a:gd name="T0" fmla="*/ 380 w 517"/>
                  <a:gd name="T1" fmla="*/ 127 h 189"/>
                  <a:gd name="T2" fmla="*/ 358 w 517"/>
                  <a:gd name="T3" fmla="*/ 136 h 189"/>
                  <a:gd name="T4" fmla="*/ 0 w 517"/>
                  <a:gd name="T5" fmla="*/ 7 h 189"/>
                  <a:gd name="T6" fmla="*/ 26 w 517"/>
                  <a:gd name="T7" fmla="*/ 0 h 189"/>
                  <a:gd name="T8" fmla="*/ 380 w 517"/>
                  <a:gd name="T9" fmla="*/ 127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7" h="189">
                    <a:moveTo>
                      <a:pt x="517" y="176"/>
                    </a:moveTo>
                    <a:lnTo>
                      <a:pt x="487" y="189"/>
                    </a:lnTo>
                    <a:lnTo>
                      <a:pt x="0" y="12"/>
                    </a:lnTo>
                    <a:lnTo>
                      <a:pt x="36" y="0"/>
                    </a:lnTo>
                    <a:lnTo>
                      <a:pt x="517" y="176"/>
                    </a:lnTo>
                    <a:close/>
                  </a:path>
                </a:pathLst>
              </a:custGeom>
              <a:solidFill>
                <a:srgbClr val="FDC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8" name="Freeform 917"/>
              <p:cNvSpPr>
                <a:spLocks/>
              </p:cNvSpPr>
              <p:nvPr/>
            </p:nvSpPr>
            <p:spPr bwMode="white">
              <a:xfrm>
                <a:off x="4465146" y="285473"/>
                <a:ext cx="923796" cy="1112553"/>
              </a:xfrm>
              <a:custGeom>
                <a:avLst/>
                <a:gdLst>
                  <a:gd name="T0" fmla="*/ 0 w 385"/>
                  <a:gd name="T1" fmla="*/ 8 h 503"/>
                  <a:gd name="T2" fmla="*/ 0 w 385"/>
                  <a:gd name="T3" fmla="*/ 361 h 503"/>
                  <a:gd name="T4" fmla="*/ 385 w 385"/>
                  <a:gd name="T5" fmla="*/ 503 h 503"/>
                  <a:gd name="T6" fmla="*/ 384 w 385"/>
                  <a:gd name="T7" fmla="*/ 141 h 503"/>
                  <a:gd name="T8" fmla="*/ 0 w 385"/>
                  <a:gd name="T9" fmla="*/ 0 h 503"/>
                  <a:gd name="T10" fmla="*/ 0 w 385"/>
                  <a:gd name="T11" fmla="*/ 8 h 5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5" h="503">
                    <a:moveTo>
                      <a:pt x="0" y="8"/>
                    </a:moveTo>
                    <a:lnTo>
                      <a:pt x="0" y="361"/>
                    </a:lnTo>
                    <a:lnTo>
                      <a:pt x="385" y="503"/>
                    </a:lnTo>
                    <a:lnTo>
                      <a:pt x="384" y="141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9" name="Freeform 918"/>
              <p:cNvSpPr>
                <a:spLocks/>
              </p:cNvSpPr>
              <p:nvPr/>
            </p:nvSpPr>
            <p:spPr bwMode="auto">
              <a:xfrm>
                <a:off x="4491540" y="320863"/>
                <a:ext cx="871008" cy="1041775"/>
              </a:xfrm>
              <a:custGeom>
                <a:avLst/>
                <a:gdLst>
                  <a:gd name="T0" fmla="*/ 0 w 363"/>
                  <a:gd name="T1" fmla="*/ 0 h 471"/>
                  <a:gd name="T2" fmla="*/ 362 w 363"/>
                  <a:gd name="T3" fmla="*/ 133 h 471"/>
                  <a:gd name="T4" fmla="*/ 363 w 363"/>
                  <a:gd name="T5" fmla="*/ 471 h 471"/>
                  <a:gd name="T6" fmla="*/ 0 w 363"/>
                  <a:gd name="T7" fmla="*/ 337 h 471"/>
                  <a:gd name="T8" fmla="*/ 0 w 363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3" h="471">
                    <a:moveTo>
                      <a:pt x="0" y="0"/>
                    </a:moveTo>
                    <a:lnTo>
                      <a:pt x="362" y="133"/>
                    </a:lnTo>
                    <a:lnTo>
                      <a:pt x="363" y="471"/>
                    </a:lnTo>
                    <a:lnTo>
                      <a:pt x="0" y="3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0" name="Freeform 919"/>
              <p:cNvSpPr>
                <a:spLocks/>
              </p:cNvSpPr>
              <p:nvPr/>
            </p:nvSpPr>
            <p:spPr bwMode="auto">
              <a:xfrm>
                <a:off x="5184987" y="1521889"/>
                <a:ext cx="4799" cy="221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1" name="Freeform 920"/>
              <p:cNvSpPr>
                <a:spLocks/>
              </p:cNvSpPr>
              <p:nvPr/>
            </p:nvSpPr>
            <p:spPr bwMode="auto">
              <a:xfrm>
                <a:off x="4551527" y="488962"/>
                <a:ext cx="357521" cy="362741"/>
              </a:xfrm>
              <a:custGeom>
                <a:avLst/>
                <a:gdLst>
                  <a:gd name="T0" fmla="*/ 75 w 149"/>
                  <a:gd name="T1" fmla="*/ 113 h 164"/>
                  <a:gd name="T2" fmla="*/ 84 w 149"/>
                  <a:gd name="T3" fmla="*/ 116 h 164"/>
                  <a:gd name="T4" fmla="*/ 92 w 149"/>
                  <a:gd name="T5" fmla="*/ 121 h 164"/>
                  <a:gd name="T6" fmla="*/ 100 w 149"/>
                  <a:gd name="T7" fmla="*/ 127 h 164"/>
                  <a:gd name="T8" fmla="*/ 108 w 149"/>
                  <a:gd name="T9" fmla="*/ 133 h 164"/>
                  <a:gd name="T10" fmla="*/ 116 w 149"/>
                  <a:gd name="T11" fmla="*/ 139 h 164"/>
                  <a:gd name="T12" fmla="*/ 122 w 149"/>
                  <a:gd name="T13" fmla="*/ 148 h 164"/>
                  <a:gd name="T14" fmla="*/ 129 w 149"/>
                  <a:gd name="T15" fmla="*/ 155 h 164"/>
                  <a:gd name="T16" fmla="*/ 135 w 149"/>
                  <a:gd name="T17" fmla="*/ 164 h 164"/>
                  <a:gd name="T18" fmla="*/ 138 w 149"/>
                  <a:gd name="T19" fmla="*/ 160 h 164"/>
                  <a:gd name="T20" fmla="*/ 141 w 149"/>
                  <a:gd name="T21" fmla="*/ 155 h 164"/>
                  <a:gd name="T22" fmla="*/ 143 w 149"/>
                  <a:gd name="T23" fmla="*/ 150 h 164"/>
                  <a:gd name="T24" fmla="*/ 146 w 149"/>
                  <a:gd name="T25" fmla="*/ 144 h 164"/>
                  <a:gd name="T26" fmla="*/ 147 w 149"/>
                  <a:gd name="T27" fmla="*/ 139 h 164"/>
                  <a:gd name="T28" fmla="*/ 148 w 149"/>
                  <a:gd name="T29" fmla="*/ 132 h 164"/>
                  <a:gd name="T30" fmla="*/ 149 w 149"/>
                  <a:gd name="T31" fmla="*/ 125 h 164"/>
                  <a:gd name="T32" fmla="*/ 149 w 149"/>
                  <a:gd name="T33" fmla="*/ 118 h 164"/>
                  <a:gd name="T34" fmla="*/ 149 w 149"/>
                  <a:gd name="T35" fmla="*/ 109 h 164"/>
                  <a:gd name="T36" fmla="*/ 148 w 149"/>
                  <a:gd name="T37" fmla="*/ 100 h 164"/>
                  <a:gd name="T38" fmla="*/ 146 w 149"/>
                  <a:gd name="T39" fmla="*/ 91 h 164"/>
                  <a:gd name="T40" fmla="*/ 144 w 149"/>
                  <a:gd name="T41" fmla="*/ 82 h 164"/>
                  <a:gd name="T42" fmla="*/ 141 w 149"/>
                  <a:gd name="T43" fmla="*/ 74 h 164"/>
                  <a:gd name="T44" fmla="*/ 137 w 149"/>
                  <a:gd name="T45" fmla="*/ 64 h 164"/>
                  <a:gd name="T46" fmla="*/ 132 w 149"/>
                  <a:gd name="T47" fmla="*/ 57 h 164"/>
                  <a:gd name="T48" fmla="*/ 128 w 149"/>
                  <a:gd name="T49" fmla="*/ 48 h 164"/>
                  <a:gd name="T50" fmla="*/ 122 w 149"/>
                  <a:gd name="T51" fmla="*/ 41 h 164"/>
                  <a:gd name="T52" fmla="*/ 117 w 149"/>
                  <a:gd name="T53" fmla="*/ 34 h 164"/>
                  <a:gd name="T54" fmla="*/ 111 w 149"/>
                  <a:gd name="T55" fmla="*/ 28 h 164"/>
                  <a:gd name="T56" fmla="*/ 105 w 149"/>
                  <a:gd name="T57" fmla="*/ 21 h 164"/>
                  <a:gd name="T58" fmla="*/ 97 w 149"/>
                  <a:gd name="T59" fmla="*/ 16 h 164"/>
                  <a:gd name="T60" fmla="*/ 91 w 149"/>
                  <a:gd name="T61" fmla="*/ 11 h 164"/>
                  <a:gd name="T62" fmla="*/ 83 w 149"/>
                  <a:gd name="T63" fmla="*/ 7 h 164"/>
                  <a:gd name="T64" fmla="*/ 76 w 149"/>
                  <a:gd name="T65" fmla="*/ 4 h 164"/>
                  <a:gd name="T66" fmla="*/ 68 w 149"/>
                  <a:gd name="T67" fmla="*/ 2 h 164"/>
                  <a:gd name="T68" fmla="*/ 60 w 149"/>
                  <a:gd name="T69" fmla="*/ 0 h 164"/>
                  <a:gd name="T70" fmla="*/ 53 w 149"/>
                  <a:gd name="T71" fmla="*/ 0 h 164"/>
                  <a:gd name="T72" fmla="*/ 46 w 149"/>
                  <a:gd name="T73" fmla="*/ 0 h 164"/>
                  <a:gd name="T74" fmla="*/ 40 w 149"/>
                  <a:gd name="T75" fmla="*/ 2 h 164"/>
                  <a:gd name="T76" fmla="*/ 34 w 149"/>
                  <a:gd name="T77" fmla="*/ 3 h 164"/>
                  <a:gd name="T78" fmla="*/ 28 w 149"/>
                  <a:gd name="T79" fmla="*/ 7 h 164"/>
                  <a:gd name="T80" fmla="*/ 23 w 149"/>
                  <a:gd name="T81" fmla="*/ 10 h 164"/>
                  <a:gd name="T82" fmla="*/ 18 w 149"/>
                  <a:gd name="T83" fmla="*/ 15 h 164"/>
                  <a:gd name="T84" fmla="*/ 14 w 149"/>
                  <a:gd name="T85" fmla="*/ 20 h 164"/>
                  <a:gd name="T86" fmla="*/ 10 w 149"/>
                  <a:gd name="T87" fmla="*/ 26 h 164"/>
                  <a:gd name="T88" fmla="*/ 6 w 149"/>
                  <a:gd name="T89" fmla="*/ 33 h 164"/>
                  <a:gd name="T90" fmla="*/ 4 w 149"/>
                  <a:gd name="T91" fmla="*/ 39 h 164"/>
                  <a:gd name="T92" fmla="*/ 2 w 149"/>
                  <a:gd name="T93" fmla="*/ 47 h 164"/>
                  <a:gd name="T94" fmla="*/ 1 w 149"/>
                  <a:gd name="T95" fmla="*/ 55 h 164"/>
                  <a:gd name="T96" fmla="*/ 0 w 149"/>
                  <a:gd name="T97" fmla="*/ 64 h 164"/>
                  <a:gd name="T98" fmla="*/ 1 w 149"/>
                  <a:gd name="T99" fmla="*/ 79 h 164"/>
                  <a:gd name="T100" fmla="*/ 5 w 149"/>
                  <a:gd name="T101" fmla="*/ 94 h 164"/>
                  <a:gd name="T102" fmla="*/ 9 w 149"/>
                  <a:gd name="T103" fmla="*/ 108 h 164"/>
                  <a:gd name="T104" fmla="*/ 15 w 149"/>
                  <a:gd name="T105" fmla="*/ 121 h 164"/>
                  <a:gd name="T106" fmla="*/ 20 w 149"/>
                  <a:gd name="T107" fmla="*/ 117 h 164"/>
                  <a:gd name="T108" fmla="*/ 27 w 149"/>
                  <a:gd name="T109" fmla="*/ 113 h 164"/>
                  <a:gd name="T110" fmla="*/ 35 w 149"/>
                  <a:gd name="T111" fmla="*/ 110 h 164"/>
                  <a:gd name="T112" fmla="*/ 41 w 149"/>
                  <a:gd name="T113" fmla="*/ 109 h 164"/>
                  <a:gd name="T114" fmla="*/ 50 w 149"/>
                  <a:gd name="T115" fmla="*/ 109 h 164"/>
                  <a:gd name="T116" fmla="*/ 58 w 149"/>
                  <a:gd name="T117" fmla="*/ 109 h 164"/>
                  <a:gd name="T118" fmla="*/ 66 w 149"/>
                  <a:gd name="T119" fmla="*/ 110 h 164"/>
                  <a:gd name="T120" fmla="*/ 75 w 149"/>
                  <a:gd name="T121" fmla="*/ 113 h 16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49" h="164">
                    <a:moveTo>
                      <a:pt x="75" y="113"/>
                    </a:moveTo>
                    <a:lnTo>
                      <a:pt x="84" y="116"/>
                    </a:lnTo>
                    <a:lnTo>
                      <a:pt x="92" y="121"/>
                    </a:lnTo>
                    <a:lnTo>
                      <a:pt x="100" y="127"/>
                    </a:lnTo>
                    <a:lnTo>
                      <a:pt x="108" y="133"/>
                    </a:lnTo>
                    <a:lnTo>
                      <a:pt x="116" y="139"/>
                    </a:lnTo>
                    <a:lnTo>
                      <a:pt x="122" y="148"/>
                    </a:lnTo>
                    <a:lnTo>
                      <a:pt x="129" y="155"/>
                    </a:lnTo>
                    <a:lnTo>
                      <a:pt x="135" y="164"/>
                    </a:lnTo>
                    <a:lnTo>
                      <a:pt x="138" y="160"/>
                    </a:lnTo>
                    <a:lnTo>
                      <a:pt x="141" y="155"/>
                    </a:lnTo>
                    <a:lnTo>
                      <a:pt x="143" y="150"/>
                    </a:lnTo>
                    <a:lnTo>
                      <a:pt x="146" y="144"/>
                    </a:lnTo>
                    <a:lnTo>
                      <a:pt x="147" y="139"/>
                    </a:lnTo>
                    <a:lnTo>
                      <a:pt x="148" y="132"/>
                    </a:lnTo>
                    <a:lnTo>
                      <a:pt x="149" y="125"/>
                    </a:lnTo>
                    <a:lnTo>
                      <a:pt x="149" y="118"/>
                    </a:lnTo>
                    <a:lnTo>
                      <a:pt x="149" y="109"/>
                    </a:lnTo>
                    <a:lnTo>
                      <a:pt x="148" y="100"/>
                    </a:lnTo>
                    <a:lnTo>
                      <a:pt x="146" y="91"/>
                    </a:lnTo>
                    <a:lnTo>
                      <a:pt x="144" y="82"/>
                    </a:lnTo>
                    <a:lnTo>
                      <a:pt x="141" y="74"/>
                    </a:lnTo>
                    <a:lnTo>
                      <a:pt x="137" y="64"/>
                    </a:lnTo>
                    <a:lnTo>
                      <a:pt x="132" y="57"/>
                    </a:lnTo>
                    <a:lnTo>
                      <a:pt x="128" y="48"/>
                    </a:lnTo>
                    <a:lnTo>
                      <a:pt x="122" y="41"/>
                    </a:lnTo>
                    <a:lnTo>
                      <a:pt x="117" y="34"/>
                    </a:lnTo>
                    <a:lnTo>
                      <a:pt x="111" y="28"/>
                    </a:lnTo>
                    <a:lnTo>
                      <a:pt x="105" y="21"/>
                    </a:lnTo>
                    <a:lnTo>
                      <a:pt x="97" y="16"/>
                    </a:lnTo>
                    <a:lnTo>
                      <a:pt x="91" y="11"/>
                    </a:lnTo>
                    <a:lnTo>
                      <a:pt x="83" y="7"/>
                    </a:lnTo>
                    <a:lnTo>
                      <a:pt x="76" y="4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0" y="2"/>
                    </a:lnTo>
                    <a:lnTo>
                      <a:pt x="34" y="3"/>
                    </a:lnTo>
                    <a:lnTo>
                      <a:pt x="28" y="7"/>
                    </a:lnTo>
                    <a:lnTo>
                      <a:pt x="23" y="10"/>
                    </a:lnTo>
                    <a:lnTo>
                      <a:pt x="18" y="15"/>
                    </a:lnTo>
                    <a:lnTo>
                      <a:pt x="14" y="20"/>
                    </a:lnTo>
                    <a:lnTo>
                      <a:pt x="10" y="26"/>
                    </a:lnTo>
                    <a:lnTo>
                      <a:pt x="6" y="33"/>
                    </a:lnTo>
                    <a:lnTo>
                      <a:pt x="4" y="39"/>
                    </a:lnTo>
                    <a:lnTo>
                      <a:pt x="2" y="47"/>
                    </a:lnTo>
                    <a:lnTo>
                      <a:pt x="1" y="55"/>
                    </a:lnTo>
                    <a:lnTo>
                      <a:pt x="0" y="64"/>
                    </a:lnTo>
                    <a:lnTo>
                      <a:pt x="1" y="79"/>
                    </a:lnTo>
                    <a:lnTo>
                      <a:pt x="5" y="94"/>
                    </a:lnTo>
                    <a:lnTo>
                      <a:pt x="9" y="108"/>
                    </a:lnTo>
                    <a:lnTo>
                      <a:pt x="15" y="121"/>
                    </a:lnTo>
                    <a:lnTo>
                      <a:pt x="20" y="117"/>
                    </a:lnTo>
                    <a:lnTo>
                      <a:pt x="27" y="113"/>
                    </a:lnTo>
                    <a:lnTo>
                      <a:pt x="35" y="110"/>
                    </a:lnTo>
                    <a:lnTo>
                      <a:pt x="41" y="109"/>
                    </a:lnTo>
                    <a:lnTo>
                      <a:pt x="50" y="109"/>
                    </a:lnTo>
                    <a:lnTo>
                      <a:pt x="58" y="109"/>
                    </a:lnTo>
                    <a:lnTo>
                      <a:pt x="66" y="110"/>
                    </a:lnTo>
                    <a:lnTo>
                      <a:pt x="75" y="1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202" name="Group 92"/>
              <p:cNvGrpSpPr>
                <a:grpSpLocks/>
              </p:cNvGrpSpPr>
              <p:nvPr/>
            </p:nvGrpSpPr>
            <p:grpSpPr bwMode="auto">
              <a:xfrm>
                <a:off x="4580320" y="522140"/>
                <a:ext cx="307132" cy="218972"/>
                <a:chOff x="2926" y="3335"/>
                <a:chExt cx="128" cy="99"/>
              </a:xfrm>
            </p:grpSpPr>
            <p:sp>
              <p:nvSpPr>
                <p:cNvPr id="214" name="Freeform 921"/>
                <p:cNvSpPr>
                  <a:spLocks/>
                </p:cNvSpPr>
                <p:nvPr/>
              </p:nvSpPr>
              <p:spPr bwMode="white">
                <a:xfrm>
                  <a:off x="2926" y="3387"/>
                  <a:ext cx="15" cy="8"/>
                </a:xfrm>
                <a:custGeom>
                  <a:avLst/>
                  <a:gdLst>
                    <a:gd name="T0" fmla="*/ 15 w 15"/>
                    <a:gd name="T1" fmla="*/ 5 h 8"/>
                    <a:gd name="T2" fmla="*/ 0 w 15"/>
                    <a:gd name="T3" fmla="*/ 0 h 8"/>
                    <a:gd name="T4" fmla="*/ 0 w 15"/>
                    <a:gd name="T5" fmla="*/ 3 h 8"/>
                    <a:gd name="T6" fmla="*/ 15 w 15"/>
                    <a:gd name="T7" fmla="*/ 8 h 8"/>
                    <a:gd name="T8" fmla="*/ 15 w 15"/>
                    <a:gd name="T9" fmla="*/ 5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15" y="5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15" y="8"/>
                      </a:ln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5" name="Freeform 922"/>
                <p:cNvSpPr>
                  <a:spLocks/>
                </p:cNvSpPr>
                <p:nvPr/>
              </p:nvSpPr>
              <p:spPr bwMode="white">
                <a:xfrm>
                  <a:off x="2944" y="3341"/>
                  <a:ext cx="12" cy="17"/>
                </a:xfrm>
                <a:custGeom>
                  <a:avLst/>
                  <a:gdLst>
                    <a:gd name="T0" fmla="*/ 12 w 12"/>
                    <a:gd name="T1" fmla="*/ 16 h 17"/>
                    <a:gd name="T2" fmla="*/ 2 w 12"/>
                    <a:gd name="T3" fmla="*/ 0 h 17"/>
                    <a:gd name="T4" fmla="*/ 0 w 12"/>
                    <a:gd name="T5" fmla="*/ 2 h 17"/>
                    <a:gd name="T6" fmla="*/ 10 w 12"/>
                    <a:gd name="T7" fmla="*/ 17 h 17"/>
                    <a:gd name="T8" fmla="*/ 12 w 12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17">
                      <a:moveTo>
                        <a:pt x="12" y="16"/>
                      </a:move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10" y="17"/>
                      </a:lnTo>
                      <a:lnTo>
                        <a:pt x="12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6" name="Freeform 923"/>
                <p:cNvSpPr>
                  <a:spLocks/>
                </p:cNvSpPr>
                <p:nvPr/>
              </p:nvSpPr>
              <p:spPr bwMode="white">
                <a:xfrm>
                  <a:off x="2989" y="3335"/>
                  <a:ext cx="2" cy="18"/>
                </a:xfrm>
                <a:custGeom>
                  <a:avLst/>
                  <a:gdLst>
                    <a:gd name="T0" fmla="*/ 2 w 2"/>
                    <a:gd name="T1" fmla="*/ 18 h 18"/>
                    <a:gd name="T2" fmla="*/ 2 w 2"/>
                    <a:gd name="T3" fmla="*/ 1 h 18"/>
                    <a:gd name="T4" fmla="*/ 0 w 2"/>
                    <a:gd name="T5" fmla="*/ 0 h 18"/>
                    <a:gd name="T6" fmla="*/ 0 w 2"/>
                    <a:gd name="T7" fmla="*/ 18 h 18"/>
                    <a:gd name="T8" fmla="*/ 2 w 2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8">
                      <a:moveTo>
                        <a:pt x="2" y="18"/>
                      </a:move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7" name="Freeform 924"/>
                <p:cNvSpPr>
                  <a:spLocks/>
                </p:cNvSpPr>
                <p:nvPr/>
              </p:nvSpPr>
              <p:spPr bwMode="white">
                <a:xfrm>
                  <a:off x="3024" y="3372"/>
                  <a:ext cx="12" cy="12"/>
                </a:xfrm>
                <a:custGeom>
                  <a:avLst/>
                  <a:gdLst>
                    <a:gd name="T0" fmla="*/ 1 w 12"/>
                    <a:gd name="T1" fmla="*/ 12 h 12"/>
                    <a:gd name="T2" fmla="*/ 12 w 12"/>
                    <a:gd name="T3" fmla="*/ 3 h 12"/>
                    <a:gd name="T4" fmla="*/ 11 w 12"/>
                    <a:gd name="T5" fmla="*/ 0 h 12"/>
                    <a:gd name="T6" fmla="*/ 0 w 12"/>
                    <a:gd name="T7" fmla="*/ 8 h 12"/>
                    <a:gd name="T8" fmla="*/ 1 w 12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" y="12"/>
                      </a:moveTo>
                      <a:lnTo>
                        <a:pt x="12" y="3"/>
                      </a:lnTo>
                      <a:lnTo>
                        <a:pt x="11" y="0"/>
                      </a:lnTo>
                      <a:lnTo>
                        <a:pt x="0" y="8"/>
                      </a:ln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8" name="Freeform 925"/>
                <p:cNvSpPr>
                  <a:spLocks/>
                </p:cNvSpPr>
                <p:nvPr/>
              </p:nvSpPr>
              <p:spPr bwMode="white">
                <a:xfrm>
                  <a:off x="3040" y="3426"/>
                  <a:ext cx="14" cy="8"/>
                </a:xfrm>
                <a:custGeom>
                  <a:avLst/>
                  <a:gdLst>
                    <a:gd name="T0" fmla="*/ 0 w 14"/>
                    <a:gd name="T1" fmla="*/ 3 h 8"/>
                    <a:gd name="T2" fmla="*/ 14 w 14"/>
                    <a:gd name="T3" fmla="*/ 8 h 8"/>
                    <a:gd name="T4" fmla="*/ 14 w 14"/>
                    <a:gd name="T5" fmla="*/ 6 h 8"/>
                    <a:gd name="T6" fmla="*/ 0 w 14"/>
                    <a:gd name="T7" fmla="*/ 0 h 8"/>
                    <a:gd name="T8" fmla="*/ 0 w 14"/>
                    <a:gd name="T9" fmla="*/ 3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0" y="3"/>
                      </a:moveTo>
                      <a:lnTo>
                        <a:pt x="14" y="8"/>
                      </a:lnTo>
                      <a:lnTo>
                        <a:pt x="14" y="6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03" name="Freeform 926"/>
              <p:cNvSpPr>
                <a:spLocks/>
              </p:cNvSpPr>
              <p:nvPr/>
            </p:nvSpPr>
            <p:spPr bwMode="auto">
              <a:xfrm>
                <a:off x="4714691" y="561953"/>
                <a:ext cx="105577" cy="161464"/>
              </a:xfrm>
              <a:custGeom>
                <a:avLst/>
                <a:gdLst>
                  <a:gd name="T0" fmla="*/ 13 w 44"/>
                  <a:gd name="T1" fmla="*/ 60 h 73"/>
                  <a:gd name="T2" fmla="*/ 44 w 44"/>
                  <a:gd name="T3" fmla="*/ 3 h 73"/>
                  <a:gd name="T4" fmla="*/ 40 w 44"/>
                  <a:gd name="T5" fmla="*/ 0 h 73"/>
                  <a:gd name="T6" fmla="*/ 9 w 44"/>
                  <a:gd name="T7" fmla="*/ 56 h 73"/>
                  <a:gd name="T8" fmla="*/ 8 w 44"/>
                  <a:gd name="T9" fmla="*/ 56 h 73"/>
                  <a:gd name="T10" fmla="*/ 6 w 44"/>
                  <a:gd name="T11" fmla="*/ 55 h 73"/>
                  <a:gd name="T12" fmla="*/ 3 w 44"/>
                  <a:gd name="T13" fmla="*/ 56 h 73"/>
                  <a:gd name="T14" fmla="*/ 1 w 44"/>
                  <a:gd name="T15" fmla="*/ 57 h 73"/>
                  <a:gd name="T16" fmla="*/ 0 w 44"/>
                  <a:gd name="T17" fmla="*/ 61 h 73"/>
                  <a:gd name="T18" fmla="*/ 0 w 44"/>
                  <a:gd name="T19" fmla="*/ 64 h 73"/>
                  <a:gd name="T20" fmla="*/ 2 w 44"/>
                  <a:gd name="T21" fmla="*/ 67 h 73"/>
                  <a:gd name="T22" fmla="*/ 3 w 44"/>
                  <a:gd name="T23" fmla="*/ 71 h 73"/>
                  <a:gd name="T24" fmla="*/ 7 w 44"/>
                  <a:gd name="T25" fmla="*/ 72 h 73"/>
                  <a:gd name="T26" fmla="*/ 9 w 44"/>
                  <a:gd name="T27" fmla="*/ 73 h 73"/>
                  <a:gd name="T28" fmla="*/ 12 w 44"/>
                  <a:gd name="T29" fmla="*/ 73 h 73"/>
                  <a:gd name="T30" fmla="*/ 14 w 44"/>
                  <a:gd name="T31" fmla="*/ 71 h 73"/>
                  <a:gd name="T32" fmla="*/ 15 w 44"/>
                  <a:gd name="T33" fmla="*/ 68 h 73"/>
                  <a:gd name="T34" fmla="*/ 14 w 44"/>
                  <a:gd name="T35" fmla="*/ 64 h 73"/>
                  <a:gd name="T36" fmla="*/ 13 w 44"/>
                  <a:gd name="T37" fmla="*/ 60 h 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73">
                    <a:moveTo>
                      <a:pt x="13" y="60"/>
                    </a:moveTo>
                    <a:lnTo>
                      <a:pt x="44" y="3"/>
                    </a:lnTo>
                    <a:lnTo>
                      <a:pt x="40" y="0"/>
                    </a:lnTo>
                    <a:lnTo>
                      <a:pt x="9" y="56"/>
                    </a:lnTo>
                    <a:lnTo>
                      <a:pt x="8" y="56"/>
                    </a:lnTo>
                    <a:lnTo>
                      <a:pt x="6" y="55"/>
                    </a:lnTo>
                    <a:lnTo>
                      <a:pt x="3" y="56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2" y="67"/>
                    </a:lnTo>
                    <a:lnTo>
                      <a:pt x="3" y="71"/>
                    </a:lnTo>
                    <a:lnTo>
                      <a:pt x="7" y="72"/>
                    </a:lnTo>
                    <a:lnTo>
                      <a:pt x="9" y="73"/>
                    </a:lnTo>
                    <a:lnTo>
                      <a:pt x="12" y="73"/>
                    </a:lnTo>
                    <a:lnTo>
                      <a:pt x="14" y="71"/>
                    </a:lnTo>
                    <a:lnTo>
                      <a:pt x="15" y="68"/>
                    </a:lnTo>
                    <a:lnTo>
                      <a:pt x="14" y="64"/>
                    </a:lnTo>
                    <a:lnTo>
                      <a:pt x="13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204" name="Group 87"/>
              <p:cNvGrpSpPr>
                <a:grpSpLocks/>
              </p:cNvGrpSpPr>
              <p:nvPr/>
            </p:nvGrpSpPr>
            <p:grpSpPr bwMode="auto">
              <a:xfrm>
                <a:off x="4539529" y="615037"/>
                <a:ext cx="763032" cy="670186"/>
                <a:chOff x="2909" y="3377"/>
                <a:chExt cx="318" cy="303"/>
              </a:xfrm>
            </p:grpSpPr>
            <p:sp>
              <p:nvSpPr>
                <p:cNvPr id="206" name="Freeform 927"/>
                <p:cNvSpPr>
                  <a:spLocks/>
                </p:cNvSpPr>
                <p:nvPr/>
              </p:nvSpPr>
              <p:spPr bwMode="white">
                <a:xfrm>
                  <a:off x="2910" y="3465"/>
                  <a:ext cx="317" cy="135"/>
                </a:xfrm>
                <a:custGeom>
                  <a:avLst/>
                  <a:gdLst>
                    <a:gd name="T0" fmla="*/ 317 w 317"/>
                    <a:gd name="T1" fmla="*/ 115 h 135"/>
                    <a:gd name="T2" fmla="*/ 0 w 317"/>
                    <a:gd name="T3" fmla="*/ 0 h 135"/>
                    <a:gd name="T4" fmla="*/ 0 w 317"/>
                    <a:gd name="T5" fmla="*/ 20 h 135"/>
                    <a:gd name="T6" fmla="*/ 317 w 317"/>
                    <a:gd name="T7" fmla="*/ 135 h 135"/>
                    <a:gd name="T8" fmla="*/ 317 w 317"/>
                    <a:gd name="T9" fmla="*/ 115 h 1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35">
                      <a:moveTo>
                        <a:pt x="317" y="115"/>
                      </a:move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317" y="135"/>
                      </a:lnTo>
                      <a:lnTo>
                        <a:pt x="317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7" name="Freeform 928"/>
                <p:cNvSpPr>
                  <a:spLocks/>
                </p:cNvSpPr>
                <p:nvPr/>
              </p:nvSpPr>
              <p:spPr bwMode="white">
                <a:xfrm>
                  <a:off x="2910" y="3489"/>
                  <a:ext cx="317" cy="140"/>
                </a:xfrm>
                <a:custGeom>
                  <a:avLst/>
                  <a:gdLst>
                    <a:gd name="T0" fmla="*/ 317 w 317"/>
                    <a:gd name="T1" fmla="*/ 115 h 140"/>
                    <a:gd name="T2" fmla="*/ 0 w 317"/>
                    <a:gd name="T3" fmla="*/ 0 h 140"/>
                    <a:gd name="T4" fmla="*/ 0 w 317"/>
                    <a:gd name="T5" fmla="*/ 25 h 140"/>
                    <a:gd name="T6" fmla="*/ 317 w 317"/>
                    <a:gd name="T7" fmla="*/ 140 h 140"/>
                    <a:gd name="T8" fmla="*/ 317 w 317"/>
                    <a:gd name="T9" fmla="*/ 115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0">
                      <a:moveTo>
                        <a:pt x="317" y="115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317" y="140"/>
                      </a:lnTo>
                      <a:lnTo>
                        <a:pt x="317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8" name="Freeform 929"/>
                <p:cNvSpPr>
                  <a:spLocks/>
                </p:cNvSpPr>
                <p:nvPr/>
              </p:nvSpPr>
              <p:spPr bwMode="white">
                <a:xfrm>
                  <a:off x="2909" y="3518"/>
                  <a:ext cx="318" cy="140"/>
                </a:xfrm>
                <a:custGeom>
                  <a:avLst/>
                  <a:gdLst>
                    <a:gd name="T0" fmla="*/ 1 w 318"/>
                    <a:gd name="T1" fmla="*/ 0 h 140"/>
                    <a:gd name="T2" fmla="*/ 0 w 318"/>
                    <a:gd name="T3" fmla="*/ 25 h 140"/>
                    <a:gd name="T4" fmla="*/ 317 w 318"/>
                    <a:gd name="T5" fmla="*/ 140 h 140"/>
                    <a:gd name="T6" fmla="*/ 318 w 318"/>
                    <a:gd name="T7" fmla="*/ 115 h 140"/>
                    <a:gd name="T8" fmla="*/ 1 w 318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8" h="140">
                      <a:moveTo>
                        <a:pt x="1" y="0"/>
                      </a:moveTo>
                      <a:lnTo>
                        <a:pt x="0" y="25"/>
                      </a:lnTo>
                      <a:lnTo>
                        <a:pt x="317" y="140"/>
                      </a:lnTo>
                      <a:lnTo>
                        <a:pt x="318" y="11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9" name="Freeform 930"/>
                <p:cNvSpPr>
                  <a:spLocks/>
                </p:cNvSpPr>
                <p:nvPr/>
              </p:nvSpPr>
              <p:spPr bwMode="white">
                <a:xfrm>
                  <a:off x="2909" y="3547"/>
                  <a:ext cx="317" cy="133"/>
                </a:xfrm>
                <a:custGeom>
                  <a:avLst/>
                  <a:gdLst>
                    <a:gd name="T0" fmla="*/ 0 w 317"/>
                    <a:gd name="T1" fmla="*/ 19 h 133"/>
                    <a:gd name="T2" fmla="*/ 317 w 317"/>
                    <a:gd name="T3" fmla="*/ 133 h 133"/>
                    <a:gd name="T4" fmla="*/ 317 w 317"/>
                    <a:gd name="T5" fmla="*/ 114 h 133"/>
                    <a:gd name="T6" fmla="*/ 0 w 317"/>
                    <a:gd name="T7" fmla="*/ 0 h 133"/>
                    <a:gd name="T8" fmla="*/ 0 w 317"/>
                    <a:gd name="T9" fmla="*/ 19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33">
                      <a:moveTo>
                        <a:pt x="0" y="19"/>
                      </a:moveTo>
                      <a:lnTo>
                        <a:pt x="317" y="133"/>
                      </a:lnTo>
                      <a:lnTo>
                        <a:pt x="317" y="114"/>
                      </a:lnTo>
                      <a:lnTo>
                        <a:pt x="0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0" name="Freeform 932"/>
                <p:cNvSpPr>
                  <a:spLocks/>
                </p:cNvSpPr>
                <p:nvPr/>
              </p:nvSpPr>
              <p:spPr bwMode="white">
                <a:xfrm>
                  <a:off x="3095" y="3377"/>
                  <a:ext cx="116" cy="50"/>
                </a:xfrm>
                <a:custGeom>
                  <a:avLst/>
                  <a:gdLst>
                    <a:gd name="T0" fmla="*/ 0 w 116"/>
                    <a:gd name="T1" fmla="*/ 9 h 50"/>
                    <a:gd name="T2" fmla="*/ 113 w 116"/>
                    <a:gd name="T3" fmla="*/ 50 h 50"/>
                    <a:gd name="T4" fmla="*/ 116 w 116"/>
                    <a:gd name="T5" fmla="*/ 41 h 50"/>
                    <a:gd name="T6" fmla="*/ 4 w 116"/>
                    <a:gd name="T7" fmla="*/ 0 h 50"/>
                    <a:gd name="T8" fmla="*/ 0 w 116"/>
                    <a:gd name="T9" fmla="*/ 9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9"/>
                      </a:moveTo>
                      <a:lnTo>
                        <a:pt x="113" y="50"/>
                      </a:lnTo>
                      <a:lnTo>
                        <a:pt x="116" y="41"/>
                      </a:lnTo>
                      <a:lnTo>
                        <a:pt x="4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1" name="Freeform 933"/>
                <p:cNvSpPr>
                  <a:spLocks/>
                </p:cNvSpPr>
                <p:nvPr/>
              </p:nvSpPr>
              <p:spPr bwMode="white">
                <a:xfrm>
                  <a:off x="3095" y="3405"/>
                  <a:ext cx="101" cy="45"/>
                </a:xfrm>
                <a:custGeom>
                  <a:avLst/>
                  <a:gdLst>
                    <a:gd name="T0" fmla="*/ 0 w 101"/>
                    <a:gd name="T1" fmla="*/ 10 h 45"/>
                    <a:gd name="T2" fmla="*/ 97 w 101"/>
                    <a:gd name="T3" fmla="*/ 45 h 45"/>
                    <a:gd name="T4" fmla="*/ 101 w 101"/>
                    <a:gd name="T5" fmla="*/ 36 h 45"/>
                    <a:gd name="T6" fmla="*/ 3 w 101"/>
                    <a:gd name="T7" fmla="*/ 0 h 45"/>
                    <a:gd name="T8" fmla="*/ 0 w 101"/>
                    <a:gd name="T9" fmla="*/ 1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1" h="45">
                      <a:moveTo>
                        <a:pt x="0" y="10"/>
                      </a:moveTo>
                      <a:lnTo>
                        <a:pt x="97" y="45"/>
                      </a:lnTo>
                      <a:lnTo>
                        <a:pt x="101" y="36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2" name="Freeform 934"/>
                <p:cNvSpPr>
                  <a:spLocks/>
                </p:cNvSpPr>
                <p:nvPr/>
              </p:nvSpPr>
              <p:spPr bwMode="white">
                <a:xfrm>
                  <a:off x="3095" y="3434"/>
                  <a:ext cx="111" cy="49"/>
                </a:xfrm>
                <a:custGeom>
                  <a:avLst/>
                  <a:gdLst>
                    <a:gd name="T0" fmla="*/ 0 w 111"/>
                    <a:gd name="T1" fmla="*/ 10 h 49"/>
                    <a:gd name="T2" fmla="*/ 108 w 111"/>
                    <a:gd name="T3" fmla="*/ 49 h 49"/>
                    <a:gd name="T4" fmla="*/ 111 w 111"/>
                    <a:gd name="T5" fmla="*/ 40 h 49"/>
                    <a:gd name="T6" fmla="*/ 3 w 111"/>
                    <a:gd name="T7" fmla="*/ 0 h 49"/>
                    <a:gd name="T8" fmla="*/ 0 w 111"/>
                    <a:gd name="T9" fmla="*/ 10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49">
                      <a:moveTo>
                        <a:pt x="0" y="10"/>
                      </a:moveTo>
                      <a:lnTo>
                        <a:pt x="108" y="49"/>
                      </a:lnTo>
                      <a:lnTo>
                        <a:pt x="111" y="40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3" name="Freeform 935"/>
                <p:cNvSpPr>
                  <a:spLocks/>
                </p:cNvSpPr>
                <p:nvPr/>
              </p:nvSpPr>
              <p:spPr bwMode="white">
                <a:xfrm>
                  <a:off x="3095" y="3463"/>
                  <a:ext cx="63" cy="31"/>
                </a:xfrm>
                <a:custGeom>
                  <a:avLst/>
                  <a:gdLst>
                    <a:gd name="T0" fmla="*/ 0 w 63"/>
                    <a:gd name="T1" fmla="*/ 10 h 31"/>
                    <a:gd name="T2" fmla="*/ 60 w 63"/>
                    <a:gd name="T3" fmla="*/ 31 h 31"/>
                    <a:gd name="T4" fmla="*/ 63 w 63"/>
                    <a:gd name="T5" fmla="*/ 22 h 31"/>
                    <a:gd name="T6" fmla="*/ 3 w 63"/>
                    <a:gd name="T7" fmla="*/ 0 h 31"/>
                    <a:gd name="T8" fmla="*/ 0 w 63"/>
                    <a:gd name="T9" fmla="*/ 1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10"/>
                      </a:moveTo>
                      <a:lnTo>
                        <a:pt x="60" y="31"/>
                      </a:lnTo>
                      <a:lnTo>
                        <a:pt x="63" y="22"/>
                      </a:lnTo>
                      <a:lnTo>
                        <a:pt x="3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200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205" name="Freeform 931"/>
              <p:cNvSpPr>
                <a:spLocks/>
              </p:cNvSpPr>
              <p:nvPr/>
            </p:nvSpPr>
            <p:spPr bwMode="auto">
              <a:xfrm>
                <a:off x="4513135" y="940177"/>
                <a:ext cx="813421" cy="234455"/>
              </a:xfrm>
              <a:custGeom>
                <a:avLst/>
                <a:gdLst>
                  <a:gd name="T0" fmla="*/ 28 w 339"/>
                  <a:gd name="T1" fmla="*/ 4 h 106"/>
                  <a:gd name="T2" fmla="*/ 0 w 339"/>
                  <a:gd name="T3" fmla="*/ 26 h 106"/>
                  <a:gd name="T4" fmla="*/ 6 w 339"/>
                  <a:gd name="T5" fmla="*/ 35 h 106"/>
                  <a:gd name="T6" fmla="*/ 31 w 339"/>
                  <a:gd name="T7" fmla="*/ 15 h 106"/>
                  <a:gd name="T8" fmla="*/ 56 w 339"/>
                  <a:gd name="T9" fmla="*/ 50 h 106"/>
                  <a:gd name="T10" fmla="*/ 86 w 339"/>
                  <a:gd name="T11" fmla="*/ 19 h 106"/>
                  <a:gd name="T12" fmla="*/ 107 w 339"/>
                  <a:gd name="T13" fmla="*/ 50 h 106"/>
                  <a:gd name="T14" fmla="*/ 145 w 339"/>
                  <a:gd name="T15" fmla="*/ 23 h 106"/>
                  <a:gd name="T16" fmla="*/ 160 w 339"/>
                  <a:gd name="T17" fmla="*/ 88 h 106"/>
                  <a:gd name="T18" fmla="*/ 182 w 339"/>
                  <a:gd name="T19" fmla="*/ 61 h 106"/>
                  <a:gd name="T20" fmla="*/ 197 w 339"/>
                  <a:gd name="T21" fmla="*/ 92 h 106"/>
                  <a:gd name="T22" fmla="*/ 237 w 339"/>
                  <a:gd name="T23" fmla="*/ 61 h 106"/>
                  <a:gd name="T24" fmla="*/ 260 w 339"/>
                  <a:gd name="T25" fmla="*/ 106 h 106"/>
                  <a:gd name="T26" fmla="*/ 284 w 339"/>
                  <a:gd name="T27" fmla="*/ 83 h 106"/>
                  <a:gd name="T28" fmla="*/ 300 w 339"/>
                  <a:gd name="T29" fmla="*/ 102 h 106"/>
                  <a:gd name="T30" fmla="*/ 339 w 339"/>
                  <a:gd name="T31" fmla="*/ 81 h 106"/>
                  <a:gd name="T32" fmla="*/ 334 w 339"/>
                  <a:gd name="T33" fmla="*/ 72 h 106"/>
                  <a:gd name="T34" fmla="*/ 303 w 339"/>
                  <a:gd name="T35" fmla="*/ 89 h 106"/>
                  <a:gd name="T36" fmla="*/ 286 w 339"/>
                  <a:gd name="T37" fmla="*/ 68 h 106"/>
                  <a:gd name="T38" fmla="*/ 263 w 339"/>
                  <a:gd name="T39" fmla="*/ 89 h 106"/>
                  <a:gd name="T40" fmla="*/ 240 w 339"/>
                  <a:gd name="T41" fmla="*/ 45 h 106"/>
                  <a:gd name="T42" fmla="*/ 201 w 339"/>
                  <a:gd name="T43" fmla="*/ 76 h 106"/>
                  <a:gd name="T44" fmla="*/ 186 w 339"/>
                  <a:gd name="T45" fmla="*/ 42 h 106"/>
                  <a:gd name="T46" fmla="*/ 166 w 339"/>
                  <a:gd name="T47" fmla="*/ 66 h 106"/>
                  <a:gd name="T48" fmla="*/ 152 w 339"/>
                  <a:gd name="T49" fmla="*/ 6 h 106"/>
                  <a:gd name="T50" fmla="*/ 109 w 339"/>
                  <a:gd name="T51" fmla="*/ 36 h 106"/>
                  <a:gd name="T52" fmla="*/ 87 w 339"/>
                  <a:gd name="T53" fmla="*/ 2 h 106"/>
                  <a:gd name="T54" fmla="*/ 57 w 339"/>
                  <a:gd name="T55" fmla="*/ 34 h 106"/>
                  <a:gd name="T56" fmla="*/ 32 w 339"/>
                  <a:gd name="T57" fmla="*/ 0 h 106"/>
                  <a:gd name="T58" fmla="*/ 28 w 339"/>
                  <a:gd name="T59" fmla="*/ 4 h 10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39" h="106">
                    <a:moveTo>
                      <a:pt x="28" y="4"/>
                    </a:moveTo>
                    <a:lnTo>
                      <a:pt x="0" y="26"/>
                    </a:lnTo>
                    <a:lnTo>
                      <a:pt x="6" y="35"/>
                    </a:lnTo>
                    <a:lnTo>
                      <a:pt x="31" y="15"/>
                    </a:lnTo>
                    <a:lnTo>
                      <a:pt x="56" y="50"/>
                    </a:lnTo>
                    <a:lnTo>
                      <a:pt x="86" y="19"/>
                    </a:lnTo>
                    <a:lnTo>
                      <a:pt x="107" y="50"/>
                    </a:lnTo>
                    <a:lnTo>
                      <a:pt x="145" y="23"/>
                    </a:lnTo>
                    <a:lnTo>
                      <a:pt x="160" y="88"/>
                    </a:lnTo>
                    <a:lnTo>
                      <a:pt x="182" y="61"/>
                    </a:lnTo>
                    <a:lnTo>
                      <a:pt x="197" y="92"/>
                    </a:lnTo>
                    <a:lnTo>
                      <a:pt x="237" y="61"/>
                    </a:lnTo>
                    <a:lnTo>
                      <a:pt x="260" y="106"/>
                    </a:lnTo>
                    <a:lnTo>
                      <a:pt x="284" y="83"/>
                    </a:lnTo>
                    <a:lnTo>
                      <a:pt x="300" y="102"/>
                    </a:lnTo>
                    <a:lnTo>
                      <a:pt x="339" y="81"/>
                    </a:lnTo>
                    <a:lnTo>
                      <a:pt x="334" y="72"/>
                    </a:lnTo>
                    <a:lnTo>
                      <a:pt x="303" y="89"/>
                    </a:lnTo>
                    <a:lnTo>
                      <a:pt x="286" y="68"/>
                    </a:lnTo>
                    <a:lnTo>
                      <a:pt x="263" y="89"/>
                    </a:lnTo>
                    <a:lnTo>
                      <a:pt x="240" y="45"/>
                    </a:lnTo>
                    <a:lnTo>
                      <a:pt x="201" y="76"/>
                    </a:lnTo>
                    <a:lnTo>
                      <a:pt x="186" y="42"/>
                    </a:lnTo>
                    <a:lnTo>
                      <a:pt x="166" y="66"/>
                    </a:lnTo>
                    <a:lnTo>
                      <a:pt x="152" y="6"/>
                    </a:lnTo>
                    <a:lnTo>
                      <a:pt x="109" y="36"/>
                    </a:lnTo>
                    <a:lnTo>
                      <a:pt x="87" y="2"/>
                    </a:lnTo>
                    <a:lnTo>
                      <a:pt x="57" y="34"/>
                    </a:lnTo>
                    <a:lnTo>
                      <a:pt x="32" y="0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301" name="Group 4209"/>
          <p:cNvGrpSpPr/>
          <p:nvPr/>
        </p:nvGrpSpPr>
        <p:grpSpPr>
          <a:xfrm>
            <a:off x="6276392" y="3385269"/>
            <a:ext cx="539584" cy="259920"/>
            <a:chOff x="6184624" y="3760632"/>
            <a:chExt cx="673376" cy="404463"/>
          </a:xfrm>
          <a:effectLst>
            <a:outerShdw blurRad="50800" dist="25400" dir="2700000">
              <a:srgbClr val="000000">
                <a:alpha val="50000"/>
              </a:srgbClr>
            </a:outerShdw>
          </a:effectLst>
        </p:grpSpPr>
        <p:grpSp>
          <p:nvGrpSpPr>
            <p:cNvPr id="302" name="Group 544"/>
            <p:cNvGrpSpPr/>
            <p:nvPr/>
          </p:nvGrpSpPr>
          <p:grpSpPr>
            <a:xfrm>
              <a:off x="6184624" y="3760632"/>
              <a:ext cx="197943" cy="251067"/>
              <a:chOff x="5013029" y="661412"/>
              <a:chExt cx="665593" cy="637257"/>
            </a:xfrm>
          </p:grpSpPr>
          <p:sp>
            <p:nvSpPr>
              <p:cNvPr id="320" name="Freeform 626"/>
              <p:cNvSpPr>
                <a:spLocks/>
              </p:cNvSpPr>
              <p:nvPr/>
            </p:nvSpPr>
            <p:spPr bwMode="auto">
              <a:xfrm>
                <a:off x="5013029" y="661412"/>
                <a:ext cx="665593" cy="276782"/>
              </a:xfrm>
              <a:custGeom>
                <a:avLst/>
                <a:gdLst>
                  <a:gd name="T0" fmla="*/ 87 w 174"/>
                  <a:gd name="T1" fmla="*/ 63 h 63"/>
                  <a:gd name="T2" fmla="*/ 174 w 174"/>
                  <a:gd name="T3" fmla="*/ 31 h 63"/>
                  <a:gd name="T4" fmla="*/ 88 w 174"/>
                  <a:gd name="T5" fmla="*/ 0 h 63"/>
                  <a:gd name="T6" fmla="*/ 0 w 174"/>
                  <a:gd name="T7" fmla="*/ 32 h 63"/>
                  <a:gd name="T8" fmla="*/ 87 w 174"/>
                  <a:gd name="T9" fmla="*/ 6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87" y="63"/>
                    </a:moveTo>
                    <a:lnTo>
                      <a:pt x="174" y="31"/>
                    </a:lnTo>
                    <a:lnTo>
                      <a:pt x="88" y="0"/>
                    </a:lnTo>
                    <a:lnTo>
                      <a:pt x="0" y="32"/>
                    </a:lnTo>
                    <a:lnTo>
                      <a:pt x="87" y="6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1" name="Freeform 632"/>
              <p:cNvSpPr>
                <a:spLocks/>
              </p:cNvSpPr>
              <p:nvPr/>
            </p:nvSpPr>
            <p:spPr bwMode="auto">
              <a:xfrm>
                <a:off x="5013029" y="799803"/>
                <a:ext cx="332796" cy="498866"/>
              </a:xfrm>
              <a:custGeom>
                <a:avLst/>
                <a:gdLst>
                  <a:gd name="T0" fmla="*/ 0 w 95"/>
                  <a:gd name="T1" fmla="*/ 116 h 151"/>
                  <a:gd name="T2" fmla="*/ 95 w 95"/>
                  <a:gd name="T3" fmla="*/ 151 h 151"/>
                  <a:gd name="T4" fmla="*/ 95 w 95"/>
                  <a:gd name="T5" fmla="*/ 34 h 151"/>
                  <a:gd name="T6" fmla="*/ 0 w 95"/>
                  <a:gd name="T7" fmla="*/ 0 h 151"/>
                  <a:gd name="T8" fmla="*/ 0 w 95"/>
                  <a:gd name="T9" fmla="*/ 116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51">
                    <a:moveTo>
                      <a:pt x="0" y="116"/>
                    </a:moveTo>
                    <a:lnTo>
                      <a:pt x="95" y="151"/>
                    </a:lnTo>
                    <a:lnTo>
                      <a:pt x="95" y="34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2" name="Freeform 651"/>
              <p:cNvSpPr>
                <a:spLocks/>
              </p:cNvSpPr>
              <p:nvPr/>
            </p:nvSpPr>
            <p:spPr bwMode="auto">
              <a:xfrm>
                <a:off x="5345824" y="799803"/>
                <a:ext cx="332797" cy="495598"/>
              </a:xfrm>
              <a:custGeom>
                <a:avLst/>
                <a:gdLst>
                  <a:gd name="T0" fmla="*/ 0 w 102"/>
                  <a:gd name="T1" fmla="*/ 37 h 154"/>
                  <a:gd name="T2" fmla="*/ 0 w 102"/>
                  <a:gd name="T3" fmla="*/ 154 h 154"/>
                  <a:gd name="T4" fmla="*/ 102 w 102"/>
                  <a:gd name="T5" fmla="*/ 118 h 154"/>
                  <a:gd name="T6" fmla="*/ 102 w 102"/>
                  <a:gd name="T7" fmla="*/ 0 h 154"/>
                  <a:gd name="T8" fmla="*/ 0 w 102"/>
                  <a:gd name="T9" fmla="*/ 37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54">
                    <a:moveTo>
                      <a:pt x="0" y="37"/>
                    </a:moveTo>
                    <a:lnTo>
                      <a:pt x="0" y="154"/>
                    </a:lnTo>
                    <a:lnTo>
                      <a:pt x="102" y="118"/>
                    </a:lnTo>
                    <a:lnTo>
                      <a:pt x="102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03" name="Group 556"/>
            <p:cNvGrpSpPr/>
            <p:nvPr/>
          </p:nvGrpSpPr>
          <p:grpSpPr>
            <a:xfrm>
              <a:off x="6337024" y="3913032"/>
              <a:ext cx="197943" cy="251067"/>
              <a:chOff x="5013029" y="661412"/>
              <a:chExt cx="665593" cy="637257"/>
            </a:xfrm>
          </p:grpSpPr>
          <p:sp>
            <p:nvSpPr>
              <p:cNvPr id="317" name="Freeform 626"/>
              <p:cNvSpPr>
                <a:spLocks/>
              </p:cNvSpPr>
              <p:nvPr/>
            </p:nvSpPr>
            <p:spPr bwMode="auto">
              <a:xfrm>
                <a:off x="5013029" y="661412"/>
                <a:ext cx="665593" cy="276782"/>
              </a:xfrm>
              <a:custGeom>
                <a:avLst/>
                <a:gdLst>
                  <a:gd name="T0" fmla="*/ 87 w 174"/>
                  <a:gd name="T1" fmla="*/ 63 h 63"/>
                  <a:gd name="T2" fmla="*/ 174 w 174"/>
                  <a:gd name="T3" fmla="*/ 31 h 63"/>
                  <a:gd name="T4" fmla="*/ 88 w 174"/>
                  <a:gd name="T5" fmla="*/ 0 h 63"/>
                  <a:gd name="T6" fmla="*/ 0 w 174"/>
                  <a:gd name="T7" fmla="*/ 32 h 63"/>
                  <a:gd name="T8" fmla="*/ 87 w 174"/>
                  <a:gd name="T9" fmla="*/ 6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87" y="63"/>
                    </a:moveTo>
                    <a:lnTo>
                      <a:pt x="174" y="31"/>
                    </a:lnTo>
                    <a:lnTo>
                      <a:pt x="88" y="0"/>
                    </a:lnTo>
                    <a:lnTo>
                      <a:pt x="0" y="32"/>
                    </a:lnTo>
                    <a:lnTo>
                      <a:pt x="87" y="6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8" name="Freeform 632"/>
              <p:cNvSpPr>
                <a:spLocks/>
              </p:cNvSpPr>
              <p:nvPr/>
            </p:nvSpPr>
            <p:spPr bwMode="auto">
              <a:xfrm>
                <a:off x="5013029" y="799803"/>
                <a:ext cx="332796" cy="498866"/>
              </a:xfrm>
              <a:custGeom>
                <a:avLst/>
                <a:gdLst>
                  <a:gd name="T0" fmla="*/ 0 w 95"/>
                  <a:gd name="T1" fmla="*/ 116 h 151"/>
                  <a:gd name="T2" fmla="*/ 95 w 95"/>
                  <a:gd name="T3" fmla="*/ 151 h 151"/>
                  <a:gd name="T4" fmla="*/ 95 w 95"/>
                  <a:gd name="T5" fmla="*/ 34 h 151"/>
                  <a:gd name="T6" fmla="*/ 0 w 95"/>
                  <a:gd name="T7" fmla="*/ 0 h 151"/>
                  <a:gd name="T8" fmla="*/ 0 w 95"/>
                  <a:gd name="T9" fmla="*/ 116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51">
                    <a:moveTo>
                      <a:pt x="0" y="116"/>
                    </a:moveTo>
                    <a:lnTo>
                      <a:pt x="95" y="151"/>
                    </a:lnTo>
                    <a:lnTo>
                      <a:pt x="95" y="34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9" name="Freeform 651"/>
              <p:cNvSpPr>
                <a:spLocks/>
              </p:cNvSpPr>
              <p:nvPr/>
            </p:nvSpPr>
            <p:spPr bwMode="auto">
              <a:xfrm>
                <a:off x="5345824" y="799803"/>
                <a:ext cx="332797" cy="495598"/>
              </a:xfrm>
              <a:custGeom>
                <a:avLst/>
                <a:gdLst>
                  <a:gd name="T0" fmla="*/ 0 w 102"/>
                  <a:gd name="T1" fmla="*/ 37 h 154"/>
                  <a:gd name="T2" fmla="*/ 0 w 102"/>
                  <a:gd name="T3" fmla="*/ 154 h 154"/>
                  <a:gd name="T4" fmla="*/ 102 w 102"/>
                  <a:gd name="T5" fmla="*/ 118 h 154"/>
                  <a:gd name="T6" fmla="*/ 102 w 102"/>
                  <a:gd name="T7" fmla="*/ 0 h 154"/>
                  <a:gd name="T8" fmla="*/ 0 w 102"/>
                  <a:gd name="T9" fmla="*/ 37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54">
                    <a:moveTo>
                      <a:pt x="0" y="37"/>
                    </a:moveTo>
                    <a:lnTo>
                      <a:pt x="0" y="154"/>
                    </a:lnTo>
                    <a:lnTo>
                      <a:pt x="102" y="118"/>
                    </a:lnTo>
                    <a:lnTo>
                      <a:pt x="102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04" name="Group 560"/>
            <p:cNvGrpSpPr/>
            <p:nvPr/>
          </p:nvGrpSpPr>
          <p:grpSpPr>
            <a:xfrm>
              <a:off x="6507657" y="3761628"/>
              <a:ext cx="197943" cy="251067"/>
              <a:chOff x="5013029" y="661412"/>
              <a:chExt cx="665593" cy="637257"/>
            </a:xfrm>
          </p:grpSpPr>
          <p:sp>
            <p:nvSpPr>
              <p:cNvPr id="314" name="Freeform 626"/>
              <p:cNvSpPr>
                <a:spLocks/>
              </p:cNvSpPr>
              <p:nvPr/>
            </p:nvSpPr>
            <p:spPr bwMode="auto">
              <a:xfrm>
                <a:off x="5013029" y="661412"/>
                <a:ext cx="665593" cy="276782"/>
              </a:xfrm>
              <a:custGeom>
                <a:avLst/>
                <a:gdLst>
                  <a:gd name="T0" fmla="*/ 87 w 174"/>
                  <a:gd name="T1" fmla="*/ 63 h 63"/>
                  <a:gd name="T2" fmla="*/ 174 w 174"/>
                  <a:gd name="T3" fmla="*/ 31 h 63"/>
                  <a:gd name="T4" fmla="*/ 88 w 174"/>
                  <a:gd name="T5" fmla="*/ 0 h 63"/>
                  <a:gd name="T6" fmla="*/ 0 w 174"/>
                  <a:gd name="T7" fmla="*/ 32 h 63"/>
                  <a:gd name="T8" fmla="*/ 87 w 174"/>
                  <a:gd name="T9" fmla="*/ 6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87" y="63"/>
                    </a:moveTo>
                    <a:lnTo>
                      <a:pt x="174" y="31"/>
                    </a:lnTo>
                    <a:lnTo>
                      <a:pt x="88" y="0"/>
                    </a:lnTo>
                    <a:lnTo>
                      <a:pt x="0" y="32"/>
                    </a:lnTo>
                    <a:lnTo>
                      <a:pt x="87" y="6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5" name="Freeform 632"/>
              <p:cNvSpPr>
                <a:spLocks/>
              </p:cNvSpPr>
              <p:nvPr/>
            </p:nvSpPr>
            <p:spPr bwMode="auto">
              <a:xfrm>
                <a:off x="5013029" y="799803"/>
                <a:ext cx="332796" cy="498866"/>
              </a:xfrm>
              <a:custGeom>
                <a:avLst/>
                <a:gdLst>
                  <a:gd name="T0" fmla="*/ 0 w 95"/>
                  <a:gd name="T1" fmla="*/ 116 h 151"/>
                  <a:gd name="T2" fmla="*/ 95 w 95"/>
                  <a:gd name="T3" fmla="*/ 151 h 151"/>
                  <a:gd name="T4" fmla="*/ 95 w 95"/>
                  <a:gd name="T5" fmla="*/ 34 h 151"/>
                  <a:gd name="T6" fmla="*/ 0 w 95"/>
                  <a:gd name="T7" fmla="*/ 0 h 151"/>
                  <a:gd name="T8" fmla="*/ 0 w 95"/>
                  <a:gd name="T9" fmla="*/ 116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51">
                    <a:moveTo>
                      <a:pt x="0" y="116"/>
                    </a:moveTo>
                    <a:lnTo>
                      <a:pt x="95" y="151"/>
                    </a:lnTo>
                    <a:lnTo>
                      <a:pt x="95" y="34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6" name="Freeform 651"/>
              <p:cNvSpPr>
                <a:spLocks/>
              </p:cNvSpPr>
              <p:nvPr/>
            </p:nvSpPr>
            <p:spPr bwMode="auto">
              <a:xfrm>
                <a:off x="5345824" y="799803"/>
                <a:ext cx="332797" cy="495598"/>
              </a:xfrm>
              <a:custGeom>
                <a:avLst/>
                <a:gdLst>
                  <a:gd name="T0" fmla="*/ 0 w 102"/>
                  <a:gd name="T1" fmla="*/ 37 h 154"/>
                  <a:gd name="T2" fmla="*/ 0 w 102"/>
                  <a:gd name="T3" fmla="*/ 154 h 154"/>
                  <a:gd name="T4" fmla="*/ 102 w 102"/>
                  <a:gd name="T5" fmla="*/ 118 h 154"/>
                  <a:gd name="T6" fmla="*/ 102 w 102"/>
                  <a:gd name="T7" fmla="*/ 0 h 154"/>
                  <a:gd name="T8" fmla="*/ 0 w 102"/>
                  <a:gd name="T9" fmla="*/ 37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54">
                    <a:moveTo>
                      <a:pt x="0" y="37"/>
                    </a:moveTo>
                    <a:lnTo>
                      <a:pt x="0" y="154"/>
                    </a:lnTo>
                    <a:lnTo>
                      <a:pt x="102" y="118"/>
                    </a:lnTo>
                    <a:lnTo>
                      <a:pt x="102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06" name="Group 564"/>
            <p:cNvGrpSpPr/>
            <p:nvPr/>
          </p:nvGrpSpPr>
          <p:grpSpPr>
            <a:xfrm>
              <a:off x="6660057" y="3914028"/>
              <a:ext cx="197943" cy="251067"/>
              <a:chOff x="5013029" y="661412"/>
              <a:chExt cx="665593" cy="637257"/>
            </a:xfrm>
          </p:grpSpPr>
          <p:sp>
            <p:nvSpPr>
              <p:cNvPr id="309" name="Freeform 626"/>
              <p:cNvSpPr>
                <a:spLocks/>
              </p:cNvSpPr>
              <p:nvPr/>
            </p:nvSpPr>
            <p:spPr bwMode="auto">
              <a:xfrm>
                <a:off x="5013029" y="661412"/>
                <a:ext cx="665593" cy="276782"/>
              </a:xfrm>
              <a:custGeom>
                <a:avLst/>
                <a:gdLst>
                  <a:gd name="T0" fmla="*/ 87 w 174"/>
                  <a:gd name="T1" fmla="*/ 63 h 63"/>
                  <a:gd name="T2" fmla="*/ 174 w 174"/>
                  <a:gd name="T3" fmla="*/ 31 h 63"/>
                  <a:gd name="T4" fmla="*/ 88 w 174"/>
                  <a:gd name="T5" fmla="*/ 0 h 63"/>
                  <a:gd name="T6" fmla="*/ 0 w 174"/>
                  <a:gd name="T7" fmla="*/ 32 h 63"/>
                  <a:gd name="T8" fmla="*/ 87 w 174"/>
                  <a:gd name="T9" fmla="*/ 6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87" y="63"/>
                    </a:moveTo>
                    <a:lnTo>
                      <a:pt x="174" y="31"/>
                    </a:lnTo>
                    <a:lnTo>
                      <a:pt x="88" y="0"/>
                    </a:lnTo>
                    <a:lnTo>
                      <a:pt x="0" y="32"/>
                    </a:lnTo>
                    <a:lnTo>
                      <a:pt x="87" y="6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0" name="Freeform 632"/>
              <p:cNvSpPr>
                <a:spLocks/>
              </p:cNvSpPr>
              <p:nvPr/>
            </p:nvSpPr>
            <p:spPr bwMode="auto">
              <a:xfrm>
                <a:off x="5013029" y="799803"/>
                <a:ext cx="332796" cy="498866"/>
              </a:xfrm>
              <a:custGeom>
                <a:avLst/>
                <a:gdLst>
                  <a:gd name="T0" fmla="*/ 0 w 95"/>
                  <a:gd name="T1" fmla="*/ 116 h 151"/>
                  <a:gd name="T2" fmla="*/ 95 w 95"/>
                  <a:gd name="T3" fmla="*/ 151 h 151"/>
                  <a:gd name="T4" fmla="*/ 95 w 95"/>
                  <a:gd name="T5" fmla="*/ 34 h 151"/>
                  <a:gd name="T6" fmla="*/ 0 w 95"/>
                  <a:gd name="T7" fmla="*/ 0 h 151"/>
                  <a:gd name="T8" fmla="*/ 0 w 95"/>
                  <a:gd name="T9" fmla="*/ 116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51">
                    <a:moveTo>
                      <a:pt x="0" y="116"/>
                    </a:moveTo>
                    <a:lnTo>
                      <a:pt x="95" y="151"/>
                    </a:lnTo>
                    <a:lnTo>
                      <a:pt x="95" y="34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13" name="Freeform 651"/>
              <p:cNvSpPr>
                <a:spLocks/>
              </p:cNvSpPr>
              <p:nvPr/>
            </p:nvSpPr>
            <p:spPr bwMode="auto">
              <a:xfrm>
                <a:off x="5345824" y="799803"/>
                <a:ext cx="332797" cy="495598"/>
              </a:xfrm>
              <a:custGeom>
                <a:avLst/>
                <a:gdLst>
                  <a:gd name="T0" fmla="*/ 0 w 102"/>
                  <a:gd name="T1" fmla="*/ 37 h 154"/>
                  <a:gd name="T2" fmla="*/ 0 w 102"/>
                  <a:gd name="T3" fmla="*/ 154 h 154"/>
                  <a:gd name="T4" fmla="*/ 102 w 102"/>
                  <a:gd name="T5" fmla="*/ 118 h 154"/>
                  <a:gd name="T6" fmla="*/ 102 w 102"/>
                  <a:gd name="T7" fmla="*/ 0 h 154"/>
                  <a:gd name="T8" fmla="*/ 0 w 102"/>
                  <a:gd name="T9" fmla="*/ 37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54">
                    <a:moveTo>
                      <a:pt x="0" y="37"/>
                    </a:moveTo>
                    <a:lnTo>
                      <a:pt x="0" y="154"/>
                    </a:lnTo>
                    <a:lnTo>
                      <a:pt x="102" y="118"/>
                    </a:lnTo>
                    <a:lnTo>
                      <a:pt x="102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28" name="Text Box 309"/>
          <p:cNvSpPr txBox="1">
            <a:spLocks noChangeArrowheads="1"/>
          </p:cNvSpPr>
          <p:nvPr/>
        </p:nvSpPr>
        <p:spPr bwMode="auto">
          <a:xfrm>
            <a:off x="5285730" y="3376550"/>
            <a:ext cx="997344" cy="383084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ts val="900"/>
              </a:lnSpc>
              <a:defRPr/>
            </a:pPr>
            <a:r>
              <a:rPr lang="es-CL" sz="800" b="1" dirty="0" smtClean="0">
                <a:latin typeface="+mj-lt"/>
                <a:ea typeface="ＭＳ Ｐゴシック"/>
                <a:cs typeface="Calibri" pitchFamily="34" charset="0"/>
              </a:rPr>
              <a:t>Vistas </a:t>
            </a:r>
          </a:p>
          <a:p>
            <a:pPr algn="ctr">
              <a:lnSpc>
                <a:spcPts val="900"/>
              </a:lnSpc>
              <a:defRPr/>
            </a:pPr>
            <a:r>
              <a:rPr lang="es-CL" sz="800" b="1" dirty="0" smtClean="0">
                <a:latin typeface="+mj-lt"/>
                <a:ea typeface="ＭＳ Ｐゴシック"/>
                <a:cs typeface="Calibri" pitchFamily="34" charset="0"/>
              </a:rPr>
              <a:t>Operacionales y </a:t>
            </a:r>
          </a:p>
          <a:p>
            <a:pPr algn="ctr">
              <a:lnSpc>
                <a:spcPts val="900"/>
              </a:lnSpc>
              <a:defRPr/>
            </a:pPr>
            <a:r>
              <a:rPr lang="es-CL" sz="800" b="1" dirty="0">
                <a:latin typeface="+mj-lt"/>
                <a:ea typeface="ＭＳ Ｐゴシック"/>
                <a:cs typeface="Calibri" pitchFamily="34" charset="0"/>
              </a:rPr>
              <a:t>A</a:t>
            </a:r>
            <a:r>
              <a:rPr lang="es-CL" sz="800" b="1" dirty="0" smtClean="0">
                <a:latin typeface="+mj-lt"/>
                <a:ea typeface="ＭＳ Ｐゴシック"/>
                <a:cs typeface="Calibri" pitchFamily="34" charset="0"/>
              </a:rPr>
              <a:t>nalíticas</a:t>
            </a:r>
            <a:endParaRPr lang="es-CL" sz="800" b="1" dirty="0">
              <a:latin typeface="+mj-lt"/>
              <a:ea typeface="ＭＳ Ｐゴシック"/>
              <a:cs typeface="Calibri" pitchFamily="34" charset="0"/>
            </a:endParaRPr>
          </a:p>
        </p:txBody>
      </p:sp>
      <p:sp>
        <p:nvSpPr>
          <p:cNvPr id="329" name="AutoShape 21"/>
          <p:cNvSpPr>
            <a:spLocks noChangeArrowheads="1"/>
          </p:cNvSpPr>
          <p:nvPr/>
        </p:nvSpPr>
        <p:spPr bwMode="auto">
          <a:xfrm>
            <a:off x="6160517" y="4006354"/>
            <a:ext cx="697483" cy="260846"/>
          </a:xfrm>
          <a:prstGeom prst="can">
            <a:avLst>
              <a:gd name="adj" fmla="val 2657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1"/>
          <a:lstStyle/>
          <a:p>
            <a:pPr eaLnBrk="0" hangingPunct="0">
              <a:defRPr/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Materialized</a:t>
            </a:r>
            <a:endParaRPr lang="en-US" sz="7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333" name="AutoShape 21"/>
          <p:cNvSpPr>
            <a:spLocks noChangeArrowheads="1"/>
          </p:cNvSpPr>
          <p:nvPr/>
        </p:nvSpPr>
        <p:spPr bwMode="auto">
          <a:xfrm>
            <a:off x="6161632" y="3767073"/>
            <a:ext cx="695325" cy="260846"/>
          </a:xfrm>
          <a:prstGeom prst="can">
            <a:avLst>
              <a:gd name="adj" fmla="val 2657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1"/>
          <a:lstStyle/>
          <a:p>
            <a:pPr eaLnBrk="0" hangingPunct="0">
              <a:defRPr/>
            </a:pPr>
            <a:r>
              <a:rPr lang="en-US" sz="7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Virtual</a:t>
            </a:r>
            <a:endParaRPr lang="en-US" sz="700" b="1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334" name="Text Box 309"/>
          <p:cNvSpPr txBox="1">
            <a:spLocks noChangeArrowheads="1"/>
          </p:cNvSpPr>
          <p:nvPr/>
        </p:nvSpPr>
        <p:spPr bwMode="auto">
          <a:xfrm>
            <a:off x="5411388" y="3967481"/>
            <a:ext cx="642166" cy="127695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ts val="900"/>
              </a:lnSpc>
              <a:defRPr/>
            </a:pPr>
            <a:r>
              <a:rPr lang="es-CL" sz="800" b="1" dirty="0" smtClean="0">
                <a:latin typeface="+mj-lt"/>
                <a:ea typeface="ＭＳ Ｐゴシック"/>
                <a:cs typeface="Calibri" pitchFamily="34" charset="0"/>
              </a:rPr>
              <a:t>Data </a:t>
            </a:r>
            <a:r>
              <a:rPr lang="es-CL" sz="800" b="1" dirty="0" err="1" smtClean="0">
                <a:latin typeface="+mj-lt"/>
                <a:ea typeface="ＭＳ Ｐゴシック"/>
                <a:cs typeface="Calibri" pitchFamily="34" charset="0"/>
              </a:rPr>
              <a:t>Marts</a:t>
            </a:r>
            <a:endParaRPr lang="es-CL" sz="800" b="1" dirty="0">
              <a:latin typeface="+mj-lt"/>
              <a:ea typeface="ＭＳ Ｐゴシック"/>
              <a:cs typeface="Calibri" pitchFamily="34" charset="0"/>
            </a:endParaRPr>
          </a:p>
        </p:txBody>
      </p:sp>
      <p:sp>
        <p:nvSpPr>
          <p:cNvPr id="335" name="Text Box 308"/>
          <p:cNvSpPr txBox="1">
            <a:spLocks noChangeArrowheads="1"/>
          </p:cNvSpPr>
          <p:nvPr/>
        </p:nvSpPr>
        <p:spPr bwMode="auto">
          <a:xfrm>
            <a:off x="5361502" y="4379025"/>
            <a:ext cx="810698" cy="510778"/>
          </a:xfrm>
          <a:prstGeom prst="round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ts val="900"/>
              </a:lnSpc>
              <a:defRPr/>
            </a:pPr>
            <a:r>
              <a:rPr lang="es-CL" sz="800" b="1" dirty="0" smtClean="0">
                <a:latin typeface="+mj-lt"/>
                <a:ea typeface="ＭＳ Ｐゴシック"/>
                <a:cs typeface="Calibri" pitchFamily="34" charset="0"/>
              </a:rPr>
              <a:t>Set de Datos </a:t>
            </a:r>
          </a:p>
          <a:p>
            <a:pPr algn="ctr">
              <a:lnSpc>
                <a:spcPts val="900"/>
              </a:lnSpc>
              <a:defRPr/>
            </a:pPr>
            <a:r>
              <a:rPr lang="es-CL" sz="800" b="1" dirty="0" smtClean="0">
                <a:latin typeface="+mj-lt"/>
                <a:ea typeface="ＭＳ Ｐゴシック"/>
                <a:cs typeface="Calibri" pitchFamily="34" charset="0"/>
              </a:rPr>
              <a:t>Analíticos</a:t>
            </a:r>
          </a:p>
          <a:p>
            <a:pPr algn="ctr">
              <a:lnSpc>
                <a:spcPts val="900"/>
              </a:lnSpc>
              <a:defRPr/>
            </a:pPr>
            <a:r>
              <a:rPr lang="es-CL" sz="800" b="1" dirty="0" smtClean="0">
                <a:latin typeface="+mj-lt"/>
                <a:ea typeface="ＭＳ Ｐゴシック"/>
                <a:cs typeface="Calibri" pitchFamily="34" charset="0"/>
              </a:rPr>
              <a:t>(ADS)</a:t>
            </a:r>
          </a:p>
          <a:p>
            <a:pPr algn="ctr">
              <a:lnSpc>
                <a:spcPts val="900"/>
              </a:lnSpc>
              <a:defRPr/>
            </a:pPr>
            <a:endParaRPr lang="es-CL" sz="800" b="1" dirty="0">
              <a:latin typeface="+mj-lt"/>
              <a:ea typeface="ＭＳ Ｐゴシック"/>
              <a:cs typeface="Calibri" pitchFamily="34" charset="0"/>
            </a:endParaRPr>
          </a:p>
        </p:txBody>
      </p:sp>
      <p:grpSp>
        <p:nvGrpSpPr>
          <p:cNvPr id="336" name="Group 4213"/>
          <p:cNvGrpSpPr/>
          <p:nvPr/>
        </p:nvGrpSpPr>
        <p:grpSpPr>
          <a:xfrm>
            <a:off x="6243430" y="4471218"/>
            <a:ext cx="614570" cy="176982"/>
            <a:chOff x="5986169" y="5006074"/>
            <a:chExt cx="871831" cy="251067"/>
          </a:xfrm>
          <a:effectLst>
            <a:outerShdw blurRad="50800" dist="25400" dir="2700000">
              <a:srgbClr val="000000">
                <a:alpha val="50000"/>
              </a:srgbClr>
            </a:outerShdw>
          </a:effectLst>
        </p:grpSpPr>
        <p:grpSp>
          <p:nvGrpSpPr>
            <p:cNvPr id="342" name="Group 4205"/>
            <p:cNvGrpSpPr/>
            <p:nvPr/>
          </p:nvGrpSpPr>
          <p:grpSpPr>
            <a:xfrm>
              <a:off x="5986169" y="5006074"/>
              <a:ext cx="262231" cy="251067"/>
              <a:chOff x="5013029" y="661412"/>
              <a:chExt cx="665593" cy="637257"/>
            </a:xfrm>
          </p:grpSpPr>
          <p:sp>
            <p:nvSpPr>
              <p:cNvPr id="351" name="Freeform 626"/>
              <p:cNvSpPr>
                <a:spLocks/>
              </p:cNvSpPr>
              <p:nvPr/>
            </p:nvSpPr>
            <p:spPr bwMode="auto">
              <a:xfrm>
                <a:off x="5013029" y="661412"/>
                <a:ext cx="665593" cy="276782"/>
              </a:xfrm>
              <a:custGeom>
                <a:avLst/>
                <a:gdLst>
                  <a:gd name="T0" fmla="*/ 87 w 174"/>
                  <a:gd name="T1" fmla="*/ 63 h 63"/>
                  <a:gd name="T2" fmla="*/ 174 w 174"/>
                  <a:gd name="T3" fmla="*/ 31 h 63"/>
                  <a:gd name="T4" fmla="*/ 88 w 174"/>
                  <a:gd name="T5" fmla="*/ 0 h 63"/>
                  <a:gd name="T6" fmla="*/ 0 w 174"/>
                  <a:gd name="T7" fmla="*/ 32 h 63"/>
                  <a:gd name="T8" fmla="*/ 87 w 174"/>
                  <a:gd name="T9" fmla="*/ 6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87" y="63"/>
                    </a:moveTo>
                    <a:lnTo>
                      <a:pt x="174" y="31"/>
                    </a:lnTo>
                    <a:lnTo>
                      <a:pt x="88" y="0"/>
                    </a:lnTo>
                    <a:lnTo>
                      <a:pt x="0" y="32"/>
                    </a:lnTo>
                    <a:lnTo>
                      <a:pt x="87" y="63"/>
                    </a:lnTo>
                    <a:close/>
                  </a:path>
                </a:pathLst>
              </a:custGeom>
              <a:solidFill>
                <a:srgbClr val="FDC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2" name="Freeform 632"/>
              <p:cNvSpPr>
                <a:spLocks/>
              </p:cNvSpPr>
              <p:nvPr/>
            </p:nvSpPr>
            <p:spPr bwMode="auto">
              <a:xfrm>
                <a:off x="5013029" y="799803"/>
                <a:ext cx="332796" cy="498866"/>
              </a:xfrm>
              <a:custGeom>
                <a:avLst/>
                <a:gdLst>
                  <a:gd name="T0" fmla="*/ 0 w 95"/>
                  <a:gd name="T1" fmla="*/ 116 h 151"/>
                  <a:gd name="T2" fmla="*/ 95 w 95"/>
                  <a:gd name="T3" fmla="*/ 151 h 151"/>
                  <a:gd name="T4" fmla="*/ 95 w 95"/>
                  <a:gd name="T5" fmla="*/ 34 h 151"/>
                  <a:gd name="T6" fmla="*/ 0 w 95"/>
                  <a:gd name="T7" fmla="*/ 0 h 151"/>
                  <a:gd name="T8" fmla="*/ 0 w 95"/>
                  <a:gd name="T9" fmla="*/ 116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51">
                    <a:moveTo>
                      <a:pt x="0" y="116"/>
                    </a:moveTo>
                    <a:lnTo>
                      <a:pt x="95" y="151"/>
                    </a:lnTo>
                    <a:lnTo>
                      <a:pt x="95" y="34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3" name="Freeform 651"/>
              <p:cNvSpPr>
                <a:spLocks/>
              </p:cNvSpPr>
              <p:nvPr/>
            </p:nvSpPr>
            <p:spPr bwMode="auto">
              <a:xfrm>
                <a:off x="5345824" y="799803"/>
                <a:ext cx="332797" cy="495598"/>
              </a:xfrm>
              <a:custGeom>
                <a:avLst/>
                <a:gdLst>
                  <a:gd name="T0" fmla="*/ 0 w 102"/>
                  <a:gd name="T1" fmla="*/ 37 h 154"/>
                  <a:gd name="T2" fmla="*/ 0 w 102"/>
                  <a:gd name="T3" fmla="*/ 154 h 154"/>
                  <a:gd name="T4" fmla="*/ 102 w 102"/>
                  <a:gd name="T5" fmla="*/ 118 h 154"/>
                  <a:gd name="T6" fmla="*/ 102 w 102"/>
                  <a:gd name="T7" fmla="*/ 0 h 154"/>
                  <a:gd name="T8" fmla="*/ 0 w 102"/>
                  <a:gd name="T9" fmla="*/ 37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54">
                    <a:moveTo>
                      <a:pt x="0" y="37"/>
                    </a:moveTo>
                    <a:lnTo>
                      <a:pt x="0" y="154"/>
                    </a:lnTo>
                    <a:lnTo>
                      <a:pt x="102" y="118"/>
                    </a:lnTo>
                    <a:lnTo>
                      <a:pt x="102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A6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43" name="Group 533"/>
            <p:cNvGrpSpPr/>
            <p:nvPr/>
          </p:nvGrpSpPr>
          <p:grpSpPr>
            <a:xfrm>
              <a:off x="6290969" y="5006074"/>
              <a:ext cx="262231" cy="251067"/>
              <a:chOff x="5013029" y="661412"/>
              <a:chExt cx="665593" cy="637257"/>
            </a:xfrm>
          </p:grpSpPr>
          <p:sp>
            <p:nvSpPr>
              <p:cNvPr id="348" name="Freeform 626"/>
              <p:cNvSpPr>
                <a:spLocks/>
              </p:cNvSpPr>
              <p:nvPr/>
            </p:nvSpPr>
            <p:spPr bwMode="auto">
              <a:xfrm>
                <a:off x="5013029" y="661412"/>
                <a:ext cx="665593" cy="276782"/>
              </a:xfrm>
              <a:custGeom>
                <a:avLst/>
                <a:gdLst>
                  <a:gd name="T0" fmla="*/ 87 w 174"/>
                  <a:gd name="T1" fmla="*/ 63 h 63"/>
                  <a:gd name="T2" fmla="*/ 174 w 174"/>
                  <a:gd name="T3" fmla="*/ 31 h 63"/>
                  <a:gd name="T4" fmla="*/ 88 w 174"/>
                  <a:gd name="T5" fmla="*/ 0 h 63"/>
                  <a:gd name="T6" fmla="*/ 0 w 174"/>
                  <a:gd name="T7" fmla="*/ 32 h 63"/>
                  <a:gd name="T8" fmla="*/ 87 w 174"/>
                  <a:gd name="T9" fmla="*/ 6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87" y="63"/>
                    </a:moveTo>
                    <a:lnTo>
                      <a:pt x="174" y="31"/>
                    </a:lnTo>
                    <a:lnTo>
                      <a:pt x="88" y="0"/>
                    </a:lnTo>
                    <a:lnTo>
                      <a:pt x="0" y="32"/>
                    </a:lnTo>
                    <a:lnTo>
                      <a:pt x="87" y="63"/>
                    </a:lnTo>
                    <a:close/>
                  </a:path>
                </a:pathLst>
              </a:custGeom>
              <a:solidFill>
                <a:srgbClr val="FDC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9" name="Freeform 632"/>
              <p:cNvSpPr>
                <a:spLocks/>
              </p:cNvSpPr>
              <p:nvPr/>
            </p:nvSpPr>
            <p:spPr bwMode="auto">
              <a:xfrm>
                <a:off x="5013029" y="799803"/>
                <a:ext cx="332796" cy="498866"/>
              </a:xfrm>
              <a:custGeom>
                <a:avLst/>
                <a:gdLst>
                  <a:gd name="T0" fmla="*/ 0 w 95"/>
                  <a:gd name="T1" fmla="*/ 116 h 151"/>
                  <a:gd name="T2" fmla="*/ 95 w 95"/>
                  <a:gd name="T3" fmla="*/ 151 h 151"/>
                  <a:gd name="T4" fmla="*/ 95 w 95"/>
                  <a:gd name="T5" fmla="*/ 34 h 151"/>
                  <a:gd name="T6" fmla="*/ 0 w 95"/>
                  <a:gd name="T7" fmla="*/ 0 h 151"/>
                  <a:gd name="T8" fmla="*/ 0 w 95"/>
                  <a:gd name="T9" fmla="*/ 116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51">
                    <a:moveTo>
                      <a:pt x="0" y="116"/>
                    </a:moveTo>
                    <a:lnTo>
                      <a:pt x="95" y="151"/>
                    </a:lnTo>
                    <a:lnTo>
                      <a:pt x="95" y="34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0" name="Freeform 651"/>
              <p:cNvSpPr>
                <a:spLocks/>
              </p:cNvSpPr>
              <p:nvPr/>
            </p:nvSpPr>
            <p:spPr bwMode="auto">
              <a:xfrm>
                <a:off x="5345824" y="799803"/>
                <a:ext cx="332797" cy="495598"/>
              </a:xfrm>
              <a:custGeom>
                <a:avLst/>
                <a:gdLst>
                  <a:gd name="T0" fmla="*/ 0 w 102"/>
                  <a:gd name="T1" fmla="*/ 37 h 154"/>
                  <a:gd name="T2" fmla="*/ 0 w 102"/>
                  <a:gd name="T3" fmla="*/ 154 h 154"/>
                  <a:gd name="T4" fmla="*/ 102 w 102"/>
                  <a:gd name="T5" fmla="*/ 118 h 154"/>
                  <a:gd name="T6" fmla="*/ 102 w 102"/>
                  <a:gd name="T7" fmla="*/ 0 h 154"/>
                  <a:gd name="T8" fmla="*/ 0 w 102"/>
                  <a:gd name="T9" fmla="*/ 37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54">
                    <a:moveTo>
                      <a:pt x="0" y="37"/>
                    </a:moveTo>
                    <a:lnTo>
                      <a:pt x="0" y="154"/>
                    </a:lnTo>
                    <a:lnTo>
                      <a:pt x="102" y="118"/>
                    </a:lnTo>
                    <a:lnTo>
                      <a:pt x="102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A6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44" name="Group 537"/>
            <p:cNvGrpSpPr/>
            <p:nvPr/>
          </p:nvGrpSpPr>
          <p:grpSpPr>
            <a:xfrm>
              <a:off x="6595769" y="5006074"/>
              <a:ext cx="262231" cy="251067"/>
              <a:chOff x="5013029" y="661412"/>
              <a:chExt cx="665593" cy="637257"/>
            </a:xfrm>
          </p:grpSpPr>
          <p:sp>
            <p:nvSpPr>
              <p:cNvPr id="345" name="Freeform 626"/>
              <p:cNvSpPr>
                <a:spLocks/>
              </p:cNvSpPr>
              <p:nvPr/>
            </p:nvSpPr>
            <p:spPr bwMode="auto">
              <a:xfrm>
                <a:off x="5013029" y="661412"/>
                <a:ext cx="665593" cy="276782"/>
              </a:xfrm>
              <a:custGeom>
                <a:avLst/>
                <a:gdLst>
                  <a:gd name="T0" fmla="*/ 87 w 174"/>
                  <a:gd name="T1" fmla="*/ 63 h 63"/>
                  <a:gd name="T2" fmla="*/ 174 w 174"/>
                  <a:gd name="T3" fmla="*/ 31 h 63"/>
                  <a:gd name="T4" fmla="*/ 88 w 174"/>
                  <a:gd name="T5" fmla="*/ 0 h 63"/>
                  <a:gd name="T6" fmla="*/ 0 w 174"/>
                  <a:gd name="T7" fmla="*/ 32 h 63"/>
                  <a:gd name="T8" fmla="*/ 87 w 174"/>
                  <a:gd name="T9" fmla="*/ 63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63">
                    <a:moveTo>
                      <a:pt x="87" y="63"/>
                    </a:moveTo>
                    <a:lnTo>
                      <a:pt x="174" y="31"/>
                    </a:lnTo>
                    <a:lnTo>
                      <a:pt x="88" y="0"/>
                    </a:lnTo>
                    <a:lnTo>
                      <a:pt x="0" y="32"/>
                    </a:lnTo>
                    <a:lnTo>
                      <a:pt x="87" y="63"/>
                    </a:lnTo>
                    <a:close/>
                  </a:path>
                </a:pathLst>
              </a:custGeom>
              <a:solidFill>
                <a:srgbClr val="FDC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6" name="Freeform 632"/>
              <p:cNvSpPr>
                <a:spLocks/>
              </p:cNvSpPr>
              <p:nvPr/>
            </p:nvSpPr>
            <p:spPr bwMode="auto">
              <a:xfrm>
                <a:off x="5013029" y="799803"/>
                <a:ext cx="332796" cy="498866"/>
              </a:xfrm>
              <a:custGeom>
                <a:avLst/>
                <a:gdLst>
                  <a:gd name="T0" fmla="*/ 0 w 95"/>
                  <a:gd name="T1" fmla="*/ 116 h 151"/>
                  <a:gd name="T2" fmla="*/ 95 w 95"/>
                  <a:gd name="T3" fmla="*/ 151 h 151"/>
                  <a:gd name="T4" fmla="*/ 95 w 95"/>
                  <a:gd name="T5" fmla="*/ 34 h 151"/>
                  <a:gd name="T6" fmla="*/ 0 w 95"/>
                  <a:gd name="T7" fmla="*/ 0 h 151"/>
                  <a:gd name="T8" fmla="*/ 0 w 95"/>
                  <a:gd name="T9" fmla="*/ 116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51">
                    <a:moveTo>
                      <a:pt x="0" y="116"/>
                    </a:moveTo>
                    <a:lnTo>
                      <a:pt x="95" y="151"/>
                    </a:lnTo>
                    <a:lnTo>
                      <a:pt x="95" y="34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7" name="Freeform 651"/>
              <p:cNvSpPr>
                <a:spLocks/>
              </p:cNvSpPr>
              <p:nvPr/>
            </p:nvSpPr>
            <p:spPr bwMode="auto">
              <a:xfrm>
                <a:off x="5345824" y="799803"/>
                <a:ext cx="332797" cy="495598"/>
              </a:xfrm>
              <a:custGeom>
                <a:avLst/>
                <a:gdLst>
                  <a:gd name="T0" fmla="*/ 0 w 102"/>
                  <a:gd name="T1" fmla="*/ 37 h 154"/>
                  <a:gd name="T2" fmla="*/ 0 w 102"/>
                  <a:gd name="T3" fmla="*/ 154 h 154"/>
                  <a:gd name="T4" fmla="*/ 102 w 102"/>
                  <a:gd name="T5" fmla="*/ 118 h 154"/>
                  <a:gd name="T6" fmla="*/ 102 w 102"/>
                  <a:gd name="T7" fmla="*/ 0 h 154"/>
                  <a:gd name="T8" fmla="*/ 0 w 102"/>
                  <a:gd name="T9" fmla="*/ 37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" h="154">
                    <a:moveTo>
                      <a:pt x="0" y="37"/>
                    </a:moveTo>
                    <a:lnTo>
                      <a:pt x="0" y="154"/>
                    </a:lnTo>
                    <a:lnTo>
                      <a:pt x="102" y="118"/>
                    </a:lnTo>
                    <a:lnTo>
                      <a:pt x="102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A6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200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354" name="Group 490"/>
          <p:cNvGrpSpPr/>
          <p:nvPr/>
        </p:nvGrpSpPr>
        <p:grpSpPr>
          <a:xfrm>
            <a:off x="7131019" y="3842835"/>
            <a:ext cx="914399" cy="561459"/>
            <a:chOff x="7243848" y="4658788"/>
            <a:chExt cx="914399" cy="561459"/>
          </a:xfrm>
        </p:grpSpPr>
        <p:sp>
          <p:nvSpPr>
            <p:cNvPr id="355" name="Freeform 19"/>
            <p:cNvSpPr>
              <a:spLocks noEditPoints="1"/>
            </p:cNvSpPr>
            <p:nvPr/>
          </p:nvSpPr>
          <p:spPr bwMode="auto">
            <a:xfrm>
              <a:off x="7607207" y="4658788"/>
              <a:ext cx="187682" cy="188494"/>
            </a:xfrm>
            <a:custGeom>
              <a:avLst/>
              <a:gdLst>
                <a:gd name="T0" fmla="*/ 0 w 231"/>
                <a:gd name="T1" fmla="*/ 0 h 232"/>
                <a:gd name="T2" fmla="*/ 0 w 231"/>
                <a:gd name="T3" fmla="*/ 232 h 232"/>
                <a:gd name="T4" fmla="*/ 231 w 231"/>
                <a:gd name="T5" fmla="*/ 232 h 232"/>
                <a:gd name="T6" fmla="*/ 231 w 231"/>
                <a:gd name="T7" fmla="*/ 0 h 232"/>
                <a:gd name="T8" fmla="*/ 0 w 231"/>
                <a:gd name="T9" fmla="*/ 0 h 232"/>
                <a:gd name="T10" fmla="*/ 111 w 231"/>
                <a:gd name="T11" fmla="*/ 168 h 232"/>
                <a:gd name="T12" fmla="*/ 99 w 231"/>
                <a:gd name="T13" fmla="*/ 180 h 232"/>
                <a:gd name="T14" fmla="*/ 33 w 231"/>
                <a:gd name="T15" fmla="*/ 116 h 232"/>
                <a:gd name="T16" fmla="*/ 99 w 231"/>
                <a:gd name="T17" fmla="*/ 50 h 232"/>
                <a:gd name="T18" fmla="*/ 111 w 231"/>
                <a:gd name="T19" fmla="*/ 64 h 232"/>
                <a:gd name="T20" fmla="*/ 59 w 231"/>
                <a:gd name="T21" fmla="*/ 116 h 232"/>
                <a:gd name="T22" fmla="*/ 111 w 231"/>
                <a:gd name="T23" fmla="*/ 168 h 232"/>
                <a:gd name="T24" fmla="*/ 132 w 231"/>
                <a:gd name="T25" fmla="*/ 180 h 232"/>
                <a:gd name="T26" fmla="*/ 120 w 231"/>
                <a:gd name="T27" fmla="*/ 168 h 232"/>
                <a:gd name="T28" fmla="*/ 172 w 231"/>
                <a:gd name="T29" fmla="*/ 116 h 232"/>
                <a:gd name="T30" fmla="*/ 120 w 231"/>
                <a:gd name="T31" fmla="*/ 64 h 232"/>
                <a:gd name="T32" fmla="*/ 132 w 231"/>
                <a:gd name="T33" fmla="*/ 50 h 232"/>
                <a:gd name="T34" fmla="*/ 198 w 231"/>
                <a:gd name="T35" fmla="*/ 116 h 232"/>
                <a:gd name="T36" fmla="*/ 132 w 231"/>
                <a:gd name="T37" fmla="*/ 1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232">
                  <a:moveTo>
                    <a:pt x="0" y="0"/>
                  </a:moveTo>
                  <a:lnTo>
                    <a:pt x="0" y="232"/>
                  </a:lnTo>
                  <a:lnTo>
                    <a:pt x="231" y="232"/>
                  </a:lnTo>
                  <a:lnTo>
                    <a:pt x="231" y="0"/>
                  </a:lnTo>
                  <a:lnTo>
                    <a:pt x="0" y="0"/>
                  </a:lnTo>
                  <a:close/>
                  <a:moveTo>
                    <a:pt x="111" y="168"/>
                  </a:moveTo>
                  <a:lnTo>
                    <a:pt x="99" y="180"/>
                  </a:lnTo>
                  <a:lnTo>
                    <a:pt x="33" y="116"/>
                  </a:lnTo>
                  <a:lnTo>
                    <a:pt x="99" y="50"/>
                  </a:lnTo>
                  <a:lnTo>
                    <a:pt x="111" y="64"/>
                  </a:lnTo>
                  <a:lnTo>
                    <a:pt x="59" y="116"/>
                  </a:lnTo>
                  <a:lnTo>
                    <a:pt x="111" y="168"/>
                  </a:lnTo>
                  <a:close/>
                  <a:moveTo>
                    <a:pt x="132" y="180"/>
                  </a:moveTo>
                  <a:lnTo>
                    <a:pt x="120" y="168"/>
                  </a:lnTo>
                  <a:lnTo>
                    <a:pt x="172" y="116"/>
                  </a:lnTo>
                  <a:lnTo>
                    <a:pt x="120" y="64"/>
                  </a:lnTo>
                  <a:lnTo>
                    <a:pt x="132" y="50"/>
                  </a:lnTo>
                  <a:lnTo>
                    <a:pt x="198" y="116"/>
                  </a:lnTo>
                  <a:lnTo>
                    <a:pt x="132" y="18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smtClean="0">
                <a:solidFill>
                  <a:srgbClr val="1B447D"/>
                </a:solidFill>
                <a:latin typeface="Century Gothic"/>
              </a:endParaRPr>
            </a:p>
          </p:txBody>
        </p:sp>
        <p:sp>
          <p:nvSpPr>
            <p:cNvPr id="356" name="TextBox 492"/>
            <p:cNvSpPr txBox="1"/>
            <p:nvPr/>
          </p:nvSpPr>
          <p:spPr>
            <a:xfrm>
              <a:off x="7243848" y="4850915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Math </a:t>
              </a:r>
              <a:b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and Stats</a:t>
              </a:r>
            </a:p>
          </p:txBody>
        </p:sp>
      </p:grpSp>
      <p:grpSp>
        <p:nvGrpSpPr>
          <p:cNvPr id="357" name="Group 493"/>
          <p:cNvGrpSpPr/>
          <p:nvPr/>
        </p:nvGrpSpPr>
        <p:grpSpPr>
          <a:xfrm>
            <a:off x="7131019" y="3159344"/>
            <a:ext cx="914399" cy="561803"/>
            <a:chOff x="7243848" y="3814069"/>
            <a:chExt cx="914399" cy="561803"/>
          </a:xfrm>
        </p:grpSpPr>
        <p:sp>
          <p:nvSpPr>
            <p:cNvPr id="368" name="Freeform 19"/>
            <p:cNvSpPr>
              <a:spLocks noEditPoints="1"/>
            </p:cNvSpPr>
            <p:nvPr/>
          </p:nvSpPr>
          <p:spPr bwMode="auto">
            <a:xfrm>
              <a:off x="7607207" y="3814069"/>
              <a:ext cx="187682" cy="188494"/>
            </a:xfrm>
            <a:custGeom>
              <a:avLst/>
              <a:gdLst>
                <a:gd name="T0" fmla="*/ 0 w 231"/>
                <a:gd name="T1" fmla="*/ 0 h 232"/>
                <a:gd name="T2" fmla="*/ 0 w 231"/>
                <a:gd name="T3" fmla="*/ 232 h 232"/>
                <a:gd name="T4" fmla="*/ 231 w 231"/>
                <a:gd name="T5" fmla="*/ 232 h 232"/>
                <a:gd name="T6" fmla="*/ 231 w 231"/>
                <a:gd name="T7" fmla="*/ 0 h 232"/>
                <a:gd name="T8" fmla="*/ 0 w 231"/>
                <a:gd name="T9" fmla="*/ 0 h 232"/>
                <a:gd name="T10" fmla="*/ 111 w 231"/>
                <a:gd name="T11" fmla="*/ 168 h 232"/>
                <a:gd name="T12" fmla="*/ 99 w 231"/>
                <a:gd name="T13" fmla="*/ 180 h 232"/>
                <a:gd name="T14" fmla="*/ 33 w 231"/>
                <a:gd name="T15" fmla="*/ 116 h 232"/>
                <a:gd name="T16" fmla="*/ 99 w 231"/>
                <a:gd name="T17" fmla="*/ 50 h 232"/>
                <a:gd name="T18" fmla="*/ 111 w 231"/>
                <a:gd name="T19" fmla="*/ 64 h 232"/>
                <a:gd name="T20" fmla="*/ 59 w 231"/>
                <a:gd name="T21" fmla="*/ 116 h 232"/>
                <a:gd name="T22" fmla="*/ 111 w 231"/>
                <a:gd name="T23" fmla="*/ 168 h 232"/>
                <a:gd name="T24" fmla="*/ 132 w 231"/>
                <a:gd name="T25" fmla="*/ 180 h 232"/>
                <a:gd name="T26" fmla="*/ 120 w 231"/>
                <a:gd name="T27" fmla="*/ 168 h 232"/>
                <a:gd name="T28" fmla="*/ 172 w 231"/>
                <a:gd name="T29" fmla="*/ 116 h 232"/>
                <a:gd name="T30" fmla="*/ 120 w 231"/>
                <a:gd name="T31" fmla="*/ 64 h 232"/>
                <a:gd name="T32" fmla="*/ 132 w 231"/>
                <a:gd name="T33" fmla="*/ 50 h 232"/>
                <a:gd name="T34" fmla="*/ 198 w 231"/>
                <a:gd name="T35" fmla="*/ 116 h 232"/>
                <a:gd name="T36" fmla="*/ 132 w 231"/>
                <a:gd name="T37" fmla="*/ 1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232">
                  <a:moveTo>
                    <a:pt x="0" y="0"/>
                  </a:moveTo>
                  <a:lnTo>
                    <a:pt x="0" y="232"/>
                  </a:lnTo>
                  <a:lnTo>
                    <a:pt x="231" y="232"/>
                  </a:lnTo>
                  <a:lnTo>
                    <a:pt x="231" y="0"/>
                  </a:lnTo>
                  <a:lnTo>
                    <a:pt x="0" y="0"/>
                  </a:lnTo>
                  <a:close/>
                  <a:moveTo>
                    <a:pt x="111" y="168"/>
                  </a:moveTo>
                  <a:lnTo>
                    <a:pt x="99" y="180"/>
                  </a:lnTo>
                  <a:lnTo>
                    <a:pt x="33" y="116"/>
                  </a:lnTo>
                  <a:lnTo>
                    <a:pt x="99" y="50"/>
                  </a:lnTo>
                  <a:lnTo>
                    <a:pt x="111" y="64"/>
                  </a:lnTo>
                  <a:lnTo>
                    <a:pt x="59" y="116"/>
                  </a:lnTo>
                  <a:lnTo>
                    <a:pt x="111" y="168"/>
                  </a:lnTo>
                  <a:close/>
                  <a:moveTo>
                    <a:pt x="132" y="180"/>
                  </a:moveTo>
                  <a:lnTo>
                    <a:pt x="120" y="168"/>
                  </a:lnTo>
                  <a:lnTo>
                    <a:pt x="172" y="116"/>
                  </a:lnTo>
                  <a:lnTo>
                    <a:pt x="120" y="64"/>
                  </a:lnTo>
                  <a:lnTo>
                    <a:pt x="132" y="50"/>
                  </a:lnTo>
                  <a:lnTo>
                    <a:pt x="198" y="116"/>
                  </a:lnTo>
                  <a:lnTo>
                    <a:pt x="132" y="18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smtClean="0">
                <a:solidFill>
                  <a:srgbClr val="1B447D"/>
                </a:solidFill>
                <a:latin typeface="Century Gothic"/>
              </a:endParaRPr>
            </a:p>
          </p:txBody>
        </p:sp>
        <p:sp>
          <p:nvSpPr>
            <p:cNvPr id="369" name="TextBox 495"/>
            <p:cNvSpPr txBox="1"/>
            <p:nvPr/>
          </p:nvSpPr>
          <p:spPr>
            <a:xfrm>
              <a:off x="7243848" y="4006540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Data</a:t>
              </a:r>
              <a:b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Mining</a:t>
              </a:r>
            </a:p>
          </p:txBody>
        </p:sp>
      </p:grpSp>
      <p:grpSp>
        <p:nvGrpSpPr>
          <p:cNvPr id="371" name="Group 505"/>
          <p:cNvGrpSpPr/>
          <p:nvPr/>
        </p:nvGrpSpPr>
        <p:grpSpPr>
          <a:xfrm>
            <a:off x="7114233" y="2545479"/>
            <a:ext cx="914399" cy="422779"/>
            <a:chOff x="7243848" y="1586194"/>
            <a:chExt cx="914399" cy="422779"/>
          </a:xfrm>
        </p:grpSpPr>
        <p:sp>
          <p:nvSpPr>
            <p:cNvPr id="372" name="Freeform 19"/>
            <p:cNvSpPr>
              <a:spLocks noEditPoints="1"/>
            </p:cNvSpPr>
            <p:nvPr/>
          </p:nvSpPr>
          <p:spPr bwMode="auto">
            <a:xfrm>
              <a:off x="7607207" y="1586194"/>
              <a:ext cx="187682" cy="188494"/>
            </a:xfrm>
            <a:custGeom>
              <a:avLst/>
              <a:gdLst>
                <a:gd name="T0" fmla="*/ 0 w 231"/>
                <a:gd name="T1" fmla="*/ 0 h 232"/>
                <a:gd name="T2" fmla="*/ 0 w 231"/>
                <a:gd name="T3" fmla="*/ 232 h 232"/>
                <a:gd name="T4" fmla="*/ 231 w 231"/>
                <a:gd name="T5" fmla="*/ 232 h 232"/>
                <a:gd name="T6" fmla="*/ 231 w 231"/>
                <a:gd name="T7" fmla="*/ 0 h 232"/>
                <a:gd name="T8" fmla="*/ 0 w 231"/>
                <a:gd name="T9" fmla="*/ 0 h 232"/>
                <a:gd name="T10" fmla="*/ 111 w 231"/>
                <a:gd name="T11" fmla="*/ 168 h 232"/>
                <a:gd name="T12" fmla="*/ 99 w 231"/>
                <a:gd name="T13" fmla="*/ 180 h 232"/>
                <a:gd name="T14" fmla="*/ 33 w 231"/>
                <a:gd name="T15" fmla="*/ 116 h 232"/>
                <a:gd name="T16" fmla="*/ 99 w 231"/>
                <a:gd name="T17" fmla="*/ 50 h 232"/>
                <a:gd name="T18" fmla="*/ 111 w 231"/>
                <a:gd name="T19" fmla="*/ 64 h 232"/>
                <a:gd name="T20" fmla="*/ 59 w 231"/>
                <a:gd name="T21" fmla="*/ 116 h 232"/>
                <a:gd name="T22" fmla="*/ 111 w 231"/>
                <a:gd name="T23" fmla="*/ 168 h 232"/>
                <a:gd name="T24" fmla="*/ 132 w 231"/>
                <a:gd name="T25" fmla="*/ 180 h 232"/>
                <a:gd name="T26" fmla="*/ 120 w 231"/>
                <a:gd name="T27" fmla="*/ 168 h 232"/>
                <a:gd name="T28" fmla="*/ 172 w 231"/>
                <a:gd name="T29" fmla="*/ 116 h 232"/>
                <a:gd name="T30" fmla="*/ 120 w 231"/>
                <a:gd name="T31" fmla="*/ 64 h 232"/>
                <a:gd name="T32" fmla="*/ 132 w 231"/>
                <a:gd name="T33" fmla="*/ 50 h 232"/>
                <a:gd name="T34" fmla="*/ 198 w 231"/>
                <a:gd name="T35" fmla="*/ 116 h 232"/>
                <a:gd name="T36" fmla="*/ 132 w 231"/>
                <a:gd name="T37" fmla="*/ 1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232">
                  <a:moveTo>
                    <a:pt x="0" y="0"/>
                  </a:moveTo>
                  <a:lnTo>
                    <a:pt x="0" y="232"/>
                  </a:lnTo>
                  <a:lnTo>
                    <a:pt x="231" y="232"/>
                  </a:lnTo>
                  <a:lnTo>
                    <a:pt x="231" y="0"/>
                  </a:lnTo>
                  <a:lnTo>
                    <a:pt x="0" y="0"/>
                  </a:lnTo>
                  <a:close/>
                  <a:moveTo>
                    <a:pt x="111" y="168"/>
                  </a:moveTo>
                  <a:lnTo>
                    <a:pt x="99" y="180"/>
                  </a:lnTo>
                  <a:lnTo>
                    <a:pt x="33" y="116"/>
                  </a:lnTo>
                  <a:lnTo>
                    <a:pt x="99" y="50"/>
                  </a:lnTo>
                  <a:lnTo>
                    <a:pt x="111" y="64"/>
                  </a:lnTo>
                  <a:lnTo>
                    <a:pt x="59" y="116"/>
                  </a:lnTo>
                  <a:lnTo>
                    <a:pt x="111" y="168"/>
                  </a:lnTo>
                  <a:close/>
                  <a:moveTo>
                    <a:pt x="132" y="180"/>
                  </a:moveTo>
                  <a:lnTo>
                    <a:pt x="120" y="168"/>
                  </a:lnTo>
                  <a:lnTo>
                    <a:pt x="172" y="116"/>
                  </a:lnTo>
                  <a:lnTo>
                    <a:pt x="120" y="64"/>
                  </a:lnTo>
                  <a:lnTo>
                    <a:pt x="132" y="50"/>
                  </a:lnTo>
                  <a:lnTo>
                    <a:pt x="198" y="116"/>
                  </a:lnTo>
                  <a:lnTo>
                    <a:pt x="132" y="18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smtClean="0">
                <a:solidFill>
                  <a:srgbClr val="1B447D"/>
                </a:solidFill>
                <a:latin typeface="Century Gothic"/>
              </a:endParaRPr>
            </a:p>
          </p:txBody>
        </p:sp>
        <p:sp>
          <p:nvSpPr>
            <p:cNvPr id="373" name="TextBox 507"/>
            <p:cNvSpPr txBox="1"/>
            <p:nvPr/>
          </p:nvSpPr>
          <p:spPr>
            <a:xfrm>
              <a:off x="7243848" y="1778141"/>
              <a:ext cx="9143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Marketing</a:t>
              </a:r>
            </a:p>
          </p:txBody>
        </p:sp>
      </p:grpSp>
      <p:grpSp>
        <p:nvGrpSpPr>
          <p:cNvPr id="374" name="Group 469"/>
          <p:cNvGrpSpPr/>
          <p:nvPr/>
        </p:nvGrpSpPr>
        <p:grpSpPr>
          <a:xfrm>
            <a:off x="8144294" y="3690552"/>
            <a:ext cx="787395" cy="576648"/>
            <a:chOff x="8239660" y="3404986"/>
            <a:chExt cx="787395" cy="576648"/>
          </a:xfrm>
        </p:grpSpPr>
        <p:sp>
          <p:nvSpPr>
            <p:cNvPr id="375" name="TextBox 470"/>
            <p:cNvSpPr txBox="1"/>
            <p:nvPr/>
          </p:nvSpPr>
          <p:spPr>
            <a:xfrm>
              <a:off x="8239660" y="361230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Customers</a:t>
              </a:r>
              <a:b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Partners</a:t>
              </a:r>
            </a:p>
          </p:txBody>
        </p:sp>
        <p:grpSp>
          <p:nvGrpSpPr>
            <p:cNvPr id="376" name="Group 471"/>
            <p:cNvGrpSpPr/>
            <p:nvPr/>
          </p:nvGrpSpPr>
          <p:grpSpPr>
            <a:xfrm>
              <a:off x="8549483" y="3404986"/>
              <a:ext cx="167748" cy="196500"/>
              <a:chOff x="9513888" y="857377"/>
              <a:chExt cx="925512" cy="1084136"/>
            </a:xfrm>
          </p:grpSpPr>
          <p:sp>
            <p:nvSpPr>
              <p:cNvPr id="377" name="Freeform 6"/>
              <p:cNvSpPr>
                <a:spLocks/>
              </p:cNvSpPr>
              <p:nvPr/>
            </p:nvSpPr>
            <p:spPr bwMode="auto">
              <a:xfrm>
                <a:off x="9513888" y="1306513"/>
                <a:ext cx="925512" cy="635000"/>
              </a:xfrm>
              <a:custGeom>
                <a:avLst/>
                <a:gdLst>
                  <a:gd name="T0" fmla="*/ 73 w 73"/>
                  <a:gd name="T1" fmla="*/ 33 h 50"/>
                  <a:gd name="T2" fmla="*/ 73 w 73"/>
                  <a:gd name="T3" fmla="*/ 39 h 50"/>
                  <a:gd name="T4" fmla="*/ 71 w 73"/>
                  <a:gd name="T5" fmla="*/ 50 h 50"/>
                  <a:gd name="T6" fmla="*/ 36 w 73"/>
                  <a:gd name="T7" fmla="*/ 46 h 50"/>
                  <a:gd name="T8" fmla="*/ 2 w 73"/>
                  <a:gd name="T9" fmla="*/ 50 h 50"/>
                  <a:gd name="T10" fmla="*/ 0 w 73"/>
                  <a:gd name="T11" fmla="*/ 39 h 50"/>
                  <a:gd name="T12" fmla="*/ 0 w 73"/>
                  <a:gd name="T13" fmla="*/ 33 h 50"/>
                  <a:gd name="T14" fmla="*/ 22 w 73"/>
                  <a:gd name="T15" fmla="*/ 0 h 50"/>
                  <a:gd name="T16" fmla="*/ 36 w 73"/>
                  <a:gd name="T17" fmla="*/ 6 h 50"/>
                  <a:gd name="T18" fmla="*/ 51 w 73"/>
                  <a:gd name="T19" fmla="*/ 0 h 50"/>
                  <a:gd name="T20" fmla="*/ 73 w 73"/>
                  <a:gd name="T21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0">
                    <a:moveTo>
                      <a:pt x="73" y="33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43"/>
                      <a:pt x="72" y="47"/>
                      <a:pt x="71" y="50"/>
                    </a:cubicBezTo>
                    <a:cubicBezTo>
                      <a:pt x="61" y="48"/>
                      <a:pt x="49" y="46"/>
                      <a:pt x="36" y="46"/>
                    </a:cubicBezTo>
                    <a:cubicBezTo>
                      <a:pt x="24" y="46"/>
                      <a:pt x="12" y="48"/>
                      <a:pt x="2" y="50"/>
                    </a:cubicBezTo>
                    <a:cubicBezTo>
                      <a:pt x="1" y="47"/>
                      <a:pt x="0" y="43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8"/>
                      <a:pt x="9" y="5"/>
                      <a:pt x="22" y="0"/>
                    </a:cubicBezTo>
                    <a:cubicBezTo>
                      <a:pt x="25" y="4"/>
                      <a:pt x="31" y="6"/>
                      <a:pt x="36" y="6"/>
                    </a:cubicBezTo>
                    <a:cubicBezTo>
                      <a:pt x="42" y="6"/>
                      <a:pt x="48" y="4"/>
                      <a:pt x="51" y="0"/>
                    </a:cubicBezTo>
                    <a:cubicBezTo>
                      <a:pt x="64" y="5"/>
                      <a:pt x="73" y="18"/>
                      <a:pt x="7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 smtClean="0">
                  <a:solidFill>
                    <a:srgbClr val="1B447D"/>
                  </a:solidFill>
                  <a:latin typeface="Century Gothic"/>
                </a:endParaRPr>
              </a:p>
            </p:txBody>
          </p:sp>
          <p:sp>
            <p:nvSpPr>
              <p:cNvPr id="378" name="Oval 7"/>
              <p:cNvSpPr>
                <a:spLocks noChangeArrowheads="1"/>
              </p:cNvSpPr>
              <p:nvPr/>
            </p:nvSpPr>
            <p:spPr bwMode="auto">
              <a:xfrm>
                <a:off x="9755188" y="857377"/>
                <a:ext cx="430212" cy="430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 smtClean="0">
                  <a:solidFill>
                    <a:srgbClr val="1B447D"/>
                  </a:solidFill>
                  <a:latin typeface="Century Gothic"/>
                </a:endParaRPr>
              </a:p>
            </p:txBody>
          </p:sp>
        </p:grpSp>
      </p:grpSp>
      <p:grpSp>
        <p:nvGrpSpPr>
          <p:cNvPr id="379" name="Group 474"/>
          <p:cNvGrpSpPr/>
          <p:nvPr/>
        </p:nvGrpSpPr>
        <p:grpSpPr>
          <a:xfrm>
            <a:off x="8157897" y="4850205"/>
            <a:ext cx="742512" cy="448049"/>
            <a:chOff x="8262102" y="4144406"/>
            <a:chExt cx="742512" cy="448049"/>
          </a:xfrm>
        </p:grpSpPr>
        <p:sp>
          <p:nvSpPr>
            <p:cNvPr id="382" name="TextBox 475"/>
            <p:cNvSpPr txBox="1"/>
            <p:nvPr/>
          </p:nvSpPr>
          <p:spPr>
            <a:xfrm>
              <a:off x="8262102" y="4361623"/>
              <a:ext cx="7425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Engineers</a:t>
              </a:r>
            </a:p>
          </p:txBody>
        </p:sp>
        <p:grpSp>
          <p:nvGrpSpPr>
            <p:cNvPr id="383" name="Group 476"/>
            <p:cNvGrpSpPr/>
            <p:nvPr/>
          </p:nvGrpSpPr>
          <p:grpSpPr>
            <a:xfrm>
              <a:off x="8549483" y="4144406"/>
              <a:ext cx="167748" cy="196500"/>
              <a:chOff x="9513888" y="857377"/>
              <a:chExt cx="925512" cy="1084136"/>
            </a:xfrm>
          </p:grpSpPr>
          <p:sp>
            <p:nvSpPr>
              <p:cNvPr id="384" name="Freeform 6"/>
              <p:cNvSpPr>
                <a:spLocks/>
              </p:cNvSpPr>
              <p:nvPr/>
            </p:nvSpPr>
            <p:spPr bwMode="auto">
              <a:xfrm>
                <a:off x="9513888" y="1306513"/>
                <a:ext cx="925512" cy="635000"/>
              </a:xfrm>
              <a:custGeom>
                <a:avLst/>
                <a:gdLst>
                  <a:gd name="T0" fmla="*/ 73 w 73"/>
                  <a:gd name="T1" fmla="*/ 33 h 50"/>
                  <a:gd name="T2" fmla="*/ 73 w 73"/>
                  <a:gd name="T3" fmla="*/ 39 h 50"/>
                  <a:gd name="T4" fmla="*/ 71 w 73"/>
                  <a:gd name="T5" fmla="*/ 50 h 50"/>
                  <a:gd name="T6" fmla="*/ 36 w 73"/>
                  <a:gd name="T7" fmla="*/ 46 h 50"/>
                  <a:gd name="T8" fmla="*/ 2 w 73"/>
                  <a:gd name="T9" fmla="*/ 50 h 50"/>
                  <a:gd name="T10" fmla="*/ 0 w 73"/>
                  <a:gd name="T11" fmla="*/ 39 h 50"/>
                  <a:gd name="T12" fmla="*/ 0 w 73"/>
                  <a:gd name="T13" fmla="*/ 33 h 50"/>
                  <a:gd name="T14" fmla="*/ 22 w 73"/>
                  <a:gd name="T15" fmla="*/ 0 h 50"/>
                  <a:gd name="T16" fmla="*/ 36 w 73"/>
                  <a:gd name="T17" fmla="*/ 6 h 50"/>
                  <a:gd name="T18" fmla="*/ 51 w 73"/>
                  <a:gd name="T19" fmla="*/ 0 h 50"/>
                  <a:gd name="T20" fmla="*/ 73 w 73"/>
                  <a:gd name="T21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0">
                    <a:moveTo>
                      <a:pt x="73" y="33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43"/>
                      <a:pt x="72" y="47"/>
                      <a:pt x="71" y="50"/>
                    </a:cubicBezTo>
                    <a:cubicBezTo>
                      <a:pt x="61" y="48"/>
                      <a:pt x="49" y="46"/>
                      <a:pt x="36" y="46"/>
                    </a:cubicBezTo>
                    <a:cubicBezTo>
                      <a:pt x="24" y="46"/>
                      <a:pt x="12" y="48"/>
                      <a:pt x="2" y="50"/>
                    </a:cubicBezTo>
                    <a:cubicBezTo>
                      <a:pt x="1" y="47"/>
                      <a:pt x="0" y="43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8"/>
                      <a:pt x="9" y="5"/>
                      <a:pt x="22" y="0"/>
                    </a:cubicBezTo>
                    <a:cubicBezTo>
                      <a:pt x="25" y="4"/>
                      <a:pt x="31" y="6"/>
                      <a:pt x="36" y="6"/>
                    </a:cubicBezTo>
                    <a:cubicBezTo>
                      <a:pt x="42" y="6"/>
                      <a:pt x="48" y="4"/>
                      <a:pt x="51" y="0"/>
                    </a:cubicBezTo>
                    <a:cubicBezTo>
                      <a:pt x="64" y="5"/>
                      <a:pt x="73" y="18"/>
                      <a:pt x="7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 smtClean="0">
                  <a:solidFill>
                    <a:srgbClr val="1B447D"/>
                  </a:solidFill>
                  <a:latin typeface="Century Gothic"/>
                </a:endParaRPr>
              </a:p>
            </p:txBody>
          </p:sp>
          <p:sp>
            <p:nvSpPr>
              <p:cNvPr id="385" name="Oval 7"/>
              <p:cNvSpPr>
                <a:spLocks noChangeArrowheads="1"/>
              </p:cNvSpPr>
              <p:nvPr/>
            </p:nvSpPr>
            <p:spPr bwMode="auto">
              <a:xfrm>
                <a:off x="9755188" y="857377"/>
                <a:ext cx="430212" cy="430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 smtClean="0">
                  <a:solidFill>
                    <a:srgbClr val="1B447D"/>
                  </a:solidFill>
                  <a:latin typeface="Century Gothic"/>
                </a:endParaRPr>
              </a:p>
            </p:txBody>
          </p:sp>
        </p:grpSp>
      </p:grpSp>
      <p:grpSp>
        <p:nvGrpSpPr>
          <p:cNvPr id="386" name="Group 479"/>
          <p:cNvGrpSpPr/>
          <p:nvPr/>
        </p:nvGrpSpPr>
        <p:grpSpPr>
          <a:xfrm>
            <a:off x="8147903" y="3040149"/>
            <a:ext cx="729687" cy="580539"/>
            <a:chOff x="8268514" y="4869167"/>
            <a:chExt cx="729687" cy="580539"/>
          </a:xfrm>
        </p:grpSpPr>
        <p:sp>
          <p:nvSpPr>
            <p:cNvPr id="387" name="TextBox 480"/>
            <p:cNvSpPr txBox="1"/>
            <p:nvPr/>
          </p:nvSpPr>
          <p:spPr>
            <a:xfrm>
              <a:off x="8268514" y="5080374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Data</a:t>
              </a:r>
              <a:b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900" b="1" kern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Scientists</a:t>
              </a:r>
            </a:p>
          </p:txBody>
        </p:sp>
        <p:grpSp>
          <p:nvGrpSpPr>
            <p:cNvPr id="388" name="Group 481"/>
            <p:cNvGrpSpPr/>
            <p:nvPr/>
          </p:nvGrpSpPr>
          <p:grpSpPr>
            <a:xfrm>
              <a:off x="8549483" y="4869167"/>
              <a:ext cx="167748" cy="196500"/>
              <a:chOff x="9513888" y="857377"/>
              <a:chExt cx="925512" cy="1084136"/>
            </a:xfrm>
          </p:grpSpPr>
          <p:sp>
            <p:nvSpPr>
              <p:cNvPr id="389" name="Freeform 6"/>
              <p:cNvSpPr>
                <a:spLocks/>
              </p:cNvSpPr>
              <p:nvPr/>
            </p:nvSpPr>
            <p:spPr bwMode="auto">
              <a:xfrm>
                <a:off x="9513888" y="1306513"/>
                <a:ext cx="925512" cy="635000"/>
              </a:xfrm>
              <a:custGeom>
                <a:avLst/>
                <a:gdLst>
                  <a:gd name="T0" fmla="*/ 73 w 73"/>
                  <a:gd name="T1" fmla="*/ 33 h 50"/>
                  <a:gd name="T2" fmla="*/ 73 w 73"/>
                  <a:gd name="T3" fmla="*/ 39 h 50"/>
                  <a:gd name="T4" fmla="*/ 71 w 73"/>
                  <a:gd name="T5" fmla="*/ 50 h 50"/>
                  <a:gd name="T6" fmla="*/ 36 w 73"/>
                  <a:gd name="T7" fmla="*/ 46 h 50"/>
                  <a:gd name="T8" fmla="*/ 2 w 73"/>
                  <a:gd name="T9" fmla="*/ 50 h 50"/>
                  <a:gd name="T10" fmla="*/ 0 w 73"/>
                  <a:gd name="T11" fmla="*/ 39 h 50"/>
                  <a:gd name="T12" fmla="*/ 0 w 73"/>
                  <a:gd name="T13" fmla="*/ 33 h 50"/>
                  <a:gd name="T14" fmla="*/ 22 w 73"/>
                  <a:gd name="T15" fmla="*/ 0 h 50"/>
                  <a:gd name="T16" fmla="*/ 36 w 73"/>
                  <a:gd name="T17" fmla="*/ 6 h 50"/>
                  <a:gd name="T18" fmla="*/ 51 w 73"/>
                  <a:gd name="T19" fmla="*/ 0 h 50"/>
                  <a:gd name="T20" fmla="*/ 73 w 73"/>
                  <a:gd name="T21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0">
                    <a:moveTo>
                      <a:pt x="73" y="33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43"/>
                      <a:pt x="72" y="47"/>
                      <a:pt x="71" y="50"/>
                    </a:cubicBezTo>
                    <a:cubicBezTo>
                      <a:pt x="61" y="48"/>
                      <a:pt x="49" y="46"/>
                      <a:pt x="36" y="46"/>
                    </a:cubicBezTo>
                    <a:cubicBezTo>
                      <a:pt x="24" y="46"/>
                      <a:pt x="12" y="48"/>
                      <a:pt x="2" y="50"/>
                    </a:cubicBezTo>
                    <a:cubicBezTo>
                      <a:pt x="1" y="47"/>
                      <a:pt x="0" y="43"/>
                      <a:pt x="0" y="3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8"/>
                      <a:pt x="9" y="5"/>
                      <a:pt x="22" y="0"/>
                    </a:cubicBezTo>
                    <a:cubicBezTo>
                      <a:pt x="25" y="4"/>
                      <a:pt x="31" y="6"/>
                      <a:pt x="36" y="6"/>
                    </a:cubicBezTo>
                    <a:cubicBezTo>
                      <a:pt x="42" y="6"/>
                      <a:pt x="48" y="4"/>
                      <a:pt x="51" y="0"/>
                    </a:cubicBezTo>
                    <a:cubicBezTo>
                      <a:pt x="64" y="5"/>
                      <a:pt x="73" y="18"/>
                      <a:pt x="7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 smtClean="0">
                  <a:solidFill>
                    <a:srgbClr val="1B447D"/>
                  </a:solidFill>
                  <a:latin typeface="Century Gothic"/>
                </a:endParaRPr>
              </a:p>
            </p:txBody>
          </p:sp>
          <p:sp>
            <p:nvSpPr>
              <p:cNvPr id="390" name="Oval 7"/>
              <p:cNvSpPr>
                <a:spLocks noChangeArrowheads="1"/>
              </p:cNvSpPr>
              <p:nvPr/>
            </p:nvSpPr>
            <p:spPr bwMode="auto">
              <a:xfrm>
                <a:off x="9755188" y="857377"/>
                <a:ext cx="430212" cy="4302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 smtClean="0">
                  <a:solidFill>
                    <a:srgbClr val="1B447D"/>
                  </a:solidFill>
                  <a:latin typeface="Century Gothic"/>
                </a:endParaRPr>
              </a:p>
            </p:txBody>
          </p:sp>
        </p:grpSp>
      </p:grpSp>
      <p:sp>
        <p:nvSpPr>
          <p:cNvPr id="391" name="Text Box 394"/>
          <p:cNvSpPr>
            <a:spLocks noChangeArrowheads="1"/>
          </p:cNvSpPr>
          <p:nvPr/>
        </p:nvSpPr>
        <p:spPr bwMode="auto">
          <a:xfrm>
            <a:off x="4239539" y="2160446"/>
            <a:ext cx="768350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0" hangingPunct="0">
              <a:lnSpc>
                <a:spcPts val="1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MDM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2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5035eab-64c3-4f75-8c66-16e221bdf38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5035eab-64c3-4f75-8c66-16e221bdf38d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46803</TotalTime>
  <Words>129</Words>
  <Application>Microsoft Office PowerPoint</Application>
  <PresentationFormat>Presentación en pantalla (4:3)</PresentationFormat>
  <Paragraphs>81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MS PGothic</vt:lpstr>
      <vt:lpstr>MS PGothic</vt:lpstr>
      <vt:lpstr>Arial</vt:lpstr>
      <vt:lpstr>Arial Narrow</vt:lpstr>
      <vt:lpstr>Calibri</vt:lpstr>
      <vt:lpstr>Calibri Light</vt:lpstr>
      <vt:lpstr>Century Gothic</vt:lpstr>
      <vt:lpstr>Times</vt:lpstr>
      <vt:lpstr>Verdana</vt:lpstr>
      <vt:lpstr>Tema de Office</vt:lpstr>
      <vt:lpstr>Arquitectura de la SOLUCION  NIVEL CONCEPTUAL – EDW - BELCORP</vt:lpstr>
      <vt:lpstr>Arquitectura de Información EDW</vt:lpstr>
      <vt:lpstr>Arquitectura de Información EDW – Largo plazo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Bury, Andy</dc:creator>
  <cp:lastModifiedBy>Alumno</cp:lastModifiedBy>
  <cp:revision>402</cp:revision>
  <cp:lastPrinted>1601-01-01T00:00:00Z</cp:lastPrinted>
  <dcterms:created xsi:type="dcterms:W3CDTF">1601-01-01T00:00:00Z</dcterms:created>
  <dcterms:modified xsi:type="dcterms:W3CDTF">2016-04-01T00:13:46Z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Offisync_UniqueId">
    <vt:lpwstr>20871</vt:lpwstr>
  </property>
  <property fmtid="{D5CDD505-2E9C-101B-9397-08002B2CF9AE}" pid="4" name="Jive_LatestUserAccountName">
    <vt:lpwstr>CM185061</vt:lpwstr>
  </property>
  <property fmtid="{D5CDD505-2E9C-101B-9397-08002B2CF9AE}" pid="5" name="Offisync_ServerID">
    <vt:lpwstr>1dce6eef-79fd-4fcd-a721-ba4027c7d858</vt:lpwstr>
  </property>
  <property fmtid="{D5CDD505-2E9C-101B-9397-08002B2CF9AE}" pid="6" name="Jive_VersionGuid">
    <vt:lpwstr>ad85872a-5a28-4340-83e7-8f4cc8969f64</vt:lpwstr>
  </property>
  <property fmtid="{D5CDD505-2E9C-101B-9397-08002B2CF9AE}" pid="7" name="Offisync_ProviderInitializationData">
    <vt:lpwstr>https://connections.teradata.com</vt:lpwstr>
  </property>
  <property fmtid="{D5CDD505-2E9C-101B-9397-08002B2CF9AE}" pid="8" name="Offisync_UpdateToken">
    <vt:lpwstr>1</vt:lpwstr>
  </property>
</Properties>
</file>