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62" r:id="rId4"/>
    <p:sldId id="263" r:id="rId5"/>
    <p:sldId id="264" r:id="rId6"/>
    <p:sldId id="265" r:id="rId7"/>
    <p:sldId id="271" r:id="rId8"/>
    <p:sldId id="268" r:id="rId9"/>
    <p:sldId id="267" r:id="rId10"/>
    <p:sldId id="269" r:id="rId11"/>
    <p:sldId id="266" r:id="rId12"/>
    <p:sldId id="272" r:id="rId13"/>
    <p:sldId id="278" r:id="rId14"/>
    <p:sldId id="273" r:id="rId15"/>
    <p:sldId id="279" r:id="rId16"/>
    <p:sldId id="274" r:id="rId17"/>
    <p:sldId id="275" r:id="rId18"/>
    <p:sldId id="277" r:id="rId19"/>
    <p:sldId id="276" r:id="rId20"/>
    <p:sldId id="270" r:id="rId21"/>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854" autoAdjust="0"/>
  </p:normalViewPr>
  <p:slideViewPr>
    <p:cSldViewPr>
      <p:cViewPr varScale="1">
        <p:scale>
          <a:sx n="92" d="100"/>
          <a:sy n="92" d="100"/>
        </p:scale>
        <p:origin x="53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C009CA-CE47-40F0-8956-D281D83FB60C}" type="datetimeFigureOut">
              <a:rPr lang="es-PE" smtClean="0"/>
              <a:t>19/04/2016</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91CCF3-9787-4762-A8C9-69F8F0890B4C}" type="slidenum">
              <a:rPr lang="es-PE" smtClean="0"/>
              <a:t>‹Nº›</a:t>
            </a:fld>
            <a:endParaRPr lang="es-PE"/>
          </a:p>
        </p:txBody>
      </p:sp>
    </p:spTree>
    <p:extLst>
      <p:ext uri="{BB962C8B-B14F-4D97-AF65-F5344CB8AC3E}">
        <p14:creationId xmlns:p14="http://schemas.microsoft.com/office/powerpoint/2010/main" val="3617415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sz="1200" b="0" i="0" u="none" strike="noStrike" kern="1200" baseline="0" dirty="0" smtClean="0">
                <a:solidFill>
                  <a:schemeClr val="tx1"/>
                </a:solidFill>
                <a:latin typeface="+mn-lt"/>
                <a:ea typeface="+mn-ea"/>
                <a:cs typeface="+mn-cs"/>
              </a:rPr>
              <a:t>ALCANCES DE LAS DIFERENTES ARQUITECTURAS</a:t>
            </a:r>
          </a:p>
          <a:p>
            <a:r>
              <a:rPr lang="es-MX" sz="1200" b="0" i="0" u="none" strike="noStrike" kern="1200" baseline="0" dirty="0" smtClean="0">
                <a:solidFill>
                  <a:schemeClr val="tx1"/>
                </a:solidFill>
                <a:latin typeface="+mn-lt"/>
                <a:ea typeface="+mn-ea"/>
                <a:cs typeface="+mn-cs"/>
              </a:rPr>
              <a:t>una organización tiene varias arquitecturas que modelan las diferentes vistas de la</a:t>
            </a:r>
          </a:p>
          <a:p>
            <a:r>
              <a:rPr lang="es-MX" sz="1200" b="0" i="0" u="none" strike="noStrike" kern="1200" baseline="0" dirty="0" smtClean="0">
                <a:solidFill>
                  <a:schemeClr val="tx1"/>
                </a:solidFill>
                <a:latin typeface="+mn-lt"/>
                <a:ea typeface="+mn-ea"/>
                <a:cs typeface="+mn-cs"/>
              </a:rPr>
              <a:t>misma. La siguiente figura muestra la relación de las vistas arquitectónicas</a:t>
            </a:r>
          </a:p>
          <a:p>
            <a:r>
              <a:rPr lang="es-MX" sz="1200" b="0" i="0" u="none" strike="noStrike" kern="1200" baseline="0" dirty="0" smtClean="0">
                <a:solidFill>
                  <a:schemeClr val="tx1"/>
                </a:solidFill>
                <a:latin typeface="+mn-lt"/>
                <a:ea typeface="+mn-ea"/>
                <a:cs typeface="+mn-cs"/>
              </a:rPr>
              <a:t>que representan el todo de una organización.</a:t>
            </a:r>
          </a:p>
          <a:p>
            <a:endParaRPr lang="es-MX" sz="1200" b="0" i="0" u="none" strike="noStrike" kern="1200" baseline="0" dirty="0" smtClean="0">
              <a:solidFill>
                <a:schemeClr val="tx1"/>
              </a:solidFill>
              <a:latin typeface="+mn-lt"/>
              <a:ea typeface="+mn-ea"/>
              <a:cs typeface="+mn-cs"/>
            </a:endParaRPr>
          </a:p>
          <a:p>
            <a:r>
              <a:rPr lang="es-PE" sz="1200" b="0" i="0" u="none" strike="noStrike" kern="1200" baseline="0" dirty="0" smtClean="0">
                <a:solidFill>
                  <a:schemeClr val="tx1"/>
                </a:solidFill>
                <a:latin typeface="+mn-lt"/>
                <a:ea typeface="+mn-ea"/>
                <a:cs typeface="+mn-cs"/>
              </a:rPr>
              <a:t>Como se desprende de la figura anterior la arquitectura de TI no es una arquitectura empresarial</a:t>
            </a:r>
          </a:p>
          <a:p>
            <a:r>
              <a:rPr lang="es-MX" sz="1200" b="0" i="0" u="none" strike="noStrike" kern="1200" baseline="0" dirty="0" smtClean="0">
                <a:solidFill>
                  <a:schemeClr val="tx1"/>
                </a:solidFill>
                <a:latin typeface="+mn-lt"/>
                <a:ea typeface="+mn-ea"/>
                <a:cs typeface="+mn-cs"/>
              </a:rPr>
              <a:t>[</a:t>
            </a:r>
            <a:r>
              <a:rPr lang="es-MX" sz="1200" b="0" i="0" u="none" strike="noStrike" kern="1200" baseline="0" dirty="0" err="1" smtClean="0">
                <a:solidFill>
                  <a:schemeClr val="tx1"/>
                </a:solidFill>
                <a:latin typeface="+mn-lt"/>
                <a:ea typeface="+mn-ea"/>
                <a:cs typeface="+mn-cs"/>
              </a:rPr>
              <a:t>Thorn</a:t>
            </a:r>
            <a:r>
              <a:rPr lang="es-MX" sz="1200" b="0" i="0" u="none" strike="noStrike" kern="1200" baseline="0" dirty="0" smtClean="0">
                <a:solidFill>
                  <a:schemeClr val="tx1"/>
                </a:solidFill>
                <a:latin typeface="+mn-lt"/>
                <a:ea typeface="+mn-ea"/>
                <a:cs typeface="+mn-cs"/>
              </a:rPr>
              <a:t> 2008]. La “arquitectura de TI” es en realidad una composición de tres arquitecturas</a:t>
            </a:r>
          </a:p>
          <a:p>
            <a:r>
              <a:rPr lang="es-MX" sz="1200" b="0" i="0" u="none" strike="noStrike" kern="1200" baseline="0" dirty="0" smtClean="0">
                <a:solidFill>
                  <a:schemeClr val="tx1"/>
                </a:solidFill>
                <a:latin typeface="+mn-lt"/>
                <a:ea typeface="+mn-ea"/>
                <a:cs typeface="+mn-cs"/>
              </a:rPr>
              <a:t>definidas: aplicaciones de software, infraestructura (redes, servidores, etc.) y datos. Además,</a:t>
            </a:r>
          </a:p>
          <a:p>
            <a:r>
              <a:rPr lang="es-MX" sz="1200" b="0" i="0" u="none" strike="noStrike" kern="1200" baseline="0" dirty="0" smtClean="0">
                <a:solidFill>
                  <a:schemeClr val="tx1"/>
                </a:solidFill>
                <a:latin typeface="+mn-lt"/>
                <a:ea typeface="+mn-ea"/>
                <a:cs typeface="+mn-cs"/>
              </a:rPr>
              <a:t>existe una fuerte dependencia entre ellas. Por su parte la </a:t>
            </a:r>
            <a:r>
              <a:rPr lang="es-MX" sz="1200" b="0" i="1" u="none" strike="noStrike" kern="1200" baseline="0" dirty="0" smtClean="0">
                <a:solidFill>
                  <a:schemeClr val="tx1"/>
                </a:solidFill>
                <a:latin typeface="+mn-lt"/>
                <a:ea typeface="+mn-ea"/>
                <a:cs typeface="+mn-cs"/>
              </a:rPr>
              <a:t>arquitectura de negocio </a:t>
            </a:r>
            <a:r>
              <a:rPr lang="es-MX" sz="1200" b="0" i="0" u="none" strike="noStrike" kern="1200" baseline="0" dirty="0" smtClean="0">
                <a:solidFill>
                  <a:schemeClr val="tx1"/>
                </a:solidFill>
                <a:latin typeface="+mn-lt"/>
                <a:ea typeface="+mn-ea"/>
                <a:cs typeface="+mn-cs"/>
              </a:rPr>
              <a:t>está</a:t>
            </a:r>
          </a:p>
          <a:p>
            <a:r>
              <a:rPr lang="es-MX" sz="1200" b="0" i="0" u="none" strike="noStrike" kern="1200" baseline="0" dirty="0" smtClean="0">
                <a:solidFill>
                  <a:schemeClr val="tx1"/>
                </a:solidFill>
                <a:latin typeface="+mn-lt"/>
                <a:ea typeface="+mn-ea"/>
                <a:cs typeface="+mn-cs"/>
              </a:rPr>
              <a:t>compuesta por tres arquitecturas/modelos: organizacional, desempeño y procesos. Nótese que la</a:t>
            </a:r>
          </a:p>
          <a:p>
            <a:r>
              <a:rPr lang="es-MX" sz="1200" b="0" i="0" u="none" strike="noStrike" kern="1200" baseline="0" dirty="0" smtClean="0">
                <a:solidFill>
                  <a:schemeClr val="tx1"/>
                </a:solidFill>
                <a:latin typeface="+mn-lt"/>
                <a:ea typeface="+mn-ea"/>
                <a:cs typeface="+mn-cs"/>
              </a:rPr>
              <a:t>flecha indica que el ciclo de vida de la arquitectura inicia en el negocio y se complementa</a:t>
            </a:r>
          </a:p>
          <a:p>
            <a:r>
              <a:rPr lang="es-PE" sz="1200" b="0" i="0" u="none" strike="noStrike" kern="1200" baseline="0" dirty="0" smtClean="0">
                <a:solidFill>
                  <a:schemeClr val="tx1"/>
                </a:solidFill>
                <a:latin typeface="+mn-lt"/>
                <a:ea typeface="+mn-ea"/>
                <a:cs typeface="+mn-cs"/>
              </a:rPr>
              <a:t>posteriormente con la parte tecnológica.</a:t>
            </a:r>
            <a:endParaRPr lang="es-PE" dirty="0"/>
          </a:p>
        </p:txBody>
      </p:sp>
      <p:sp>
        <p:nvSpPr>
          <p:cNvPr id="4" name="3 Marcador de número de diapositiva"/>
          <p:cNvSpPr>
            <a:spLocks noGrp="1"/>
          </p:cNvSpPr>
          <p:nvPr>
            <p:ph type="sldNum" sz="quarter" idx="10"/>
          </p:nvPr>
        </p:nvSpPr>
        <p:spPr/>
        <p:txBody>
          <a:bodyPr/>
          <a:lstStyle/>
          <a:p>
            <a:fld id="{1E91CCF3-9787-4762-A8C9-69F8F0890B4C}" type="slidenum">
              <a:rPr lang="es-PE" smtClean="0"/>
              <a:t>3</a:t>
            </a:fld>
            <a:endParaRPr lang="es-PE"/>
          </a:p>
        </p:txBody>
      </p:sp>
    </p:spTree>
    <p:extLst>
      <p:ext uri="{BB962C8B-B14F-4D97-AF65-F5344CB8AC3E}">
        <p14:creationId xmlns:p14="http://schemas.microsoft.com/office/powerpoint/2010/main" val="13954075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sz="1200" b="0" i="0" kern="1200" dirty="0" smtClean="0">
                <a:solidFill>
                  <a:schemeClr val="tx1"/>
                </a:solidFill>
                <a:effectLst/>
                <a:latin typeface="+mn-lt"/>
                <a:ea typeface="+mn-ea"/>
                <a:cs typeface="+mn-cs"/>
              </a:rPr>
              <a:t>TOGAF se basa en cuatro fases o dimensiones</a:t>
            </a:r>
            <a:endParaRPr lang="es-PE" dirty="0"/>
          </a:p>
        </p:txBody>
      </p:sp>
      <p:sp>
        <p:nvSpPr>
          <p:cNvPr id="4" name="3 Marcador de número de diapositiva"/>
          <p:cNvSpPr>
            <a:spLocks noGrp="1"/>
          </p:cNvSpPr>
          <p:nvPr>
            <p:ph type="sldNum" sz="quarter" idx="10"/>
          </p:nvPr>
        </p:nvSpPr>
        <p:spPr/>
        <p:txBody>
          <a:bodyPr/>
          <a:lstStyle/>
          <a:p>
            <a:fld id="{1E91CCF3-9787-4762-A8C9-69F8F0890B4C}" type="slidenum">
              <a:rPr lang="es-PE" smtClean="0"/>
              <a:t>14</a:t>
            </a:fld>
            <a:endParaRPr lang="es-PE"/>
          </a:p>
        </p:txBody>
      </p:sp>
    </p:spTree>
    <p:extLst>
      <p:ext uri="{BB962C8B-B14F-4D97-AF65-F5344CB8AC3E}">
        <p14:creationId xmlns:p14="http://schemas.microsoft.com/office/powerpoint/2010/main" val="182786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sz="1200" b="0" i="0" kern="1200" dirty="0" smtClean="0">
                <a:solidFill>
                  <a:schemeClr val="tx1"/>
                </a:solidFill>
                <a:effectLst/>
                <a:latin typeface="+mn-lt"/>
                <a:ea typeface="+mn-ea"/>
                <a:cs typeface="+mn-cs"/>
              </a:rPr>
              <a:t>TOGAF se basa en cuatro fases o dimensiones</a:t>
            </a:r>
            <a:endParaRPr lang="es-PE" dirty="0"/>
          </a:p>
        </p:txBody>
      </p:sp>
      <p:sp>
        <p:nvSpPr>
          <p:cNvPr id="4" name="3 Marcador de número de diapositiva"/>
          <p:cNvSpPr>
            <a:spLocks noGrp="1"/>
          </p:cNvSpPr>
          <p:nvPr>
            <p:ph type="sldNum" sz="quarter" idx="10"/>
          </p:nvPr>
        </p:nvSpPr>
        <p:spPr/>
        <p:txBody>
          <a:bodyPr/>
          <a:lstStyle/>
          <a:p>
            <a:fld id="{1E91CCF3-9787-4762-A8C9-69F8F0890B4C}" type="slidenum">
              <a:rPr lang="es-PE" smtClean="0"/>
              <a:t>15</a:t>
            </a:fld>
            <a:endParaRPr lang="es-PE"/>
          </a:p>
        </p:txBody>
      </p:sp>
    </p:spTree>
    <p:extLst>
      <p:ext uri="{BB962C8B-B14F-4D97-AF65-F5344CB8AC3E}">
        <p14:creationId xmlns:p14="http://schemas.microsoft.com/office/powerpoint/2010/main" val="182786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sz="1200" b="0" i="0" kern="1200" smtClean="0">
                <a:solidFill>
                  <a:schemeClr val="tx1"/>
                </a:solidFill>
                <a:effectLst/>
                <a:latin typeface="+mn-lt"/>
                <a:ea typeface="+mn-ea"/>
                <a:cs typeface="+mn-cs"/>
              </a:rPr>
              <a:t>TOGAF se basa en cuatro fases o dimensiones</a:t>
            </a:r>
            <a:endParaRPr lang="es-PE" dirty="0"/>
          </a:p>
        </p:txBody>
      </p:sp>
      <p:sp>
        <p:nvSpPr>
          <p:cNvPr id="4" name="3 Marcador de número de diapositiva"/>
          <p:cNvSpPr>
            <a:spLocks noGrp="1"/>
          </p:cNvSpPr>
          <p:nvPr>
            <p:ph type="sldNum" sz="quarter" idx="10"/>
          </p:nvPr>
        </p:nvSpPr>
        <p:spPr/>
        <p:txBody>
          <a:bodyPr/>
          <a:lstStyle/>
          <a:p>
            <a:fld id="{1E91CCF3-9787-4762-A8C9-69F8F0890B4C}" type="slidenum">
              <a:rPr lang="es-PE" smtClean="0"/>
              <a:t>16</a:t>
            </a:fld>
            <a:endParaRPr lang="es-PE"/>
          </a:p>
        </p:txBody>
      </p:sp>
    </p:spTree>
    <p:extLst>
      <p:ext uri="{BB962C8B-B14F-4D97-AF65-F5344CB8AC3E}">
        <p14:creationId xmlns:p14="http://schemas.microsoft.com/office/powerpoint/2010/main" val="1827867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sz="1200" b="0" i="0" kern="1200" smtClean="0">
                <a:solidFill>
                  <a:schemeClr val="tx1"/>
                </a:solidFill>
                <a:effectLst/>
                <a:latin typeface="+mn-lt"/>
                <a:ea typeface="+mn-ea"/>
                <a:cs typeface="+mn-cs"/>
              </a:rPr>
              <a:t>TOGAF se basa en cuatro fases o dimensiones</a:t>
            </a:r>
            <a:endParaRPr lang="es-PE" dirty="0"/>
          </a:p>
        </p:txBody>
      </p:sp>
      <p:sp>
        <p:nvSpPr>
          <p:cNvPr id="4" name="3 Marcador de número de diapositiva"/>
          <p:cNvSpPr>
            <a:spLocks noGrp="1"/>
          </p:cNvSpPr>
          <p:nvPr>
            <p:ph type="sldNum" sz="quarter" idx="10"/>
          </p:nvPr>
        </p:nvSpPr>
        <p:spPr/>
        <p:txBody>
          <a:bodyPr/>
          <a:lstStyle/>
          <a:p>
            <a:fld id="{1E91CCF3-9787-4762-A8C9-69F8F0890B4C}" type="slidenum">
              <a:rPr lang="es-PE" smtClean="0"/>
              <a:t>17</a:t>
            </a:fld>
            <a:endParaRPr lang="es-PE"/>
          </a:p>
        </p:txBody>
      </p:sp>
    </p:spTree>
    <p:extLst>
      <p:ext uri="{BB962C8B-B14F-4D97-AF65-F5344CB8AC3E}">
        <p14:creationId xmlns:p14="http://schemas.microsoft.com/office/powerpoint/2010/main" val="1827867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sz="1200" b="0" i="0" kern="1200" smtClean="0">
                <a:solidFill>
                  <a:schemeClr val="tx1"/>
                </a:solidFill>
                <a:effectLst/>
                <a:latin typeface="+mn-lt"/>
                <a:ea typeface="+mn-ea"/>
                <a:cs typeface="+mn-cs"/>
              </a:rPr>
              <a:t>TOGAF se basa en cuatro fases o dimensiones</a:t>
            </a:r>
            <a:endParaRPr lang="es-PE" dirty="0"/>
          </a:p>
        </p:txBody>
      </p:sp>
      <p:sp>
        <p:nvSpPr>
          <p:cNvPr id="4" name="3 Marcador de número de diapositiva"/>
          <p:cNvSpPr>
            <a:spLocks noGrp="1"/>
          </p:cNvSpPr>
          <p:nvPr>
            <p:ph type="sldNum" sz="quarter" idx="10"/>
          </p:nvPr>
        </p:nvSpPr>
        <p:spPr/>
        <p:txBody>
          <a:bodyPr/>
          <a:lstStyle/>
          <a:p>
            <a:fld id="{1E91CCF3-9787-4762-A8C9-69F8F0890B4C}" type="slidenum">
              <a:rPr lang="es-PE" smtClean="0"/>
              <a:t>18</a:t>
            </a:fld>
            <a:endParaRPr lang="es-PE"/>
          </a:p>
        </p:txBody>
      </p:sp>
    </p:spTree>
    <p:extLst>
      <p:ext uri="{BB962C8B-B14F-4D97-AF65-F5344CB8AC3E}">
        <p14:creationId xmlns:p14="http://schemas.microsoft.com/office/powerpoint/2010/main" val="1827867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sz="1200" b="0" i="0" kern="1200" smtClean="0">
                <a:solidFill>
                  <a:schemeClr val="tx1"/>
                </a:solidFill>
                <a:effectLst/>
                <a:latin typeface="+mn-lt"/>
                <a:ea typeface="+mn-ea"/>
                <a:cs typeface="+mn-cs"/>
              </a:rPr>
              <a:t>TOGAF se basa en cuatro fases o dimensiones</a:t>
            </a:r>
            <a:endParaRPr lang="es-PE" dirty="0"/>
          </a:p>
        </p:txBody>
      </p:sp>
      <p:sp>
        <p:nvSpPr>
          <p:cNvPr id="4" name="3 Marcador de número de diapositiva"/>
          <p:cNvSpPr>
            <a:spLocks noGrp="1"/>
          </p:cNvSpPr>
          <p:nvPr>
            <p:ph type="sldNum" sz="quarter" idx="10"/>
          </p:nvPr>
        </p:nvSpPr>
        <p:spPr/>
        <p:txBody>
          <a:bodyPr/>
          <a:lstStyle/>
          <a:p>
            <a:fld id="{1E91CCF3-9787-4762-A8C9-69F8F0890B4C}" type="slidenum">
              <a:rPr lang="es-PE" smtClean="0"/>
              <a:t>19</a:t>
            </a:fld>
            <a:endParaRPr lang="es-PE"/>
          </a:p>
        </p:txBody>
      </p:sp>
    </p:spTree>
    <p:extLst>
      <p:ext uri="{BB962C8B-B14F-4D97-AF65-F5344CB8AC3E}">
        <p14:creationId xmlns:p14="http://schemas.microsoft.com/office/powerpoint/2010/main" val="182786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1E91CCF3-9787-4762-A8C9-69F8F0890B4C}" type="slidenum">
              <a:rPr lang="es-PE" smtClean="0"/>
              <a:t>20</a:t>
            </a:fld>
            <a:endParaRPr lang="es-PE"/>
          </a:p>
        </p:txBody>
      </p:sp>
    </p:spTree>
    <p:extLst>
      <p:ext uri="{BB962C8B-B14F-4D97-AF65-F5344CB8AC3E}">
        <p14:creationId xmlns:p14="http://schemas.microsoft.com/office/powerpoint/2010/main" val="182786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dirty="0" smtClean="0"/>
              <a:t>difieren en el enfoque,</a:t>
            </a:r>
          </a:p>
          <a:p>
            <a:endParaRPr lang="es-PE" dirty="0"/>
          </a:p>
        </p:txBody>
      </p:sp>
      <p:sp>
        <p:nvSpPr>
          <p:cNvPr id="4" name="3 Marcador de número de diapositiva"/>
          <p:cNvSpPr>
            <a:spLocks noGrp="1"/>
          </p:cNvSpPr>
          <p:nvPr>
            <p:ph type="sldNum" sz="quarter" idx="10"/>
          </p:nvPr>
        </p:nvSpPr>
        <p:spPr/>
        <p:txBody>
          <a:bodyPr/>
          <a:lstStyle/>
          <a:p>
            <a:fld id="{1E91CCF3-9787-4762-A8C9-69F8F0890B4C}" type="slidenum">
              <a:rPr lang="es-PE" smtClean="0"/>
              <a:t>6</a:t>
            </a:fld>
            <a:endParaRPr lang="es-PE"/>
          </a:p>
        </p:txBody>
      </p:sp>
    </p:spTree>
    <p:extLst>
      <p:ext uri="{BB962C8B-B14F-4D97-AF65-F5344CB8AC3E}">
        <p14:creationId xmlns:p14="http://schemas.microsoft.com/office/powerpoint/2010/main" val="182786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dirty="0" smtClean="0"/>
              <a:t>difieren en el enfoque,</a:t>
            </a:r>
            <a:r>
              <a:rPr lang="es-MX" sz="1200" b="0" i="0" u="none" strike="noStrike" kern="1200" baseline="0" dirty="0" smtClean="0">
                <a:solidFill>
                  <a:schemeClr val="tx1"/>
                </a:solidFill>
                <a:latin typeface="+mn-lt"/>
                <a:ea typeface="+mn-ea"/>
                <a:cs typeface="+mn-cs"/>
              </a:rPr>
              <a:t> El propósito del marco de </a:t>
            </a:r>
            <a:r>
              <a:rPr lang="es-MX" sz="1200" b="0" i="0" u="none" strike="noStrike" kern="1200" baseline="0" dirty="0" err="1" smtClean="0">
                <a:solidFill>
                  <a:schemeClr val="tx1"/>
                </a:solidFill>
                <a:latin typeface="+mn-lt"/>
                <a:ea typeface="+mn-ea"/>
                <a:cs typeface="+mn-cs"/>
              </a:rPr>
              <a:t>Zachman</a:t>
            </a:r>
            <a:r>
              <a:rPr lang="es-MX" sz="1200" b="0" i="0" u="none" strike="noStrike" kern="1200" baseline="0" dirty="0" smtClean="0">
                <a:solidFill>
                  <a:schemeClr val="tx1"/>
                </a:solidFill>
                <a:latin typeface="+mn-lt"/>
                <a:ea typeface="+mn-ea"/>
                <a:cs typeface="+mn-cs"/>
              </a:rPr>
              <a:t> es proveer la estructura básica que soporta la organización,</a:t>
            </a:r>
          </a:p>
          <a:p>
            <a:r>
              <a:rPr lang="es-MX" sz="1200" b="0" i="0" u="none" strike="noStrike" kern="1200" baseline="0" dirty="0" smtClean="0">
                <a:solidFill>
                  <a:schemeClr val="tx1"/>
                </a:solidFill>
                <a:latin typeface="+mn-lt"/>
                <a:ea typeface="+mn-ea"/>
                <a:cs typeface="+mn-cs"/>
              </a:rPr>
              <a:t>el acceso, la integración, la interpretación, el desarrollo, la administración y el cambio de un</a:t>
            </a:r>
          </a:p>
          <a:p>
            <a:r>
              <a:rPr lang="es-MX" sz="1200" b="0" i="0" u="none" strike="noStrike" kern="1200" baseline="0" dirty="0" smtClean="0">
                <a:solidFill>
                  <a:schemeClr val="tx1"/>
                </a:solidFill>
                <a:latin typeface="+mn-lt"/>
                <a:ea typeface="+mn-ea"/>
                <a:cs typeface="+mn-cs"/>
              </a:rPr>
              <a:t>conjunto de representaciones (artefactos) arquitectónicas de los sistemas de información de la</a:t>
            </a:r>
          </a:p>
          <a:p>
            <a:r>
              <a:rPr lang="es-MX" sz="1200" b="0" i="0" u="none" strike="noStrike" kern="1200" baseline="0" dirty="0" smtClean="0">
                <a:solidFill>
                  <a:schemeClr val="tx1"/>
                </a:solidFill>
                <a:latin typeface="+mn-lt"/>
                <a:ea typeface="+mn-ea"/>
                <a:cs typeface="+mn-cs"/>
              </a:rPr>
              <a:t>empresa. No tiene una metodología ni un </a:t>
            </a:r>
            <a:r>
              <a:rPr lang="es-MX" sz="1200" b="0" i="1" u="none" strike="noStrike" kern="1200" baseline="0" dirty="0" smtClean="0">
                <a:solidFill>
                  <a:schemeClr val="tx1"/>
                </a:solidFill>
                <a:latin typeface="+mn-lt"/>
                <a:ea typeface="+mn-ea"/>
                <a:cs typeface="+mn-cs"/>
              </a:rPr>
              <a:t>modelo de referencia</a:t>
            </a:r>
            <a:r>
              <a:rPr lang="es-MX" sz="1200" b="0" i="0" u="none" strike="noStrike" kern="1200" baseline="0" dirty="0" smtClean="0">
                <a:solidFill>
                  <a:schemeClr val="tx1"/>
                </a:solidFill>
                <a:latin typeface="+mn-lt"/>
                <a:ea typeface="+mn-ea"/>
                <a:cs typeface="+mn-cs"/>
              </a:rPr>
              <a:t>, por lo que su implementación</a:t>
            </a:r>
          </a:p>
          <a:p>
            <a:r>
              <a:rPr lang="es-PE" sz="1200" b="0" i="0" u="none" strike="noStrike" kern="1200" baseline="0" dirty="0" smtClean="0">
                <a:solidFill>
                  <a:schemeClr val="tx1"/>
                </a:solidFill>
                <a:latin typeface="+mn-lt"/>
                <a:ea typeface="+mn-ea"/>
                <a:cs typeface="+mn-cs"/>
              </a:rPr>
              <a:t>es difícil.</a:t>
            </a:r>
            <a:endParaRPr lang="es-PE" dirty="0"/>
          </a:p>
        </p:txBody>
      </p:sp>
      <p:sp>
        <p:nvSpPr>
          <p:cNvPr id="4" name="3 Marcador de número de diapositiva"/>
          <p:cNvSpPr>
            <a:spLocks noGrp="1"/>
          </p:cNvSpPr>
          <p:nvPr>
            <p:ph type="sldNum" sz="quarter" idx="10"/>
          </p:nvPr>
        </p:nvSpPr>
        <p:spPr/>
        <p:txBody>
          <a:bodyPr/>
          <a:lstStyle/>
          <a:p>
            <a:fld id="{1E91CCF3-9787-4762-A8C9-69F8F0890B4C}" type="slidenum">
              <a:rPr lang="es-PE" smtClean="0"/>
              <a:t>7</a:t>
            </a:fld>
            <a:endParaRPr lang="es-PE"/>
          </a:p>
        </p:txBody>
      </p:sp>
    </p:spTree>
    <p:extLst>
      <p:ext uri="{BB962C8B-B14F-4D97-AF65-F5344CB8AC3E}">
        <p14:creationId xmlns:p14="http://schemas.microsoft.com/office/powerpoint/2010/main" val="182786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1E91CCF3-9787-4762-A8C9-69F8F0890B4C}" type="slidenum">
              <a:rPr lang="es-PE" smtClean="0"/>
              <a:t>8</a:t>
            </a:fld>
            <a:endParaRPr lang="es-PE"/>
          </a:p>
        </p:txBody>
      </p:sp>
    </p:spTree>
    <p:extLst>
      <p:ext uri="{BB962C8B-B14F-4D97-AF65-F5344CB8AC3E}">
        <p14:creationId xmlns:p14="http://schemas.microsoft.com/office/powerpoint/2010/main" val="182786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sz="1200" b="0" i="0" kern="1200" dirty="0" smtClean="0">
                <a:solidFill>
                  <a:schemeClr val="tx1"/>
                </a:solidFill>
                <a:effectLst/>
                <a:latin typeface="+mn-lt"/>
                <a:ea typeface="+mn-ea"/>
                <a:cs typeface="+mn-cs"/>
              </a:rPr>
              <a:t>John A. </a:t>
            </a:r>
            <a:r>
              <a:rPr lang="es-MX" sz="1200" b="0" i="0" kern="1200" dirty="0" err="1" smtClean="0">
                <a:solidFill>
                  <a:schemeClr val="tx1"/>
                </a:solidFill>
                <a:effectLst/>
                <a:latin typeface="+mn-lt"/>
                <a:ea typeface="+mn-ea"/>
                <a:cs typeface="+mn-cs"/>
              </a:rPr>
              <a:t>Zachman</a:t>
            </a:r>
            <a:r>
              <a:rPr lang="es-MX" sz="1200" b="0" i="0" kern="1200" dirty="0" smtClean="0">
                <a:solidFill>
                  <a:schemeClr val="tx1"/>
                </a:solidFill>
                <a:effectLst/>
                <a:latin typeface="+mn-lt"/>
                <a:ea typeface="+mn-ea"/>
                <a:cs typeface="+mn-cs"/>
              </a:rPr>
              <a:t>, creador del Framework, define al mismo como un proyecto, que nace de la intersección de dos clasificaciones que históricamente se han utilizado por miles de años. Siendo la primera de éstas clasificaciones las preguntas consideradas como primitivas dentro de la comunicación: ¿Qué?, ¿Cómo?, ¿Cuándo?, ¿Quién?, ¿Dónde? y ¿Por qué? Puesto a que las respuestas a estas interrogantes facilita la elaboración de una descripción completa y comprensible de ideas complejas. La segunda de estas clasificaciones es derivada de la transformación de una idea abstracta en una instanciación, mediante una serie de pasos marcados como: Identificación, Definición, Representación, Especificación, Configuración e Instalación.</a:t>
            </a:r>
          </a:p>
          <a:p>
            <a:r>
              <a:rPr lang="es-MX" sz="1200" b="0" i="0" kern="1200" dirty="0" smtClean="0">
                <a:solidFill>
                  <a:schemeClr val="tx1"/>
                </a:solidFill>
                <a:effectLst/>
                <a:latin typeface="+mn-lt"/>
                <a:ea typeface="+mn-ea"/>
                <a:cs typeface="+mn-cs"/>
              </a:rPr>
              <a:t> El Framework de </a:t>
            </a:r>
            <a:r>
              <a:rPr lang="es-MX" sz="1200" b="0" i="0" kern="1200" dirty="0" err="1" smtClean="0">
                <a:solidFill>
                  <a:schemeClr val="tx1"/>
                </a:solidFill>
                <a:effectLst/>
                <a:latin typeface="+mn-lt"/>
                <a:ea typeface="+mn-ea"/>
                <a:cs typeface="+mn-cs"/>
              </a:rPr>
              <a:t>Zachman</a:t>
            </a:r>
            <a:r>
              <a:rPr lang="es-MX" sz="1200" b="0" i="0" kern="1200" dirty="0" smtClean="0">
                <a:solidFill>
                  <a:schemeClr val="tx1"/>
                </a:solidFill>
                <a:effectLst/>
                <a:latin typeface="+mn-lt"/>
                <a:ea typeface="+mn-ea"/>
                <a:cs typeface="+mn-cs"/>
              </a:rPr>
              <a:t> describe un modelo integral de la infraestructura de la información de la empresa desde seis perspectivas: planificador, propietario, diseñador, constructor, subcontratistas, y el sistema de trabajo. No hay ninguna orientación sobre la secuencia, proceso o aplicación del marco. La atención se centra en garantizar que todos los aspectos de una empresa están bien organizados y muestra relaciones claras que garanticen un sistema completo, independientemente del orden en el que están establecidos.</a:t>
            </a:r>
            <a:endParaRPr lang="es-PE" dirty="0"/>
          </a:p>
        </p:txBody>
      </p:sp>
      <p:sp>
        <p:nvSpPr>
          <p:cNvPr id="4" name="3 Marcador de número de diapositiva"/>
          <p:cNvSpPr>
            <a:spLocks noGrp="1"/>
          </p:cNvSpPr>
          <p:nvPr>
            <p:ph type="sldNum" sz="quarter" idx="10"/>
          </p:nvPr>
        </p:nvSpPr>
        <p:spPr/>
        <p:txBody>
          <a:bodyPr/>
          <a:lstStyle/>
          <a:p>
            <a:fld id="{1E91CCF3-9787-4762-A8C9-69F8F0890B4C}" type="slidenum">
              <a:rPr lang="es-PE" smtClean="0"/>
              <a:t>9</a:t>
            </a:fld>
            <a:endParaRPr lang="es-PE"/>
          </a:p>
        </p:txBody>
      </p:sp>
    </p:spTree>
    <p:extLst>
      <p:ext uri="{BB962C8B-B14F-4D97-AF65-F5344CB8AC3E}">
        <p14:creationId xmlns:p14="http://schemas.microsoft.com/office/powerpoint/2010/main" val="182786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sz="1200" b="0" i="0" kern="1200" dirty="0" smtClean="0">
                <a:solidFill>
                  <a:schemeClr val="tx1"/>
                </a:solidFill>
                <a:effectLst/>
                <a:latin typeface="+mn-lt"/>
                <a:ea typeface="+mn-ea"/>
                <a:cs typeface="+mn-cs"/>
              </a:rPr>
              <a:t> #simplicidad: </a:t>
            </a:r>
            <a:r>
              <a:rPr lang="es-MX" sz="1200" b="0" i="0" kern="1200" dirty="0" err="1" smtClean="0">
                <a:solidFill>
                  <a:schemeClr val="tx1"/>
                </a:solidFill>
                <a:effectLst/>
                <a:latin typeface="+mn-lt"/>
                <a:ea typeface="+mn-ea"/>
                <a:cs typeface="+mn-cs"/>
              </a:rPr>
              <a:t>Elframework</a:t>
            </a:r>
            <a:r>
              <a:rPr lang="es-MX" sz="1200" b="0" i="0" kern="1200" dirty="0" smtClean="0">
                <a:solidFill>
                  <a:schemeClr val="tx1"/>
                </a:solidFill>
                <a:effectLst/>
                <a:latin typeface="+mn-lt"/>
                <a:ea typeface="+mn-ea"/>
                <a:cs typeface="+mn-cs"/>
              </a:rPr>
              <a:t> de </a:t>
            </a:r>
            <a:r>
              <a:rPr lang="es-MX" sz="1200" b="0" i="0" kern="1200" dirty="0" err="1" smtClean="0">
                <a:solidFill>
                  <a:schemeClr val="tx1"/>
                </a:solidFill>
                <a:effectLst/>
                <a:latin typeface="+mn-lt"/>
                <a:ea typeface="+mn-ea"/>
                <a:cs typeface="+mn-cs"/>
              </a:rPr>
              <a:t>Zachman</a:t>
            </a:r>
            <a:r>
              <a:rPr lang="es-MX" sz="1200" b="0" i="0" kern="1200" dirty="0" smtClean="0">
                <a:solidFill>
                  <a:schemeClr val="tx1"/>
                </a:solidFill>
                <a:effectLst/>
                <a:latin typeface="+mn-lt"/>
                <a:ea typeface="+mn-ea"/>
                <a:cs typeface="+mn-cs"/>
              </a:rPr>
              <a:t> es considerado como el </a:t>
            </a:r>
            <a:r>
              <a:rPr lang="es-MX" sz="1200" b="0" i="0" kern="1200" dirty="0" err="1" smtClean="0">
                <a:solidFill>
                  <a:schemeClr val="tx1"/>
                </a:solidFill>
                <a:effectLst/>
                <a:latin typeface="+mn-lt"/>
                <a:ea typeface="+mn-ea"/>
                <a:cs typeface="+mn-cs"/>
              </a:rPr>
              <a:t>framework</a:t>
            </a:r>
            <a:r>
              <a:rPr lang="es-MX" sz="1200" b="0" i="0" kern="1200" dirty="0" smtClean="0">
                <a:solidFill>
                  <a:schemeClr val="tx1"/>
                </a:solidFill>
                <a:effectLst/>
                <a:latin typeface="+mn-lt"/>
                <a:ea typeface="+mn-ea"/>
                <a:cs typeface="+mn-cs"/>
              </a:rPr>
              <a:t> Enterprise </a:t>
            </a:r>
            <a:r>
              <a:rPr lang="es-MX" sz="1200" b="0" i="0" kern="1200" dirty="0" err="1" smtClean="0">
                <a:solidFill>
                  <a:schemeClr val="tx1"/>
                </a:solidFill>
                <a:effectLst/>
                <a:latin typeface="+mn-lt"/>
                <a:ea typeface="+mn-ea"/>
                <a:cs typeface="+mn-cs"/>
              </a:rPr>
              <a:t>Architecturede</a:t>
            </a:r>
            <a:r>
              <a:rPr lang="es-MX" sz="1200" b="0" i="0" kern="1200" dirty="0" smtClean="0">
                <a:solidFill>
                  <a:schemeClr val="tx1"/>
                </a:solidFill>
                <a:effectLst/>
                <a:latin typeface="+mn-lt"/>
                <a:ea typeface="+mn-ea"/>
                <a:cs typeface="+mn-cs"/>
              </a:rPr>
              <a:t> más fácil adopción, por su simplicidad y facilidad de entendimiento.</a:t>
            </a:r>
          </a:p>
          <a:p>
            <a:r>
              <a:rPr lang="es-MX" dirty="0" smtClean="0"/>
              <a:t>#</a:t>
            </a:r>
            <a:endParaRPr lang="es-PE" dirty="0"/>
          </a:p>
        </p:txBody>
      </p:sp>
      <p:sp>
        <p:nvSpPr>
          <p:cNvPr id="4" name="3 Marcador de número de diapositiva"/>
          <p:cNvSpPr>
            <a:spLocks noGrp="1"/>
          </p:cNvSpPr>
          <p:nvPr>
            <p:ph type="sldNum" sz="quarter" idx="10"/>
          </p:nvPr>
        </p:nvSpPr>
        <p:spPr/>
        <p:txBody>
          <a:bodyPr/>
          <a:lstStyle/>
          <a:p>
            <a:fld id="{1E91CCF3-9787-4762-A8C9-69F8F0890B4C}" type="slidenum">
              <a:rPr lang="es-PE" smtClean="0"/>
              <a:t>10</a:t>
            </a:fld>
            <a:endParaRPr lang="es-PE"/>
          </a:p>
        </p:txBody>
      </p:sp>
    </p:spTree>
    <p:extLst>
      <p:ext uri="{BB962C8B-B14F-4D97-AF65-F5344CB8AC3E}">
        <p14:creationId xmlns:p14="http://schemas.microsoft.com/office/powerpoint/2010/main" val="182786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1E91CCF3-9787-4762-A8C9-69F8F0890B4C}" type="slidenum">
              <a:rPr lang="es-PE" smtClean="0"/>
              <a:t>11</a:t>
            </a:fld>
            <a:endParaRPr lang="es-PE"/>
          </a:p>
        </p:txBody>
      </p:sp>
    </p:spTree>
    <p:extLst>
      <p:ext uri="{BB962C8B-B14F-4D97-AF65-F5344CB8AC3E}">
        <p14:creationId xmlns:p14="http://schemas.microsoft.com/office/powerpoint/2010/main" val="182786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1E91CCF3-9787-4762-A8C9-69F8F0890B4C}" type="slidenum">
              <a:rPr lang="es-PE" smtClean="0"/>
              <a:t>12</a:t>
            </a:fld>
            <a:endParaRPr lang="es-PE"/>
          </a:p>
        </p:txBody>
      </p:sp>
    </p:spTree>
    <p:extLst>
      <p:ext uri="{BB962C8B-B14F-4D97-AF65-F5344CB8AC3E}">
        <p14:creationId xmlns:p14="http://schemas.microsoft.com/office/powerpoint/2010/main" val="182786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1E91CCF3-9787-4762-A8C9-69F8F0890B4C}" type="slidenum">
              <a:rPr lang="es-PE" smtClean="0"/>
              <a:t>13</a:t>
            </a:fld>
            <a:endParaRPr lang="es-PE"/>
          </a:p>
        </p:txBody>
      </p:sp>
    </p:spTree>
    <p:extLst>
      <p:ext uri="{BB962C8B-B14F-4D97-AF65-F5344CB8AC3E}">
        <p14:creationId xmlns:p14="http://schemas.microsoft.com/office/powerpoint/2010/main" val="182786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521EC042-DFDB-445B-BCFF-8C34DFC6D8B5}" type="datetimeFigureOut">
              <a:rPr lang="es-PE" smtClean="0"/>
              <a:t>19/04/2016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CF51DE0F-704C-40E7-BE29-99844D223710}" type="slidenum">
              <a:rPr lang="es-PE" smtClean="0"/>
              <a:t>‹Nº›</a:t>
            </a:fld>
            <a:endParaRPr lang="es-PE"/>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521EC042-DFDB-445B-BCFF-8C34DFC6D8B5}" type="datetimeFigureOut">
              <a:rPr lang="es-PE" smtClean="0"/>
              <a:t>19/04/2016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CF51DE0F-704C-40E7-BE29-99844D223710}" type="slidenum">
              <a:rPr lang="es-PE" smtClean="0"/>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521EC042-DFDB-445B-BCFF-8C34DFC6D8B5}" type="datetimeFigureOut">
              <a:rPr lang="es-PE" smtClean="0"/>
              <a:t>19/04/2016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CF51DE0F-704C-40E7-BE29-99844D223710}" type="slidenum">
              <a:rPr lang="es-PE" smtClean="0"/>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521EC042-DFDB-445B-BCFF-8C34DFC6D8B5}" type="datetimeFigureOut">
              <a:rPr lang="es-PE" smtClean="0"/>
              <a:t>19/04/2016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CF51DE0F-704C-40E7-BE29-99844D223710}" type="slidenum">
              <a:rPr lang="es-PE" smtClean="0"/>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21EC042-DFDB-445B-BCFF-8C34DFC6D8B5}" type="datetimeFigureOut">
              <a:rPr lang="es-PE" smtClean="0"/>
              <a:t>19/04/2016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CF51DE0F-704C-40E7-BE29-99844D223710}" type="slidenum">
              <a:rPr lang="es-PE" smtClean="0"/>
              <a:t>‹Nº›</a:t>
            </a:fld>
            <a:endParaRPr lang="es-PE"/>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4"/>
          <p:cNvSpPr>
            <a:spLocks noGrp="1"/>
          </p:cNvSpPr>
          <p:nvPr>
            <p:ph type="dt" sz="half" idx="10"/>
          </p:nvPr>
        </p:nvSpPr>
        <p:spPr/>
        <p:txBody>
          <a:bodyPr/>
          <a:lstStyle/>
          <a:p>
            <a:fld id="{521EC042-DFDB-445B-BCFF-8C34DFC6D8B5}" type="datetimeFigureOut">
              <a:rPr lang="es-PE" smtClean="0"/>
              <a:t>19/04/2016</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CF51DE0F-704C-40E7-BE29-99844D223710}" type="slidenum">
              <a:rPr lang="es-PE" smtClean="0"/>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521EC042-DFDB-445B-BCFF-8C34DFC6D8B5}" type="datetimeFigureOut">
              <a:rPr lang="es-PE" smtClean="0"/>
              <a:t>19/04/2016</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CF51DE0F-704C-40E7-BE29-99844D223710}" type="slidenum">
              <a:rPr lang="es-PE" smtClean="0"/>
              <a:t>‹Nº›</a:t>
            </a:fld>
            <a:endParaRPr lang="es-PE"/>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521EC042-DFDB-445B-BCFF-8C34DFC6D8B5}" type="datetimeFigureOut">
              <a:rPr lang="es-PE" smtClean="0"/>
              <a:t>19/04/2016</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CF51DE0F-704C-40E7-BE29-99844D223710}" type="slidenum">
              <a:rPr lang="es-PE" smtClean="0"/>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1EC042-DFDB-445B-BCFF-8C34DFC6D8B5}" type="datetimeFigureOut">
              <a:rPr lang="es-PE" smtClean="0"/>
              <a:t>19/04/2016</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CF51DE0F-704C-40E7-BE29-99844D223710}" type="slidenum">
              <a:rPr lang="es-PE" smtClean="0"/>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21EC042-DFDB-445B-BCFF-8C34DFC6D8B5}" type="datetimeFigureOut">
              <a:rPr lang="es-PE" smtClean="0"/>
              <a:t>19/04/2016</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CF51DE0F-704C-40E7-BE29-99844D223710}" type="slidenum">
              <a:rPr lang="es-PE" smtClean="0"/>
              <a:t>‹Nº›</a:t>
            </a:fld>
            <a:endParaRPr lang="es-PE"/>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21EC042-DFDB-445B-BCFF-8C34DFC6D8B5}" type="datetimeFigureOut">
              <a:rPr lang="es-PE" smtClean="0"/>
              <a:t>19/04/2016</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CF51DE0F-704C-40E7-BE29-99844D223710}" type="slidenum">
              <a:rPr lang="es-PE" smtClean="0"/>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521EC042-DFDB-445B-BCFF-8C34DFC6D8B5}" type="datetimeFigureOut">
              <a:rPr lang="es-PE" smtClean="0"/>
              <a:t>19/04/2016</a:t>
            </a:fld>
            <a:endParaRPr lang="es-PE"/>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s-PE"/>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CF51DE0F-704C-40E7-BE29-99844D223710}" type="slidenum">
              <a:rPr lang="es-PE" smtClean="0"/>
              <a:t>‹Nº›</a:t>
            </a:fld>
            <a:endParaRPr lang="es-PE"/>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6.jpeg"/><Relationship Id="rId2" Type="http://schemas.openxmlformats.org/officeDocument/2006/relationships/hyperlink" Target="http://www.google.co.cr/imgres?imgurl=http://www.arab4share.com/wp-content/uploads/2011/06/businesss-unit-Manager.jpg&amp;imgrefurl=http://www.arab4share.com/business-unit-manager/&amp;usg=__-z_7zLsXllH8A1FtoQ6rktMALEw=&amp;h=300&amp;w=495&amp;sz=32&amp;hl=es&amp;start=74&amp;zoom=1&amp;tbnid=f_uUrW0D4q9l-M:&amp;tbnh=79&amp;tbnw=130&amp;ei=a3YYT8G9DYLatgfS3tyBBA&amp;prev=/search?q=BUSINESS+UNITS&amp;start=63&amp;um=1&amp;hl=es&amp;sa=N&amp;gbv=2&amp;tbm=isch&amp;um=1&amp;itbs=1" TargetMode="External"/><Relationship Id="rId1" Type="http://schemas.openxmlformats.org/officeDocument/2006/relationships/slideLayout" Target="../slideLayouts/slideLayout2.xml"/><Relationship Id="rId6" Type="http://schemas.openxmlformats.org/officeDocument/2006/relationships/hyperlink" Target="http://www.google.co.cr/imgres?imgurl=http://pic90.picturetrail.com/VOL2271/12276822/21837441/360417213.jpg&amp;imgrefurl=http://sofiaperu.blogspot.com/&amp;usg=__O6S5mKHJ2JCwUErJFhLjjZAzlUQ=&amp;h=272&amp;w=476&amp;sz=40&amp;hl=es&amp;start=4&amp;zoom=1&amp;tbnid=UXjgz9nc7r-H1M:&amp;tbnh=74&amp;tbnw=129&amp;ei=4nkYT63EAYTAtged8Jy6Cw&amp;prev=/search?q=GERENCIA+GENERAL&amp;um=1&amp;hl=es&amp;sa=N&amp;gbv=2&amp;tbm=isch&amp;um=1&amp;itbs=1" TargetMode="External"/><Relationship Id="rId5" Type="http://schemas.openxmlformats.org/officeDocument/2006/relationships/image" Target="../media/image5.jpeg"/><Relationship Id="rId4" Type="http://schemas.openxmlformats.org/officeDocument/2006/relationships/hyperlink" Target="http://www.google.co.cr/imgres?imgurl=http://sujanil.files.wordpress.com/2010/02/scenario2.png&amp;imgrefurl=http://sujanil.wordpress.com/&amp;usg=__1gcqiKYI-jxIKHvbpSJUuMATi9s=&amp;h=345&amp;w=329&amp;sz=19&amp;hl=es&amp;start=89&amp;zoom=1&amp;tbnid=kDgGSuId44CW7M:&amp;tbnh=120&amp;tbnw=114&amp;ei=k3YYT_vEGMS4twfkyfCUCw&amp;prev=/search?q=BUSINESS+UNITS&amp;start=84&amp;um=1&amp;hl=es&amp;sa=N&amp;gbv=2&amp;tbm=isch&amp;um=1&amp;itbs=1"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9.jpeg"/><Relationship Id="rId2" Type="http://schemas.openxmlformats.org/officeDocument/2006/relationships/hyperlink" Target="http://www.google.co.cr/imgres?imgurl=http://www.dcgglobal.com/wp-content/uploads/2011/01/Management-Consulting6.jpg&amp;imgrefurl=http://www.dcgglobal.com/32-confronting-project-management-challenges-by-adding-a-project-management-consulting-firm.html&amp;usg=__D7zy9ZvediKYbeEAgT0_YhdUJfw=&amp;h=311&amp;w=300&amp;sz=14&amp;hl=es&amp;start=4&amp;zoom=1&amp;tbnid=iAINmj92joE1bM:&amp;tbnh=117&amp;tbnw=113&amp;ei=LXgYT_m_EcOEtge2h-yiCw&amp;prev=/search?q=project+manager&amp;um=1&amp;hl=es&amp;gbv=2&amp;tbm=isch&amp;um=1&amp;itbs=1" TargetMode="External"/><Relationship Id="rId1" Type="http://schemas.openxmlformats.org/officeDocument/2006/relationships/slideLayout" Target="../slideLayouts/slideLayout2.xml"/><Relationship Id="rId6" Type="http://schemas.openxmlformats.org/officeDocument/2006/relationships/hyperlink" Target="http://www.google.co.cr/imgres?imgurl=http://matrix-mam.com/wp-content/uploads/2010/08/business-operations.jpg&amp;imgrefurl=http://matrix-mam.com/business-operations&amp;usg=__pDKWy4i1IAaYfFsPF0QVbs8hwHs=&amp;h=206&amp;w=245&amp;sz=7&amp;hl=es&amp;start=5&amp;zoom=1&amp;tbnid=LDJMM-KGZ2Tk4M:&amp;tbnh=92&amp;tbnw=110&amp;ei=z38YT7jQC4S2tweZnujACw&amp;prev=/search?q=business+operations&amp;um=1&amp;hl=es&amp;gbv=2&amp;tbm=isch&amp;um=1&amp;itbs=1" TargetMode="External"/><Relationship Id="rId5" Type="http://schemas.openxmlformats.org/officeDocument/2006/relationships/image" Target="../media/image8.jpeg"/><Relationship Id="rId4" Type="http://schemas.openxmlformats.org/officeDocument/2006/relationships/hyperlink" Target="http://www.google.co.cr/imgres?imgurl=http://programmedevelopment.com/public/uploads/images/figure_with_blueprints.png&amp;imgrefurl=http://programmedevelopment.com/evaluating-ability/evaluating-people/enterprise-solution-architect&amp;usg=__jb_Be5BvvxXrJ3bzR_vwunQC8kg=&amp;h=500&amp;w=375&amp;sz=91&amp;hl=es&amp;start=27&amp;zoom=1&amp;tbnid=Ux0aYuEdnRM0cM:&amp;tbnh=130&amp;tbnw=98&amp;ei=C3kYT5eXIIaFtgfoztivCw&amp;prev=/search?q=solution+architects&amp;start=21&amp;um=1&amp;hl=es&amp;sa=N&amp;gbv=2&amp;tbm=isch&amp;um=1&amp;itbs=1"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smtClean="0"/>
              <a:t>ARQUITECTURA EMPRESARIAL</a:t>
            </a:r>
            <a:endParaRPr lang="es-PE" dirty="0"/>
          </a:p>
        </p:txBody>
      </p:sp>
      <p:sp>
        <p:nvSpPr>
          <p:cNvPr id="3" name="2 Subtítulo"/>
          <p:cNvSpPr>
            <a:spLocks noGrp="1"/>
          </p:cNvSpPr>
          <p:nvPr>
            <p:ph type="subTitle" idx="1"/>
          </p:nvPr>
        </p:nvSpPr>
        <p:spPr/>
        <p:txBody>
          <a:bodyPr/>
          <a:lstStyle/>
          <a:p>
            <a:r>
              <a:rPr lang="es-MX" dirty="0" err="1" smtClean="0"/>
              <a:t>Pierina</a:t>
            </a:r>
            <a:r>
              <a:rPr lang="es-MX" dirty="0" smtClean="0"/>
              <a:t> </a:t>
            </a:r>
            <a:r>
              <a:rPr lang="es-MX" smtClean="0"/>
              <a:t>Gamboa </a:t>
            </a:r>
            <a:r>
              <a:rPr lang="es-MX" smtClean="0"/>
              <a:t>Hernández</a:t>
            </a:r>
            <a:endParaRPr lang="es-PE" dirty="0"/>
          </a:p>
        </p:txBody>
      </p:sp>
    </p:spTree>
    <p:extLst>
      <p:ext uri="{BB962C8B-B14F-4D97-AF65-F5344CB8AC3E}">
        <p14:creationId xmlns:p14="http://schemas.microsoft.com/office/powerpoint/2010/main" val="520117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260648"/>
            <a:ext cx="7308304" cy="1143000"/>
          </a:xfrm>
        </p:spPr>
        <p:style>
          <a:lnRef idx="0">
            <a:schemeClr val="accent2"/>
          </a:lnRef>
          <a:fillRef idx="3">
            <a:schemeClr val="accent2"/>
          </a:fillRef>
          <a:effectRef idx="3">
            <a:schemeClr val="accent2"/>
          </a:effectRef>
          <a:fontRef idx="minor">
            <a:schemeClr val="lt1"/>
          </a:fontRef>
        </p:style>
        <p:txBody>
          <a:bodyPr>
            <a:noAutofit/>
          </a:bodyPr>
          <a:lstStyle/>
          <a:p>
            <a:r>
              <a:rPr lang="es-PE" sz="3600" dirty="0" smtClean="0"/>
              <a:t>ZACHMAN </a:t>
            </a:r>
            <a:r>
              <a:rPr lang="es-PE" sz="3600" dirty="0"/>
              <a:t/>
            </a:r>
            <a:br>
              <a:rPr lang="es-PE" sz="3600" dirty="0"/>
            </a:br>
            <a:r>
              <a:rPr lang="es-PE" sz="3600" dirty="0" smtClean="0"/>
              <a:t>Beneficios</a:t>
            </a:r>
            <a:endParaRPr lang="es-PE" sz="3600" dirty="0"/>
          </a:p>
        </p:txBody>
      </p:sp>
      <p:sp>
        <p:nvSpPr>
          <p:cNvPr id="3" name="2 Marcador de contenido"/>
          <p:cNvSpPr>
            <a:spLocks noGrp="1"/>
          </p:cNvSpPr>
          <p:nvPr>
            <p:ph idx="1"/>
          </p:nvPr>
        </p:nvSpPr>
        <p:spPr>
          <a:xfrm>
            <a:off x="251520" y="1700808"/>
            <a:ext cx="8435280" cy="4968552"/>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algn="just">
              <a:buFont typeface="Wingdings" panose="05000000000000000000" pitchFamily="2" charset="2"/>
              <a:buChar char="ü"/>
            </a:pPr>
            <a:r>
              <a:rPr lang="es-MX" dirty="0" smtClean="0"/>
              <a:t>SIMPLICIDAD:</a:t>
            </a:r>
          </a:p>
          <a:p>
            <a:pPr marL="320040" lvl="1" indent="0" algn="just">
              <a:buNone/>
            </a:pPr>
            <a:r>
              <a:rPr lang="es-MX" dirty="0"/>
              <a:t>simplifica </a:t>
            </a:r>
            <a:r>
              <a:rPr lang="es-MX" dirty="0" smtClean="0"/>
              <a:t>el entendimiento </a:t>
            </a:r>
            <a:r>
              <a:rPr lang="es-MX" dirty="0"/>
              <a:t>del marco de trabajo, las expectativas y la evaluación de </a:t>
            </a:r>
            <a:r>
              <a:rPr lang="es-MX" dirty="0" smtClean="0"/>
              <a:t>esfuerzo que </a:t>
            </a:r>
            <a:r>
              <a:rPr lang="es-MX" dirty="0"/>
              <a:t>tiene adaptarlo a un determinado contexto.</a:t>
            </a:r>
            <a:endParaRPr lang="es-MX" dirty="0" smtClean="0"/>
          </a:p>
          <a:p>
            <a:pPr algn="just">
              <a:buFont typeface="Wingdings" panose="05000000000000000000" pitchFamily="2" charset="2"/>
              <a:buChar char="ü"/>
            </a:pPr>
            <a:r>
              <a:rPr lang="es-MX" dirty="0" smtClean="0"/>
              <a:t>FLEXIBILIDAD:</a:t>
            </a:r>
          </a:p>
          <a:p>
            <a:pPr marL="365125" indent="0" algn="just">
              <a:buNone/>
            </a:pPr>
            <a:r>
              <a:rPr lang="es-MX" dirty="0" err="1"/>
              <a:t>Zachman</a:t>
            </a:r>
            <a:r>
              <a:rPr lang="es-MX" dirty="0"/>
              <a:t> deja abiertas las puertas a la interpretación y </a:t>
            </a:r>
            <a:r>
              <a:rPr lang="es-MX" dirty="0" smtClean="0"/>
              <a:t>ejecución de </a:t>
            </a:r>
            <a:r>
              <a:rPr lang="es-MX" dirty="0"/>
              <a:t>los diferentes artefactos y actividades a desarrollar dentro de la construcción </a:t>
            </a:r>
            <a:r>
              <a:rPr lang="es-MX" dirty="0" smtClean="0"/>
              <a:t>de Enterprise </a:t>
            </a:r>
            <a:r>
              <a:rPr lang="es-MX" dirty="0" err="1"/>
              <a:t>Architecture</a:t>
            </a:r>
            <a:r>
              <a:rPr lang="es-MX" dirty="0"/>
              <a:t>. Esto permite a cada empresa y contexto adaptar </a:t>
            </a:r>
            <a:r>
              <a:rPr lang="es-MX" dirty="0" smtClean="0"/>
              <a:t>el </a:t>
            </a:r>
            <a:r>
              <a:rPr lang="es-MX" dirty="0" err="1" smtClean="0"/>
              <a:t>framework</a:t>
            </a:r>
            <a:r>
              <a:rPr lang="es-MX" dirty="0" smtClean="0"/>
              <a:t> </a:t>
            </a:r>
            <a:r>
              <a:rPr lang="es-MX" dirty="0"/>
              <a:t>a sus necesidades y capacidades</a:t>
            </a:r>
            <a:endParaRPr lang="es-MX" dirty="0" smtClean="0"/>
          </a:p>
          <a:p>
            <a:pPr algn="just">
              <a:buFont typeface="Wingdings" panose="05000000000000000000" pitchFamily="2" charset="2"/>
              <a:buChar char="ü"/>
            </a:pPr>
            <a:r>
              <a:rPr lang="es-PE" dirty="0"/>
              <a:t>ESTANDARIZACION Y </a:t>
            </a:r>
            <a:r>
              <a:rPr lang="es-PE" dirty="0" smtClean="0"/>
              <a:t>ADAPTABILIDAD:</a:t>
            </a:r>
          </a:p>
          <a:p>
            <a:pPr marL="365125" indent="0" algn="just">
              <a:buNone/>
            </a:pPr>
            <a:r>
              <a:rPr lang="es-MX" dirty="0" err="1"/>
              <a:t>Zachman</a:t>
            </a:r>
            <a:r>
              <a:rPr lang="es-MX" dirty="0"/>
              <a:t> es considerado un estándar de facto en Enterprise </a:t>
            </a:r>
            <a:r>
              <a:rPr lang="es-MX" dirty="0" err="1"/>
              <a:t>Architecture</a:t>
            </a:r>
            <a:r>
              <a:rPr lang="es-MX" dirty="0"/>
              <a:t>, y se </a:t>
            </a:r>
            <a:r>
              <a:rPr lang="es-MX" dirty="0" err="1"/>
              <a:t>haconvertido</a:t>
            </a:r>
            <a:r>
              <a:rPr lang="es-MX" dirty="0"/>
              <a:t> en una referencia en la industria. Muchos otros </a:t>
            </a:r>
            <a:r>
              <a:rPr lang="es-MX" dirty="0" err="1"/>
              <a:t>frameworks</a:t>
            </a:r>
            <a:r>
              <a:rPr lang="es-MX" dirty="0"/>
              <a:t> </a:t>
            </a:r>
            <a:r>
              <a:rPr lang="es-MX" dirty="0" smtClean="0"/>
              <a:t>de arquitectura </a:t>
            </a:r>
            <a:r>
              <a:rPr lang="es-MX" dirty="0"/>
              <a:t>ofrecen compatibilidad o integración con </a:t>
            </a:r>
            <a:r>
              <a:rPr lang="es-MX" dirty="0" err="1"/>
              <a:t>Zachman</a:t>
            </a:r>
            <a:r>
              <a:rPr lang="es-MX" dirty="0"/>
              <a:t>, dado que éste </a:t>
            </a:r>
            <a:r>
              <a:rPr lang="es-MX" dirty="0" smtClean="0"/>
              <a:t>se encuentra </a:t>
            </a:r>
            <a:r>
              <a:rPr lang="es-MX" dirty="0"/>
              <a:t>implantado de forma extensiva</a:t>
            </a:r>
            <a:r>
              <a:rPr lang="es-MX" dirty="0" smtClean="0"/>
              <a:t>.</a:t>
            </a:r>
          </a:p>
        </p:txBody>
      </p:sp>
    </p:spTree>
    <p:extLst>
      <p:ext uri="{BB962C8B-B14F-4D97-AF65-F5344CB8AC3E}">
        <p14:creationId xmlns:p14="http://schemas.microsoft.com/office/powerpoint/2010/main" val="2527631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260648"/>
            <a:ext cx="7308304" cy="1143000"/>
          </a:xfrm>
        </p:spPr>
        <p:style>
          <a:lnRef idx="0">
            <a:schemeClr val="accent2"/>
          </a:lnRef>
          <a:fillRef idx="3">
            <a:schemeClr val="accent2"/>
          </a:fillRef>
          <a:effectRef idx="3">
            <a:schemeClr val="accent2"/>
          </a:effectRef>
          <a:fontRef idx="minor">
            <a:schemeClr val="lt1"/>
          </a:fontRef>
        </p:style>
        <p:txBody>
          <a:bodyPr>
            <a:normAutofit/>
          </a:bodyPr>
          <a:lstStyle/>
          <a:p>
            <a:r>
              <a:rPr lang="es-MX" dirty="0" smtClean="0"/>
              <a:t>TOGAF</a:t>
            </a:r>
            <a:endParaRPr lang="es-PE" dirty="0"/>
          </a:p>
        </p:txBody>
      </p:sp>
      <p:sp>
        <p:nvSpPr>
          <p:cNvPr id="3" name="2 Marcador de contenido"/>
          <p:cNvSpPr>
            <a:spLocks noGrp="1"/>
          </p:cNvSpPr>
          <p:nvPr>
            <p:ph idx="1"/>
          </p:nvPr>
        </p:nvSpPr>
        <p:spPr>
          <a:xfrm>
            <a:off x="251520" y="1600201"/>
            <a:ext cx="8435280" cy="4565103"/>
          </a:xfrm>
        </p:spPr>
        <p:style>
          <a:lnRef idx="2">
            <a:schemeClr val="accent1"/>
          </a:lnRef>
          <a:fillRef idx="1">
            <a:schemeClr val="lt1"/>
          </a:fillRef>
          <a:effectRef idx="0">
            <a:schemeClr val="accent1"/>
          </a:effectRef>
          <a:fontRef idx="minor">
            <a:schemeClr val="dk1"/>
          </a:fontRef>
        </p:style>
        <p:txBody>
          <a:bodyPr>
            <a:normAutofit/>
          </a:bodyPr>
          <a:lstStyle/>
          <a:p>
            <a:pPr algn="just"/>
            <a:r>
              <a:rPr lang="es-MX" dirty="0"/>
              <a:t>Esquema de Arquitectura de Open </a:t>
            </a:r>
            <a:r>
              <a:rPr lang="es-MX" dirty="0" err="1"/>
              <a:t>Group</a:t>
            </a:r>
            <a:r>
              <a:rPr lang="es-MX" dirty="0"/>
              <a:t>, es un esquema (o marco de trabajo) de Arquitectura Empresarial que proporciona un enfoque para el diseño, planificación, implementación y gobierno de una arquitectura empresarial de información. Esta arquitectura es modelada por lo general con cuatro niveles o dimensiones: Negocios, Tecnología (TI), Datos y Aplicaciones. Cuenta con un conjunto de arquitecturas base que buscan facilitarle al equipo de arquitectos definir el estado actual y futuro de la arquitectura.</a:t>
            </a:r>
            <a:endParaRPr lang="es-MX" dirty="0" smtClean="0"/>
          </a:p>
        </p:txBody>
      </p:sp>
    </p:spTree>
    <p:extLst>
      <p:ext uri="{BB962C8B-B14F-4D97-AF65-F5344CB8AC3E}">
        <p14:creationId xmlns:p14="http://schemas.microsoft.com/office/powerpoint/2010/main" val="27534438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260648"/>
            <a:ext cx="7308304" cy="1143000"/>
          </a:xfrm>
        </p:spPr>
        <p:style>
          <a:lnRef idx="0">
            <a:schemeClr val="accent2"/>
          </a:lnRef>
          <a:fillRef idx="3">
            <a:schemeClr val="accent2"/>
          </a:fillRef>
          <a:effectRef idx="3">
            <a:schemeClr val="accent2"/>
          </a:effectRef>
          <a:fontRef idx="minor">
            <a:schemeClr val="lt1"/>
          </a:fontRef>
        </p:style>
        <p:txBody>
          <a:bodyPr>
            <a:normAutofit/>
          </a:bodyPr>
          <a:lstStyle/>
          <a:p>
            <a:r>
              <a:rPr lang="es-MX" dirty="0" smtClean="0"/>
              <a:t>TOGAF</a:t>
            </a:r>
            <a:endParaRPr lang="es-PE" dirty="0"/>
          </a:p>
        </p:txBody>
      </p:sp>
      <p:sp>
        <p:nvSpPr>
          <p:cNvPr id="3" name="2 Marcador de contenido"/>
          <p:cNvSpPr>
            <a:spLocks noGrp="1"/>
          </p:cNvSpPr>
          <p:nvPr>
            <p:ph idx="1"/>
          </p:nvPr>
        </p:nvSpPr>
        <p:spPr>
          <a:xfrm>
            <a:off x="251520" y="1600201"/>
            <a:ext cx="8435280" cy="4565103"/>
          </a:xfrm>
        </p:spPr>
        <p:style>
          <a:lnRef idx="2">
            <a:schemeClr val="accent1"/>
          </a:lnRef>
          <a:fillRef idx="1">
            <a:schemeClr val="lt1"/>
          </a:fillRef>
          <a:effectRef idx="0">
            <a:schemeClr val="accent1"/>
          </a:effectRef>
          <a:fontRef idx="minor">
            <a:schemeClr val="dk1"/>
          </a:fontRef>
        </p:style>
        <p:txBody>
          <a:bodyPr>
            <a:normAutofit/>
          </a:bodyPr>
          <a:lstStyle/>
          <a:p>
            <a:pPr algn="just"/>
            <a:r>
              <a:rPr lang="es-MX" dirty="0"/>
              <a:t>Esquema de Arquitectura de Open </a:t>
            </a:r>
            <a:r>
              <a:rPr lang="es-MX" dirty="0" err="1"/>
              <a:t>Group</a:t>
            </a:r>
            <a:r>
              <a:rPr lang="es-MX" dirty="0"/>
              <a:t>, es un esquema (o marco de trabajo) de Arquitectura Empresarial que proporciona un enfoque para el diseño, planificación, implementación y gobierno de una arquitectura empresarial de información. Esta arquitectura es modelada por lo general con cuatro niveles o dimensiones: Negocios, Tecnología (TI), Datos y Aplicaciones. Cuenta con un conjunto de arquitecturas base que buscan facilitarle al equipo de arquitectos definir el estado actual y futuro de la arquitectura.</a:t>
            </a:r>
            <a:endParaRPr lang="es-MX" dirty="0" smtClean="0"/>
          </a:p>
        </p:txBody>
      </p:sp>
    </p:spTree>
    <p:extLst>
      <p:ext uri="{BB962C8B-B14F-4D97-AF65-F5344CB8AC3E}">
        <p14:creationId xmlns:p14="http://schemas.microsoft.com/office/powerpoint/2010/main" val="34579731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260648"/>
            <a:ext cx="7308304" cy="1143000"/>
          </a:xfrm>
        </p:spPr>
        <p:style>
          <a:lnRef idx="0">
            <a:schemeClr val="accent2"/>
          </a:lnRef>
          <a:fillRef idx="3">
            <a:schemeClr val="accent2"/>
          </a:fillRef>
          <a:effectRef idx="3">
            <a:schemeClr val="accent2"/>
          </a:effectRef>
          <a:fontRef idx="minor">
            <a:schemeClr val="lt1"/>
          </a:fontRef>
        </p:style>
        <p:txBody>
          <a:bodyPr>
            <a:normAutofit/>
          </a:bodyPr>
          <a:lstStyle/>
          <a:p>
            <a:r>
              <a:rPr lang="es-MX" dirty="0" smtClean="0"/>
              <a:t>TOGAF</a:t>
            </a:r>
            <a:endParaRPr lang="es-PE" dirty="0"/>
          </a:p>
        </p:txBody>
      </p:sp>
      <p:pic>
        <p:nvPicPr>
          <p:cNvPr id="3074" name="Picture 2" descr="http://image.slidesharecdn.com/introduccintogafv0-130710101359-phpapp02/95/introduccin-a-togaf-para-el-desarrollo-de-enterprise-architecture-17-638.jpg?cb=1373452470"/>
          <p:cNvPicPr>
            <a:picLocks noChangeAspect="1" noChangeArrowheads="1"/>
          </p:cNvPicPr>
          <p:nvPr/>
        </p:nvPicPr>
        <p:blipFill rotWithShape="1">
          <a:blip r:embed="rId3">
            <a:extLst>
              <a:ext uri="{28A0092B-C50C-407E-A947-70E740481C1C}">
                <a14:useLocalDpi xmlns:a14="http://schemas.microsoft.com/office/drawing/2010/main" val="0"/>
              </a:ext>
            </a:extLst>
          </a:blip>
          <a:srcRect t="24501"/>
          <a:stretch/>
        </p:blipFill>
        <p:spPr bwMode="auto">
          <a:xfrm>
            <a:off x="323528" y="1628800"/>
            <a:ext cx="8473274" cy="52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7735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260648"/>
            <a:ext cx="7308304" cy="1143000"/>
          </a:xfrm>
        </p:spPr>
        <p:style>
          <a:lnRef idx="0">
            <a:schemeClr val="accent2"/>
          </a:lnRef>
          <a:fillRef idx="3">
            <a:schemeClr val="accent2"/>
          </a:fillRef>
          <a:effectRef idx="3">
            <a:schemeClr val="accent2"/>
          </a:effectRef>
          <a:fontRef idx="minor">
            <a:schemeClr val="lt1"/>
          </a:fontRef>
        </p:style>
        <p:txBody>
          <a:bodyPr>
            <a:normAutofit fontScale="90000"/>
          </a:bodyPr>
          <a:lstStyle/>
          <a:p>
            <a:r>
              <a:rPr lang="es-MX" dirty="0" smtClean="0"/>
              <a:t>TOGAF</a:t>
            </a:r>
            <a:br>
              <a:rPr lang="es-MX" dirty="0" smtClean="0"/>
            </a:br>
            <a:r>
              <a:rPr lang="es-MX" sz="3600" dirty="0" smtClean="0"/>
              <a:t>FASES DEL ADM</a:t>
            </a:r>
            <a:endParaRPr lang="es-PE" sz="3600" dirty="0"/>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1250" t="20800" r="44500" b="23467"/>
          <a:stretch/>
        </p:blipFill>
        <p:spPr bwMode="auto">
          <a:xfrm>
            <a:off x="827584" y="1501337"/>
            <a:ext cx="7560840" cy="5096015"/>
          </a:xfrm>
          <a:prstGeom prst="rect">
            <a:avLst/>
          </a:prstGeom>
          <a:noFill/>
          <a:ln w="12700">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5500946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260648"/>
            <a:ext cx="7308304" cy="1143000"/>
          </a:xfrm>
        </p:spPr>
        <p:style>
          <a:lnRef idx="0">
            <a:schemeClr val="accent2"/>
          </a:lnRef>
          <a:fillRef idx="3">
            <a:schemeClr val="accent2"/>
          </a:fillRef>
          <a:effectRef idx="3">
            <a:schemeClr val="accent2"/>
          </a:effectRef>
          <a:fontRef idx="minor">
            <a:schemeClr val="lt1"/>
          </a:fontRef>
        </p:style>
        <p:txBody>
          <a:bodyPr>
            <a:normAutofit fontScale="90000"/>
          </a:bodyPr>
          <a:lstStyle/>
          <a:p>
            <a:r>
              <a:rPr lang="es-MX" dirty="0" smtClean="0"/>
              <a:t>TOGAF</a:t>
            </a:r>
            <a:br>
              <a:rPr lang="es-MX" dirty="0" smtClean="0"/>
            </a:br>
            <a:r>
              <a:rPr lang="es-MX" sz="3600" dirty="0" smtClean="0"/>
              <a:t>FASES DEL ADM</a:t>
            </a:r>
            <a:endParaRPr lang="es-PE" sz="3600" dirty="0"/>
          </a:p>
        </p:txBody>
      </p:sp>
      <p:sp>
        <p:nvSpPr>
          <p:cNvPr id="3" name="2 Marcador de contenido"/>
          <p:cNvSpPr>
            <a:spLocks noGrp="1"/>
          </p:cNvSpPr>
          <p:nvPr>
            <p:ph idx="1"/>
          </p:nvPr>
        </p:nvSpPr>
        <p:spPr>
          <a:xfrm>
            <a:off x="251520" y="1600201"/>
            <a:ext cx="8435280" cy="4565103"/>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algn="just">
              <a:buFont typeface="Wingdings" panose="05000000000000000000" pitchFamily="2" charset="2"/>
              <a:buChar char="Ø"/>
            </a:pPr>
            <a:r>
              <a:rPr lang="es-MX" dirty="0"/>
              <a:t>Arquitectura de Negocios (o de Procesos de Negocio), la cual define la estrategia de negocios, la gobernabilidad, la estructura y los procesos clave de la </a:t>
            </a:r>
            <a:r>
              <a:rPr lang="es-MX" dirty="0" smtClean="0"/>
              <a:t>organización</a:t>
            </a:r>
            <a:r>
              <a:rPr lang="es-MX" dirty="0"/>
              <a:t>.</a:t>
            </a:r>
          </a:p>
          <a:p>
            <a:pPr algn="just">
              <a:buFont typeface="Wingdings" panose="05000000000000000000" pitchFamily="2" charset="2"/>
              <a:buChar char="Ø"/>
            </a:pPr>
            <a:r>
              <a:rPr lang="es-MX" dirty="0"/>
              <a:t> Arquitectura de Aplicaciones, la cual provee un plano (</a:t>
            </a:r>
            <a:r>
              <a:rPr lang="es-MX" dirty="0" err="1"/>
              <a:t>blueprint</a:t>
            </a:r>
            <a:r>
              <a:rPr lang="es-MX" dirty="0"/>
              <a:t>, en inglés) para cada uno de los sistemas de aplicación que se requiere implantar, las interacciones entre estos sistemas y sus relaciones con los procesos de negocio centrales de la organización</a:t>
            </a:r>
            <a:r>
              <a:rPr lang="es-MX" dirty="0" smtClean="0"/>
              <a:t>.</a:t>
            </a:r>
            <a:endParaRPr lang="es-MX" dirty="0"/>
          </a:p>
          <a:p>
            <a:pPr algn="just">
              <a:buFont typeface="Wingdings" panose="05000000000000000000" pitchFamily="2" charset="2"/>
              <a:buChar char="Ø"/>
            </a:pPr>
            <a:r>
              <a:rPr lang="es-MX" dirty="0"/>
              <a:t> Arquitectura de Datos, la cual describe la estructura de los datos físicos y lógicos de la organización, y los recursos de gestión de estos </a:t>
            </a:r>
            <a:r>
              <a:rPr lang="es-MX" dirty="0" smtClean="0"/>
              <a:t>datos.</a:t>
            </a:r>
            <a:endParaRPr lang="es-MX" dirty="0"/>
          </a:p>
          <a:p>
            <a:pPr algn="just">
              <a:buFont typeface="Wingdings" panose="05000000000000000000" pitchFamily="2" charset="2"/>
              <a:buChar char="Ø"/>
            </a:pPr>
            <a:r>
              <a:rPr lang="es-MX" dirty="0"/>
              <a:t> Arquitectura Tecnológica, la cual describe la estructura de hardware, software y redes requerida para dar soporte a la implantación de las aplicaciones principales, de misión crítica, de la organización</a:t>
            </a:r>
            <a:endParaRPr lang="es-MX" dirty="0" smtClean="0"/>
          </a:p>
        </p:txBody>
      </p:sp>
    </p:spTree>
    <p:extLst>
      <p:ext uri="{BB962C8B-B14F-4D97-AF65-F5344CB8AC3E}">
        <p14:creationId xmlns:p14="http://schemas.microsoft.com/office/powerpoint/2010/main" val="16224520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260648"/>
            <a:ext cx="7308304" cy="1143000"/>
          </a:xfrm>
        </p:spPr>
        <p:style>
          <a:lnRef idx="0">
            <a:schemeClr val="accent2"/>
          </a:lnRef>
          <a:fillRef idx="3">
            <a:schemeClr val="accent2"/>
          </a:fillRef>
          <a:effectRef idx="3">
            <a:schemeClr val="accent2"/>
          </a:effectRef>
          <a:fontRef idx="minor">
            <a:schemeClr val="lt1"/>
          </a:fontRef>
        </p:style>
        <p:txBody>
          <a:bodyPr>
            <a:normAutofit fontScale="90000"/>
          </a:bodyPr>
          <a:lstStyle/>
          <a:p>
            <a:r>
              <a:rPr lang="es-MX" dirty="0" smtClean="0"/>
              <a:t>TOGAF</a:t>
            </a:r>
            <a:br>
              <a:rPr lang="es-MX" dirty="0" smtClean="0"/>
            </a:br>
            <a:r>
              <a:rPr lang="es-MX" sz="3600" dirty="0" smtClean="0"/>
              <a:t>FASES DEL ADM</a:t>
            </a:r>
            <a:endParaRPr lang="es-PE" sz="3600" dirty="0"/>
          </a:p>
        </p:txBody>
      </p:sp>
      <p:sp>
        <p:nvSpPr>
          <p:cNvPr id="3" name="2 Marcador de contenido"/>
          <p:cNvSpPr>
            <a:spLocks noGrp="1"/>
          </p:cNvSpPr>
          <p:nvPr>
            <p:ph idx="1"/>
          </p:nvPr>
        </p:nvSpPr>
        <p:spPr>
          <a:xfrm>
            <a:off x="251520" y="1600201"/>
            <a:ext cx="8435280" cy="4565103"/>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algn="just">
              <a:buFont typeface="Wingdings" panose="05000000000000000000" pitchFamily="2" charset="2"/>
              <a:buChar char="Ø"/>
            </a:pPr>
            <a:r>
              <a:rPr lang="es-MX" dirty="0"/>
              <a:t>Arquitectura de Negocios (o de Procesos de Negocio), la cual define la estrategia de negocios, la gobernabilidad, la estructura y los procesos clave de la </a:t>
            </a:r>
            <a:r>
              <a:rPr lang="es-MX" dirty="0" smtClean="0"/>
              <a:t>organización</a:t>
            </a:r>
            <a:r>
              <a:rPr lang="es-MX" dirty="0"/>
              <a:t>.</a:t>
            </a:r>
          </a:p>
          <a:p>
            <a:pPr algn="just">
              <a:buFont typeface="Wingdings" panose="05000000000000000000" pitchFamily="2" charset="2"/>
              <a:buChar char="Ø"/>
            </a:pPr>
            <a:r>
              <a:rPr lang="es-MX" dirty="0"/>
              <a:t> Arquitectura de Aplicaciones, la cual provee un plano (</a:t>
            </a:r>
            <a:r>
              <a:rPr lang="es-MX" dirty="0" err="1"/>
              <a:t>blueprint</a:t>
            </a:r>
            <a:r>
              <a:rPr lang="es-MX" dirty="0"/>
              <a:t>, en inglés) para cada uno de los sistemas de aplicación que se requiere implantar, las interacciones entre estos sistemas y sus relaciones con los procesos de negocio centrales de la organización</a:t>
            </a:r>
            <a:r>
              <a:rPr lang="es-MX" dirty="0" smtClean="0"/>
              <a:t>.</a:t>
            </a:r>
            <a:endParaRPr lang="es-MX" dirty="0"/>
          </a:p>
          <a:p>
            <a:pPr algn="just">
              <a:buFont typeface="Wingdings" panose="05000000000000000000" pitchFamily="2" charset="2"/>
              <a:buChar char="Ø"/>
            </a:pPr>
            <a:r>
              <a:rPr lang="es-MX" dirty="0"/>
              <a:t> Arquitectura de Datos, la cual describe la estructura de los datos físicos y lógicos de la organización, y los recursos de gestión de estos </a:t>
            </a:r>
            <a:r>
              <a:rPr lang="es-MX" dirty="0" smtClean="0"/>
              <a:t>datos.</a:t>
            </a:r>
            <a:endParaRPr lang="es-MX" dirty="0"/>
          </a:p>
          <a:p>
            <a:pPr algn="just">
              <a:buFont typeface="Wingdings" panose="05000000000000000000" pitchFamily="2" charset="2"/>
              <a:buChar char="Ø"/>
            </a:pPr>
            <a:r>
              <a:rPr lang="es-MX" dirty="0"/>
              <a:t> Arquitectura Tecnológica, la cual describe la estructura de hardware, software y redes requerida para dar soporte a la implantación de las aplicaciones principales, de misión crítica, de la organización</a:t>
            </a:r>
            <a:endParaRPr lang="es-MX" dirty="0" smtClean="0"/>
          </a:p>
        </p:txBody>
      </p:sp>
    </p:spTree>
    <p:extLst>
      <p:ext uri="{BB962C8B-B14F-4D97-AF65-F5344CB8AC3E}">
        <p14:creationId xmlns:p14="http://schemas.microsoft.com/office/powerpoint/2010/main" val="32024260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260648"/>
            <a:ext cx="7308304" cy="1143000"/>
          </a:xfrm>
        </p:spPr>
        <p:style>
          <a:lnRef idx="0">
            <a:schemeClr val="accent2"/>
          </a:lnRef>
          <a:fillRef idx="3">
            <a:schemeClr val="accent2"/>
          </a:fillRef>
          <a:effectRef idx="3">
            <a:schemeClr val="accent2"/>
          </a:effectRef>
          <a:fontRef idx="minor">
            <a:schemeClr val="lt1"/>
          </a:fontRef>
        </p:style>
        <p:txBody>
          <a:bodyPr>
            <a:normAutofit fontScale="90000"/>
          </a:bodyPr>
          <a:lstStyle/>
          <a:p>
            <a:r>
              <a:rPr lang="es-MX" dirty="0" smtClean="0"/>
              <a:t>TOGAF</a:t>
            </a:r>
            <a:br>
              <a:rPr lang="es-MX" dirty="0" smtClean="0"/>
            </a:br>
            <a:r>
              <a:rPr lang="es-MX" sz="3600" dirty="0" smtClean="0"/>
              <a:t>BENEFICIOS</a:t>
            </a:r>
            <a:endParaRPr lang="es-PE" sz="3600" dirty="0"/>
          </a:p>
        </p:txBody>
      </p:sp>
      <p:sp>
        <p:nvSpPr>
          <p:cNvPr id="3" name="2 Marcador de contenido"/>
          <p:cNvSpPr>
            <a:spLocks noGrp="1"/>
          </p:cNvSpPr>
          <p:nvPr>
            <p:ph idx="1"/>
          </p:nvPr>
        </p:nvSpPr>
        <p:spPr>
          <a:xfrm>
            <a:off x="251520" y="1628799"/>
            <a:ext cx="8435280" cy="5040561"/>
          </a:xfrm>
        </p:spPr>
        <p:style>
          <a:lnRef idx="2">
            <a:schemeClr val="accent1"/>
          </a:lnRef>
          <a:fillRef idx="1">
            <a:schemeClr val="lt1"/>
          </a:fillRef>
          <a:effectRef idx="0">
            <a:schemeClr val="accent1"/>
          </a:effectRef>
          <a:fontRef idx="minor">
            <a:schemeClr val="dk1"/>
          </a:fontRef>
        </p:style>
        <p:txBody>
          <a:bodyPr>
            <a:normAutofit/>
          </a:bodyPr>
          <a:lstStyle/>
          <a:p>
            <a:pPr marL="0" indent="0" algn="just">
              <a:buNone/>
            </a:pPr>
            <a:r>
              <a:rPr lang="es-MX" dirty="0"/>
              <a:t>TOGAF, como otros </a:t>
            </a:r>
            <a:r>
              <a:rPr lang="es-MX" dirty="0" err="1"/>
              <a:t>frameworks</a:t>
            </a:r>
            <a:r>
              <a:rPr lang="es-MX" dirty="0"/>
              <a:t> de EA, tiene como principal objetivo establecer un enlace entre Negocio y TI en las empresas, aportando múltiples beneficios a ambas </a:t>
            </a:r>
            <a:r>
              <a:rPr lang="es-MX" dirty="0" smtClean="0"/>
              <a:t>áreas.</a:t>
            </a:r>
          </a:p>
          <a:p>
            <a:pPr algn="just">
              <a:buFont typeface="Wingdings" panose="05000000000000000000" pitchFamily="2" charset="2"/>
              <a:buChar char="ü"/>
            </a:pPr>
            <a:r>
              <a:rPr lang="es-PE" b="1" dirty="0" smtClean="0"/>
              <a:t>REDUCCION</a:t>
            </a:r>
            <a:r>
              <a:rPr lang="es-PE" b="1" dirty="0"/>
              <a:t> DE </a:t>
            </a:r>
            <a:r>
              <a:rPr lang="es-PE" b="1" dirty="0" smtClean="0"/>
              <a:t>COSTES</a:t>
            </a:r>
          </a:p>
          <a:p>
            <a:pPr marL="274638" indent="0" algn="just">
              <a:buNone/>
            </a:pPr>
            <a:r>
              <a:rPr lang="es-MX" dirty="0"/>
              <a:t>Reducción del coste de proyecto, pues al reducir costes y mejorar </a:t>
            </a:r>
            <a:r>
              <a:rPr lang="es-MX" dirty="0" smtClean="0"/>
              <a:t>el entendimiento </a:t>
            </a:r>
            <a:r>
              <a:rPr lang="es-MX" dirty="0"/>
              <a:t>las soluciones aportadas requieren menor inversión </a:t>
            </a:r>
            <a:r>
              <a:rPr lang="es-MX" dirty="0" smtClean="0"/>
              <a:t>para alcanzar </a:t>
            </a:r>
            <a:r>
              <a:rPr lang="es-MX" dirty="0"/>
              <a:t>los objetivos de negocio.</a:t>
            </a:r>
            <a:endParaRPr lang="es-PE" b="1" dirty="0" smtClean="0"/>
          </a:p>
          <a:p>
            <a:pPr algn="just">
              <a:buFont typeface="Wingdings" panose="05000000000000000000" pitchFamily="2" charset="2"/>
              <a:buChar char="ü"/>
            </a:pPr>
            <a:r>
              <a:rPr lang="es-PE" b="1" dirty="0"/>
              <a:t>REDUCCION DE </a:t>
            </a:r>
            <a:r>
              <a:rPr lang="es-PE" b="1" dirty="0" smtClean="0"/>
              <a:t>RIESGOS</a:t>
            </a:r>
          </a:p>
          <a:p>
            <a:pPr marL="274638" indent="0" algn="just">
              <a:buNone/>
            </a:pPr>
            <a:r>
              <a:rPr lang="es-MX" dirty="0"/>
              <a:t>TOGAF </a:t>
            </a:r>
            <a:r>
              <a:rPr lang="es-MX" dirty="0" err="1"/>
              <a:t>identificalos</a:t>
            </a:r>
            <a:r>
              <a:rPr lang="es-MX" dirty="0"/>
              <a:t> drivers XGLOSARIOX y objetivos de Negocio, así como de todos </a:t>
            </a:r>
            <a:r>
              <a:rPr lang="es-MX" dirty="0" err="1"/>
              <a:t>losinvolucrados</a:t>
            </a:r>
            <a:r>
              <a:rPr lang="es-MX" dirty="0"/>
              <a:t> en los diferentes dominios de arquitectura, facilitando la </a:t>
            </a:r>
            <a:r>
              <a:rPr lang="es-MX" dirty="0" err="1"/>
              <a:t>identificaciónde</a:t>
            </a:r>
            <a:r>
              <a:rPr lang="es-MX" dirty="0"/>
              <a:t> estos riesgos y enfatizando en su </a:t>
            </a:r>
            <a:r>
              <a:rPr lang="es-MX" dirty="0" smtClean="0"/>
              <a:t>mitigación</a:t>
            </a:r>
            <a:r>
              <a:rPr lang="es-PE" b="1" dirty="0"/>
              <a:t>.</a:t>
            </a:r>
            <a:endParaRPr lang="es-PE" b="1" dirty="0" smtClean="0"/>
          </a:p>
        </p:txBody>
      </p:sp>
    </p:spTree>
    <p:extLst>
      <p:ext uri="{BB962C8B-B14F-4D97-AF65-F5344CB8AC3E}">
        <p14:creationId xmlns:p14="http://schemas.microsoft.com/office/powerpoint/2010/main" val="23779464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260648"/>
            <a:ext cx="7308304" cy="1143000"/>
          </a:xfrm>
        </p:spPr>
        <p:style>
          <a:lnRef idx="0">
            <a:schemeClr val="accent2"/>
          </a:lnRef>
          <a:fillRef idx="3">
            <a:schemeClr val="accent2"/>
          </a:fillRef>
          <a:effectRef idx="3">
            <a:schemeClr val="accent2"/>
          </a:effectRef>
          <a:fontRef idx="minor">
            <a:schemeClr val="lt1"/>
          </a:fontRef>
        </p:style>
        <p:txBody>
          <a:bodyPr>
            <a:normAutofit fontScale="90000"/>
          </a:bodyPr>
          <a:lstStyle/>
          <a:p>
            <a:r>
              <a:rPr lang="es-MX" dirty="0" smtClean="0"/>
              <a:t>TOGAF</a:t>
            </a:r>
            <a:br>
              <a:rPr lang="es-MX" dirty="0" smtClean="0"/>
            </a:br>
            <a:r>
              <a:rPr lang="es-MX" sz="3600" dirty="0" smtClean="0"/>
              <a:t>BENEFICIOS</a:t>
            </a:r>
            <a:endParaRPr lang="es-PE" sz="3600" dirty="0"/>
          </a:p>
        </p:txBody>
      </p:sp>
      <p:sp>
        <p:nvSpPr>
          <p:cNvPr id="3" name="2 Marcador de contenido"/>
          <p:cNvSpPr>
            <a:spLocks noGrp="1"/>
          </p:cNvSpPr>
          <p:nvPr>
            <p:ph idx="1"/>
          </p:nvPr>
        </p:nvSpPr>
        <p:spPr>
          <a:xfrm>
            <a:off x="251520" y="1600201"/>
            <a:ext cx="8435280" cy="4565103"/>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algn="just">
              <a:buFont typeface="Wingdings" panose="05000000000000000000" pitchFamily="2" charset="2"/>
              <a:buChar char="ü"/>
            </a:pPr>
            <a:r>
              <a:rPr lang="es-PE" b="1" dirty="0" smtClean="0"/>
              <a:t>IDENTIFICACION</a:t>
            </a:r>
            <a:r>
              <a:rPr lang="es-PE" b="1" dirty="0"/>
              <a:t> DE </a:t>
            </a:r>
            <a:r>
              <a:rPr lang="es-PE" b="1" dirty="0" smtClean="0"/>
              <a:t>OPORTUNIDADES</a:t>
            </a:r>
          </a:p>
          <a:p>
            <a:pPr marL="365125" indent="0" algn="just">
              <a:buNone/>
            </a:pPr>
            <a:r>
              <a:rPr lang="es-MX" dirty="0"/>
              <a:t>La Enterprise </a:t>
            </a:r>
            <a:r>
              <a:rPr lang="es-MX" dirty="0" err="1"/>
              <a:t>Architecture</a:t>
            </a:r>
            <a:r>
              <a:rPr lang="es-MX" dirty="0"/>
              <a:t> puede </a:t>
            </a:r>
            <a:r>
              <a:rPr lang="es-MX" dirty="0" smtClean="0"/>
              <a:t>y debe </a:t>
            </a:r>
            <a:r>
              <a:rPr lang="es-MX" dirty="0"/>
              <a:t>identificar oportunidades en cada uno de los proyectos, mediante </a:t>
            </a:r>
            <a:r>
              <a:rPr lang="es-MX" dirty="0" smtClean="0"/>
              <a:t>los diferentes </a:t>
            </a:r>
            <a:r>
              <a:rPr lang="es-MX" dirty="0"/>
              <a:t>análisis y puntos de vista que TOGAF proporciona</a:t>
            </a:r>
            <a:endParaRPr lang="es-PE" b="1" dirty="0" smtClean="0"/>
          </a:p>
          <a:p>
            <a:pPr algn="just">
              <a:buFont typeface="Wingdings" panose="05000000000000000000" pitchFamily="2" charset="2"/>
              <a:buChar char="ü"/>
            </a:pPr>
            <a:r>
              <a:rPr lang="es-PE" b="1" dirty="0"/>
              <a:t>FLEXIBILIDAD Y </a:t>
            </a:r>
            <a:r>
              <a:rPr lang="es-PE" b="1" dirty="0" smtClean="0"/>
              <a:t>ADAPTACION</a:t>
            </a:r>
          </a:p>
          <a:p>
            <a:pPr marL="365125" indent="0" algn="just">
              <a:buNone/>
            </a:pPr>
            <a:r>
              <a:rPr lang="es-MX" dirty="0" smtClean="0"/>
              <a:t>La </a:t>
            </a:r>
            <a:r>
              <a:rPr lang="es-MX" dirty="0"/>
              <a:t>transformación de las empresas es cada vez más frecuente y sobre todo más rápida. La agilidad demandada por el negocio supera a la capacidad de reacción del departamento de TI, por lo que es necesario flexibilizar los proyectos para adaptarse a estas transformaciones</a:t>
            </a:r>
            <a:r>
              <a:rPr lang="es-MX" dirty="0" smtClean="0"/>
              <a:t>.</a:t>
            </a:r>
            <a:endParaRPr lang="es-PE" b="1" dirty="0" smtClean="0"/>
          </a:p>
          <a:p>
            <a:pPr algn="just">
              <a:buFont typeface="Wingdings" panose="05000000000000000000" pitchFamily="2" charset="2"/>
              <a:buChar char="ü"/>
            </a:pPr>
            <a:r>
              <a:rPr lang="es-PE" b="1" dirty="0"/>
              <a:t>LENGUAJE </a:t>
            </a:r>
            <a:r>
              <a:rPr lang="es-PE" b="1" dirty="0" smtClean="0"/>
              <a:t>COMUN</a:t>
            </a:r>
          </a:p>
          <a:p>
            <a:pPr marL="365125" indent="0" algn="just">
              <a:buNone/>
            </a:pPr>
            <a:r>
              <a:rPr lang="es-MX" dirty="0"/>
              <a:t>TOGAF provee un amplio repositorio de documentos y modelos que </a:t>
            </a:r>
            <a:r>
              <a:rPr lang="es-MX" dirty="0" smtClean="0"/>
              <a:t>permiten adaptar </a:t>
            </a:r>
            <a:r>
              <a:rPr lang="es-MX" dirty="0"/>
              <a:t>la visión de la empresa a los diferentes involucrados: de esta forma </a:t>
            </a:r>
            <a:r>
              <a:rPr lang="es-MX" dirty="0" smtClean="0"/>
              <a:t>se lanza </a:t>
            </a:r>
            <a:r>
              <a:rPr lang="es-MX" dirty="0"/>
              <a:t>un puente entre los mundos de Negocio y </a:t>
            </a:r>
            <a:r>
              <a:rPr lang="es-MX" dirty="0" smtClean="0"/>
              <a:t>Tecnología</a:t>
            </a:r>
          </a:p>
        </p:txBody>
      </p:sp>
    </p:spTree>
    <p:extLst>
      <p:ext uri="{BB962C8B-B14F-4D97-AF65-F5344CB8AC3E}">
        <p14:creationId xmlns:p14="http://schemas.microsoft.com/office/powerpoint/2010/main" val="29419167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260648"/>
            <a:ext cx="7308304" cy="1143000"/>
          </a:xfrm>
        </p:spPr>
        <p:style>
          <a:lnRef idx="0">
            <a:schemeClr val="accent2"/>
          </a:lnRef>
          <a:fillRef idx="3">
            <a:schemeClr val="accent2"/>
          </a:fillRef>
          <a:effectRef idx="3">
            <a:schemeClr val="accent2"/>
          </a:effectRef>
          <a:fontRef idx="minor">
            <a:schemeClr val="lt1"/>
          </a:fontRef>
        </p:style>
        <p:txBody>
          <a:bodyPr>
            <a:normAutofit fontScale="90000"/>
          </a:bodyPr>
          <a:lstStyle/>
          <a:p>
            <a:r>
              <a:rPr lang="es-MX" dirty="0" smtClean="0"/>
              <a:t>TOGAF</a:t>
            </a:r>
            <a:br>
              <a:rPr lang="es-MX" dirty="0" smtClean="0"/>
            </a:br>
            <a:r>
              <a:rPr lang="es-MX" sz="3600" dirty="0" smtClean="0"/>
              <a:t>FASES DEL ADM</a:t>
            </a:r>
            <a:endParaRPr lang="es-PE" sz="3600" dirty="0"/>
          </a:p>
        </p:txBody>
      </p:sp>
      <p:sp>
        <p:nvSpPr>
          <p:cNvPr id="3" name="2 Marcador de contenido"/>
          <p:cNvSpPr>
            <a:spLocks noGrp="1"/>
          </p:cNvSpPr>
          <p:nvPr>
            <p:ph idx="1"/>
          </p:nvPr>
        </p:nvSpPr>
        <p:spPr>
          <a:xfrm>
            <a:off x="251520" y="1600201"/>
            <a:ext cx="8435280" cy="4565103"/>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algn="just">
              <a:buFont typeface="Wingdings" panose="05000000000000000000" pitchFamily="2" charset="2"/>
              <a:buChar char="Ø"/>
            </a:pPr>
            <a:r>
              <a:rPr lang="es-MX" dirty="0"/>
              <a:t>Arquitectura de Negocios (o de Procesos de Negocio), la cual define la estrategia de negocios, la gobernabilidad, la estructura y los procesos clave de la </a:t>
            </a:r>
            <a:r>
              <a:rPr lang="es-MX" dirty="0" smtClean="0"/>
              <a:t>organización</a:t>
            </a:r>
            <a:r>
              <a:rPr lang="es-MX" dirty="0"/>
              <a:t>.</a:t>
            </a:r>
          </a:p>
          <a:p>
            <a:pPr algn="just">
              <a:buFont typeface="Wingdings" panose="05000000000000000000" pitchFamily="2" charset="2"/>
              <a:buChar char="Ø"/>
            </a:pPr>
            <a:r>
              <a:rPr lang="es-MX" dirty="0"/>
              <a:t> Arquitectura de Aplicaciones, la cual provee un plano (</a:t>
            </a:r>
            <a:r>
              <a:rPr lang="es-MX" dirty="0" err="1"/>
              <a:t>blueprint</a:t>
            </a:r>
            <a:r>
              <a:rPr lang="es-MX" dirty="0"/>
              <a:t>, en inglés) para cada uno de los sistemas de aplicación que se requiere implantar, las interacciones entre estos sistemas y sus relaciones con los procesos de negocio centrales de la organización</a:t>
            </a:r>
            <a:r>
              <a:rPr lang="es-MX" dirty="0" smtClean="0"/>
              <a:t>.</a:t>
            </a:r>
            <a:endParaRPr lang="es-MX" dirty="0"/>
          </a:p>
          <a:p>
            <a:pPr algn="just">
              <a:buFont typeface="Wingdings" panose="05000000000000000000" pitchFamily="2" charset="2"/>
              <a:buChar char="Ø"/>
            </a:pPr>
            <a:r>
              <a:rPr lang="es-MX" dirty="0"/>
              <a:t> Arquitectura de Datos, la cual describe la estructura de los datos físicos y lógicos de la organización, y los recursos de gestión de estos </a:t>
            </a:r>
            <a:r>
              <a:rPr lang="es-MX" dirty="0" smtClean="0"/>
              <a:t>datos.</a:t>
            </a:r>
            <a:endParaRPr lang="es-MX" dirty="0"/>
          </a:p>
          <a:p>
            <a:pPr algn="just">
              <a:buFont typeface="Wingdings" panose="05000000000000000000" pitchFamily="2" charset="2"/>
              <a:buChar char="Ø"/>
            </a:pPr>
            <a:r>
              <a:rPr lang="es-MX" dirty="0"/>
              <a:t> Arquitectura Tecnológica, la cual describe la estructura de hardware, software y redes requerida para dar soporte a la implantación de las aplicaciones principales, de misión crítica, de la organización</a:t>
            </a:r>
            <a:endParaRPr lang="es-MX" dirty="0" smtClean="0"/>
          </a:p>
        </p:txBody>
      </p:sp>
    </p:spTree>
    <p:extLst>
      <p:ext uri="{BB962C8B-B14F-4D97-AF65-F5344CB8AC3E}">
        <p14:creationId xmlns:p14="http://schemas.microsoft.com/office/powerpoint/2010/main" val="25271183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260648"/>
            <a:ext cx="6012160" cy="1143000"/>
          </a:xfrm>
        </p:spPr>
        <p:style>
          <a:lnRef idx="0">
            <a:schemeClr val="accent2"/>
          </a:lnRef>
          <a:fillRef idx="3">
            <a:schemeClr val="accent2"/>
          </a:fillRef>
          <a:effectRef idx="3">
            <a:schemeClr val="accent2"/>
          </a:effectRef>
          <a:fontRef idx="minor">
            <a:schemeClr val="lt1"/>
          </a:fontRef>
        </p:style>
        <p:txBody>
          <a:bodyPr/>
          <a:lstStyle/>
          <a:p>
            <a:r>
              <a:rPr lang="es-MX" dirty="0" smtClean="0"/>
              <a:t>CONCEPTO</a:t>
            </a:r>
            <a:endParaRPr lang="es-PE" dirty="0"/>
          </a:p>
        </p:txBody>
      </p:sp>
      <p:sp>
        <p:nvSpPr>
          <p:cNvPr id="3" name="2 Marcador de contenido"/>
          <p:cNvSpPr>
            <a:spLocks noGrp="1"/>
          </p:cNvSpPr>
          <p:nvPr>
            <p:ph idx="1"/>
          </p:nvPr>
        </p:nvSpPr>
        <p:spPr>
          <a:xfrm>
            <a:off x="2987824" y="1600201"/>
            <a:ext cx="5698976" cy="2764903"/>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marL="0" indent="0" algn="just">
              <a:buNone/>
            </a:pPr>
            <a:r>
              <a:rPr lang="es-MX" dirty="0" smtClean="0"/>
              <a:t>En </a:t>
            </a:r>
            <a:r>
              <a:rPr lang="es-MX" dirty="0"/>
              <a:t>términos de sus propias </a:t>
            </a:r>
            <a:r>
              <a:rPr lang="es-MX" dirty="0" smtClean="0"/>
              <a:t>funciones. Toda </a:t>
            </a:r>
            <a:r>
              <a:rPr lang="es-MX" dirty="0"/>
              <a:t>organización tiene objetivos fundamentales que alcanzar. Ya sea se trate de una </a:t>
            </a:r>
            <a:r>
              <a:rPr lang="es-MX" dirty="0" smtClean="0"/>
              <a:t>empresa privada </a:t>
            </a:r>
            <a:r>
              <a:rPr lang="es-MX" dirty="0"/>
              <a:t>que le rinde cuentas a sus inversionistas o una organización del sector público con </a:t>
            </a:r>
            <a:r>
              <a:rPr lang="es-MX" dirty="0" smtClean="0"/>
              <a:t>una misión </a:t>
            </a:r>
            <a:r>
              <a:rPr lang="es-MX" dirty="0"/>
              <a:t>definida por ley, siempre hay objetivos. Estos son el resultado de un proceso de </a:t>
            </a:r>
            <a:r>
              <a:rPr lang="es-MX" dirty="0" smtClean="0"/>
              <a:t>reflexión estratégica </a:t>
            </a:r>
            <a:r>
              <a:rPr lang="es-MX" dirty="0"/>
              <a:t>que marca la dirección a la cual la organización quiere llegar en el futuro.</a:t>
            </a:r>
            <a:endParaRPr lang="es-PE" dirty="0"/>
          </a:p>
        </p:txBody>
      </p:sp>
      <p:sp>
        <p:nvSpPr>
          <p:cNvPr id="4" name="3 Rectángulo redondeado"/>
          <p:cNvSpPr/>
          <p:nvPr/>
        </p:nvSpPr>
        <p:spPr>
          <a:xfrm>
            <a:off x="323528" y="4869160"/>
            <a:ext cx="8280920"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“La lógica organizacional para procesos de negocio claves e infraestructura de TI que</a:t>
            </a:r>
          </a:p>
          <a:p>
            <a:pPr algn="ctr"/>
            <a:r>
              <a:rPr lang="es-MX" dirty="0" smtClean="0"/>
              <a:t>refleja la estandarización e integración del modelo de negocio de una compañía”</a:t>
            </a:r>
          </a:p>
          <a:p>
            <a:pPr algn="r"/>
            <a:r>
              <a:rPr lang="es-PE" u="sng" dirty="0"/>
              <a:t>Jeanne Ross, Peter </a:t>
            </a:r>
            <a:r>
              <a:rPr lang="es-PE" u="sng" dirty="0" err="1"/>
              <a:t>Weill</a:t>
            </a:r>
            <a:r>
              <a:rPr lang="es-PE" u="sng" dirty="0"/>
              <a:t> y David Robertson</a:t>
            </a:r>
          </a:p>
        </p:txBody>
      </p:sp>
      <p:pic>
        <p:nvPicPr>
          <p:cNvPr id="5" name="Picture 8" descr="seminari00011.JPG"/>
          <p:cNvPicPr>
            <a:picLocks noChangeAspect="1"/>
          </p:cNvPicPr>
          <p:nvPr/>
        </p:nvPicPr>
        <p:blipFill>
          <a:blip r:embed="rId2" cstate="print"/>
          <a:stretch>
            <a:fillRect/>
          </a:stretch>
        </p:blipFill>
        <p:spPr>
          <a:xfrm>
            <a:off x="323528" y="1556792"/>
            <a:ext cx="2602955" cy="2808311"/>
          </a:xfrm>
          <a:prstGeom prst="rect">
            <a:avLst/>
          </a:prstGeom>
        </p:spPr>
      </p:pic>
    </p:spTree>
    <p:extLst>
      <p:ext uri="{BB962C8B-B14F-4D97-AF65-F5344CB8AC3E}">
        <p14:creationId xmlns:p14="http://schemas.microsoft.com/office/powerpoint/2010/main" val="3726958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260648"/>
            <a:ext cx="7308304" cy="1143000"/>
          </a:xfrm>
        </p:spPr>
        <p:style>
          <a:lnRef idx="0">
            <a:schemeClr val="accent2"/>
          </a:lnRef>
          <a:fillRef idx="3">
            <a:schemeClr val="accent2"/>
          </a:fillRef>
          <a:effectRef idx="3">
            <a:schemeClr val="accent2"/>
          </a:effectRef>
          <a:fontRef idx="minor">
            <a:schemeClr val="lt1"/>
          </a:fontRef>
        </p:style>
        <p:txBody>
          <a:bodyPr>
            <a:noAutofit/>
          </a:bodyPr>
          <a:lstStyle/>
          <a:p>
            <a:r>
              <a:rPr lang="es-PE" sz="3600" dirty="0"/>
              <a:t> </a:t>
            </a:r>
            <a:br>
              <a:rPr lang="es-PE" sz="3600" dirty="0"/>
            </a:br>
            <a:r>
              <a:rPr lang="es-PE" sz="3600" dirty="0"/>
              <a:t>CONCLUSIONES Y OBSERVACIONES</a:t>
            </a:r>
          </a:p>
        </p:txBody>
      </p:sp>
      <p:sp>
        <p:nvSpPr>
          <p:cNvPr id="3" name="2 Marcador de contenido"/>
          <p:cNvSpPr>
            <a:spLocks noGrp="1"/>
          </p:cNvSpPr>
          <p:nvPr>
            <p:ph idx="1"/>
          </p:nvPr>
        </p:nvSpPr>
        <p:spPr>
          <a:xfrm>
            <a:off x="251520" y="1484784"/>
            <a:ext cx="8712968" cy="5184576"/>
          </a:xfrm>
        </p:spPr>
        <p:style>
          <a:lnRef idx="2">
            <a:schemeClr val="accent1"/>
          </a:lnRef>
          <a:fillRef idx="1">
            <a:schemeClr val="lt1"/>
          </a:fillRef>
          <a:effectRef idx="0">
            <a:schemeClr val="accent1"/>
          </a:effectRef>
          <a:fontRef idx="minor">
            <a:schemeClr val="dk1"/>
          </a:fontRef>
        </p:style>
        <p:txBody>
          <a:bodyPr>
            <a:normAutofit/>
          </a:bodyPr>
          <a:lstStyle/>
          <a:p>
            <a:pPr>
              <a:buFont typeface="Wingdings" panose="05000000000000000000" pitchFamily="2" charset="2"/>
              <a:buChar char="ü"/>
            </a:pPr>
            <a:r>
              <a:rPr lang="es-MX" dirty="0"/>
              <a:t>El </a:t>
            </a:r>
            <a:r>
              <a:rPr lang="es-MX" dirty="0" err="1"/>
              <a:t>Zachman</a:t>
            </a:r>
            <a:r>
              <a:rPr lang="es-MX" dirty="0"/>
              <a:t> </a:t>
            </a:r>
            <a:r>
              <a:rPr lang="es-MX" dirty="0" smtClean="0"/>
              <a:t>Framework para</a:t>
            </a:r>
            <a:r>
              <a:rPr lang="es-MX" dirty="0"/>
              <a:t> el modelado de sistemas proporciona </a:t>
            </a:r>
            <a:r>
              <a:rPr lang="es-MX" dirty="0" smtClean="0"/>
              <a:t>una técnica </a:t>
            </a:r>
            <a:r>
              <a:rPr lang="es-MX" dirty="0"/>
              <a:t>de uso común que pueden aplicarse a principios de modelado </a:t>
            </a:r>
            <a:r>
              <a:rPr lang="es-MX" dirty="0" smtClean="0"/>
              <a:t>en las </a:t>
            </a:r>
            <a:r>
              <a:rPr lang="es-MX" dirty="0"/>
              <a:t>políticas de seguridad proceso de definición de requisitos del sistema</a:t>
            </a:r>
            <a:r>
              <a:rPr lang="es-MX" dirty="0" smtClean="0"/>
              <a:t>. Mediante </a:t>
            </a:r>
            <a:r>
              <a:rPr lang="es-MX" dirty="0"/>
              <a:t>la aplicación de los tres niveles de la jerarquía </a:t>
            </a:r>
            <a:r>
              <a:rPr lang="es-MX" dirty="0" err="1"/>
              <a:t>Zachman</a:t>
            </a:r>
            <a:r>
              <a:rPr lang="es-MX" dirty="0"/>
              <a:t>, </a:t>
            </a:r>
            <a:r>
              <a:rPr lang="es-MX" dirty="0" smtClean="0"/>
              <a:t>es posible </a:t>
            </a:r>
            <a:r>
              <a:rPr lang="es-MX" dirty="0"/>
              <a:t>desarrollar una política de seguridad simple que pueda </a:t>
            </a:r>
            <a:r>
              <a:rPr lang="es-MX" dirty="0" smtClean="0"/>
              <a:t>ser comprendida </a:t>
            </a:r>
            <a:r>
              <a:rPr lang="es-MX" dirty="0"/>
              <a:t>por el sistema de consumo</a:t>
            </a:r>
            <a:r>
              <a:rPr lang="es-MX" dirty="0" smtClean="0"/>
              <a:t>.</a:t>
            </a:r>
            <a:endParaRPr lang="es-MX" dirty="0"/>
          </a:p>
          <a:p>
            <a:pPr>
              <a:buFont typeface="Wingdings" panose="05000000000000000000" pitchFamily="2" charset="2"/>
              <a:buChar char="ü"/>
            </a:pPr>
            <a:r>
              <a:rPr lang="es-MX" dirty="0"/>
              <a:t> El Método de Desarrollo de Arquitectura TOGAF (ADM) es un estándar dela industria para el desarrollo de una empresa de arquitectura que se </a:t>
            </a:r>
            <a:r>
              <a:rPr lang="es-MX" dirty="0" smtClean="0"/>
              <a:t>ocupa de </a:t>
            </a:r>
            <a:r>
              <a:rPr lang="es-MX" dirty="0"/>
              <a:t>las necesidades de negocios de la organización de que se trate. </a:t>
            </a:r>
            <a:r>
              <a:rPr lang="es-MX" dirty="0" smtClean="0"/>
              <a:t>Hace un </a:t>
            </a:r>
            <a:r>
              <a:rPr lang="es-MX" dirty="0"/>
              <a:t>llamamiento para el desarrollo de una serie de modelos </a:t>
            </a:r>
            <a:r>
              <a:rPr lang="es-MX" dirty="0" smtClean="0"/>
              <a:t>arquitectónicos para </a:t>
            </a:r>
            <a:r>
              <a:rPr lang="es-MX" dirty="0"/>
              <a:t>describir la arquitectura de manera </a:t>
            </a:r>
            <a:r>
              <a:rPr lang="es-MX" dirty="0" smtClean="0"/>
              <a:t>eficaz</a:t>
            </a:r>
          </a:p>
        </p:txBody>
      </p:sp>
    </p:spTree>
    <p:extLst>
      <p:ext uri="{BB962C8B-B14F-4D97-AF65-F5344CB8AC3E}">
        <p14:creationId xmlns:p14="http://schemas.microsoft.com/office/powerpoint/2010/main" val="7682515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260648"/>
            <a:ext cx="6012160" cy="1143000"/>
          </a:xfrm>
        </p:spPr>
        <p:style>
          <a:lnRef idx="0">
            <a:schemeClr val="accent2"/>
          </a:lnRef>
          <a:fillRef idx="3">
            <a:schemeClr val="accent2"/>
          </a:fillRef>
          <a:effectRef idx="3">
            <a:schemeClr val="accent2"/>
          </a:effectRef>
          <a:fontRef idx="minor">
            <a:schemeClr val="lt1"/>
          </a:fontRef>
        </p:style>
        <p:txBody>
          <a:bodyPr/>
          <a:lstStyle/>
          <a:p>
            <a:r>
              <a:rPr lang="es-MX" dirty="0" smtClean="0"/>
              <a:t>Perspectivas </a:t>
            </a:r>
            <a:endParaRPr lang="es-P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1628800"/>
            <a:ext cx="9006907" cy="5112568"/>
          </a:xfrm>
          <a:prstGeom prst="rect">
            <a:avLst/>
          </a:prstGeom>
          <a:noFill/>
          <a:ln w="28575">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229523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260648"/>
            <a:ext cx="8892480" cy="1143000"/>
          </a:xfrm>
        </p:spPr>
        <p:style>
          <a:lnRef idx="0">
            <a:schemeClr val="accent2"/>
          </a:lnRef>
          <a:fillRef idx="3">
            <a:schemeClr val="accent2"/>
          </a:fillRef>
          <a:effectRef idx="3">
            <a:schemeClr val="accent2"/>
          </a:effectRef>
          <a:fontRef idx="minor">
            <a:schemeClr val="lt1"/>
          </a:fontRef>
        </p:style>
        <p:txBody>
          <a:bodyPr>
            <a:noAutofit/>
          </a:bodyPr>
          <a:lstStyle/>
          <a:p>
            <a:r>
              <a:rPr lang="es-MX" sz="3600" dirty="0"/>
              <a:t>AE COMO APOYO AL CAMBIO ORGANIZACIONAL</a:t>
            </a:r>
            <a:endParaRPr lang="es-PE" sz="3600" dirty="0"/>
          </a:p>
        </p:txBody>
      </p:sp>
      <p:sp>
        <p:nvSpPr>
          <p:cNvPr id="3" name="2 Marcador de contenido"/>
          <p:cNvSpPr>
            <a:spLocks noGrp="1"/>
          </p:cNvSpPr>
          <p:nvPr>
            <p:ph idx="1"/>
          </p:nvPr>
        </p:nvSpPr>
        <p:spPr>
          <a:xfrm>
            <a:off x="1691680" y="1600201"/>
            <a:ext cx="6995120" cy="1468759"/>
          </a:xfrm>
        </p:spPr>
        <p:style>
          <a:lnRef idx="2">
            <a:schemeClr val="accent1"/>
          </a:lnRef>
          <a:fillRef idx="1">
            <a:schemeClr val="lt1"/>
          </a:fillRef>
          <a:effectRef idx="0">
            <a:schemeClr val="accent1"/>
          </a:effectRef>
          <a:fontRef idx="minor">
            <a:schemeClr val="dk1"/>
          </a:fontRef>
        </p:style>
        <p:txBody>
          <a:bodyPr>
            <a:normAutofit/>
          </a:bodyPr>
          <a:lstStyle/>
          <a:p>
            <a:pPr marL="0" indent="0" algn="just">
              <a:buNone/>
            </a:pPr>
            <a:r>
              <a:rPr lang="es-ES_tradnl" dirty="0">
                <a:solidFill>
                  <a:srgbClr val="0070C0"/>
                </a:solidFill>
                <a:latin typeface="Arial" pitchFamily="34" charset="0"/>
                <a:cs typeface="Arial" pitchFamily="34" charset="0"/>
              </a:rPr>
              <a:t>Gerentes y estrategas</a:t>
            </a:r>
            <a:r>
              <a:rPr lang="es-ES_tradnl" dirty="0"/>
              <a:t>: </a:t>
            </a:r>
            <a:r>
              <a:rPr lang="es-ES_tradnl" dirty="0">
                <a:latin typeface="Arial" pitchFamily="34" charset="0"/>
                <a:cs typeface="Arial" pitchFamily="34" charset="0"/>
              </a:rPr>
              <a:t>Facilidad para ver el mapa completo del cambio y dar un seguimiento a los motivadores </a:t>
            </a:r>
            <a:r>
              <a:rPr lang="es-ES_tradnl" dirty="0" smtClean="0">
                <a:latin typeface="Arial" pitchFamily="34" charset="0"/>
                <a:cs typeface="Arial" pitchFamily="34" charset="0"/>
              </a:rPr>
              <a:t>estratégicos.</a:t>
            </a:r>
            <a:endParaRPr lang="es-PE" dirty="0"/>
          </a:p>
        </p:txBody>
      </p:sp>
      <p:sp>
        <p:nvSpPr>
          <p:cNvPr id="6" name="2 Marcador de contenido"/>
          <p:cNvSpPr txBox="1">
            <a:spLocks/>
          </p:cNvSpPr>
          <p:nvPr/>
        </p:nvSpPr>
        <p:spPr>
          <a:xfrm>
            <a:off x="1691680" y="3221360"/>
            <a:ext cx="6995120" cy="1468759"/>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rmAutofit lnSpcReduction="10000"/>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dk1"/>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dk1"/>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dk1"/>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dk1"/>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dk1"/>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dk1"/>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dk1"/>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dk1"/>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dk1"/>
                </a:solidFill>
                <a:latin typeface="+mn-lt"/>
                <a:ea typeface="+mn-ea"/>
                <a:cs typeface="+mn-cs"/>
              </a:defRPr>
            </a:lvl9pPr>
          </a:lstStyle>
          <a:p>
            <a:pPr marL="0" indent="0" algn="just">
              <a:buNone/>
            </a:pPr>
            <a:r>
              <a:rPr lang="es-MX" dirty="0">
                <a:solidFill>
                  <a:srgbClr val="0070C0"/>
                </a:solidFill>
                <a:latin typeface="Arial" pitchFamily="34" charset="0"/>
                <a:cs typeface="Arial" pitchFamily="34" charset="0"/>
              </a:rPr>
              <a:t>Unidades de negocio: </a:t>
            </a:r>
            <a:r>
              <a:rPr lang="es-MX" dirty="0">
                <a:solidFill>
                  <a:schemeClr val="tx1"/>
                </a:solidFill>
                <a:latin typeface="Arial" pitchFamily="34" charset="0"/>
                <a:cs typeface="Arial" pitchFamily="34" charset="0"/>
              </a:rPr>
              <a:t>comprender el impacto del cambio y su rol. Apoyo al y valorar el uso de nuevas soluciones. Apoyo planeación desarrollo productos y servicios </a:t>
            </a:r>
          </a:p>
        </p:txBody>
      </p:sp>
      <p:sp>
        <p:nvSpPr>
          <p:cNvPr id="7" name="2 Marcador de contenido"/>
          <p:cNvSpPr txBox="1">
            <a:spLocks/>
          </p:cNvSpPr>
          <p:nvPr/>
        </p:nvSpPr>
        <p:spPr>
          <a:xfrm>
            <a:off x="1691680" y="4814711"/>
            <a:ext cx="6995120" cy="1468759"/>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dk1"/>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dk1"/>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dk1"/>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dk1"/>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dk1"/>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dk1"/>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dk1"/>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dk1"/>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dk1"/>
                </a:solidFill>
                <a:latin typeface="+mn-lt"/>
                <a:ea typeface="+mn-ea"/>
                <a:cs typeface="+mn-cs"/>
              </a:defRPr>
            </a:lvl9pPr>
          </a:lstStyle>
          <a:p>
            <a:pPr marL="0" indent="0" algn="just">
              <a:buNone/>
            </a:pPr>
            <a:r>
              <a:rPr lang="es-MX" dirty="0">
                <a:solidFill>
                  <a:srgbClr val="0070C0"/>
                </a:solidFill>
                <a:latin typeface="Arial" pitchFamily="34" charset="0"/>
                <a:cs typeface="Arial" pitchFamily="34" charset="0"/>
              </a:rPr>
              <a:t>Analistas de procesos : </a:t>
            </a:r>
            <a:r>
              <a:rPr lang="es-MX" dirty="0">
                <a:solidFill>
                  <a:schemeClr val="tx1"/>
                </a:solidFill>
                <a:latin typeface="Arial" pitchFamily="34" charset="0"/>
                <a:cs typeface="Arial" pitchFamily="34" charset="0"/>
              </a:rPr>
              <a:t>diseño  procesos alineados al negocio y con los elementos requeridos para su optimización y automatización</a:t>
            </a:r>
          </a:p>
        </p:txBody>
      </p:sp>
      <p:pic>
        <p:nvPicPr>
          <p:cNvPr id="8" name="Picture 4" descr="http://t0.gstatic.com/images?q=tbn:ANd9GcTJ99Nl-ZPyJ-uwMkYSnYIN3LXzeZa1GmEi4wS5Rd_k1-POBluEmR1Owh4p">
            <a:hlinkClick r:id="rId2"/>
          </p:cNvPr>
          <p:cNvPicPr>
            <a:picLocks noChangeAspect="1" noChangeArrowheads="1"/>
          </p:cNvPicPr>
          <p:nvPr/>
        </p:nvPicPr>
        <p:blipFill>
          <a:blip r:embed="rId3" cstate="print"/>
          <a:srcRect/>
          <a:stretch>
            <a:fillRect/>
          </a:stretch>
        </p:blipFill>
        <p:spPr bwMode="auto">
          <a:xfrm>
            <a:off x="321810" y="4814712"/>
            <a:ext cx="1369870" cy="1468758"/>
          </a:xfrm>
          <a:prstGeom prst="rect">
            <a:avLst/>
          </a:prstGeom>
          <a:noFill/>
          <a:ln w="12700">
            <a:solidFill>
              <a:srgbClr val="C00000"/>
            </a:solidFill>
          </a:ln>
        </p:spPr>
      </p:pic>
      <p:pic>
        <p:nvPicPr>
          <p:cNvPr id="9" name="Picture 6" descr="http://t2.gstatic.com/images?q=tbn:ANd9GcS_h8qK4Gnj3Cpx5sZ2JvXLaPrB9TdUXhtRPrfKKHoSd8FxiHKbJkD5-PY">
            <a:hlinkClick r:id="rId4"/>
          </p:cNvPr>
          <p:cNvPicPr>
            <a:picLocks noChangeAspect="1" noChangeArrowheads="1"/>
          </p:cNvPicPr>
          <p:nvPr/>
        </p:nvPicPr>
        <p:blipFill>
          <a:blip r:embed="rId5" cstate="print"/>
          <a:srcRect/>
          <a:stretch>
            <a:fillRect/>
          </a:stretch>
        </p:blipFill>
        <p:spPr bwMode="auto">
          <a:xfrm>
            <a:off x="321810" y="3221361"/>
            <a:ext cx="1369870" cy="1467498"/>
          </a:xfrm>
          <a:prstGeom prst="rect">
            <a:avLst/>
          </a:prstGeom>
          <a:noFill/>
          <a:ln w="12700">
            <a:solidFill>
              <a:srgbClr val="C00000"/>
            </a:solidFill>
          </a:ln>
        </p:spPr>
      </p:pic>
      <p:pic>
        <p:nvPicPr>
          <p:cNvPr id="10" name="Picture 12" descr="http://t0.gstatic.com/images?q=tbn:ANd9GcQO2Z6mni6ausnP5UrI4OVbJdLBPVdhnW_P0KphxCO3kMoXDoIVH-Rf6xqo">
            <a:hlinkClick r:id="rId6"/>
          </p:cNvPr>
          <p:cNvPicPr>
            <a:picLocks noChangeAspect="1" noChangeArrowheads="1"/>
          </p:cNvPicPr>
          <p:nvPr/>
        </p:nvPicPr>
        <p:blipFill>
          <a:blip r:embed="rId7" cstate="print"/>
          <a:srcRect/>
          <a:stretch>
            <a:fillRect/>
          </a:stretch>
        </p:blipFill>
        <p:spPr bwMode="auto">
          <a:xfrm>
            <a:off x="321810" y="1556793"/>
            <a:ext cx="1369870" cy="1512168"/>
          </a:xfrm>
          <a:prstGeom prst="rect">
            <a:avLst/>
          </a:prstGeom>
          <a:noFill/>
          <a:ln w="12700">
            <a:solidFill>
              <a:srgbClr val="C00000"/>
            </a:solidFill>
          </a:ln>
        </p:spPr>
      </p:pic>
    </p:spTree>
    <p:extLst>
      <p:ext uri="{BB962C8B-B14F-4D97-AF65-F5344CB8AC3E}">
        <p14:creationId xmlns:p14="http://schemas.microsoft.com/office/powerpoint/2010/main" val="75648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260648"/>
            <a:ext cx="8892480" cy="1143000"/>
          </a:xfrm>
        </p:spPr>
        <p:style>
          <a:lnRef idx="0">
            <a:schemeClr val="accent2"/>
          </a:lnRef>
          <a:fillRef idx="3">
            <a:schemeClr val="accent2"/>
          </a:fillRef>
          <a:effectRef idx="3">
            <a:schemeClr val="accent2"/>
          </a:effectRef>
          <a:fontRef idx="minor">
            <a:schemeClr val="lt1"/>
          </a:fontRef>
        </p:style>
        <p:txBody>
          <a:bodyPr>
            <a:noAutofit/>
          </a:bodyPr>
          <a:lstStyle/>
          <a:p>
            <a:r>
              <a:rPr lang="es-MX" sz="3600" dirty="0"/>
              <a:t>AE COMO APOYO AL CAMBIO ORGANIZACIONAL</a:t>
            </a:r>
            <a:endParaRPr lang="es-PE" sz="3600" dirty="0"/>
          </a:p>
        </p:txBody>
      </p:sp>
      <p:sp>
        <p:nvSpPr>
          <p:cNvPr id="3" name="2 Marcador de contenido"/>
          <p:cNvSpPr>
            <a:spLocks noGrp="1"/>
          </p:cNvSpPr>
          <p:nvPr>
            <p:ph idx="1"/>
          </p:nvPr>
        </p:nvSpPr>
        <p:spPr>
          <a:xfrm>
            <a:off x="1691680" y="1600201"/>
            <a:ext cx="6995120" cy="1468759"/>
          </a:xfrm>
        </p:spPr>
        <p:style>
          <a:lnRef idx="2">
            <a:schemeClr val="accent1"/>
          </a:lnRef>
          <a:fillRef idx="1">
            <a:schemeClr val="lt1"/>
          </a:fillRef>
          <a:effectRef idx="0">
            <a:schemeClr val="accent1"/>
          </a:effectRef>
          <a:fontRef idx="minor">
            <a:schemeClr val="dk1"/>
          </a:fontRef>
        </p:style>
        <p:txBody>
          <a:bodyPr>
            <a:normAutofit lnSpcReduction="10000"/>
          </a:bodyPr>
          <a:lstStyle/>
          <a:p>
            <a:pPr marL="0" indent="0" algn="just">
              <a:buNone/>
            </a:pPr>
            <a:r>
              <a:rPr lang="es-MX" dirty="0">
                <a:solidFill>
                  <a:srgbClr val="0070C0"/>
                </a:solidFill>
                <a:latin typeface="Arial" pitchFamily="34" charset="0"/>
                <a:cs typeface="Arial" pitchFamily="34" charset="0"/>
              </a:rPr>
              <a:t>Administradores proyectos y líderes técnicos: </a:t>
            </a:r>
            <a:r>
              <a:rPr lang="es-MX" dirty="0">
                <a:solidFill>
                  <a:schemeClr val="tx1"/>
                </a:solidFill>
                <a:latin typeface="Arial" pitchFamily="34" charset="0"/>
                <a:cs typeface="Arial" pitchFamily="34" charset="0"/>
              </a:rPr>
              <a:t>claridad y gestión del alcance, identificar interdependencias,  apoyo en gobierno.  Claridad en procesos de compra de activos</a:t>
            </a:r>
          </a:p>
        </p:txBody>
      </p:sp>
      <p:sp>
        <p:nvSpPr>
          <p:cNvPr id="6" name="2 Marcador de contenido"/>
          <p:cNvSpPr txBox="1">
            <a:spLocks/>
          </p:cNvSpPr>
          <p:nvPr/>
        </p:nvSpPr>
        <p:spPr>
          <a:xfrm>
            <a:off x="1691680" y="3221360"/>
            <a:ext cx="6995120" cy="1468759"/>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rmAutofit lnSpcReduction="10000"/>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dk1"/>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dk1"/>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dk1"/>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dk1"/>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dk1"/>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dk1"/>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dk1"/>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dk1"/>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dk1"/>
                </a:solidFill>
                <a:latin typeface="+mn-lt"/>
                <a:ea typeface="+mn-ea"/>
                <a:cs typeface="+mn-cs"/>
              </a:defRPr>
            </a:lvl9pPr>
          </a:lstStyle>
          <a:p>
            <a:pPr marL="0" indent="0" algn="just">
              <a:buNone/>
            </a:pPr>
            <a:r>
              <a:rPr lang="es-MX" dirty="0">
                <a:solidFill>
                  <a:srgbClr val="0070C0"/>
                </a:solidFill>
                <a:latin typeface="Arial" pitchFamily="34" charset="0"/>
                <a:cs typeface="Arial" pitchFamily="34" charset="0"/>
              </a:rPr>
              <a:t>Arquitectos de soluciones / integradores: </a:t>
            </a:r>
            <a:r>
              <a:rPr lang="es-MX" dirty="0">
                <a:solidFill>
                  <a:schemeClr val="tx1"/>
                </a:solidFill>
                <a:latin typeface="Arial" pitchFamily="34" charset="0"/>
                <a:cs typeface="Arial" pitchFamily="34" charset="0"/>
              </a:rPr>
              <a:t>guía para decisiones de diseño y planificar integraciones e intercambio de información. Análisis impacto, evitar “islas”</a:t>
            </a:r>
          </a:p>
        </p:txBody>
      </p:sp>
      <p:sp>
        <p:nvSpPr>
          <p:cNvPr id="7" name="2 Marcador de contenido"/>
          <p:cNvSpPr txBox="1">
            <a:spLocks/>
          </p:cNvSpPr>
          <p:nvPr/>
        </p:nvSpPr>
        <p:spPr>
          <a:xfrm>
            <a:off x="1691680" y="4814711"/>
            <a:ext cx="6995120" cy="1468759"/>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rmAutofit fontScale="92500" lnSpcReduction="20000"/>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dk1"/>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dk1"/>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dk1"/>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dk1"/>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dk1"/>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dk1"/>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dk1"/>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dk1"/>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dk1"/>
                </a:solidFill>
                <a:latin typeface="+mn-lt"/>
                <a:ea typeface="+mn-ea"/>
                <a:cs typeface="+mn-cs"/>
              </a:defRPr>
            </a:lvl9pPr>
          </a:lstStyle>
          <a:p>
            <a:pPr marL="0" indent="0" algn="just">
              <a:buNone/>
            </a:pPr>
            <a:r>
              <a:rPr lang="es-MX" sz="2600" dirty="0">
                <a:solidFill>
                  <a:srgbClr val="0070C0"/>
                </a:solidFill>
                <a:latin typeface="Arial" pitchFamily="34" charset="0"/>
                <a:cs typeface="Arial" pitchFamily="34" charset="0"/>
              </a:rPr>
              <a:t>Operaciones : </a:t>
            </a:r>
            <a:r>
              <a:rPr lang="es-MX" dirty="0">
                <a:solidFill>
                  <a:schemeClr val="tx1"/>
                </a:solidFill>
                <a:latin typeface="Arial" pitchFamily="34" charset="0"/>
                <a:cs typeface="Arial" pitchFamily="34" charset="0"/>
              </a:rPr>
              <a:t>Base para planificar ciclos de operación, toma decisiones de criticidad de servicios e información, mitigar riesgos, apoyo en gobierno ( de TI y corporativo), seguimiento de niveles de servicio y </a:t>
            </a:r>
            <a:r>
              <a:rPr lang="es-MX" dirty="0" smtClean="0">
                <a:solidFill>
                  <a:schemeClr val="tx1"/>
                </a:solidFill>
                <a:latin typeface="Arial" pitchFamily="34" charset="0"/>
                <a:cs typeface="Arial" pitchFamily="34" charset="0"/>
              </a:rPr>
              <a:t>métricas</a:t>
            </a:r>
            <a:endParaRPr lang="es-MX" dirty="0">
              <a:solidFill>
                <a:schemeClr val="tx1"/>
              </a:solidFill>
              <a:latin typeface="Arial" pitchFamily="34" charset="0"/>
              <a:cs typeface="Arial" pitchFamily="34" charset="0"/>
            </a:endParaRPr>
          </a:p>
        </p:txBody>
      </p:sp>
      <p:pic>
        <p:nvPicPr>
          <p:cNvPr id="11" name="Picture 8" descr="http://t1.gstatic.com/images?q=tbn:ANd9GcT2Iawc8LEF2SjqY3g04aXwdMDQ3_HMHebKyHa0uIW3rN4V5ejlU_kn5E4">
            <a:hlinkClick r:id="rId2"/>
          </p:cNvPr>
          <p:cNvPicPr>
            <a:picLocks noChangeAspect="1" noChangeArrowheads="1"/>
          </p:cNvPicPr>
          <p:nvPr/>
        </p:nvPicPr>
        <p:blipFill>
          <a:blip r:embed="rId3" cstate="print"/>
          <a:srcRect/>
          <a:stretch>
            <a:fillRect/>
          </a:stretch>
        </p:blipFill>
        <p:spPr bwMode="auto">
          <a:xfrm>
            <a:off x="147601" y="1589960"/>
            <a:ext cx="1478526" cy="1406992"/>
          </a:xfrm>
          <a:prstGeom prst="rect">
            <a:avLst/>
          </a:prstGeom>
          <a:noFill/>
        </p:spPr>
      </p:pic>
      <p:pic>
        <p:nvPicPr>
          <p:cNvPr id="12" name="Picture 10" descr="http://t2.gstatic.com/images?q=tbn:ANd9GcSddWZQlb4udul3QPzhGW5hO-WzJJutfenJdbSZP1xdr5OEXvYjHlAPF30">
            <a:hlinkClick r:id="rId4"/>
          </p:cNvPr>
          <p:cNvPicPr>
            <a:picLocks noChangeAspect="1" noChangeArrowheads="1"/>
          </p:cNvPicPr>
          <p:nvPr/>
        </p:nvPicPr>
        <p:blipFill>
          <a:blip r:embed="rId5" cstate="print"/>
          <a:srcRect/>
          <a:stretch>
            <a:fillRect/>
          </a:stretch>
        </p:blipFill>
        <p:spPr bwMode="auto">
          <a:xfrm>
            <a:off x="147600" y="3192783"/>
            <a:ext cx="1544079" cy="1497335"/>
          </a:xfrm>
          <a:prstGeom prst="rect">
            <a:avLst/>
          </a:prstGeom>
          <a:noFill/>
        </p:spPr>
      </p:pic>
      <p:pic>
        <p:nvPicPr>
          <p:cNvPr id="13" name="Picture 2" descr="http://t0.gstatic.com/images?q=tbn:ANd9GcQwAAk_pXujMhiVeL1hV1q213foWuGEuEAKy9F7OdK8smGWRxGqglmmbg">
            <a:hlinkClick r:id="rId6"/>
          </p:cNvPr>
          <p:cNvPicPr>
            <a:picLocks noChangeAspect="1" noChangeArrowheads="1"/>
          </p:cNvPicPr>
          <p:nvPr/>
        </p:nvPicPr>
        <p:blipFill>
          <a:blip r:embed="rId7" cstate="print"/>
          <a:srcRect/>
          <a:stretch>
            <a:fillRect/>
          </a:stretch>
        </p:blipFill>
        <p:spPr bwMode="auto">
          <a:xfrm>
            <a:off x="147600" y="4814711"/>
            <a:ext cx="1500198" cy="1468759"/>
          </a:xfrm>
          <a:prstGeom prst="rect">
            <a:avLst/>
          </a:prstGeom>
          <a:noFill/>
        </p:spPr>
      </p:pic>
    </p:spTree>
    <p:extLst>
      <p:ext uri="{BB962C8B-B14F-4D97-AF65-F5344CB8AC3E}">
        <p14:creationId xmlns:p14="http://schemas.microsoft.com/office/powerpoint/2010/main" val="3352190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260648"/>
            <a:ext cx="7308304" cy="1143000"/>
          </a:xfrm>
        </p:spPr>
        <p:style>
          <a:lnRef idx="0">
            <a:schemeClr val="accent2"/>
          </a:lnRef>
          <a:fillRef idx="3">
            <a:schemeClr val="accent2"/>
          </a:fillRef>
          <a:effectRef idx="3">
            <a:schemeClr val="accent2"/>
          </a:effectRef>
          <a:fontRef idx="minor">
            <a:schemeClr val="lt1"/>
          </a:fontRef>
        </p:style>
        <p:txBody>
          <a:bodyPr>
            <a:normAutofit fontScale="90000"/>
          </a:bodyPr>
          <a:lstStyle/>
          <a:p>
            <a:r>
              <a:rPr lang="es-MX" dirty="0" smtClean="0"/>
              <a:t>MARCO REFERENCIAL</a:t>
            </a:r>
            <a:endParaRPr lang="es-PE" dirty="0"/>
          </a:p>
        </p:txBody>
      </p:sp>
      <p:sp>
        <p:nvSpPr>
          <p:cNvPr id="3" name="2 Marcador de contenido"/>
          <p:cNvSpPr>
            <a:spLocks noGrp="1"/>
          </p:cNvSpPr>
          <p:nvPr>
            <p:ph idx="1"/>
          </p:nvPr>
        </p:nvSpPr>
        <p:spPr>
          <a:xfrm>
            <a:off x="251520" y="1600201"/>
            <a:ext cx="8435280" cy="4565103"/>
          </a:xfrm>
        </p:spPr>
        <p:style>
          <a:lnRef idx="2">
            <a:schemeClr val="accent1"/>
          </a:lnRef>
          <a:fillRef idx="1">
            <a:schemeClr val="lt1"/>
          </a:fillRef>
          <a:effectRef idx="0">
            <a:schemeClr val="accent1"/>
          </a:effectRef>
          <a:fontRef idx="minor">
            <a:schemeClr val="dk1"/>
          </a:fontRef>
        </p:style>
        <p:txBody>
          <a:bodyPr>
            <a:normAutofit/>
          </a:bodyPr>
          <a:lstStyle/>
          <a:p>
            <a:pPr marL="0" indent="0" algn="ctr">
              <a:buNone/>
            </a:pPr>
            <a:r>
              <a:rPr lang="es-MX" b="1" dirty="0" smtClean="0"/>
              <a:t>“</a:t>
            </a:r>
            <a:r>
              <a:rPr lang="es-MX" b="1" dirty="0" err="1" smtClean="0"/>
              <a:t>Frameworks</a:t>
            </a:r>
            <a:r>
              <a:rPr lang="es-MX" b="1" dirty="0" smtClean="0"/>
              <a:t> </a:t>
            </a:r>
            <a:r>
              <a:rPr lang="es-MX" b="1" dirty="0"/>
              <a:t>empresariales” </a:t>
            </a:r>
            <a:endParaRPr lang="es-MX" b="1" dirty="0" smtClean="0"/>
          </a:p>
          <a:p>
            <a:pPr marL="0" indent="0" algn="ctr">
              <a:buNone/>
            </a:pPr>
            <a:endParaRPr lang="es-MX" b="1" dirty="0" smtClean="0"/>
          </a:p>
          <a:p>
            <a:pPr marL="0" indent="0" algn="just">
              <a:buNone/>
            </a:pPr>
            <a:r>
              <a:rPr lang="es-MX" dirty="0" smtClean="0"/>
              <a:t>Composición y  términos </a:t>
            </a:r>
            <a:r>
              <a:rPr lang="es-MX" dirty="0"/>
              <a:t>de referencia. </a:t>
            </a:r>
            <a:endParaRPr lang="es-MX" dirty="0" smtClean="0"/>
          </a:p>
          <a:p>
            <a:pPr algn="just"/>
            <a:r>
              <a:rPr lang="es-MX" b="1" dirty="0" err="1" smtClean="0"/>
              <a:t>Zachman</a:t>
            </a:r>
            <a:r>
              <a:rPr lang="es-MX" b="1" dirty="0" smtClean="0"/>
              <a:t>, </a:t>
            </a:r>
            <a:r>
              <a:rPr lang="es-MX" dirty="0"/>
              <a:t>es un </a:t>
            </a:r>
            <a:r>
              <a:rPr lang="es-MX" dirty="0" err="1"/>
              <a:t>framework</a:t>
            </a:r>
            <a:r>
              <a:rPr lang="es-MX" dirty="0"/>
              <a:t> </a:t>
            </a:r>
            <a:r>
              <a:rPr lang="es-MX" dirty="0" smtClean="0"/>
              <a:t>estructural (</a:t>
            </a:r>
            <a:r>
              <a:rPr lang="es-MX" dirty="0"/>
              <a:t>estático) que es más efectivamente usado como un modelo para el análisis y clasificación de </a:t>
            </a:r>
            <a:r>
              <a:rPr lang="es-MX" dirty="0" smtClean="0"/>
              <a:t>los artefactos </a:t>
            </a:r>
            <a:r>
              <a:rPr lang="es-MX" dirty="0"/>
              <a:t>y el meta-análisis de las metodologías y los marcos de </a:t>
            </a:r>
            <a:r>
              <a:rPr lang="es-MX" dirty="0" smtClean="0"/>
              <a:t>referencia.</a:t>
            </a:r>
          </a:p>
          <a:p>
            <a:pPr algn="just"/>
            <a:r>
              <a:rPr lang="es-MX" b="1" dirty="0" smtClean="0"/>
              <a:t>TOGAF</a:t>
            </a:r>
            <a:r>
              <a:rPr lang="es-MX" dirty="0" smtClean="0"/>
              <a:t>, </a:t>
            </a:r>
            <a:r>
              <a:rPr lang="es-MX" dirty="0"/>
              <a:t>es </a:t>
            </a:r>
            <a:r>
              <a:rPr lang="es-MX" dirty="0" smtClean="0"/>
              <a:t>un proceso </a:t>
            </a:r>
            <a:r>
              <a:rPr lang="es-MX" dirty="0"/>
              <a:t>(dinámico) que también incluye guías para los modelos de proceso de referencia </a:t>
            </a:r>
            <a:r>
              <a:rPr lang="es-MX" dirty="0" smtClean="0"/>
              <a:t>para usarlos.</a:t>
            </a:r>
            <a:endParaRPr lang="es-PE" dirty="0"/>
          </a:p>
        </p:txBody>
      </p:sp>
    </p:spTree>
    <p:extLst>
      <p:ext uri="{BB962C8B-B14F-4D97-AF65-F5344CB8AC3E}">
        <p14:creationId xmlns:p14="http://schemas.microsoft.com/office/powerpoint/2010/main" val="3834711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260648"/>
            <a:ext cx="7308304" cy="1143000"/>
          </a:xfrm>
        </p:spPr>
        <p:style>
          <a:lnRef idx="0">
            <a:schemeClr val="accent2"/>
          </a:lnRef>
          <a:fillRef idx="3">
            <a:schemeClr val="accent2"/>
          </a:fillRef>
          <a:effectRef idx="3">
            <a:schemeClr val="accent2"/>
          </a:effectRef>
          <a:fontRef idx="minor">
            <a:schemeClr val="lt1"/>
          </a:fontRef>
        </p:style>
        <p:txBody>
          <a:bodyPr>
            <a:normAutofit/>
          </a:bodyPr>
          <a:lstStyle/>
          <a:p>
            <a:r>
              <a:rPr lang="es-PE" dirty="0" smtClean="0"/>
              <a:t>ZACHMAN</a:t>
            </a:r>
            <a:endParaRPr lang="es-PE" dirty="0"/>
          </a:p>
        </p:txBody>
      </p:sp>
      <p:sp>
        <p:nvSpPr>
          <p:cNvPr id="3" name="2 Marcador de contenido"/>
          <p:cNvSpPr>
            <a:spLocks noGrp="1"/>
          </p:cNvSpPr>
          <p:nvPr>
            <p:ph idx="1"/>
          </p:nvPr>
        </p:nvSpPr>
        <p:spPr>
          <a:xfrm>
            <a:off x="251520" y="1600201"/>
            <a:ext cx="8435280" cy="4565103"/>
          </a:xfrm>
        </p:spPr>
        <p:style>
          <a:lnRef idx="2">
            <a:schemeClr val="accent1"/>
          </a:lnRef>
          <a:fillRef idx="1">
            <a:schemeClr val="lt1"/>
          </a:fillRef>
          <a:effectRef idx="0">
            <a:schemeClr val="accent1"/>
          </a:effectRef>
          <a:fontRef idx="minor">
            <a:schemeClr val="dk1"/>
          </a:fontRef>
        </p:style>
        <p:txBody>
          <a:bodyPr>
            <a:normAutofit/>
          </a:bodyPr>
          <a:lstStyle/>
          <a:p>
            <a:pPr algn="just"/>
            <a:r>
              <a:rPr lang="es-MX" dirty="0" smtClean="0"/>
              <a:t>Es un </a:t>
            </a:r>
            <a:r>
              <a:rPr lang="es-MX" dirty="0"/>
              <a:t>esquema para organizar y categorizar artefactos </a:t>
            </a:r>
            <a:r>
              <a:rPr lang="es-MX" dirty="0" smtClean="0"/>
              <a:t>arquitectónicos (</a:t>
            </a:r>
            <a:r>
              <a:rPr lang="es-MX" dirty="0"/>
              <a:t>documentos de diseño, especificaciones y modelos) que toma en cuenta tanto a quién </a:t>
            </a:r>
            <a:r>
              <a:rPr lang="es-MX" dirty="0" smtClean="0"/>
              <a:t>está dirigido </a:t>
            </a:r>
            <a:r>
              <a:rPr lang="es-MX" dirty="0"/>
              <a:t>el artefacto como a cuál asunto particular </a:t>
            </a:r>
            <a:r>
              <a:rPr lang="es-MX" dirty="0" smtClean="0"/>
              <a:t>está siendo </a:t>
            </a:r>
            <a:r>
              <a:rPr lang="es-MX" dirty="0"/>
              <a:t>orientado</a:t>
            </a:r>
            <a:r>
              <a:rPr lang="es-MX" dirty="0" smtClean="0"/>
              <a:t>.  </a:t>
            </a:r>
            <a:r>
              <a:rPr lang="es-MX" dirty="0"/>
              <a:t>Esto lo hace </a:t>
            </a:r>
            <a:r>
              <a:rPr lang="es-MX" dirty="0" smtClean="0"/>
              <a:t>perfecto para </a:t>
            </a:r>
            <a:r>
              <a:rPr lang="es-MX" dirty="0"/>
              <a:t>documentar una Arquitectura de Sistemas de Información</a:t>
            </a:r>
            <a:r>
              <a:rPr lang="es-MX" dirty="0" smtClean="0"/>
              <a:t>.</a:t>
            </a:r>
          </a:p>
          <a:p>
            <a:pPr algn="just"/>
            <a:r>
              <a:rPr lang="es-MX" dirty="0" smtClean="0"/>
              <a:t> </a:t>
            </a:r>
            <a:r>
              <a:rPr lang="es-MX" dirty="0"/>
              <a:t>Está basado en un marco </a:t>
            </a:r>
            <a:r>
              <a:rPr lang="es-MX" dirty="0" smtClean="0"/>
              <a:t>de prácticas </a:t>
            </a:r>
            <a:r>
              <a:rPr lang="es-MX" dirty="0"/>
              <a:t>tradicionales de arquitectura e ingeniería que resultó en un enfoque en el cual los </a:t>
            </a:r>
            <a:r>
              <a:rPr lang="es-MX" dirty="0" smtClean="0"/>
              <a:t>ejes verticales </a:t>
            </a:r>
            <a:r>
              <a:rPr lang="es-MX" dirty="0"/>
              <a:t>proveen múltiples perspectivas de la arquitectura general y en una clasificación en </a:t>
            </a:r>
            <a:r>
              <a:rPr lang="es-MX" dirty="0" smtClean="0"/>
              <a:t>el eje </a:t>
            </a:r>
            <a:r>
              <a:rPr lang="es-MX" dirty="0"/>
              <a:t>horizontal de los varios artefactos en la arquitectura.</a:t>
            </a:r>
            <a:endParaRPr lang="es-MX" dirty="0" smtClean="0"/>
          </a:p>
        </p:txBody>
      </p:sp>
    </p:spTree>
    <p:extLst>
      <p:ext uri="{BB962C8B-B14F-4D97-AF65-F5344CB8AC3E}">
        <p14:creationId xmlns:p14="http://schemas.microsoft.com/office/powerpoint/2010/main" val="40465077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260648"/>
            <a:ext cx="7308304" cy="1143000"/>
          </a:xfrm>
        </p:spPr>
        <p:style>
          <a:lnRef idx="0">
            <a:schemeClr val="accent2"/>
          </a:lnRef>
          <a:fillRef idx="3">
            <a:schemeClr val="accent2"/>
          </a:fillRef>
          <a:effectRef idx="3">
            <a:schemeClr val="accent2"/>
          </a:effectRef>
          <a:fontRef idx="minor">
            <a:schemeClr val="lt1"/>
          </a:fontRef>
        </p:style>
        <p:txBody>
          <a:bodyPr>
            <a:noAutofit/>
          </a:bodyPr>
          <a:lstStyle/>
          <a:p>
            <a:r>
              <a:rPr lang="es-PE" sz="3600" dirty="0" smtClean="0"/>
              <a:t>ZACHMAN </a:t>
            </a:r>
            <a:br>
              <a:rPr lang="es-PE" sz="3600" dirty="0" smtClean="0"/>
            </a:br>
            <a:r>
              <a:rPr lang="es-PE" sz="3600" dirty="0" smtClean="0"/>
              <a:t>¿Para que sirve?</a:t>
            </a:r>
            <a:endParaRPr lang="es-PE" sz="3600" dirty="0"/>
          </a:p>
        </p:txBody>
      </p:sp>
      <p:sp>
        <p:nvSpPr>
          <p:cNvPr id="3" name="2 Marcador de contenido"/>
          <p:cNvSpPr>
            <a:spLocks noGrp="1"/>
          </p:cNvSpPr>
          <p:nvPr>
            <p:ph idx="1"/>
          </p:nvPr>
        </p:nvSpPr>
        <p:spPr>
          <a:xfrm>
            <a:off x="251520" y="2708920"/>
            <a:ext cx="8435280" cy="2836911"/>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marL="0" indent="0" algn="just">
              <a:buNone/>
            </a:pPr>
            <a:r>
              <a:rPr lang="es-MX" dirty="0" smtClean="0"/>
              <a:t>Sirve  </a:t>
            </a:r>
            <a:r>
              <a:rPr lang="es-MX" dirty="0"/>
              <a:t>fundamentalmente para implementar una  Arquitectura Empresarial en las compañías, siendo una asunción del mismo </a:t>
            </a:r>
            <a:r>
              <a:rPr lang="es-MX" dirty="0" err="1"/>
              <a:t>framework</a:t>
            </a:r>
            <a:r>
              <a:rPr lang="es-MX" dirty="0"/>
              <a:t> que toda compañía, grande o pequeña, necesita aplicar conceptos de arquitectura independientemente de sus características. Para llevar a cabo esta tarea de definición e implementación de Arquitectura Empresarial, </a:t>
            </a:r>
            <a:r>
              <a:rPr lang="es-MX" dirty="0" err="1"/>
              <a:t>Zachman</a:t>
            </a:r>
            <a:r>
              <a:rPr lang="es-MX" dirty="0"/>
              <a:t> considera diferentes perfiles, roles y habilidades que deben participar en el proceso, e incide especialmente en los problemas de comunicación y entendimiento existentes entre dichos perfiles</a:t>
            </a:r>
            <a:endParaRPr lang="es-MX" dirty="0" smtClean="0"/>
          </a:p>
        </p:txBody>
      </p:sp>
    </p:spTree>
    <p:extLst>
      <p:ext uri="{BB962C8B-B14F-4D97-AF65-F5344CB8AC3E}">
        <p14:creationId xmlns:p14="http://schemas.microsoft.com/office/powerpoint/2010/main" val="335657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260648"/>
            <a:ext cx="7308304" cy="1143000"/>
          </a:xfrm>
        </p:spPr>
        <p:style>
          <a:lnRef idx="0">
            <a:schemeClr val="accent2"/>
          </a:lnRef>
          <a:fillRef idx="3">
            <a:schemeClr val="accent2"/>
          </a:fillRef>
          <a:effectRef idx="3">
            <a:schemeClr val="accent2"/>
          </a:effectRef>
          <a:fontRef idx="minor">
            <a:schemeClr val="lt1"/>
          </a:fontRef>
        </p:style>
        <p:txBody>
          <a:bodyPr>
            <a:normAutofit/>
          </a:bodyPr>
          <a:lstStyle/>
          <a:p>
            <a:r>
              <a:rPr lang="es-PE" dirty="0" smtClean="0"/>
              <a:t>ZACHMAN</a:t>
            </a:r>
            <a:endParaRPr lang="es-PE" dirty="0"/>
          </a:p>
        </p:txBody>
      </p:sp>
      <p:sp>
        <p:nvSpPr>
          <p:cNvPr id="4" name="3 Marcador de contenido"/>
          <p:cNvSpPr>
            <a:spLocks noGrp="1"/>
          </p:cNvSpPr>
          <p:nvPr>
            <p:ph idx="1"/>
          </p:nvPr>
        </p:nvSpPr>
        <p:spPr/>
        <p:txBody>
          <a:bodyPr/>
          <a:lstStyle/>
          <a:p>
            <a:endParaRPr lang="es-PE"/>
          </a:p>
        </p:txBody>
      </p:sp>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7556" t="3951" r="7781" b="7301"/>
          <a:stretch/>
        </p:blipFill>
        <p:spPr bwMode="auto">
          <a:xfrm>
            <a:off x="0"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06705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145</TotalTime>
  <Words>1702</Words>
  <Application>Microsoft Office PowerPoint</Application>
  <PresentationFormat>Presentación en pantalla (4:3)</PresentationFormat>
  <Paragraphs>116</Paragraphs>
  <Slides>20</Slides>
  <Notes>16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20</vt:i4>
      </vt:variant>
    </vt:vector>
  </HeadingPairs>
  <TitlesOfParts>
    <vt:vector size="26" baseType="lpstr">
      <vt:lpstr>Arial</vt:lpstr>
      <vt:lpstr>Calibri</vt:lpstr>
      <vt:lpstr>Impact</vt:lpstr>
      <vt:lpstr>Times New Roman</vt:lpstr>
      <vt:lpstr>Wingdings</vt:lpstr>
      <vt:lpstr>NewsPrint</vt:lpstr>
      <vt:lpstr>ARQUITECTURA EMPRESARIAL</vt:lpstr>
      <vt:lpstr>CONCEPTO</vt:lpstr>
      <vt:lpstr>Perspectivas </vt:lpstr>
      <vt:lpstr>AE COMO APOYO AL CAMBIO ORGANIZACIONAL</vt:lpstr>
      <vt:lpstr>AE COMO APOYO AL CAMBIO ORGANIZACIONAL</vt:lpstr>
      <vt:lpstr>MARCO REFERENCIAL</vt:lpstr>
      <vt:lpstr>ZACHMAN</vt:lpstr>
      <vt:lpstr>ZACHMAN  ¿Para que sirve?</vt:lpstr>
      <vt:lpstr>ZACHMAN</vt:lpstr>
      <vt:lpstr>ZACHMAN  Beneficios</vt:lpstr>
      <vt:lpstr>TOGAF</vt:lpstr>
      <vt:lpstr>TOGAF</vt:lpstr>
      <vt:lpstr>TOGAF</vt:lpstr>
      <vt:lpstr>TOGAF FASES DEL ADM</vt:lpstr>
      <vt:lpstr>TOGAF FASES DEL ADM</vt:lpstr>
      <vt:lpstr>TOGAF FASES DEL ADM</vt:lpstr>
      <vt:lpstr>TOGAF BENEFICIOS</vt:lpstr>
      <vt:lpstr>TOGAF BENEFICIOS</vt:lpstr>
      <vt:lpstr>TOGAF FASES DEL ADM</vt:lpstr>
      <vt:lpstr>  CONCLUSIONES Y OBSERVACIONES</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ARQUITECTURA EMPRESARIAL</dc:title>
  <dc:creator>Pierita</dc:creator>
  <cp:lastModifiedBy>Alumno</cp:lastModifiedBy>
  <cp:revision>16</cp:revision>
  <dcterms:created xsi:type="dcterms:W3CDTF">2016-04-19T23:18:47Z</dcterms:created>
  <dcterms:modified xsi:type="dcterms:W3CDTF">2016-04-20T02:25:38Z</dcterms:modified>
</cp:coreProperties>
</file>