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3" r:id="rId5"/>
    <p:sldId id="264" r:id="rId6"/>
    <p:sldId id="265" r:id="rId7"/>
    <p:sldId id="266" r:id="rId8"/>
    <p:sldId id="276" r:id="rId9"/>
    <p:sldId id="277" r:id="rId10"/>
    <p:sldId id="278" r:id="rId11"/>
    <p:sldId id="279" r:id="rId12"/>
    <p:sldId id="280" r:id="rId13"/>
    <p:sldId id="281" r:id="rId14"/>
    <p:sldId id="282" r:id="rId15"/>
    <p:sldId id="283" r:id="rId16"/>
    <p:sldId id="284" r:id="rId17"/>
    <p:sldId id="286" r:id="rId18"/>
    <p:sldId id="287" r:id="rId19"/>
    <p:sldId id="288" r:id="rId20"/>
    <p:sldId id="289" r:id="rId21"/>
    <p:sldId id="290" r:id="rId22"/>
    <p:sldId id="291" r:id="rId23"/>
    <p:sldId id="261" r:id="rId24"/>
    <p:sldId id="272" r:id="rId25"/>
    <p:sldId id="269"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2" d="100"/>
          <a:sy n="62" d="100"/>
        </p:scale>
        <p:origin x="102"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p:cNvSpPr>
            <a:spLocks noGrp="1"/>
          </p:cNvSpPr>
          <p:nvPr>
            <p:ph type="dt" sz="half" idx="10"/>
          </p:nvPr>
        </p:nvSpPr>
        <p:spPr/>
        <p:txBody>
          <a:bodyPr/>
          <a:lstStyle/>
          <a:p>
            <a:fld id="{B07512FA-4167-45D0-BD14-288D2E009437}"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117017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07512FA-4167-45D0-BD14-288D2E009437}"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186674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07512FA-4167-45D0-BD14-288D2E009437}"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131557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07512FA-4167-45D0-BD14-288D2E009437}"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120923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B07512FA-4167-45D0-BD14-288D2E009437}"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404489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B07512FA-4167-45D0-BD14-288D2E009437}" type="datetimeFigureOut">
              <a:rPr lang="es-PE" smtClean="0"/>
              <a:t>05/04/2016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190113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B07512FA-4167-45D0-BD14-288D2E009437}" type="datetimeFigureOut">
              <a:rPr lang="es-PE" smtClean="0"/>
              <a:t>05/04/2016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201074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B07512FA-4167-45D0-BD14-288D2E009437}" type="datetimeFigureOut">
              <a:rPr lang="es-PE" smtClean="0"/>
              <a:t>05/04/2016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324905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07512FA-4167-45D0-BD14-288D2E009437}" type="datetimeFigureOut">
              <a:rPr lang="es-PE" smtClean="0"/>
              <a:t>05/04/2016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316190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B07512FA-4167-45D0-BD14-288D2E009437}" type="datetimeFigureOut">
              <a:rPr lang="es-PE" smtClean="0"/>
              <a:t>05/04/2016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329124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B07512FA-4167-45D0-BD14-288D2E009437}" type="datetimeFigureOut">
              <a:rPr lang="es-PE" smtClean="0"/>
              <a:t>05/04/2016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63589A-3897-4564-9D4B-5D1A097D33E3}" type="slidenum">
              <a:rPr lang="es-PE" smtClean="0"/>
              <a:t>‹Nº›</a:t>
            </a:fld>
            <a:endParaRPr lang="es-PE"/>
          </a:p>
        </p:txBody>
      </p:sp>
    </p:spTree>
    <p:extLst>
      <p:ext uri="{BB962C8B-B14F-4D97-AF65-F5344CB8AC3E}">
        <p14:creationId xmlns:p14="http://schemas.microsoft.com/office/powerpoint/2010/main" val="2318791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12FA-4167-45D0-BD14-288D2E009437}" type="datetimeFigureOut">
              <a:rPr lang="es-PE" smtClean="0"/>
              <a:t>05/04/2016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3589A-3897-4564-9D4B-5D1A097D33E3}" type="slidenum">
              <a:rPr lang="es-PE" smtClean="0"/>
              <a:t>‹Nº›</a:t>
            </a:fld>
            <a:endParaRPr lang="es-PE"/>
          </a:p>
        </p:txBody>
      </p:sp>
    </p:spTree>
    <p:extLst>
      <p:ext uri="{BB962C8B-B14F-4D97-AF65-F5344CB8AC3E}">
        <p14:creationId xmlns:p14="http://schemas.microsoft.com/office/powerpoint/2010/main" val="1598147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instintobinario.com/arquitectura-en-tres-capa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ARQUITECTURA DE SOFTWARE	</a:t>
            </a:r>
          </a:p>
        </p:txBody>
      </p:sp>
      <p:sp>
        <p:nvSpPr>
          <p:cNvPr id="3" name="Subtítulo 2"/>
          <p:cNvSpPr>
            <a:spLocks noGrp="1"/>
          </p:cNvSpPr>
          <p:nvPr>
            <p:ph type="subTitle" idx="1"/>
          </p:nvPr>
        </p:nvSpPr>
        <p:spPr/>
        <p:txBody>
          <a:bodyPr/>
          <a:lstStyle/>
          <a:p>
            <a:endParaRPr lang="es-PE" dirty="0"/>
          </a:p>
          <a:p>
            <a:r>
              <a:rPr lang="es-PE" dirty="0"/>
              <a:t>SOFTWARE DE VENTAS</a:t>
            </a:r>
          </a:p>
          <a:p>
            <a:endParaRPr lang="es-PE" dirty="0"/>
          </a:p>
          <a:p>
            <a:endParaRPr lang="es-PE" dirty="0"/>
          </a:p>
          <a:p>
            <a:endParaRPr lang="es-PE" dirty="0"/>
          </a:p>
          <a:p>
            <a:endParaRPr lang="es-PE" dirty="0"/>
          </a:p>
          <a:p>
            <a:pPr algn="just"/>
            <a:endParaRPr lang="es-PE" dirty="0"/>
          </a:p>
          <a:p>
            <a:endParaRPr lang="es-PE" dirty="0"/>
          </a:p>
        </p:txBody>
      </p:sp>
      <p:sp>
        <p:nvSpPr>
          <p:cNvPr id="4" name="Subtítulo 2"/>
          <p:cNvSpPr txBox="1">
            <a:spLocks/>
          </p:cNvSpPr>
          <p:nvPr/>
        </p:nvSpPr>
        <p:spPr>
          <a:xfrm>
            <a:off x="555937" y="6130344"/>
            <a:ext cx="5097888" cy="512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dirty="0"/>
              <a:t>ALUMNO: DIAZ FABIAN JUAN PABLO</a:t>
            </a:r>
          </a:p>
          <a:p>
            <a:endParaRPr lang="es-PE" dirty="0"/>
          </a:p>
          <a:p>
            <a:endParaRPr lang="es-PE" dirty="0"/>
          </a:p>
          <a:p>
            <a:endParaRPr lang="es-PE" dirty="0"/>
          </a:p>
          <a:p>
            <a:endParaRPr lang="es-PE" dirty="0"/>
          </a:p>
          <a:p>
            <a:pPr algn="just"/>
            <a:endParaRPr lang="es-PE" dirty="0"/>
          </a:p>
          <a:p>
            <a:endParaRPr lang="es-PE" dirty="0"/>
          </a:p>
        </p:txBody>
      </p:sp>
    </p:spTree>
    <p:extLst>
      <p:ext uri="{BB962C8B-B14F-4D97-AF65-F5344CB8AC3E}">
        <p14:creationId xmlns:p14="http://schemas.microsoft.com/office/powerpoint/2010/main" val="2376364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Pantalla Principal</a:t>
            </a:r>
          </a:p>
        </p:txBody>
      </p:sp>
      <p:pic>
        <p:nvPicPr>
          <p:cNvPr id="4" name="Imagen 3"/>
          <p:cNvPicPr>
            <a:picLocks noChangeAspect="1"/>
          </p:cNvPicPr>
          <p:nvPr/>
        </p:nvPicPr>
        <p:blipFill rotWithShape="1">
          <a:blip r:embed="rId2"/>
          <a:srcRect l="21993" t="18802" r="36469" b="23962"/>
          <a:stretch/>
        </p:blipFill>
        <p:spPr>
          <a:xfrm>
            <a:off x="3433318" y="1892300"/>
            <a:ext cx="5251579" cy="3898900"/>
          </a:xfrm>
          <a:prstGeom prst="rect">
            <a:avLst/>
          </a:prstGeom>
        </p:spPr>
      </p:pic>
      <p:pic>
        <p:nvPicPr>
          <p:cNvPr id="3" name="Imagen 2"/>
          <p:cNvPicPr>
            <a:picLocks noChangeAspect="1"/>
          </p:cNvPicPr>
          <p:nvPr/>
        </p:nvPicPr>
        <p:blipFill>
          <a:blip r:embed="rId3"/>
          <a:stretch>
            <a:fillRect/>
          </a:stretch>
        </p:blipFill>
        <p:spPr>
          <a:xfrm>
            <a:off x="3388871" y="1449294"/>
            <a:ext cx="5412670" cy="4784912"/>
          </a:xfrm>
          <a:prstGeom prst="rect">
            <a:avLst/>
          </a:prstGeom>
        </p:spPr>
      </p:pic>
    </p:spTree>
    <p:extLst>
      <p:ext uri="{BB962C8B-B14F-4D97-AF65-F5344CB8AC3E}">
        <p14:creationId xmlns:p14="http://schemas.microsoft.com/office/powerpoint/2010/main" val="7560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de Usuarios</a:t>
            </a:r>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22308" t="18024" r="29441" b="39536"/>
          <a:stretch/>
        </p:blipFill>
        <p:spPr>
          <a:xfrm>
            <a:off x="3528219" y="2997200"/>
            <a:ext cx="4933097" cy="2337859"/>
          </a:xfrm>
          <a:prstGeom prst="rect">
            <a:avLst/>
          </a:prstGeom>
        </p:spPr>
      </p:pic>
      <p:pic>
        <p:nvPicPr>
          <p:cNvPr id="5" name="Imagen 4"/>
          <p:cNvPicPr>
            <a:picLocks noChangeAspect="1"/>
          </p:cNvPicPr>
          <p:nvPr/>
        </p:nvPicPr>
        <p:blipFill>
          <a:blip r:embed="rId3"/>
          <a:stretch>
            <a:fillRect/>
          </a:stretch>
        </p:blipFill>
        <p:spPr>
          <a:xfrm>
            <a:off x="3528219" y="1566303"/>
            <a:ext cx="5133975" cy="4733925"/>
          </a:xfrm>
          <a:prstGeom prst="rect">
            <a:avLst/>
          </a:prstGeom>
        </p:spPr>
      </p:pic>
    </p:spTree>
    <p:extLst>
      <p:ext uri="{BB962C8B-B14F-4D97-AF65-F5344CB8AC3E}">
        <p14:creationId xmlns:p14="http://schemas.microsoft.com/office/powerpoint/2010/main" val="106417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de Almacenes</a:t>
            </a:r>
          </a:p>
        </p:txBody>
      </p:sp>
      <p:pic>
        <p:nvPicPr>
          <p:cNvPr id="4" name="Marcador de contenido 3"/>
          <p:cNvPicPr>
            <a:picLocks noGrp="1" noChangeAspect="1"/>
          </p:cNvPicPr>
          <p:nvPr>
            <p:ph idx="1"/>
          </p:nvPr>
        </p:nvPicPr>
        <p:blipFill rotWithShape="1">
          <a:blip r:embed="rId2"/>
          <a:srcRect l="22203" t="17829" r="29126" b="38757"/>
          <a:stretch/>
        </p:blipFill>
        <p:spPr>
          <a:xfrm>
            <a:off x="2303463" y="1801505"/>
            <a:ext cx="7118686" cy="3421263"/>
          </a:xfrm>
          <a:prstGeom prst="rect">
            <a:avLst/>
          </a:prstGeom>
        </p:spPr>
      </p:pic>
      <p:pic>
        <p:nvPicPr>
          <p:cNvPr id="3" name="Imagen 2"/>
          <p:cNvPicPr>
            <a:picLocks noChangeAspect="1"/>
          </p:cNvPicPr>
          <p:nvPr/>
        </p:nvPicPr>
        <p:blipFill>
          <a:blip r:embed="rId3"/>
          <a:stretch>
            <a:fillRect/>
          </a:stretch>
        </p:blipFill>
        <p:spPr>
          <a:xfrm>
            <a:off x="2303464" y="1425389"/>
            <a:ext cx="7115175" cy="4924425"/>
          </a:xfrm>
          <a:prstGeom prst="rect">
            <a:avLst/>
          </a:prstGeom>
        </p:spPr>
      </p:pic>
    </p:spTree>
    <p:extLst>
      <p:ext uri="{BB962C8B-B14F-4D97-AF65-F5344CB8AC3E}">
        <p14:creationId xmlns:p14="http://schemas.microsoft.com/office/powerpoint/2010/main" val="1483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de Proveedor</a:t>
            </a:r>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22870" t="19642" r="25854" b="14812"/>
          <a:stretch/>
        </p:blipFill>
        <p:spPr>
          <a:xfrm>
            <a:off x="3348182" y="1816101"/>
            <a:ext cx="5467999" cy="3765945"/>
          </a:xfrm>
          <a:prstGeom prst="rect">
            <a:avLst/>
          </a:prstGeom>
        </p:spPr>
      </p:pic>
      <p:pic>
        <p:nvPicPr>
          <p:cNvPr id="5" name="Imagen 4"/>
          <p:cNvPicPr>
            <a:picLocks noChangeAspect="1"/>
          </p:cNvPicPr>
          <p:nvPr/>
        </p:nvPicPr>
        <p:blipFill>
          <a:blip r:embed="rId3"/>
          <a:stretch>
            <a:fillRect/>
          </a:stretch>
        </p:blipFill>
        <p:spPr>
          <a:xfrm>
            <a:off x="2999580" y="1651197"/>
            <a:ext cx="5924550" cy="4095750"/>
          </a:xfrm>
          <a:prstGeom prst="rect">
            <a:avLst/>
          </a:prstGeom>
        </p:spPr>
      </p:pic>
    </p:spTree>
    <p:extLst>
      <p:ext uri="{BB962C8B-B14F-4D97-AF65-F5344CB8AC3E}">
        <p14:creationId xmlns:p14="http://schemas.microsoft.com/office/powerpoint/2010/main" val="6636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de Productos</a:t>
            </a:r>
          </a:p>
        </p:txBody>
      </p:sp>
      <p:pic>
        <p:nvPicPr>
          <p:cNvPr id="4" name="Imagen 3"/>
          <p:cNvPicPr>
            <a:picLocks noChangeAspect="1"/>
          </p:cNvPicPr>
          <p:nvPr/>
        </p:nvPicPr>
        <p:blipFill rotWithShape="1">
          <a:blip r:embed="rId2"/>
          <a:srcRect l="22502" t="18909" r="30391" b="38369"/>
          <a:stretch/>
        </p:blipFill>
        <p:spPr>
          <a:xfrm>
            <a:off x="3757545" y="2616201"/>
            <a:ext cx="4675323" cy="2284559"/>
          </a:xfrm>
          <a:prstGeom prst="rect">
            <a:avLst/>
          </a:prstGeom>
        </p:spPr>
      </p:pic>
      <p:pic>
        <p:nvPicPr>
          <p:cNvPr id="3" name="Imagen 2"/>
          <p:cNvPicPr>
            <a:picLocks noChangeAspect="1"/>
          </p:cNvPicPr>
          <p:nvPr/>
        </p:nvPicPr>
        <p:blipFill>
          <a:blip r:embed="rId3"/>
          <a:stretch>
            <a:fillRect/>
          </a:stretch>
        </p:blipFill>
        <p:spPr>
          <a:xfrm>
            <a:off x="3176155" y="1486783"/>
            <a:ext cx="5838100" cy="4543392"/>
          </a:xfrm>
          <a:prstGeom prst="rect">
            <a:avLst/>
          </a:prstGeom>
        </p:spPr>
      </p:pic>
    </p:spTree>
    <p:extLst>
      <p:ext uri="{BB962C8B-B14F-4D97-AF65-F5344CB8AC3E}">
        <p14:creationId xmlns:p14="http://schemas.microsoft.com/office/powerpoint/2010/main" val="413510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Búsqueda de Productos</a:t>
            </a:r>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22618" t="17944" r="29861" b="13726"/>
          <a:stretch/>
        </p:blipFill>
        <p:spPr>
          <a:xfrm>
            <a:off x="2893533" y="1557785"/>
            <a:ext cx="6204975" cy="4807181"/>
          </a:xfrm>
          <a:prstGeom prst="rect">
            <a:avLst/>
          </a:prstGeom>
        </p:spPr>
      </p:pic>
    </p:spTree>
    <p:extLst>
      <p:ext uri="{BB962C8B-B14F-4D97-AF65-F5344CB8AC3E}">
        <p14:creationId xmlns:p14="http://schemas.microsoft.com/office/powerpoint/2010/main" val="734242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de </a:t>
            </a:r>
            <a:r>
              <a:rPr lang="es-ES" dirty="0" err="1"/>
              <a:t>Kardex</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22796" t="19308" r="30166" b="39206"/>
          <a:stretch/>
        </p:blipFill>
        <p:spPr>
          <a:xfrm>
            <a:off x="3584582" y="2717800"/>
            <a:ext cx="4909581" cy="2333065"/>
          </a:xfrm>
          <a:prstGeom prst="rect">
            <a:avLst/>
          </a:prstGeom>
        </p:spPr>
      </p:pic>
      <p:pic>
        <p:nvPicPr>
          <p:cNvPr id="6" name="Imagen 5"/>
          <p:cNvPicPr>
            <a:picLocks noChangeAspect="1"/>
          </p:cNvPicPr>
          <p:nvPr/>
        </p:nvPicPr>
        <p:blipFill>
          <a:blip r:embed="rId3"/>
          <a:stretch>
            <a:fillRect/>
          </a:stretch>
        </p:blipFill>
        <p:spPr>
          <a:xfrm>
            <a:off x="3089621" y="1545291"/>
            <a:ext cx="6011171" cy="4678081"/>
          </a:xfrm>
          <a:prstGeom prst="rect">
            <a:avLst/>
          </a:prstGeom>
        </p:spPr>
      </p:pic>
    </p:spTree>
    <p:extLst>
      <p:ext uri="{BB962C8B-B14F-4D97-AF65-F5344CB8AC3E}">
        <p14:creationId xmlns:p14="http://schemas.microsoft.com/office/powerpoint/2010/main" val="395123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52300" y="2666197"/>
            <a:ext cx="7165073" cy="1044388"/>
          </a:xfrm>
        </p:spPr>
        <p:txBody>
          <a:bodyPr/>
          <a:lstStyle/>
          <a:p>
            <a:r>
              <a:rPr lang="es-PE" dirty="0"/>
              <a:t>Búsqueda de Datos Registros </a:t>
            </a:r>
            <a:endParaRPr lang="es-ES" dirty="0"/>
          </a:p>
        </p:txBody>
      </p:sp>
    </p:spTree>
    <p:extLst>
      <p:ext uri="{BB962C8B-B14F-4D97-AF65-F5344CB8AC3E}">
        <p14:creationId xmlns:p14="http://schemas.microsoft.com/office/powerpoint/2010/main" val="2570691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03464" y="381001"/>
            <a:ext cx="7583487" cy="852055"/>
          </a:xfrm>
        </p:spPr>
        <p:txBody>
          <a:bodyPr/>
          <a:lstStyle/>
          <a:p>
            <a:r>
              <a:rPr lang="es-ES" dirty="0"/>
              <a:t>Búsqueda de Usuarios</a:t>
            </a:r>
          </a:p>
        </p:txBody>
      </p:sp>
      <p:pic>
        <p:nvPicPr>
          <p:cNvPr id="4" name="Marcador de contenido 3"/>
          <p:cNvPicPr>
            <a:picLocks noGrp="1" noChangeAspect="1"/>
          </p:cNvPicPr>
          <p:nvPr>
            <p:ph idx="1"/>
          </p:nvPr>
        </p:nvPicPr>
        <p:blipFill rotWithShape="1">
          <a:blip r:embed="rId2"/>
          <a:srcRect l="22837" t="20258" r="28754" b="10312"/>
          <a:stretch/>
        </p:blipFill>
        <p:spPr>
          <a:xfrm>
            <a:off x="3661466" y="1575592"/>
            <a:ext cx="4867480" cy="3761405"/>
          </a:xfrm>
          <a:prstGeom prst="rect">
            <a:avLst/>
          </a:prstGeom>
        </p:spPr>
      </p:pic>
      <p:pic>
        <p:nvPicPr>
          <p:cNvPr id="3" name="Imagen 2"/>
          <p:cNvPicPr>
            <a:picLocks noChangeAspect="1"/>
          </p:cNvPicPr>
          <p:nvPr/>
        </p:nvPicPr>
        <p:blipFill>
          <a:blip r:embed="rId3"/>
          <a:stretch>
            <a:fillRect/>
          </a:stretch>
        </p:blipFill>
        <p:spPr>
          <a:xfrm>
            <a:off x="2185942" y="1507713"/>
            <a:ext cx="7818528" cy="3897161"/>
          </a:xfrm>
          <a:prstGeom prst="rect">
            <a:avLst/>
          </a:prstGeom>
        </p:spPr>
      </p:pic>
    </p:spTree>
    <p:extLst>
      <p:ext uri="{BB962C8B-B14F-4D97-AF65-F5344CB8AC3E}">
        <p14:creationId xmlns:p14="http://schemas.microsoft.com/office/powerpoint/2010/main" val="307630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Búsqueda de Almacenes</a:t>
            </a:r>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22413" t="19270" r="29965" b="12863"/>
          <a:stretch/>
        </p:blipFill>
        <p:spPr>
          <a:xfrm>
            <a:off x="3529428" y="2033516"/>
            <a:ext cx="4630124" cy="3555262"/>
          </a:xfrm>
          <a:prstGeom prst="rect">
            <a:avLst/>
          </a:prstGeom>
        </p:spPr>
      </p:pic>
      <p:pic>
        <p:nvPicPr>
          <p:cNvPr id="6" name="Imagen 5"/>
          <p:cNvPicPr>
            <a:picLocks noChangeAspect="1"/>
          </p:cNvPicPr>
          <p:nvPr/>
        </p:nvPicPr>
        <p:blipFill>
          <a:blip r:embed="rId3"/>
          <a:stretch>
            <a:fillRect/>
          </a:stretch>
        </p:blipFill>
        <p:spPr>
          <a:xfrm>
            <a:off x="2081774" y="1971675"/>
            <a:ext cx="8026864" cy="3855919"/>
          </a:xfrm>
          <a:prstGeom prst="rect">
            <a:avLst/>
          </a:prstGeom>
        </p:spPr>
      </p:pic>
    </p:spTree>
    <p:extLst>
      <p:ext uri="{BB962C8B-B14F-4D97-AF65-F5344CB8AC3E}">
        <p14:creationId xmlns:p14="http://schemas.microsoft.com/office/powerpoint/2010/main" val="89271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normAutofit/>
          </a:bodyPr>
          <a:lstStyle/>
          <a:p>
            <a:r>
              <a:rPr lang="es-PE" dirty="0"/>
              <a:t>Requerimiento</a:t>
            </a:r>
          </a:p>
          <a:p>
            <a:pPr lvl="1"/>
            <a:r>
              <a:rPr lang="es-PE" dirty="0"/>
              <a:t>IDE</a:t>
            </a:r>
          </a:p>
          <a:p>
            <a:pPr lvl="3"/>
            <a:r>
              <a:rPr lang="es-PE" dirty="0" err="1"/>
              <a:t>NetbeanIDE</a:t>
            </a:r>
            <a:endParaRPr lang="es-PE" dirty="0"/>
          </a:p>
          <a:p>
            <a:pPr lvl="1"/>
            <a:endParaRPr lang="es-PE" dirty="0"/>
          </a:p>
          <a:p>
            <a:pPr lvl="1"/>
            <a:r>
              <a:rPr lang="es-PE" dirty="0"/>
              <a:t>Modelamiento de la base de datos</a:t>
            </a:r>
          </a:p>
          <a:p>
            <a:pPr lvl="3"/>
            <a:r>
              <a:rPr lang="es-PE" dirty="0" err="1"/>
              <a:t>MySQL</a:t>
            </a:r>
            <a:r>
              <a:rPr lang="es-PE" dirty="0"/>
              <a:t> </a:t>
            </a:r>
            <a:r>
              <a:rPr lang="es-PE" dirty="0" err="1"/>
              <a:t>Workbench</a:t>
            </a:r>
            <a:endParaRPr lang="es-PE" dirty="0"/>
          </a:p>
          <a:p>
            <a:endParaRPr lang="es-PE" dirty="0"/>
          </a:p>
          <a:p>
            <a:pPr lvl="1"/>
            <a:r>
              <a:rPr lang="es-PE" dirty="0"/>
              <a:t>Software Base (Windows 7, 8 )</a:t>
            </a:r>
          </a:p>
        </p:txBody>
      </p:sp>
    </p:spTree>
    <p:extLst>
      <p:ext uri="{BB962C8B-B14F-4D97-AF65-F5344CB8AC3E}">
        <p14:creationId xmlns:p14="http://schemas.microsoft.com/office/powerpoint/2010/main" val="4110539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Busqueda</a:t>
            </a:r>
            <a:r>
              <a:rPr lang="es-PE" dirty="0"/>
              <a:t> de Proveedor</a:t>
            </a:r>
            <a:endParaRPr lang="es-ES" dirty="0"/>
          </a:p>
        </p:txBody>
      </p:sp>
      <p:sp>
        <p:nvSpPr>
          <p:cNvPr id="3" name="Marcador de contenido 2"/>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303464" y="1828800"/>
            <a:ext cx="7210425" cy="3600450"/>
          </a:xfrm>
          <a:prstGeom prst="rect">
            <a:avLst/>
          </a:prstGeom>
        </p:spPr>
      </p:pic>
    </p:spTree>
    <p:extLst>
      <p:ext uri="{BB962C8B-B14F-4D97-AF65-F5344CB8AC3E}">
        <p14:creationId xmlns:p14="http://schemas.microsoft.com/office/powerpoint/2010/main" val="1745778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de Productos</a:t>
            </a:r>
          </a:p>
        </p:txBody>
      </p:sp>
      <p:pic>
        <p:nvPicPr>
          <p:cNvPr id="4" name="Imagen 3"/>
          <p:cNvPicPr>
            <a:picLocks noChangeAspect="1"/>
          </p:cNvPicPr>
          <p:nvPr/>
        </p:nvPicPr>
        <p:blipFill rotWithShape="1">
          <a:blip r:embed="rId2"/>
          <a:srcRect l="22618" t="17944" r="29861" b="13726"/>
          <a:stretch/>
        </p:blipFill>
        <p:spPr>
          <a:xfrm>
            <a:off x="3204577" y="1610437"/>
            <a:ext cx="5470851" cy="4238433"/>
          </a:xfrm>
          <a:prstGeom prst="rect">
            <a:avLst/>
          </a:prstGeom>
        </p:spPr>
      </p:pic>
      <p:pic>
        <p:nvPicPr>
          <p:cNvPr id="6" name="Marcador de contenido 5"/>
          <p:cNvPicPr>
            <a:picLocks noGrp="1" noChangeAspect="1"/>
          </p:cNvPicPr>
          <p:nvPr>
            <p:ph idx="1"/>
          </p:nvPr>
        </p:nvPicPr>
        <p:blipFill>
          <a:blip r:embed="rId3"/>
          <a:stretch>
            <a:fillRect/>
          </a:stretch>
        </p:blipFill>
        <p:spPr>
          <a:xfrm>
            <a:off x="3175314" y="1425388"/>
            <a:ext cx="5839785" cy="4544704"/>
          </a:xfrm>
          <a:prstGeom prst="rect">
            <a:avLst/>
          </a:prstGeom>
        </p:spPr>
      </p:pic>
    </p:spTree>
    <p:extLst>
      <p:ext uri="{BB962C8B-B14F-4D97-AF65-F5344CB8AC3E}">
        <p14:creationId xmlns:p14="http://schemas.microsoft.com/office/powerpoint/2010/main" val="25483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Busqueda</a:t>
            </a:r>
            <a:r>
              <a:rPr lang="es-PE" dirty="0"/>
              <a:t> por </a:t>
            </a:r>
            <a:r>
              <a:rPr lang="es-PE" dirty="0" err="1"/>
              <a:t>Kardex</a:t>
            </a:r>
            <a:endParaRPr lang="es-ES" dirty="0"/>
          </a:p>
        </p:txBody>
      </p:sp>
      <p:sp>
        <p:nvSpPr>
          <p:cNvPr id="3" name="Marcador de contenido 2"/>
          <p:cNvSpPr>
            <a:spLocks noGrp="1"/>
          </p:cNvSpPr>
          <p:nvPr>
            <p:ph idx="1"/>
          </p:nvPr>
        </p:nvSpPr>
        <p:spPr/>
        <p:txBody>
          <a:bodyPr/>
          <a:lstStyle/>
          <a:p>
            <a:endParaRPr lang="es-ES" dirty="0"/>
          </a:p>
        </p:txBody>
      </p:sp>
      <p:pic>
        <p:nvPicPr>
          <p:cNvPr id="5" name="Imagen 4"/>
          <p:cNvPicPr>
            <a:picLocks noChangeAspect="1"/>
          </p:cNvPicPr>
          <p:nvPr/>
        </p:nvPicPr>
        <p:blipFill>
          <a:blip r:embed="rId2"/>
          <a:stretch>
            <a:fillRect/>
          </a:stretch>
        </p:blipFill>
        <p:spPr>
          <a:xfrm>
            <a:off x="2594769" y="1651198"/>
            <a:ext cx="6039716" cy="4700296"/>
          </a:xfrm>
          <a:prstGeom prst="rect">
            <a:avLst/>
          </a:prstGeom>
        </p:spPr>
      </p:pic>
    </p:spTree>
    <p:extLst>
      <p:ext uri="{BB962C8B-B14F-4D97-AF65-F5344CB8AC3E}">
        <p14:creationId xmlns:p14="http://schemas.microsoft.com/office/powerpoint/2010/main" val="603152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Conclusiones</a:t>
            </a:r>
          </a:p>
        </p:txBody>
      </p:sp>
      <p:sp>
        <p:nvSpPr>
          <p:cNvPr id="3" name="Marcador de contenido 2"/>
          <p:cNvSpPr>
            <a:spLocks noGrp="1"/>
          </p:cNvSpPr>
          <p:nvPr>
            <p:ph idx="1"/>
          </p:nvPr>
        </p:nvSpPr>
        <p:spPr/>
        <p:txBody>
          <a:bodyPr/>
          <a:lstStyle/>
          <a:p>
            <a:r>
              <a:rPr lang="es-PE" dirty="0"/>
              <a:t>MEJOR DESPLIEGUE </a:t>
            </a:r>
          </a:p>
          <a:p>
            <a:r>
              <a:rPr lang="es-PE" dirty="0"/>
              <a:t>MEJOR MANTENIMIENTO</a:t>
            </a:r>
          </a:p>
          <a:p>
            <a:r>
              <a:rPr lang="es-PE" dirty="0"/>
              <a:t>ESCALABLE</a:t>
            </a:r>
          </a:p>
          <a:p>
            <a:endParaRPr lang="es-PE" dirty="0"/>
          </a:p>
        </p:txBody>
      </p:sp>
    </p:spTree>
    <p:extLst>
      <p:ext uri="{BB962C8B-B14F-4D97-AF65-F5344CB8AC3E}">
        <p14:creationId xmlns:p14="http://schemas.microsoft.com/office/powerpoint/2010/main" val="1172968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dirty="0">
              <a:hlinkClick r:id="rId2"/>
            </a:endParaRPr>
          </a:p>
          <a:p>
            <a:r>
              <a:rPr lang="es-PE" dirty="0">
                <a:hlinkClick r:id="rId2"/>
              </a:rPr>
              <a:t>http://instintobinario.com/arquitectura-en-tres-capas/</a:t>
            </a:r>
            <a:endParaRPr lang="es-PE" dirty="0"/>
          </a:p>
          <a:p>
            <a:pPr marL="0" indent="0">
              <a:buNone/>
            </a:pPr>
            <a:endParaRPr lang="es-PE" dirty="0"/>
          </a:p>
        </p:txBody>
      </p:sp>
    </p:spTree>
    <p:extLst>
      <p:ext uri="{BB962C8B-B14F-4D97-AF65-F5344CB8AC3E}">
        <p14:creationId xmlns:p14="http://schemas.microsoft.com/office/powerpoint/2010/main" val="1376055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595" y="365125"/>
            <a:ext cx="10515600" cy="1325563"/>
          </a:xfrm>
        </p:spPr>
        <p:txBody>
          <a:bodyPr/>
          <a:lstStyle/>
          <a:p>
            <a:endParaRPr lang="es-PE"/>
          </a:p>
        </p:txBody>
      </p:sp>
      <p:pic>
        <p:nvPicPr>
          <p:cNvPr id="1026" name="Picture 2" descr="http://justificaturespuesta.com/wp-content/uploads/2014/06/Dar-las-gracia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4488" y="2421228"/>
            <a:ext cx="5425320" cy="217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44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ARQUITECTURA 3 CAPAS</a:t>
            </a:r>
          </a:p>
        </p:txBody>
      </p:sp>
      <p:sp>
        <p:nvSpPr>
          <p:cNvPr id="4" name="Marcador de contenido 3"/>
          <p:cNvSpPr>
            <a:spLocks noGrp="1"/>
          </p:cNvSpPr>
          <p:nvPr>
            <p:ph idx="1"/>
          </p:nvPr>
        </p:nvSpPr>
        <p:spPr>
          <a:xfrm>
            <a:off x="1587500" y="1816097"/>
            <a:ext cx="1943100" cy="1871663"/>
          </a:xfrm>
          <a:solidFill>
            <a:schemeClr val="bg2"/>
          </a:solidFill>
          <a:ln>
            <a:solidFill>
              <a:schemeClr val="tx1"/>
            </a:solidFill>
          </a:ln>
        </p:spPr>
        <p:txBody>
          <a:bodyPr/>
          <a:lstStyle/>
          <a:p>
            <a:pPr marL="0" indent="0" algn="ctr">
              <a:buNone/>
            </a:pPr>
            <a:endParaRPr lang="es-PE" dirty="0"/>
          </a:p>
          <a:p>
            <a:pPr marL="0" indent="0" algn="ctr">
              <a:buNone/>
            </a:pPr>
            <a:r>
              <a:rPr lang="es-PE" dirty="0"/>
              <a:t>VISTA</a:t>
            </a:r>
          </a:p>
        </p:txBody>
      </p:sp>
      <p:sp>
        <p:nvSpPr>
          <p:cNvPr id="7" name="Marcador de contenido 3"/>
          <p:cNvSpPr txBox="1">
            <a:spLocks/>
          </p:cNvSpPr>
          <p:nvPr/>
        </p:nvSpPr>
        <p:spPr>
          <a:xfrm>
            <a:off x="4521200" y="1816098"/>
            <a:ext cx="2819400" cy="1871663"/>
          </a:xfrm>
          <a:prstGeom prst="rect">
            <a:avLst/>
          </a:prstGeom>
          <a:solidFill>
            <a:schemeClr val="accent4">
              <a:lumMod val="60000"/>
              <a:lumOff val="4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PE" dirty="0"/>
          </a:p>
          <a:p>
            <a:pPr marL="0" indent="0" algn="ctr">
              <a:buFont typeface="Arial" panose="020B0604020202020204" pitchFamily="34" charset="0"/>
              <a:buNone/>
            </a:pPr>
            <a:r>
              <a:rPr lang="es-PE" sz="3200" dirty="0"/>
              <a:t>CONTROLADOR</a:t>
            </a:r>
          </a:p>
          <a:p>
            <a:endParaRPr lang="es-PE" dirty="0"/>
          </a:p>
        </p:txBody>
      </p:sp>
      <p:sp>
        <p:nvSpPr>
          <p:cNvPr id="8" name="Marcador de contenido 3"/>
          <p:cNvSpPr txBox="1">
            <a:spLocks/>
          </p:cNvSpPr>
          <p:nvPr/>
        </p:nvSpPr>
        <p:spPr>
          <a:xfrm>
            <a:off x="8388350" y="1816096"/>
            <a:ext cx="1943100" cy="1871663"/>
          </a:xfrm>
          <a:prstGeom prst="rect">
            <a:avLst/>
          </a:prstGeom>
          <a:solidFill>
            <a:schemeClr val="bg1">
              <a:lumMod val="65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PE" dirty="0"/>
          </a:p>
          <a:p>
            <a:pPr marL="0" indent="0" algn="ctr">
              <a:buFont typeface="Arial" panose="020B0604020202020204" pitchFamily="34" charset="0"/>
              <a:buNone/>
            </a:pPr>
            <a:r>
              <a:rPr lang="es-PE" dirty="0"/>
              <a:t>MODELO</a:t>
            </a:r>
          </a:p>
          <a:p>
            <a:endParaRPr lang="es-PE" dirty="0"/>
          </a:p>
        </p:txBody>
      </p:sp>
      <p:sp>
        <p:nvSpPr>
          <p:cNvPr id="6" name="Flecha abajo 5"/>
          <p:cNvSpPr/>
          <p:nvPr/>
        </p:nvSpPr>
        <p:spPr>
          <a:xfrm rot="16200000">
            <a:off x="7723980" y="2129623"/>
            <a:ext cx="280990" cy="473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Flecha abajo 9"/>
          <p:cNvSpPr/>
          <p:nvPr/>
        </p:nvSpPr>
        <p:spPr>
          <a:xfrm rot="16200000">
            <a:off x="3885405" y="2129623"/>
            <a:ext cx="280990" cy="473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ilindro 8"/>
          <p:cNvSpPr/>
          <p:nvPr/>
        </p:nvSpPr>
        <p:spPr>
          <a:xfrm>
            <a:off x="9187543" y="4441371"/>
            <a:ext cx="839107" cy="10450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Flecha abajo 11"/>
          <p:cNvSpPr/>
          <p:nvPr/>
        </p:nvSpPr>
        <p:spPr>
          <a:xfrm>
            <a:off x="9607096" y="3828765"/>
            <a:ext cx="280800" cy="4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Flecha abajo 12"/>
          <p:cNvSpPr/>
          <p:nvPr/>
        </p:nvSpPr>
        <p:spPr>
          <a:xfrm flipV="1">
            <a:off x="9166102" y="3813167"/>
            <a:ext cx="280800" cy="471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Flecha abajo 13"/>
          <p:cNvSpPr/>
          <p:nvPr/>
        </p:nvSpPr>
        <p:spPr>
          <a:xfrm rot="16200000" flipV="1">
            <a:off x="7694760" y="2805837"/>
            <a:ext cx="280800" cy="471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6200000" flipV="1">
            <a:off x="3827610" y="2805836"/>
            <a:ext cx="280800" cy="471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Cara sonriente 10"/>
          <p:cNvSpPr/>
          <p:nvPr/>
        </p:nvSpPr>
        <p:spPr>
          <a:xfrm>
            <a:off x="2177143" y="4542971"/>
            <a:ext cx="957943" cy="943428"/>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CuadroTexto 15"/>
          <p:cNvSpPr txBox="1"/>
          <p:nvPr/>
        </p:nvSpPr>
        <p:spPr>
          <a:xfrm>
            <a:off x="1872908" y="5593680"/>
            <a:ext cx="1566411" cy="923330"/>
          </a:xfrm>
          <a:prstGeom prst="rect">
            <a:avLst/>
          </a:prstGeom>
          <a:noFill/>
        </p:spPr>
        <p:txBody>
          <a:bodyPr wrap="square" rtlCol="0">
            <a:spAutoFit/>
          </a:bodyPr>
          <a:lstStyle/>
          <a:p>
            <a:pPr algn="ctr"/>
            <a:r>
              <a:rPr lang="es-PE" dirty="0"/>
              <a:t>PLATAFORMA DE ESCRITORIO</a:t>
            </a:r>
          </a:p>
        </p:txBody>
      </p:sp>
      <p:sp>
        <p:nvSpPr>
          <p:cNvPr id="18" name="Flecha abajo 17"/>
          <p:cNvSpPr/>
          <p:nvPr/>
        </p:nvSpPr>
        <p:spPr>
          <a:xfrm>
            <a:off x="2673473" y="3862491"/>
            <a:ext cx="280800" cy="471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Flecha abajo 18"/>
          <p:cNvSpPr/>
          <p:nvPr/>
        </p:nvSpPr>
        <p:spPr>
          <a:xfrm flipV="1">
            <a:off x="2232479" y="3846893"/>
            <a:ext cx="280800" cy="4716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CuadroTexto 19"/>
          <p:cNvSpPr txBox="1"/>
          <p:nvPr/>
        </p:nvSpPr>
        <p:spPr>
          <a:xfrm>
            <a:off x="8823890" y="5593680"/>
            <a:ext cx="1566411" cy="923330"/>
          </a:xfrm>
          <a:prstGeom prst="rect">
            <a:avLst/>
          </a:prstGeom>
          <a:noFill/>
        </p:spPr>
        <p:txBody>
          <a:bodyPr wrap="square" rtlCol="0">
            <a:spAutoFit/>
          </a:bodyPr>
          <a:lstStyle/>
          <a:p>
            <a:pPr algn="ctr"/>
            <a:r>
              <a:rPr lang="es-PE" dirty="0"/>
              <a:t>BASE DE DATOS </a:t>
            </a:r>
            <a:r>
              <a:rPr lang="es-PE" dirty="0" err="1"/>
              <a:t>MySQL</a:t>
            </a:r>
            <a:r>
              <a:rPr lang="es-PE" dirty="0"/>
              <a:t> </a:t>
            </a:r>
            <a:r>
              <a:rPr lang="es-PE" dirty="0" err="1"/>
              <a:t>Workbench</a:t>
            </a:r>
            <a:endParaRPr lang="es-PE" dirty="0"/>
          </a:p>
        </p:txBody>
      </p:sp>
    </p:spTree>
    <p:extLst>
      <p:ext uri="{BB962C8B-B14F-4D97-AF65-F5344CB8AC3E}">
        <p14:creationId xmlns:p14="http://schemas.microsoft.com/office/powerpoint/2010/main" val="3585190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3892" y="365125"/>
            <a:ext cx="10515600" cy="1325563"/>
          </a:xfrm>
        </p:spPr>
        <p:txBody>
          <a:bodyPr/>
          <a:lstStyle/>
          <a:p>
            <a:pPr algn="ctr"/>
            <a:r>
              <a:rPr lang="es-PE" dirty="0"/>
              <a:t>CAPA 1</a:t>
            </a:r>
          </a:p>
        </p:txBody>
      </p:sp>
      <p:sp>
        <p:nvSpPr>
          <p:cNvPr id="5" name="Cara sonriente 4"/>
          <p:cNvSpPr/>
          <p:nvPr/>
        </p:nvSpPr>
        <p:spPr>
          <a:xfrm>
            <a:off x="470533" y="2113809"/>
            <a:ext cx="957943" cy="943428"/>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63786" y="3308638"/>
            <a:ext cx="1566411" cy="923330"/>
          </a:xfrm>
          <a:prstGeom prst="rect">
            <a:avLst/>
          </a:prstGeom>
          <a:noFill/>
        </p:spPr>
        <p:txBody>
          <a:bodyPr wrap="square" rtlCol="0">
            <a:spAutoFit/>
          </a:bodyPr>
          <a:lstStyle/>
          <a:p>
            <a:pPr algn="ctr"/>
            <a:r>
              <a:rPr lang="es-PE" dirty="0"/>
              <a:t>PLATAFORMA</a:t>
            </a:r>
          </a:p>
          <a:p>
            <a:pPr algn="ctr"/>
            <a:r>
              <a:rPr lang="es-PE" dirty="0"/>
              <a:t>DE ESCRITORIO</a:t>
            </a:r>
          </a:p>
        </p:txBody>
      </p:sp>
      <p:sp>
        <p:nvSpPr>
          <p:cNvPr id="9" name="Rectángulo 8"/>
          <p:cNvSpPr/>
          <p:nvPr/>
        </p:nvSpPr>
        <p:spPr>
          <a:xfrm>
            <a:off x="6660021" y="1690688"/>
            <a:ext cx="716863" cy="584775"/>
          </a:xfrm>
          <a:prstGeom prst="rect">
            <a:avLst/>
          </a:prstGeom>
        </p:spPr>
        <p:txBody>
          <a:bodyPr wrap="none">
            <a:spAutoFit/>
          </a:bodyPr>
          <a:lstStyle/>
          <a:p>
            <a:r>
              <a:rPr lang="es-PE" sz="3200" dirty="0"/>
              <a:t>JSP</a:t>
            </a:r>
          </a:p>
        </p:txBody>
      </p:sp>
      <p:sp>
        <p:nvSpPr>
          <p:cNvPr id="10" name="Rectángulo 9"/>
          <p:cNvSpPr/>
          <p:nvPr/>
        </p:nvSpPr>
        <p:spPr>
          <a:xfrm>
            <a:off x="5955981" y="3978061"/>
            <a:ext cx="2124941" cy="584775"/>
          </a:xfrm>
          <a:prstGeom prst="rect">
            <a:avLst/>
          </a:prstGeom>
        </p:spPr>
        <p:txBody>
          <a:bodyPr wrap="none">
            <a:spAutoFit/>
          </a:bodyPr>
          <a:lstStyle/>
          <a:p>
            <a:r>
              <a:rPr lang="es-PE" sz="3200" dirty="0"/>
              <a:t>JAVASCRIPT</a:t>
            </a:r>
          </a:p>
        </p:txBody>
      </p:sp>
      <p:sp>
        <p:nvSpPr>
          <p:cNvPr id="12" name="CuadroTexto 11"/>
          <p:cNvSpPr txBox="1"/>
          <p:nvPr/>
        </p:nvSpPr>
        <p:spPr>
          <a:xfrm>
            <a:off x="5631543" y="5007429"/>
            <a:ext cx="5399314" cy="369332"/>
          </a:xfrm>
          <a:prstGeom prst="rect">
            <a:avLst/>
          </a:prstGeom>
          <a:noFill/>
        </p:spPr>
        <p:txBody>
          <a:bodyPr wrap="square" rtlCol="0">
            <a:spAutoFit/>
          </a:bodyPr>
          <a:lstStyle/>
          <a:p>
            <a:r>
              <a:rPr lang="es-PE" dirty="0"/>
              <a:t>ENVIO DE INFORMACION A LA LOGICA DE NEGOCIO</a:t>
            </a:r>
          </a:p>
        </p:txBody>
      </p:sp>
      <p:grpSp>
        <p:nvGrpSpPr>
          <p:cNvPr id="3" name="Grupo 2"/>
          <p:cNvGrpSpPr/>
          <p:nvPr/>
        </p:nvGrpSpPr>
        <p:grpSpPr>
          <a:xfrm>
            <a:off x="12192000" y="2572260"/>
            <a:ext cx="2516247" cy="1059543"/>
            <a:chOff x="2456356" y="1915166"/>
            <a:chExt cx="2516247" cy="1059543"/>
          </a:xfrm>
        </p:grpSpPr>
        <p:sp>
          <p:nvSpPr>
            <p:cNvPr id="11" name="Flecha abajo 10"/>
            <p:cNvSpPr/>
            <p:nvPr/>
          </p:nvSpPr>
          <p:spPr>
            <a:xfrm rot="16200000">
              <a:off x="3875929" y="1878035"/>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p:cNvSpPr txBox="1"/>
            <p:nvPr/>
          </p:nvSpPr>
          <p:spPr>
            <a:xfrm>
              <a:off x="2456356" y="2260271"/>
              <a:ext cx="2130158" cy="369332"/>
            </a:xfrm>
            <a:prstGeom prst="rect">
              <a:avLst/>
            </a:prstGeom>
            <a:noFill/>
          </p:spPr>
          <p:txBody>
            <a:bodyPr wrap="square" rtlCol="0">
              <a:spAutoFit/>
            </a:bodyPr>
            <a:lstStyle/>
            <a:p>
              <a:r>
                <a:rPr lang="es-PE" dirty="0"/>
                <a:t>SOLICITUD</a:t>
              </a:r>
            </a:p>
          </p:txBody>
        </p:sp>
      </p:grpSp>
      <p:sp>
        <p:nvSpPr>
          <p:cNvPr id="4" name="Marcador de contenido 3"/>
          <p:cNvSpPr txBox="1">
            <a:spLocks/>
          </p:cNvSpPr>
          <p:nvPr/>
        </p:nvSpPr>
        <p:spPr>
          <a:xfrm>
            <a:off x="2672254" y="1671162"/>
            <a:ext cx="2635640" cy="1919895"/>
          </a:xfrm>
          <a:prstGeom prst="rect">
            <a:avLst/>
          </a:prstGeom>
          <a:solidFill>
            <a:schemeClr val="bg2"/>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PE" dirty="0"/>
          </a:p>
          <a:p>
            <a:pPr marL="0" indent="0" algn="ctr">
              <a:buFont typeface="Arial" panose="020B0604020202020204" pitchFamily="34" charset="0"/>
              <a:buNone/>
            </a:pPr>
            <a:r>
              <a:rPr lang="es-PE" dirty="0"/>
              <a:t>VISTA</a:t>
            </a:r>
          </a:p>
          <a:p>
            <a:endParaRPr lang="es-PE" dirty="0"/>
          </a:p>
        </p:txBody>
      </p:sp>
      <p:sp>
        <p:nvSpPr>
          <p:cNvPr id="14" name="Flecha abajo 13"/>
          <p:cNvSpPr/>
          <p:nvPr/>
        </p:nvSpPr>
        <p:spPr>
          <a:xfrm rot="16200000">
            <a:off x="1967760" y="1899828"/>
            <a:ext cx="280990" cy="473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6200000" flipV="1">
            <a:off x="1909965" y="2576041"/>
            <a:ext cx="280800" cy="471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195692" y="5239614"/>
            <a:ext cx="6096000" cy="923330"/>
          </a:xfrm>
          <a:prstGeom prst="rect">
            <a:avLst/>
          </a:prstGeom>
        </p:spPr>
        <p:txBody>
          <a:bodyPr>
            <a:spAutoFit/>
          </a:bodyPr>
          <a:lstStyle/>
          <a:p>
            <a:pPr fontAlgn="base">
              <a:buFont typeface="Arial" panose="020B0604020202020204" pitchFamily="34" charset="0"/>
              <a:buChar char="•"/>
            </a:pPr>
            <a:r>
              <a:rPr lang="es-PE" dirty="0">
                <a:solidFill>
                  <a:srgbClr val="555555"/>
                </a:solidFill>
                <a:latin typeface="Ubuntu"/>
              </a:rPr>
              <a:t> En esta capa se crea la interfaz del usuario. Su única función es pasarle las acciones que realice el usuario a la capa de negocio.</a:t>
            </a:r>
            <a:endParaRPr lang="es-PE" b="0" i="0" dirty="0">
              <a:solidFill>
                <a:srgbClr val="555555"/>
              </a:solidFill>
              <a:effectLst/>
              <a:latin typeface="Ubuntu"/>
            </a:endParaRPr>
          </a:p>
        </p:txBody>
      </p:sp>
    </p:spTree>
    <p:extLst>
      <p:ext uri="{BB962C8B-B14F-4D97-AF65-F5344CB8AC3E}">
        <p14:creationId xmlns:p14="http://schemas.microsoft.com/office/powerpoint/2010/main" val="313055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900" fill="hold"/>
                                        <p:tgtEl>
                                          <p:spTgt spid="3"/>
                                        </p:tgtEl>
                                        <p:attrNameLst>
                                          <p:attrName>ppt_x</p:attrName>
                                        </p:attrNameLst>
                                      </p:cBhvr>
                                      <p:tavLst>
                                        <p:tav tm="0">
                                          <p:val>
                                            <p:strVal val="0-#ppt_w/2"/>
                                          </p:val>
                                        </p:tav>
                                        <p:tav tm="100000">
                                          <p:val>
                                            <p:strVal val="#ppt_x"/>
                                          </p:val>
                                        </p:tav>
                                      </p:tavLst>
                                    </p:anim>
                                    <p:anim calcmode="lin" valueType="num">
                                      <p:cBhvr additive="base">
                                        <p:cTn id="20" dur="29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CAPA 2</a:t>
            </a:r>
          </a:p>
        </p:txBody>
      </p:sp>
      <p:sp>
        <p:nvSpPr>
          <p:cNvPr id="6" name="Flecha abajo 5"/>
          <p:cNvSpPr/>
          <p:nvPr/>
        </p:nvSpPr>
        <p:spPr>
          <a:xfrm rot="16200000">
            <a:off x="615791" y="2784942"/>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4592153" y="5178345"/>
            <a:ext cx="6351617" cy="923330"/>
          </a:xfrm>
          <a:prstGeom prst="rect">
            <a:avLst/>
          </a:prstGeom>
          <a:noFill/>
        </p:spPr>
        <p:txBody>
          <a:bodyPr wrap="square" rtlCol="0">
            <a:spAutoFit/>
          </a:bodyPr>
          <a:lstStyle/>
          <a:p>
            <a:r>
              <a:rPr lang="es-PE" dirty="0"/>
              <a:t>LA PETICION ES RECEPCIONADA SERA PROCESADA Y </a:t>
            </a:r>
          </a:p>
          <a:p>
            <a:r>
              <a:rPr lang="es-PE" dirty="0"/>
              <a:t>COMO PARTE DEL PROCESAMIENTO VA INCLUIR A BUSCAR DATOS ALMACENADO.</a:t>
            </a:r>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886" y="4845561"/>
            <a:ext cx="1369940" cy="1357993"/>
          </a:xfrm>
          <a:prstGeom prst="rect">
            <a:avLst/>
          </a:prstGeom>
        </p:spPr>
      </p:pic>
      <p:grpSp>
        <p:nvGrpSpPr>
          <p:cNvPr id="19" name="Grupo 18"/>
          <p:cNvGrpSpPr/>
          <p:nvPr/>
        </p:nvGrpSpPr>
        <p:grpSpPr>
          <a:xfrm>
            <a:off x="786557" y="2774973"/>
            <a:ext cx="2375905" cy="1584063"/>
            <a:chOff x="3065334" y="3107806"/>
            <a:chExt cx="2375905" cy="1584063"/>
          </a:xfrm>
        </p:grpSpPr>
        <p:sp>
          <p:nvSpPr>
            <p:cNvPr id="17" name="Flecha abajo 16"/>
            <p:cNvSpPr/>
            <p:nvPr/>
          </p:nvSpPr>
          <p:spPr>
            <a:xfrm rot="16200000">
              <a:off x="3845510" y="3070675"/>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CuadroTexto 17"/>
            <p:cNvSpPr txBox="1"/>
            <p:nvPr/>
          </p:nvSpPr>
          <p:spPr>
            <a:xfrm>
              <a:off x="3065334" y="4045538"/>
              <a:ext cx="2375905" cy="646331"/>
            </a:xfrm>
            <a:prstGeom prst="rect">
              <a:avLst/>
            </a:prstGeom>
            <a:noFill/>
          </p:spPr>
          <p:txBody>
            <a:bodyPr wrap="square" rtlCol="0">
              <a:spAutoFit/>
            </a:bodyPr>
            <a:lstStyle/>
            <a:p>
              <a:r>
                <a:rPr lang="es-PE" dirty="0"/>
                <a:t>EMVIO DE SOLICITUD AL SERVIDOR DE DATOS</a:t>
              </a:r>
            </a:p>
          </p:txBody>
        </p:sp>
      </p:grpSp>
      <p:sp>
        <p:nvSpPr>
          <p:cNvPr id="5" name="Marcador de contenido 3"/>
          <p:cNvSpPr txBox="1">
            <a:spLocks/>
          </p:cNvSpPr>
          <p:nvPr/>
        </p:nvSpPr>
        <p:spPr>
          <a:xfrm>
            <a:off x="343062" y="2541215"/>
            <a:ext cx="2819400" cy="1871663"/>
          </a:xfrm>
          <a:prstGeom prst="rect">
            <a:avLst/>
          </a:prstGeom>
          <a:solidFill>
            <a:schemeClr val="accent4">
              <a:lumMod val="60000"/>
              <a:lumOff val="4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PE" dirty="0"/>
          </a:p>
          <a:p>
            <a:pPr marL="0" indent="0" algn="ctr">
              <a:buFont typeface="Arial" panose="020B0604020202020204" pitchFamily="34" charset="0"/>
              <a:buNone/>
            </a:pPr>
            <a:r>
              <a:rPr lang="es-PE" sz="3200" dirty="0"/>
              <a:t>CONTROLADOR</a:t>
            </a:r>
          </a:p>
          <a:p>
            <a:endParaRPr lang="es-PE" dirty="0"/>
          </a:p>
        </p:txBody>
      </p:sp>
      <p:sp>
        <p:nvSpPr>
          <p:cNvPr id="20" name="CuadroTexto 19"/>
          <p:cNvSpPr txBox="1"/>
          <p:nvPr/>
        </p:nvSpPr>
        <p:spPr>
          <a:xfrm>
            <a:off x="786557" y="6203554"/>
            <a:ext cx="4836598" cy="369332"/>
          </a:xfrm>
          <a:prstGeom prst="rect">
            <a:avLst/>
          </a:prstGeom>
          <a:noFill/>
        </p:spPr>
        <p:txBody>
          <a:bodyPr wrap="square" rtlCol="0">
            <a:spAutoFit/>
          </a:bodyPr>
          <a:lstStyle/>
          <a:p>
            <a:r>
              <a:rPr lang="es-PE" dirty="0"/>
              <a:t>LOGICA DE PROCESO DE PETICION</a:t>
            </a:r>
          </a:p>
        </p:txBody>
      </p:sp>
      <p:sp>
        <p:nvSpPr>
          <p:cNvPr id="3" name="Rectángulo 2"/>
          <p:cNvSpPr/>
          <p:nvPr/>
        </p:nvSpPr>
        <p:spPr>
          <a:xfrm>
            <a:off x="4349002" y="2418854"/>
            <a:ext cx="6096000" cy="2031325"/>
          </a:xfrm>
          <a:prstGeom prst="rect">
            <a:avLst/>
          </a:prstGeom>
        </p:spPr>
        <p:txBody>
          <a:bodyPr>
            <a:spAutoFit/>
          </a:bodyPr>
          <a:lstStyle/>
          <a:p>
            <a:r>
              <a:rPr lang="es-PE" dirty="0">
                <a:solidFill>
                  <a:srgbClr val="555555"/>
                </a:solidFill>
                <a:latin typeface="Ubuntu"/>
              </a:rPr>
              <a:t>En esta capa se gestiona la lógica de la aplicación. Es donde se dice que se hace con los datos. Por ejemplo para una aplicación de gestión de una biblioteca será donde se gestione cuántos préstamos puede tener un usuario, que ocurre si un usuario se retrasa al devolver un libro, etc. Estará conectada con la capa de persistencia para poder realizar sus funciones.</a:t>
            </a:r>
            <a:endParaRPr lang="es-PE" dirty="0"/>
          </a:p>
        </p:txBody>
      </p:sp>
    </p:spTree>
    <p:extLst>
      <p:ext uri="{BB962C8B-B14F-4D97-AF65-F5344CB8AC3E}">
        <p14:creationId xmlns:p14="http://schemas.microsoft.com/office/powerpoint/2010/main" val="83841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900" fill="hold"/>
                                        <p:tgtEl>
                                          <p:spTgt spid="6"/>
                                        </p:tgtEl>
                                        <p:attrNameLst>
                                          <p:attrName>ppt_x</p:attrName>
                                        </p:attrNameLst>
                                      </p:cBhvr>
                                      <p:tavLst>
                                        <p:tav tm="0">
                                          <p:val>
                                            <p:strVal val="0-#ppt_w/2"/>
                                          </p:val>
                                        </p:tav>
                                        <p:tav tm="100000">
                                          <p:val>
                                            <p:strVal val="#ppt_x"/>
                                          </p:val>
                                        </p:tav>
                                      </p:tavLst>
                                    </p:anim>
                                    <p:anim calcmode="lin" valueType="num">
                                      <p:cBhvr additive="base">
                                        <p:cTn id="8" dur="19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nodeType="clickEffect">
                                  <p:stCondLst>
                                    <p:cond delay="0"/>
                                  </p:stCondLst>
                                  <p:childTnLst>
                                    <p:anim calcmode="lin" valueType="num">
                                      <p:cBhvr additive="base">
                                        <p:cTn id="16" dur="5000"/>
                                        <p:tgtEl>
                                          <p:spTgt spid="19"/>
                                        </p:tgtEl>
                                        <p:attrNameLst>
                                          <p:attrName>ppt_x</p:attrName>
                                        </p:attrNameLst>
                                      </p:cBhvr>
                                      <p:tavLst>
                                        <p:tav tm="0">
                                          <p:val>
                                            <p:strVal val="ppt_x"/>
                                          </p:val>
                                        </p:tav>
                                        <p:tav tm="100000">
                                          <p:val>
                                            <p:strVal val="1+ppt_w/2"/>
                                          </p:val>
                                        </p:tav>
                                      </p:tavLst>
                                    </p:anim>
                                    <p:anim calcmode="lin" valueType="num">
                                      <p:cBhvr additive="base">
                                        <p:cTn id="17" dur="5000"/>
                                        <p:tgtEl>
                                          <p:spTgt spid="19"/>
                                        </p:tgtEl>
                                        <p:attrNameLst>
                                          <p:attrName>ppt_y</p:attrName>
                                        </p:attrNameLst>
                                      </p:cBhvr>
                                      <p:tavLst>
                                        <p:tav tm="0">
                                          <p:val>
                                            <p:strVal val="ppt_y"/>
                                          </p:val>
                                        </p:tav>
                                        <p:tav tm="100000">
                                          <p:val>
                                            <p:strVal val="ppt_y"/>
                                          </p:val>
                                        </p:tav>
                                      </p:tavLst>
                                    </p:anim>
                                    <p:set>
                                      <p:cBhvr>
                                        <p:cTn id="18" dur="1" fill="hold">
                                          <p:stCondLst>
                                            <p:cond delay="4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t>
            </a:r>
          </a:p>
        </p:txBody>
      </p:sp>
      <p:sp>
        <p:nvSpPr>
          <p:cNvPr id="5" name="Cilindro 4"/>
          <p:cNvSpPr/>
          <p:nvPr/>
        </p:nvSpPr>
        <p:spPr>
          <a:xfrm>
            <a:off x="10611797" y="4300164"/>
            <a:ext cx="839107" cy="10450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a:off x="11073000" y="3733612"/>
            <a:ext cx="280800" cy="4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Flecha abajo 6"/>
          <p:cNvSpPr/>
          <p:nvPr/>
        </p:nvSpPr>
        <p:spPr>
          <a:xfrm flipV="1">
            <a:off x="10750551" y="3718014"/>
            <a:ext cx="280800" cy="471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173069" y="5320742"/>
            <a:ext cx="1566411" cy="646331"/>
          </a:xfrm>
          <a:prstGeom prst="rect">
            <a:avLst/>
          </a:prstGeom>
          <a:noFill/>
        </p:spPr>
        <p:txBody>
          <a:bodyPr wrap="square" rtlCol="0">
            <a:spAutoFit/>
          </a:bodyPr>
          <a:lstStyle/>
          <a:p>
            <a:pPr algn="ctr"/>
            <a:r>
              <a:rPr lang="es-PE" dirty="0"/>
              <a:t>BASE DE DATOS</a:t>
            </a:r>
          </a:p>
        </p:txBody>
      </p:sp>
      <p:sp>
        <p:nvSpPr>
          <p:cNvPr id="11" name="CuadroTexto 10"/>
          <p:cNvSpPr txBox="1"/>
          <p:nvPr/>
        </p:nvSpPr>
        <p:spPr>
          <a:xfrm>
            <a:off x="1001486" y="2336560"/>
            <a:ext cx="3120572" cy="2308324"/>
          </a:xfrm>
          <a:prstGeom prst="rect">
            <a:avLst/>
          </a:prstGeom>
          <a:noFill/>
        </p:spPr>
        <p:txBody>
          <a:bodyPr wrap="square" rtlCol="0">
            <a:spAutoFit/>
          </a:bodyPr>
          <a:lstStyle/>
          <a:p>
            <a:r>
              <a:rPr lang="es-PE" dirty="0"/>
              <a:t>EL MODULO DE ACCESO A DATOS PROCESA LA SOLICITUD TAL COMO VIENE Y EJECUTA UNA ACCION SOBRE LA BASE DE DATOS, DESDE UNA SIMPLE CONSULTA, HASTA LA OBTENCION DE UN SET DE DATOS</a:t>
            </a:r>
          </a:p>
        </p:txBody>
      </p:sp>
      <p:grpSp>
        <p:nvGrpSpPr>
          <p:cNvPr id="13" name="Grupo 12"/>
          <p:cNvGrpSpPr/>
          <p:nvPr/>
        </p:nvGrpSpPr>
        <p:grpSpPr>
          <a:xfrm>
            <a:off x="-5949456" y="2327341"/>
            <a:ext cx="5944240" cy="1059543"/>
            <a:chOff x="4071588" y="2459137"/>
            <a:chExt cx="5944240" cy="1059543"/>
          </a:xfrm>
        </p:grpSpPr>
        <p:sp>
          <p:nvSpPr>
            <p:cNvPr id="10" name="Flecha abajo 9"/>
            <p:cNvSpPr/>
            <p:nvPr/>
          </p:nvSpPr>
          <p:spPr>
            <a:xfrm rot="5400000">
              <a:off x="4108719" y="2422006"/>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CuadroTexto 11"/>
            <p:cNvSpPr txBox="1"/>
            <p:nvPr/>
          </p:nvSpPr>
          <p:spPr>
            <a:xfrm>
              <a:off x="5179230" y="2804242"/>
              <a:ext cx="4836598" cy="369332"/>
            </a:xfrm>
            <a:prstGeom prst="rect">
              <a:avLst/>
            </a:prstGeom>
            <a:noFill/>
          </p:spPr>
          <p:txBody>
            <a:bodyPr wrap="square" rtlCol="0">
              <a:spAutoFit/>
            </a:bodyPr>
            <a:lstStyle/>
            <a:p>
              <a:r>
                <a:rPr lang="es-PE" dirty="0"/>
                <a:t>SE RETORNA  LOS RESULTADOS DE LA OPERACIÓN </a:t>
              </a:r>
            </a:p>
          </p:txBody>
        </p:sp>
      </p:gr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849" y="4355005"/>
            <a:ext cx="1524000" cy="1143000"/>
          </a:xfrm>
          <a:prstGeom prst="rect">
            <a:avLst/>
          </a:prstGeom>
        </p:spPr>
      </p:pic>
      <p:grpSp>
        <p:nvGrpSpPr>
          <p:cNvPr id="19" name="Grupo 18"/>
          <p:cNvGrpSpPr/>
          <p:nvPr/>
        </p:nvGrpSpPr>
        <p:grpSpPr>
          <a:xfrm>
            <a:off x="9922285" y="2023491"/>
            <a:ext cx="2375905" cy="1453331"/>
            <a:chOff x="9189849" y="2181908"/>
            <a:chExt cx="2375905" cy="1453331"/>
          </a:xfrm>
        </p:grpSpPr>
        <p:sp>
          <p:nvSpPr>
            <p:cNvPr id="9" name="Flecha abajo 8"/>
            <p:cNvSpPr/>
            <p:nvPr/>
          </p:nvSpPr>
          <p:spPr>
            <a:xfrm rot="16200000">
              <a:off x="10246814" y="2144777"/>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CuadroTexto 17"/>
            <p:cNvSpPr txBox="1"/>
            <p:nvPr/>
          </p:nvSpPr>
          <p:spPr>
            <a:xfrm>
              <a:off x="9189849" y="2988908"/>
              <a:ext cx="2375905" cy="646331"/>
            </a:xfrm>
            <a:prstGeom prst="rect">
              <a:avLst/>
            </a:prstGeom>
            <a:noFill/>
          </p:spPr>
          <p:txBody>
            <a:bodyPr wrap="square" rtlCol="0">
              <a:spAutoFit/>
            </a:bodyPr>
            <a:lstStyle/>
            <a:p>
              <a:r>
                <a:rPr lang="es-PE" dirty="0"/>
                <a:t>EMVIO DE SOLICITUD AL SERVIDOR DE DATOS</a:t>
              </a:r>
            </a:p>
          </p:txBody>
        </p:sp>
      </p:grpSp>
      <p:sp>
        <p:nvSpPr>
          <p:cNvPr id="4" name="Marcador de contenido 3"/>
          <p:cNvSpPr txBox="1">
            <a:spLocks/>
          </p:cNvSpPr>
          <p:nvPr/>
        </p:nvSpPr>
        <p:spPr>
          <a:xfrm>
            <a:off x="9842795" y="1624774"/>
            <a:ext cx="2309698" cy="1998288"/>
          </a:xfrm>
          <a:prstGeom prst="rect">
            <a:avLst/>
          </a:prstGeom>
          <a:solidFill>
            <a:schemeClr val="bg1">
              <a:lumMod val="65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PE" dirty="0"/>
          </a:p>
          <a:p>
            <a:pPr marL="0" indent="0" algn="ctr">
              <a:buFont typeface="Arial" panose="020B0604020202020204" pitchFamily="34" charset="0"/>
              <a:buNone/>
            </a:pPr>
            <a:r>
              <a:rPr lang="es-PE" dirty="0"/>
              <a:t>MODELO</a:t>
            </a:r>
          </a:p>
          <a:p>
            <a:endParaRPr lang="es-PE" dirty="0"/>
          </a:p>
        </p:txBody>
      </p:sp>
      <p:sp>
        <p:nvSpPr>
          <p:cNvPr id="20"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dirty="0"/>
              <a:t>CAPA 3</a:t>
            </a:r>
          </a:p>
        </p:txBody>
      </p:sp>
      <p:sp>
        <p:nvSpPr>
          <p:cNvPr id="3" name="Rectángulo 2"/>
          <p:cNvSpPr/>
          <p:nvPr/>
        </p:nvSpPr>
        <p:spPr>
          <a:xfrm>
            <a:off x="2805273" y="4883527"/>
            <a:ext cx="6096000" cy="923330"/>
          </a:xfrm>
          <a:prstGeom prst="rect">
            <a:avLst/>
          </a:prstGeom>
        </p:spPr>
        <p:txBody>
          <a:bodyPr>
            <a:spAutoFit/>
          </a:bodyPr>
          <a:lstStyle/>
          <a:p>
            <a:r>
              <a:rPr lang="es-PE" dirty="0">
                <a:solidFill>
                  <a:srgbClr val="555555"/>
                </a:solidFill>
                <a:latin typeface="Ubuntu"/>
              </a:rPr>
              <a:t>Esta capa se encarga de guardar los datos. Será donde se gestione todo lo relativo a la base de datos y a la creación, edición y borrado de datos de ésta.</a:t>
            </a:r>
            <a:endParaRPr lang="es-PE" dirty="0"/>
          </a:p>
        </p:txBody>
      </p:sp>
    </p:spTree>
    <p:extLst>
      <p:ext uri="{BB962C8B-B14F-4D97-AF65-F5344CB8AC3E}">
        <p14:creationId xmlns:p14="http://schemas.microsoft.com/office/powerpoint/2010/main" val="14348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900" fill="hold"/>
                                        <p:tgtEl>
                                          <p:spTgt spid="19"/>
                                        </p:tgtEl>
                                        <p:attrNameLst>
                                          <p:attrName>ppt_x</p:attrName>
                                        </p:attrNameLst>
                                      </p:cBhvr>
                                      <p:tavLst>
                                        <p:tav tm="0">
                                          <p:val>
                                            <p:strVal val="0-#ppt_w/2"/>
                                          </p:val>
                                        </p:tav>
                                        <p:tav tm="100000">
                                          <p:val>
                                            <p:strVal val="#ppt_x"/>
                                          </p:val>
                                        </p:tav>
                                      </p:tavLst>
                                    </p:anim>
                                    <p:anim calcmode="lin" valueType="num">
                                      <p:cBhvr additive="base">
                                        <p:cTn id="8" dur="29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3900" fill="hold"/>
                                        <p:tgtEl>
                                          <p:spTgt spid="13"/>
                                        </p:tgtEl>
                                        <p:attrNameLst>
                                          <p:attrName>ppt_x</p:attrName>
                                        </p:attrNameLst>
                                      </p:cBhvr>
                                      <p:tavLst>
                                        <p:tav tm="0">
                                          <p:val>
                                            <p:strVal val="1+#ppt_w/2"/>
                                          </p:val>
                                        </p:tav>
                                        <p:tav tm="100000">
                                          <p:val>
                                            <p:strVal val="#ppt_x"/>
                                          </p:val>
                                        </p:tav>
                                      </p:tavLst>
                                    </p:anim>
                                    <p:anim calcmode="lin" valueType="num">
                                      <p:cBhvr additive="base">
                                        <p:cTn id="14" dur="39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9639"/>
            <a:ext cx="10515600" cy="1325563"/>
          </a:xfrm>
        </p:spPr>
        <p:txBody>
          <a:bodyPr/>
          <a:lstStyle/>
          <a:p>
            <a:endParaRPr lang="es-PE" dirty="0"/>
          </a:p>
        </p:txBody>
      </p:sp>
      <p:sp>
        <p:nvSpPr>
          <p:cNvPr id="4" name="Marcador de contenido 3"/>
          <p:cNvSpPr txBox="1">
            <a:spLocks/>
          </p:cNvSpPr>
          <p:nvPr/>
        </p:nvSpPr>
        <p:spPr>
          <a:xfrm>
            <a:off x="9372600" y="2546562"/>
            <a:ext cx="2819400" cy="1871663"/>
          </a:xfrm>
          <a:prstGeom prst="rect">
            <a:avLst/>
          </a:prstGeom>
          <a:solidFill>
            <a:schemeClr val="accent4">
              <a:lumMod val="60000"/>
              <a:lumOff val="4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PE" dirty="0"/>
          </a:p>
          <a:p>
            <a:pPr marL="0" indent="0" algn="ctr">
              <a:buFont typeface="Arial" panose="020B0604020202020204" pitchFamily="34" charset="0"/>
              <a:buNone/>
            </a:pPr>
            <a:r>
              <a:rPr lang="es-PE" sz="3200" dirty="0"/>
              <a:t>CONTROLADOR</a:t>
            </a:r>
          </a:p>
          <a:p>
            <a:endParaRPr lang="es-PE" dirty="0"/>
          </a:p>
        </p:txBody>
      </p:sp>
      <p:grpSp>
        <p:nvGrpSpPr>
          <p:cNvPr id="5" name="Grupo 4"/>
          <p:cNvGrpSpPr/>
          <p:nvPr/>
        </p:nvGrpSpPr>
        <p:grpSpPr>
          <a:xfrm>
            <a:off x="3621645" y="2939101"/>
            <a:ext cx="5944240" cy="1059543"/>
            <a:chOff x="4071588" y="2459137"/>
            <a:chExt cx="5944240" cy="1059543"/>
          </a:xfrm>
        </p:grpSpPr>
        <p:sp>
          <p:nvSpPr>
            <p:cNvPr id="6" name="Flecha abajo 5"/>
            <p:cNvSpPr/>
            <p:nvPr/>
          </p:nvSpPr>
          <p:spPr>
            <a:xfrm rot="5400000">
              <a:off x="4108719" y="2422006"/>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5179230" y="2804242"/>
              <a:ext cx="4836598" cy="369332"/>
            </a:xfrm>
            <a:prstGeom prst="rect">
              <a:avLst/>
            </a:prstGeom>
            <a:noFill/>
          </p:spPr>
          <p:txBody>
            <a:bodyPr wrap="square" rtlCol="0">
              <a:spAutoFit/>
            </a:bodyPr>
            <a:lstStyle/>
            <a:p>
              <a:r>
                <a:rPr lang="es-PE" dirty="0"/>
                <a:t>ENVIO DE DATOS A LA CAPA DE PRESENTACION</a:t>
              </a:r>
            </a:p>
          </p:txBody>
        </p:sp>
      </p:gr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7586" y="4793807"/>
            <a:ext cx="1369940" cy="1357993"/>
          </a:xfrm>
          <a:prstGeom prst="rect">
            <a:avLst/>
          </a:prstGeom>
        </p:spPr>
      </p:pic>
      <p:sp>
        <p:nvSpPr>
          <p:cNvPr id="10" name="Flecha abajo 9"/>
          <p:cNvSpPr/>
          <p:nvPr/>
        </p:nvSpPr>
        <p:spPr>
          <a:xfrm rot="3006443">
            <a:off x="8411998" y="4226905"/>
            <a:ext cx="1059543" cy="113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CuadroTexto 11"/>
          <p:cNvSpPr txBox="1"/>
          <p:nvPr/>
        </p:nvSpPr>
        <p:spPr>
          <a:xfrm>
            <a:off x="1016000" y="4586514"/>
            <a:ext cx="6376810" cy="1200329"/>
          </a:xfrm>
          <a:prstGeom prst="rect">
            <a:avLst/>
          </a:prstGeom>
          <a:noFill/>
        </p:spPr>
        <p:txBody>
          <a:bodyPr wrap="none" rtlCol="0">
            <a:spAutoFit/>
          </a:bodyPr>
          <a:lstStyle/>
          <a:p>
            <a:r>
              <a:rPr lang="es-PE" dirty="0"/>
              <a:t>LA CAPA LOGICA DE NEGOCIO RECIVE LOS DATOS TAL COMO </a:t>
            </a:r>
          </a:p>
          <a:p>
            <a:r>
              <a:rPr lang="es-PE" dirty="0"/>
              <a:t>VIENE DE LA CAPA INFERIOR LOS PROCESA ADECUADAMENTE, </a:t>
            </a:r>
          </a:p>
          <a:p>
            <a:r>
              <a:rPr lang="es-PE" dirty="0"/>
              <a:t>SEGÚN LA ESPECIFICACION DE REGLA DE NEGOCIOS Y LA ENVIARA</a:t>
            </a:r>
          </a:p>
          <a:p>
            <a:r>
              <a:rPr lang="es-PE" dirty="0"/>
              <a:t>LA INFORMACION QUE EL USUARIO NECESITE</a:t>
            </a:r>
          </a:p>
        </p:txBody>
      </p:sp>
      <p:sp>
        <p:nvSpPr>
          <p:cNvPr id="13" name="CuadroTexto 12"/>
          <p:cNvSpPr txBox="1"/>
          <p:nvPr/>
        </p:nvSpPr>
        <p:spPr>
          <a:xfrm>
            <a:off x="6484545" y="6111013"/>
            <a:ext cx="4836598" cy="369332"/>
          </a:xfrm>
          <a:prstGeom prst="rect">
            <a:avLst/>
          </a:prstGeom>
          <a:noFill/>
        </p:spPr>
        <p:txBody>
          <a:bodyPr wrap="square" rtlCol="0">
            <a:spAutoFit/>
          </a:bodyPr>
          <a:lstStyle/>
          <a:p>
            <a:r>
              <a:rPr lang="es-PE" dirty="0"/>
              <a:t>LOGICA DE PROCESO DE PETICION</a:t>
            </a:r>
          </a:p>
        </p:txBody>
      </p:sp>
      <p:sp>
        <p:nvSpPr>
          <p:cNvPr id="14" name="Marcador de contenido 3"/>
          <p:cNvSpPr>
            <a:spLocks noGrp="1"/>
          </p:cNvSpPr>
          <p:nvPr>
            <p:ph idx="1"/>
          </p:nvPr>
        </p:nvSpPr>
        <p:spPr>
          <a:xfrm>
            <a:off x="1678545" y="2305297"/>
            <a:ext cx="1943100" cy="1871663"/>
          </a:xfrm>
          <a:solidFill>
            <a:schemeClr val="bg2"/>
          </a:solidFill>
          <a:ln>
            <a:solidFill>
              <a:schemeClr val="tx1"/>
            </a:solidFill>
          </a:ln>
        </p:spPr>
        <p:txBody>
          <a:bodyPr/>
          <a:lstStyle/>
          <a:p>
            <a:pPr marL="0" indent="0" algn="ctr">
              <a:buNone/>
            </a:pPr>
            <a:endParaRPr lang="es-PE" dirty="0"/>
          </a:p>
          <a:p>
            <a:pPr marL="0" indent="0" algn="ctr">
              <a:buNone/>
            </a:pPr>
            <a:r>
              <a:rPr lang="es-PE" dirty="0"/>
              <a:t>VISTA</a:t>
            </a:r>
          </a:p>
          <a:p>
            <a:endParaRPr lang="es-PE" dirty="0"/>
          </a:p>
        </p:txBody>
      </p:sp>
    </p:spTree>
    <p:extLst>
      <p:ext uri="{BB962C8B-B14F-4D97-AF65-F5344CB8AC3E}">
        <p14:creationId xmlns:p14="http://schemas.microsoft.com/office/powerpoint/2010/main" val="332174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900" fill="hold"/>
                                        <p:tgtEl>
                                          <p:spTgt spid="5"/>
                                        </p:tgtEl>
                                        <p:attrNameLst>
                                          <p:attrName>ppt_x</p:attrName>
                                        </p:attrNameLst>
                                      </p:cBhvr>
                                      <p:tavLst>
                                        <p:tav tm="0">
                                          <p:val>
                                            <p:strVal val="1+#ppt_w/2"/>
                                          </p:val>
                                        </p:tav>
                                        <p:tav tm="100000">
                                          <p:val>
                                            <p:strVal val="#ppt_x"/>
                                          </p:val>
                                        </p:tav>
                                      </p:tavLst>
                                    </p:anim>
                                    <p:anim calcmode="lin" valueType="num">
                                      <p:cBhvr additive="base">
                                        <p:cTn id="13" dur="9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bg/>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04968" y="2769358"/>
            <a:ext cx="7583487" cy="1044388"/>
          </a:xfrm>
        </p:spPr>
        <p:txBody>
          <a:bodyPr/>
          <a:lstStyle/>
          <a:p>
            <a:r>
              <a:rPr lang="es-PE" dirty="0"/>
              <a:t>JAVA SWING </a:t>
            </a:r>
            <a:endParaRPr lang="es-ES" dirty="0"/>
          </a:p>
        </p:txBody>
      </p:sp>
    </p:spTree>
    <p:extLst>
      <p:ext uri="{BB962C8B-B14F-4D97-AF65-F5344CB8AC3E}">
        <p14:creationId xmlns:p14="http://schemas.microsoft.com/office/powerpoint/2010/main" val="3207725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LOGIN</a:t>
            </a:r>
          </a:p>
        </p:txBody>
      </p:sp>
      <p:pic>
        <p:nvPicPr>
          <p:cNvPr id="4" name="Picture 3" descr="redc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288" y="1425388"/>
            <a:ext cx="6650963" cy="4990738"/>
          </a:xfrm>
          <a:prstGeom prst="rect">
            <a:avLst/>
          </a:prstGeom>
        </p:spPr>
      </p:pic>
    </p:spTree>
    <p:extLst>
      <p:ext uri="{BB962C8B-B14F-4D97-AF65-F5344CB8AC3E}">
        <p14:creationId xmlns:p14="http://schemas.microsoft.com/office/powerpoint/2010/main" val="90107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357</Words>
  <Application>Microsoft Office PowerPoint</Application>
  <PresentationFormat>Panorámica</PresentationFormat>
  <Paragraphs>87</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Ubuntu</vt:lpstr>
      <vt:lpstr>Tema de Office</vt:lpstr>
      <vt:lpstr>ARQUITECTURA DE SOFTWARE </vt:lpstr>
      <vt:lpstr>Presentación de PowerPoint</vt:lpstr>
      <vt:lpstr>ARQUITECTURA 3 CAPAS</vt:lpstr>
      <vt:lpstr>CAPA 1</vt:lpstr>
      <vt:lpstr>CAPA 2</vt:lpstr>
      <vt:lpstr>|</vt:lpstr>
      <vt:lpstr>Presentación de PowerPoint</vt:lpstr>
      <vt:lpstr>JAVA SWING </vt:lpstr>
      <vt:lpstr>LOGIN</vt:lpstr>
      <vt:lpstr>Pantalla Principal</vt:lpstr>
      <vt:lpstr>Registro de Usuarios</vt:lpstr>
      <vt:lpstr>Registro de Almacenes</vt:lpstr>
      <vt:lpstr>Registro de Proveedor</vt:lpstr>
      <vt:lpstr>Registro de Productos</vt:lpstr>
      <vt:lpstr>Búsqueda de Productos</vt:lpstr>
      <vt:lpstr>Registro de Kardex</vt:lpstr>
      <vt:lpstr>Búsqueda de Datos Registros </vt:lpstr>
      <vt:lpstr>Búsqueda de Usuarios</vt:lpstr>
      <vt:lpstr>Búsqueda de Almacenes</vt:lpstr>
      <vt:lpstr>Busqueda de Proveedor</vt:lpstr>
      <vt:lpstr>Registro de Productos</vt:lpstr>
      <vt:lpstr>Busqueda por Kardex</vt:lpstr>
      <vt:lpstr>Conclusiones</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dc:creator>
  <cp:lastModifiedBy>Docente</cp:lastModifiedBy>
  <cp:revision>52</cp:revision>
  <dcterms:created xsi:type="dcterms:W3CDTF">2016-03-29T09:00:26Z</dcterms:created>
  <dcterms:modified xsi:type="dcterms:W3CDTF">2016-04-06T02:35:15Z</dcterms:modified>
</cp:coreProperties>
</file>