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1" d="100"/>
          <a:sy n="81" d="100"/>
        </p:scale>
        <p:origin x="120" y="7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PE"/>
          </a:p>
        </p:txBody>
      </p:sp>
      <p:sp>
        <p:nvSpPr>
          <p:cNvPr id="4" name="Marcador de fecha 3"/>
          <p:cNvSpPr>
            <a:spLocks noGrp="1"/>
          </p:cNvSpPr>
          <p:nvPr>
            <p:ph type="dt" sz="half" idx="10"/>
          </p:nvPr>
        </p:nvSpPr>
        <p:spPr/>
        <p:txBody>
          <a:bodyPr/>
          <a:lstStyle/>
          <a:p>
            <a:fld id="{18184996-FEFA-4CC0-8C71-8E5129DA78CE}" type="datetimeFigureOut">
              <a:rPr lang="es-PE" smtClean="0"/>
              <a:t>14/04/2016</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8BF8F5E-EB6E-4B98-A7C8-ADEF97608FBE}" type="slidenum">
              <a:rPr lang="es-PE" smtClean="0"/>
              <a:t>‹Nº›</a:t>
            </a:fld>
            <a:endParaRPr lang="es-PE"/>
          </a:p>
        </p:txBody>
      </p:sp>
    </p:spTree>
    <p:extLst>
      <p:ext uri="{BB962C8B-B14F-4D97-AF65-F5344CB8AC3E}">
        <p14:creationId xmlns:p14="http://schemas.microsoft.com/office/powerpoint/2010/main" val="3600320583"/>
      </p:ext>
    </p:extLst>
  </p:cSld>
  <p:clrMapOvr>
    <a:masterClrMapping/>
  </p:clrMapOvr>
  <mc:AlternateContent xmlns:mc="http://schemas.openxmlformats.org/markup-compatibility/2006" xmlns:p14="http://schemas.microsoft.com/office/powerpoint/2010/main">
    <mc:Choice Requires="p14">
      <p:transition spd="slow" p14:dur="1500">
        <p:random/>
        <p:sndAc>
          <p:stSnd>
            <p:snd r:embed="rId1" name="whoosh.wav"/>
          </p:stSnd>
        </p:sndAc>
      </p:transition>
    </mc:Choice>
    <mc:Fallback xmlns="">
      <p:transition spd="slow">
        <p:random/>
        <p:sndAc>
          <p:stSnd>
            <p:snd r:embed="rId3" name="whoosh.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18184996-FEFA-4CC0-8C71-8E5129DA78CE}" type="datetimeFigureOut">
              <a:rPr lang="es-PE" smtClean="0"/>
              <a:t>14/04/2016</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8BF8F5E-EB6E-4B98-A7C8-ADEF97608FBE}" type="slidenum">
              <a:rPr lang="es-PE" smtClean="0"/>
              <a:t>‹Nº›</a:t>
            </a:fld>
            <a:endParaRPr lang="es-PE"/>
          </a:p>
        </p:txBody>
      </p:sp>
    </p:spTree>
    <p:extLst>
      <p:ext uri="{BB962C8B-B14F-4D97-AF65-F5344CB8AC3E}">
        <p14:creationId xmlns:p14="http://schemas.microsoft.com/office/powerpoint/2010/main" val="3495765065"/>
      </p:ext>
    </p:extLst>
  </p:cSld>
  <p:clrMapOvr>
    <a:masterClrMapping/>
  </p:clrMapOvr>
  <mc:AlternateContent xmlns:mc="http://schemas.openxmlformats.org/markup-compatibility/2006" xmlns:p14="http://schemas.microsoft.com/office/powerpoint/2010/main">
    <mc:Choice Requires="p14">
      <p:transition spd="slow" p14:dur="1500">
        <p:random/>
        <p:sndAc>
          <p:stSnd>
            <p:snd r:embed="rId1" name="whoosh.wav"/>
          </p:stSnd>
        </p:sndAc>
      </p:transition>
    </mc:Choice>
    <mc:Fallback xmlns="">
      <p:transition spd="slow">
        <p:random/>
        <p:sndAc>
          <p:stSnd>
            <p:snd r:embed="rId3" name="whoosh.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18184996-FEFA-4CC0-8C71-8E5129DA78CE}" type="datetimeFigureOut">
              <a:rPr lang="es-PE" smtClean="0"/>
              <a:t>14/04/2016</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8BF8F5E-EB6E-4B98-A7C8-ADEF97608FBE}" type="slidenum">
              <a:rPr lang="es-PE" smtClean="0"/>
              <a:t>‹Nº›</a:t>
            </a:fld>
            <a:endParaRPr lang="es-PE"/>
          </a:p>
        </p:txBody>
      </p:sp>
    </p:spTree>
    <p:extLst>
      <p:ext uri="{BB962C8B-B14F-4D97-AF65-F5344CB8AC3E}">
        <p14:creationId xmlns:p14="http://schemas.microsoft.com/office/powerpoint/2010/main" val="2798103910"/>
      </p:ext>
    </p:extLst>
  </p:cSld>
  <p:clrMapOvr>
    <a:masterClrMapping/>
  </p:clrMapOvr>
  <mc:AlternateContent xmlns:mc="http://schemas.openxmlformats.org/markup-compatibility/2006" xmlns:p14="http://schemas.microsoft.com/office/powerpoint/2010/main">
    <mc:Choice Requires="p14">
      <p:transition spd="slow" p14:dur="1500">
        <p:random/>
        <p:sndAc>
          <p:stSnd>
            <p:snd r:embed="rId1" name="whoosh.wav"/>
          </p:stSnd>
        </p:sndAc>
      </p:transition>
    </mc:Choice>
    <mc:Fallback xmlns="">
      <p:transition spd="slow">
        <p:random/>
        <p:sndAc>
          <p:stSnd>
            <p:snd r:embed="rId3" name="whoosh.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18184996-FEFA-4CC0-8C71-8E5129DA78CE}" type="datetimeFigureOut">
              <a:rPr lang="es-PE" smtClean="0"/>
              <a:t>14/04/2016</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8BF8F5E-EB6E-4B98-A7C8-ADEF97608FBE}" type="slidenum">
              <a:rPr lang="es-PE" smtClean="0"/>
              <a:t>‹Nº›</a:t>
            </a:fld>
            <a:endParaRPr lang="es-PE"/>
          </a:p>
        </p:txBody>
      </p:sp>
    </p:spTree>
    <p:extLst>
      <p:ext uri="{BB962C8B-B14F-4D97-AF65-F5344CB8AC3E}">
        <p14:creationId xmlns:p14="http://schemas.microsoft.com/office/powerpoint/2010/main" val="1201174811"/>
      </p:ext>
    </p:extLst>
  </p:cSld>
  <p:clrMapOvr>
    <a:masterClrMapping/>
  </p:clrMapOvr>
  <mc:AlternateContent xmlns:mc="http://schemas.openxmlformats.org/markup-compatibility/2006" xmlns:p14="http://schemas.microsoft.com/office/powerpoint/2010/main">
    <mc:Choice Requires="p14">
      <p:transition spd="slow" p14:dur="1500">
        <p:random/>
        <p:sndAc>
          <p:stSnd>
            <p:snd r:embed="rId1" name="whoosh.wav"/>
          </p:stSnd>
        </p:sndAc>
      </p:transition>
    </mc:Choice>
    <mc:Fallback xmlns="">
      <p:transition spd="slow">
        <p:random/>
        <p:sndAc>
          <p:stSnd>
            <p:snd r:embed="rId3" name="whoosh.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18184996-FEFA-4CC0-8C71-8E5129DA78CE}" type="datetimeFigureOut">
              <a:rPr lang="es-PE" smtClean="0"/>
              <a:t>14/04/2016</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8BF8F5E-EB6E-4B98-A7C8-ADEF97608FBE}" type="slidenum">
              <a:rPr lang="es-PE" smtClean="0"/>
              <a:t>‹Nº›</a:t>
            </a:fld>
            <a:endParaRPr lang="es-PE"/>
          </a:p>
        </p:txBody>
      </p:sp>
    </p:spTree>
    <p:extLst>
      <p:ext uri="{BB962C8B-B14F-4D97-AF65-F5344CB8AC3E}">
        <p14:creationId xmlns:p14="http://schemas.microsoft.com/office/powerpoint/2010/main" val="3120619931"/>
      </p:ext>
    </p:extLst>
  </p:cSld>
  <p:clrMapOvr>
    <a:masterClrMapping/>
  </p:clrMapOvr>
  <mc:AlternateContent xmlns:mc="http://schemas.openxmlformats.org/markup-compatibility/2006" xmlns:p14="http://schemas.microsoft.com/office/powerpoint/2010/main">
    <mc:Choice Requires="p14">
      <p:transition spd="slow" p14:dur="1500">
        <p:random/>
        <p:sndAc>
          <p:stSnd>
            <p:snd r:embed="rId1" name="whoosh.wav"/>
          </p:stSnd>
        </p:sndAc>
      </p:transition>
    </mc:Choice>
    <mc:Fallback xmlns="">
      <p:transition spd="slow">
        <p:random/>
        <p:sndAc>
          <p:stSnd>
            <p:snd r:embed="rId3" name="whoosh.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18184996-FEFA-4CC0-8C71-8E5129DA78CE}" type="datetimeFigureOut">
              <a:rPr lang="es-PE" smtClean="0"/>
              <a:t>14/04/2016</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C8BF8F5E-EB6E-4B98-A7C8-ADEF97608FBE}" type="slidenum">
              <a:rPr lang="es-PE" smtClean="0"/>
              <a:t>‹Nº›</a:t>
            </a:fld>
            <a:endParaRPr lang="es-PE"/>
          </a:p>
        </p:txBody>
      </p:sp>
    </p:spTree>
    <p:extLst>
      <p:ext uri="{BB962C8B-B14F-4D97-AF65-F5344CB8AC3E}">
        <p14:creationId xmlns:p14="http://schemas.microsoft.com/office/powerpoint/2010/main" val="2253161260"/>
      </p:ext>
    </p:extLst>
  </p:cSld>
  <p:clrMapOvr>
    <a:masterClrMapping/>
  </p:clrMapOvr>
  <mc:AlternateContent xmlns:mc="http://schemas.openxmlformats.org/markup-compatibility/2006" xmlns:p14="http://schemas.microsoft.com/office/powerpoint/2010/main">
    <mc:Choice Requires="p14">
      <p:transition spd="slow" p14:dur="1500">
        <p:random/>
        <p:sndAc>
          <p:stSnd>
            <p:snd r:embed="rId1" name="whoosh.wav"/>
          </p:stSnd>
        </p:sndAc>
      </p:transition>
    </mc:Choice>
    <mc:Fallback xmlns="">
      <p:transition spd="slow">
        <p:random/>
        <p:sndAc>
          <p:stSnd>
            <p:snd r:embed="rId3" name="whoosh.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18184996-FEFA-4CC0-8C71-8E5129DA78CE}" type="datetimeFigureOut">
              <a:rPr lang="es-PE" smtClean="0"/>
              <a:t>14/04/2016</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C8BF8F5E-EB6E-4B98-A7C8-ADEF97608FBE}" type="slidenum">
              <a:rPr lang="es-PE" smtClean="0"/>
              <a:t>‹Nº›</a:t>
            </a:fld>
            <a:endParaRPr lang="es-PE"/>
          </a:p>
        </p:txBody>
      </p:sp>
    </p:spTree>
    <p:extLst>
      <p:ext uri="{BB962C8B-B14F-4D97-AF65-F5344CB8AC3E}">
        <p14:creationId xmlns:p14="http://schemas.microsoft.com/office/powerpoint/2010/main" val="734608973"/>
      </p:ext>
    </p:extLst>
  </p:cSld>
  <p:clrMapOvr>
    <a:masterClrMapping/>
  </p:clrMapOvr>
  <mc:AlternateContent xmlns:mc="http://schemas.openxmlformats.org/markup-compatibility/2006" xmlns:p14="http://schemas.microsoft.com/office/powerpoint/2010/main">
    <mc:Choice Requires="p14">
      <p:transition spd="slow" p14:dur="1500">
        <p:random/>
        <p:sndAc>
          <p:stSnd>
            <p:snd r:embed="rId1" name="whoosh.wav"/>
          </p:stSnd>
        </p:sndAc>
      </p:transition>
    </mc:Choice>
    <mc:Fallback xmlns="">
      <p:transition spd="slow">
        <p:random/>
        <p:sndAc>
          <p:stSnd>
            <p:snd r:embed="rId3" name="whoosh.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18184996-FEFA-4CC0-8C71-8E5129DA78CE}" type="datetimeFigureOut">
              <a:rPr lang="es-PE" smtClean="0"/>
              <a:t>14/04/2016</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C8BF8F5E-EB6E-4B98-A7C8-ADEF97608FBE}" type="slidenum">
              <a:rPr lang="es-PE" smtClean="0"/>
              <a:t>‹Nº›</a:t>
            </a:fld>
            <a:endParaRPr lang="es-PE"/>
          </a:p>
        </p:txBody>
      </p:sp>
    </p:spTree>
    <p:extLst>
      <p:ext uri="{BB962C8B-B14F-4D97-AF65-F5344CB8AC3E}">
        <p14:creationId xmlns:p14="http://schemas.microsoft.com/office/powerpoint/2010/main" val="1669625177"/>
      </p:ext>
    </p:extLst>
  </p:cSld>
  <p:clrMapOvr>
    <a:masterClrMapping/>
  </p:clrMapOvr>
  <mc:AlternateContent xmlns:mc="http://schemas.openxmlformats.org/markup-compatibility/2006" xmlns:p14="http://schemas.microsoft.com/office/powerpoint/2010/main">
    <mc:Choice Requires="p14">
      <p:transition spd="slow" p14:dur="1500">
        <p:random/>
        <p:sndAc>
          <p:stSnd>
            <p:snd r:embed="rId1" name="whoosh.wav"/>
          </p:stSnd>
        </p:sndAc>
      </p:transition>
    </mc:Choice>
    <mc:Fallback xmlns="">
      <p:transition spd="slow">
        <p:random/>
        <p:sndAc>
          <p:stSnd>
            <p:snd r:embed="rId3" name="whoosh.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8184996-FEFA-4CC0-8C71-8E5129DA78CE}" type="datetimeFigureOut">
              <a:rPr lang="es-PE" smtClean="0"/>
              <a:t>14/04/2016</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C8BF8F5E-EB6E-4B98-A7C8-ADEF97608FBE}" type="slidenum">
              <a:rPr lang="es-PE" smtClean="0"/>
              <a:t>‹Nº›</a:t>
            </a:fld>
            <a:endParaRPr lang="es-PE"/>
          </a:p>
        </p:txBody>
      </p:sp>
    </p:spTree>
    <p:extLst>
      <p:ext uri="{BB962C8B-B14F-4D97-AF65-F5344CB8AC3E}">
        <p14:creationId xmlns:p14="http://schemas.microsoft.com/office/powerpoint/2010/main" val="66395746"/>
      </p:ext>
    </p:extLst>
  </p:cSld>
  <p:clrMapOvr>
    <a:masterClrMapping/>
  </p:clrMapOvr>
  <mc:AlternateContent xmlns:mc="http://schemas.openxmlformats.org/markup-compatibility/2006" xmlns:p14="http://schemas.microsoft.com/office/powerpoint/2010/main">
    <mc:Choice Requires="p14">
      <p:transition spd="slow" p14:dur="1500">
        <p:random/>
        <p:sndAc>
          <p:stSnd>
            <p:snd r:embed="rId1" name="whoosh.wav"/>
          </p:stSnd>
        </p:sndAc>
      </p:transition>
    </mc:Choice>
    <mc:Fallback xmlns="">
      <p:transition spd="slow">
        <p:random/>
        <p:sndAc>
          <p:stSnd>
            <p:snd r:embed="rId3" name="whoosh.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18184996-FEFA-4CC0-8C71-8E5129DA78CE}" type="datetimeFigureOut">
              <a:rPr lang="es-PE" smtClean="0"/>
              <a:t>14/04/2016</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C8BF8F5E-EB6E-4B98-A7C8-ADEF97608FBE}" type="slidenum">
              <a:rPr lang="es-PE" smtClean="0"/>
              <a:t>‹Nº›</a:t>
            </a:fld>
            <a:endParaRPr lang="es-PE"/>
          </a:p>
        </p:txBody>
      </p:sp>
    </p:spTree>
    <p:extLst>
      <p:ext uri="{BB962C8B-B14F-4D97-AF65-F5344CB8AC3E}">
        <p14:creationId xmlns:p14="http://schemas.microsoft.com/office/powerpoint/2010/main" val="2663585467"/>
      </p:ext>
    </p:extLst>
  </p:cSld>
  <p:clrMapOvr>
    <a:masterClrMapping/>
  </p:clrMapOvr>
  <mc:AlternateContent xmlns:mc="http://schemas.openxmlformats.org/markup-compatibility/2006" xmlns:p14="http://schemas.microsoft.com/office/powerpoint/2010/main">
    <mc:Choice Requires="p14">
      <p:transition spd="slow" p14:dur="1500">
        <p:random/>
        <p:sndAc>
          <p:stSnd>
            <p:snd r:embed="rId1" name="whoosh.wav"/>
          </p:stSnd>
        </p:sndAc>
      </p:transition>
    </mc:Choice>
    <mc:Fallback xmlns="">
      <p:transition spd="slow">
        <p:random/>
        <p:sndAc>
          <p:stSnd>
            <p:snd r:embed="rId3" name="whoosh.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18184996-FEFA-4CC0-8C71-8E5129DA78CE}" type="datetimeFigureOut">
              <a:rPr lang="es-PE" smtClean="0"/>
              <a:t>14/04/2016</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C8BF8F5E-EB6E-4B98-A7C8-ADEF97608FBE}" type="slidenum">
              <a:rPr lang="es-PE" smtClean="0"/>
              <a:t>‹Nº›</a:t>
            </a:fld>
            <a:endParaRPr lang="es-PE"/>
          </a:p>
        </p:txBody>
      </p:sp>
    </p:spTree>
    <p:extLst>
      <p:ext uri="{BB962C8B-B14F-4D97-AF65-F5344CB8AC3E}">
        <p14:creationId xmlns:p14="http://schemas.microsoft.com/office/powerpoint/2010/main" val="1978149452"/>
      </p:ext>
    </p:extLst>
  </p:cSld>
  <p:clrMapOvr>
    <a:masterClrMapping/>
  </p:clrMapOvr>
  <mc:AlternateContent xmlns:mc="http://schemas.openxmlformats.org/markup-compatibility/2006" xmlns:p14="http://schemas.microsoft.com/office/powerpoint/2010/main">
    <mc:Choice Requires="p14">
      <p:transition spd="slow" p14:dur="1500">
        <p:random/>
        <p:sndAc>
          <p:stSnd>
            <p:snd r:embed="rId1" name="whoosh.wav"/>
          </p:stSnd>
        </p:sndAc>
      </p:transition>
    </mc:Choice>
    <mc:Fallback xmlns="">
      <p:transition spd="slow">
        <p:random/>
        <p:sndAc>
          <p:stSnd>
            <p:snd r:embed="rId3" name="whoosh.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audio" Target="../media/audio1.wav"/></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184996-FEFA-4CC0-8C71-8E5129DA78CE}" type="datetimeFigureOut">
              <a:rPr lang="es-PE" smtClean="0"/>
              <a:t>14/04/2016</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BF8F5E-EB6E-4B98-A7C8-ADEF97608FBE}" type="slidenum">
              <a:rPr lang="es-PE" smtClean="0"/>
              <a:t>‹Nº›</a:t>
            </a:fld>
            <a:endParaRPr lang="es-PE"/>
          </a:p>
        </p:txBody>
      </p:sp>
    </p:spTree>
    <p:extLst>
      <p:ext uri="{BB962C8B-B14F-4D97-AF65-F5344CB8AC3E}">
        <p14:creationId xmlns:p14="http://schemas.microsoft.com/office/powerpoint/2010/main" val="4221487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random/>
        <p:sndAc>
          <p:stSnd>
            <p:snd r:embed="rId13" name="whoosh.wav"/>
          </p:stSnd>
        </p:sndAc>
      </p:transition>
    </mc:Choice>
    <mc:Fallback xmlns="">
      <p:transition spd="slow">
        <p:random/>
        <p:sndAc>
          <p:stSnd>
            <p:snd r:embed="rId14" name="whoosh.wav"/>
          </p:stSnd>
        </p:sndAc>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1.xml"/><Relationship Id="rId5" Type="http://schemas.openxmlformats.org/officeDocument/2006/relationships/audio" Target="../media/audio1.wav"/><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PE" dirty="0"/>
              <a:t>Arquitectura Orientada a </a:t>
            </a:r>
            <a:r>
              <a:rPr lang="es-PE" dirty="0" smtClean="0"/>
              <a:t>Servicios</a:t>
            </a:r>
            <a:endParaRPr lang="es-PE" dirty="0"/>
          </a:p>
        </p:txBody>
      </p:sp>
      <p:sp>
        <p:nvSpPr>
          <p:cNvPr id="3" name="Subtítulo 2"/>
          <p:cNvSpPr>
            <a:spLocks noGrp="1"/>
          </p:cNvSpPr>
          <p:nvPr>
            <p:ph type="subTitle" idx="1"/>
          </p:nvPr>
        </p:nvSpPr>
        <p:spPr/>
        <p:txBody>
          <a:bodyPr/>
          <a:lstStyle/>
          <a:p>
            <a:pPr algn="r"/>
            <a:endParaRPr lang="es-PE" dirty="0"/>
          </a:p>
          <a:p>
            <a:pPr algn="r"/>
            <a:r>
              <a:rPr lang="es-PE" dirty="0"/>
              <a:t>				Miguel Farfán Aparicio</a:t>
            </a:r>
          </a:p>
          <a:p>
            <a:pPr algn="r"/>
            <a:r>
              <a:rPr lang="es-PE" dirty="0"/>
              <a:t>				Junior Ramos Pio</a:t>
            </a:r>
          </a:p>
          <a:p>
            <a:endParaRPr lang="es-PE"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283" y="4195480"/>
            <a:ext cx="6076081" cy="1955938"/>
          </a:xfrm>
          <a:prstGeom prst="rect">
            <a:avLst/>
          </a:prstGeom>
        </p:spPr>
      </p:pic>
      <p:pic>
        <p:nvPicPr>
          <p:cNvPr id="5" name="Imagen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68000" y="1"/>
            <a:ext cx="1596736" cy="1596736"/>
          </a:xfrm>
          <a:prstGeom prst="rect">
            <a:avLst/>
          </a:prstGeom>
        </p:spPr>
      </p:pic>
    </p:spTree>
    <p:extLst>
      <p:ext uri="{BB962C8B-B14F-4D97-AF65-F5344CB8AC3E}">
        <p14:creationId xmlns:p14="http://schemas.microsoft.com/office/powerpoint/2010/main" val="401104222"/>
      </p:ext>
    </p:extLst>
  </p:cSld>
  <p:clrMapOvr>
    <a:masterClrMapping/>
  </p:clrMapOvr>
  <mc:AlternateContent xmlns:mc="http://schemas.openxmlformats.org/markup-compatibility/2006" xmlns:p14="http://schemas.microsoft.com/office/powerpoint/2010/main">
    <mc:Choice Requires="p14">
      <p:transition spd="slow" p14:dur="1500">
        <p:random/>
        <p:sndAc>
          <p:stSnd>
            <p:snd r:embed="rId2" name="whoosh.wav"/>
          </p:stSnd>
        </p:sndAc>
      </p:transition>
    </mc:Choice>
    <mc:Fallback xmlns="">
      <p:transition spd="slow">
        <p:random/>
        <p:sndAc>
          <p:stSnd>
            <p:snd r:embed="rId5" name="whoosh.wav"/>
          </p:stSnd>
        </p:sndAc>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SOA y los Servicios </a:t>
            </a:r>
            <a:r>
              <a:rPr lang="es-PE" dirty="0" smtClean="0"/>
              <a:t>Web</a:t>
            </a:r>
            <a:endParaRPr lang="es-PE" dirty="0"/>
          </a:p>
        </p:txBody>
      </p:sp>
      <p:sp>
        <p:nvSpPr>
          <p:cNvPr id="3" name="Marcador de contenido 2"/>
          <p:cNvSpPr>
            <a:spLocks noGrp="1"/>
          </p:cNvSpPr>
          <p:nvPr>
            <p:ph idx="1"/>
          </p:nvPr>
        </p:nvSpPr>
        <p:spPr/>
        <p:txBody>
          <a:bodyPr/>
          <a:lstStyle/>
          <a:p>
            <a:pPr algn="just"/>
            <a:r>
              <a:rPr lang="es-PE" dirty="0"/>
              <a:t>Hay que tener cuidado cuando se manejan estos términos y no confundirlos. Web </a:t>
            </a:r>
            <a:r>
              <a:rPr lang="es-PE" dirty="0" err="1"/>
              <a:t>Services</a:t>
            </a:r>
            <a:r>
              <a:rPr lang="es-PE" dirty="0"/>
              <a:t> (WS) engloba varias tecnologías, incluyendo XML, SOAP, WSDL, UDDI…los cuales permiten construir soluciones de programación para mensajes específicos y para problemas de integración de aplicaciones.</a:t>
            </a:r>
          </a:p>
          <a:p>
            <a:pPr marL="0" indent="0" algn="just">
              <a:buNone/>
            </a:pPr>
            <a:r>
              <a:rPr lang="es-PE" dirty="0"/>
              <a:t> </a:t>
            </a:r>
          </a:p>
          <a:p>
            <a:pPr algn="just"/>
            <a:r>
              <a:rPr lang="es-PE" dirty="0"/>
              <a:t>En cambio SOA es una arquitectura de aplicación en la cual todas las funciones están definidas como servicios independientes con interfaces </a:t>
            </a:r>
            <a:r>
              <a:rPr lang="es-PE" dirty="0" err="1"/>
              <a:t>invocables</a:t>
            </a:r>
            <a:r>
              <a:rPr lang="es-PE" dirty="0"/>
              <a:t> que pueden ser llamados en secuencias bien definidas para formar los procesos de negocio.</a:t>
            </a:r>
          </a:p>
          <a:p>
            <a:endParaRPr lang="es-PE" dirty="0"/>
          </a:p>
        </p:txBody>
      </p:sp>
    </p:spTree>
    <p:extLst>
      <p:ext uri="{BB962C8B-B14F-4D97-AF65-F5344CB8AC3E}">
        <p14:creationId xmlns:p14="http://schemas.microsoft.com/office/powerpoint/2010/main" val="4055967277"/>
      </p:ext>
    </p:extLst>
  </p:cSld>
  <p:clrMapOvr>
    <a:masterClrMapping/>
  </p:clrMapOvr>
  <mc:AlternateContent xmlns:mc="http://schemas.openxmlformats.org/markup-compatibility/2006" xmlns:p14="http://schemas.microsoft.com/office/powerpoint/2010/main">
    <mc:Choice Requires="p14">
      <p:transition spd="slow" p14:dur="1500">
        <p:random/>
        <p:sndAc>
          <p:stSnd>
            <p:snd r:embed="rId2" name="whoosh.wav"/>
          </p:stSnd>
        </p:sndAc>
      </p:transition>
    </mc:Choice>
    <mc:Fallback xmlns="">
      <p:transition spd="slow">
        <p:random/>
        <p:sndAc>
          <p:stSnd>
            <p:snd r:embed="rId3" name="whoosh.wav"/>
          </p:stSnd>
        </p:sndAc>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SOA Y LOS SERVICIOS WEB</a:t>
            </a:r>
            <a:endParaRPr lang="es-PE" dirty="0"/>
          </a:p>
        </p:txBody>
      </p:sp>
      <p:pic>
        <p:nvPicPr>
          <p:cNvPr id="4" name="Imagen 3"/>
          <p:cNvPicPr/>
          <p:nvPr/>
        </p:nvPicPr>
        <p:blipFill rotWithShape="1">
          <a:blip r:embed="rId3"/>
          <a:srcRect l="19971" t="27117" r="15653" b="24140"/>
          <a:stretch/>
        </p:blipFill>
        <p:spPr bwMode="auto">
          <a:xfrm>
            <a:off x="1323975" y="1690688"/>
            <a:ext cx="9544050" cy="4511676"/>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94294508"/>
      </p:ext>
    </p:extLst>
  </p:cSld>
  <p:clrMapOvr>
    <a:masterClrMapping/>
  </p:clrMapOvr>
  <mc:AlternateContent xmlns:mc="http://schemas.openxmlformats.org/markup-compatibility/2006" xmlns:p14="http://schemas.microsoft.com/office/powerpoint/2010/main">
    <mc:Choice Requires="p14">
      <p:transition spd="slow" p14:dur="1500">
        <p:random/>
        <p:sndAc>
          <p:stSnd>
            <p:snd r:embed="rId2" name="whoosh.wav"/>
          </p:stSnd>
        </p:sndAc>
      </p:transition>
    </mc:Choice>
    <mc:Fallback xmlns="">
      <p:transition spd="slow">
        <p:random/>
        <p:sndAc>
          <p:stSnd>
            <p:snd r:embed="rId4" name="whoosh.wav"/>
          </p:stSnd>
        </p:sndAc>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CREAR UN AMBIENTE SOA</a:t>
            </a:r>
            <a:endParaRPr lang="es-PE" dirty="0"/>
          </a:p>
        </p:txBody>
      </p:sp>
      <p:sp>
        <p:nvSpPr>
          <p:cNvPr id="3" name="Marcador de contenido 2"/>
          <p:cNvSpPr>
            <a:spLocks noGrp="1"/>
          </p:cNvSpPr>
          <p:nvPr>
            <p:ph idx="1"/>
          </p:nvPr>
        </p:nvSpPr>
        <p:spPr/>
        <p:txBody>
          <a:bodyPr>
            <a:normAutofit/>
          </a:bodyPr>
          <a:lstStyle/>
          <a:p>
            <a:pPr marL="0" indent="0">
              <a:buNone/>
            </a:pPr>
            <a:r>
              <a:rPr lang="es-PE" dirty="0"/>
              <a:t>El desarrollo de un ambiente SOA involucra un número de pasos. El primer paso es asegurar que todo el software nuevo que se instale sea compatible con SOA. El segundo paso es identificar las funciones dentro de los sistemas </a:t>
            </a:r>
            <a:r>
              <a:rPr lang="es-PE" dirty="0" err="1"/>
              <a:t>legacy</a:t>
            </a:r>
            <a:r>
              <a:rPr lang="es-PE" dirty="0"/>
              <a:t> que desean integrar y publicarlas como servicios. Por supuesto, esto no es tan fácil como suena. El desarrollo de estos servicios puede requerir de perfiles que no existen en la empresa. Y las herramientas necesarias para examinar los desarrollos y las etapas de despliegue pueden venir de diferentes proveedores, cada uno con su propia instalación, entrenamiento y temas de comunicación. </a:t>
            </a:r>
          </a:p>
          <a:p>
            <a:endParaRPr lang="es-PE" dirty="0"/>
          </a:p>
          <a:p>
            <a:endParaRPr lang="es-PE" dirty="0"/>
          </a:p>
        </p:txBody>
      </p:sp>
    </p:spTree>
    <p:extLst>
      <p:ext uri="{BB962C8B-B14F-4D97-AF65-F5344CB8AC3E}">
        <p14:creationId xmlns:p14="http://schemas.microsoft.com/office/powerpoint/2010/main" val="2499305481"/>
      </p:ext>
    </p:extLst>
  </p:cSld>
  <p:clrMapOvr>
    <a:masterClrMapping/>
  </p:clrMapOvr>
  <mc:AlternateContent xmlns:mc="http://schemas.openxmlformats.org/markup-compatibility/2006" xmlns:p14="http://schemas.microsoft.com/office/powerpoint/2010/main">
    <mc:Choice Requires="p14">
      <p:transition spd="slow" p14:dur="1500">
        <p:random/>
        <p:sndAc>
          <p:stSnd>
            <p:snd r:embed="rId2" name="whoosh.wav"/>
          </p:stSnd>
        </p:sndAc>
      </p:transition>
    </mc:Choice>
    <mc:Fallback xmlns="">
      <p:transition spd="slow">
        <p:random/>
        <p:sndAc>
          <p:stSnd>
            <p:snd r:embed="rId3" name="whoosh.wav"/>
          </p:stSnd>
        </p:sndAc>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Desarrollo de Aplicaciones Orientadas a Servicios </a:t>
            </a:r>
          </a:p>
        </p:txBody>
      </p:sp>
      <p:sp>
        <p:nvSpPr>
          <p:cNvPr id="3" name="Marcador de contenido 2"/>
          <p:cNvSpPr>
            <a:spLocks noGrp="1"/>
          </p:cNvSpPr>
          <p:nvPr>
            <p:ph idx="1"/>
          </p:nvPr>
        </p:nvSpPr>
        <p:spPr/>
        <p:txBody>
          <a:bodyPr>
            <a:normAutofit/>
          </a:bodyPr>
          <a:lstStyle/>
          <a:p>
            <a:pPr marL="0" indent="0" algn="just">
              <a:buNone/>
            </a:pPr>
            <a:r>
              <a:rPr lang="es-PE" dirty="0"/>
              <a:t>(SODA) está diseñado para vencer muchos de los problemas de lenguajes de software inherentes en los sistemas </a:t>
            </a:r>
            <a:r>
              <a:rPr lang="es-PE" dirty="0" err="1"/>
              <a:t>legacy</a:t>
            </a:r>
            <a:r>
              <a:rPr lang="es-PE" dirty="0"/>
              <a:t>. SODA permite reutilizar aplicaciones existentes y proveer un camino para construir nuevas, basadas en estándares, con </a:t>
            </a:r>
            <a:r>
              <a:rPr lang="es-PE" dirty="0" err="1"/>
              <a:t>interfases</a:t>
            </a:r>
            <a:r>
              <a:rPr lang="es-PE" dirty="0"/>
              <a:t> </a:t>
            </a:r>
            <a:r>
              <a:rPr lang="es-PE" dirty="0" smtClean="0"/>
              <a:t>flexibles. Esta </a:t>
            </a:r>
            <a:r>
              <a:rPr lang="es-PE" dirty="0"/>
              <a:t>adopción habilita un alto nivel de abstracción tecnológica. Es decir, SODA encapsula y abstrae tecnologías tales como bases de datos, J2EE, .NET y CORBA de modo que los desarrolladores no afronten la complejidad técnica de la interacción con aplicaciones heterogéneas y sistemas de infraestructura. SODA así reduce significativamente el esfuerzo requerido para traducir nuevos desafíos de negocios dentro de aplicaciones funcionales.</a:t>
            </a:r>
          </a:p>
          <a:p>
            <a:pPr marL="0" indent="0">
              <a:buNone/>
            </a:pPr>
            <a:endParaRPr lang="es-PE" dirty="0"/>
          </a:p>
        </p:txBody>
      </p:sp>
    </p:spTree>
    <p:extLst>
      <p:ext uri="{BB962C8B-B14F-4D97-AF65-F5344CB8AC3E}">
        <p14:creationId xmlns:p14="http://schemas.microsoft.com/office/powerpoint/2010/main" val="2585185836"/>
      </p:ext>
    </p:extLst>
  </p:cSld>
  <p:clrMapOvr>
    <a:masterClrMapping/>
  </p:clrMapOvr>
  <mc:AlternateContent xmlns:mc="http://schemas.openxmlformats.org/markup-compatibility/2006" xmlns:p14="http://schemas.microsoft.com/office/powerpoint/2010/main">
    <mc:Choice Requires="p14">
      <p:transition spd="slow" p14:dur="1500">
        <p:random/>
        <p:sndAc>
          <p:stSnd>
            <p:snd r:embed="rId2" name="whoosh.wav"/>
          </p:stSnd>
        </p:sndAc>
      </p:transition>
    </mc:Choice>
    <mc:Fallback xmlns="">
      <p:transition spd="slow">
        <p:random/>
        <p:sndAc>
          <p:stSnd>
            <p:snd r:embed="rId3" name="whoosh.wav"/>
          </p:stSnd>
        </p:sndAc>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FASES DE ADOPCION DEL SOA</a:t>
            </a:r>
            <a:endParaRPr lang="es-PE" dirty="0"/>
          </a:p>
        </p:txBody>
      </p:sp>
      <p:pic>
        <p:nvPicPr>
          <p:cNvPr id="4" name="Imagen 3"/>
          <p:cNvPicPr/>
          <p:nvPr/>
        </p:nvPicPr>
        <p:blipFill rotWithShape="1">
          <a:blip r:embed="rId3">
            <a:extLst>
              <a:ext uri="{28A0092B-C50C-407E-A947-70E740481C1C}">
                <a14:useLocalDpi xmlns:a14="http://schemas.microsoft.com/office/drawing/2010/main" val="0"/>
              </a:ext>
            </a:extLst>
          </a:blip>
          <a:srcRect l="11289" t="22167" r="2986" b="17631"/>
          <a:stretch/>
        </p:blipFill>
        <p:spPr bwMode="auto">
          <a:xfrm>
            <a:off x="1024254" y="1543368"/>
            <a:ext cx="10100945" cy="4628832"/>
          </a:xfrm>
          <a:prstGeom prst="rect">
            <a:avLst/>
          </a:prstGeom>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32487583"/>
      </p:ext>
    </p:extLst>
  </p:cSld>
  <p:clrMapOvr>
    <a:masterClrMapping/>
  </p:clrMapOvr>
  <mc:AlternateContent xmlns:mc="http://schemas.openxmlformats.org/markup-compatibility/2006" xmlns:p14="http://schemas.microsoft.com/office/powerpoint/2010/main">
    <mc:Choice Requires="p14">
      <p:transition spd="slow" p14:dur="1500">
        <p:random/>
        <p:sndAc>
          <p:stSnd>
            <p:snd r:embed="rId2" name="whoosh.wav"/>
          </p:stSnd>
        </p:sndAc>
      </p:transition>
    </mc:Choice>
    <mc:Fallback xmlns="">
      <p:transition spd="slow">
        <p:random/>
        <p:sndAc>
          <p:stSnd>
            <p:snd r:embed="rId4" name="whoosh.wav"/>
          </p:stSnd>
        </p:sndAc>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Beneficios de SOA</a:t>
            </a:r>
          </a:p>
        </p:txBody>
      </p:sp>
      <p:sp>
        <p:nvSpPr>
          <p:cNvPr id="3" name="Marcador de contenido 2"/>
          <p:cNvSpPr>
            <a:spLocks noGrp="1"/>
          </p:cNvSpPr>
          <p:nvPr>
            <p:ph idx="1"/>
          </p:nvPr>
        </p:nvSpPr>
        <p:spPr/>
        <p:txBody>
          <a:bodyPr/>
          <a:lstStyle/>
          <a:p>
            <a:pPr marL="0" indent="0" algn="just">
              <a:buNone/>
            </a:pPr>
            <a:r>
              <a:rPr lang="es-PE" dirty="0"/>
              <a:t>SOA facilita la integración de los diferentes ambientes encontrados en muchas organizaciones. SOA facilita la colaboración, y compartición de información, en toda la organización y con socios externos. Al exponer los procesos de negocios, SOA ayuda a los negocios a enfocarse en las mejores formas de mejorar las operaciones. SOA provee la habilidad de apoyar un modelo de negocios que cruce las líneas de la organización. SOA realza la colaboración, facilita los procesos de negocio de punta-a-punta y mejora la efectividad operativa.</a:t>
            </a:r>
          </a:p>
          <a:p>
            <a:endParaRPr lang="es-PE" dirty="0"/>
          </a:p>
        </p:txBody>
      </p:sp>
    </p:spTree>
    <p:extLst>
      <p:ext uri="{BB962C8B-B14F-4D97-AF65-F5344CB8AC3E}">
        <p14:creationId xmlns:p14="http://schemas.microsoft.com/office/powerpoint/2010/main" val="2670389992"/>
      </p:ext>
    </p:extLst>
  </p:cSld>
  <p:clrMapOvr>
    <a:masterClrMapping/>
  </p:clrMapOvr>
  <mc:AlternateContent xmlns:mc="http://schemas.openxmlformats.org/markup-compatibility/2006" xmlns:p14="http://schemas.microsoft.com/office/powerpoint/2010/main">
    <mc:Choice Requires="p14">
      <p:transition spd="slow" p14:dur="1500">
        <p:random/>
        <p:sndAc>
          <p:stSnd>
            <p:snd r:embed="rId2" name="whoosh.wav"/>
          </p:stSnd>
        </p:sndAc>
      </p:transition>
    </mc:Choice>
    <mc:Fallback xmlns="">
      <p:transition spd="slow">
        <p:random/>
        <p:sndAc>
          <p:stSnd>
            <p:snd r:embed="rId3" name="whoosh.wav"/>
          </p:stSnd>
        </p:sndAc>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Desde el punto de vista corporativo</a:t>
            </a:r>
          </a:p>
        </p:txBody>
      </p:sp>
      <p:sp>
        <p:nvSpPr>
          <p:cNvPr id="3" name="Marcador de contenido 2"/>
          <p:cNvSpPr>
            <a:spLocks noGrp="1"/>
          </p:cNvSpPr>
          <p:nvPr>
            <p:ph idx="1"/>
          </p:nvPr>
        </p:nvSpPr>
        <p:spPr/>
        <p:txBody>
          <a:bodyPr>
            <a:normAutofit/>
          </a:bodyPr>
          <a:lstStyle/>
          <a:p>
            <a:r>
              <a:rPr lang="es-PE" dirty="0"/>
              <a:t>Mejora la toma de </a:t>
            </a:r>
            <a:r>
              <a:rPr lang="es-PE" dirty="0" smtClean="0"/>
              <a:t>decisiones</a:t>
            </a:r>
            <a:r>
              <a:rPr lang="es-PE" dirty="0"/>
              <a:t> </a:t>
            </a:r>
          </a:p>
          <a:p>
            <a:r>
              <a:rPr lang="es-PE" dirty="0"/>
              <a:t>Mejora la productividad de los </a:t>
            </a:r>
            <a:r>
              <a:rPr lang="es-PE" dirty="0" smtClean="0"/>
              <a:t>empleados</a:t>
            </a:r>
            <a:endParaRPr lang="es-PE" dirty="0"/>
          </a:p>
          <a:p>
            <a:r>
              <a:rPr lang="es-PE" dirty="0"/>
              <a:t>Se potencian las relaciones con clientes y </a:t>
            </a:r>
            <a:r>
              <a:rPr lang="es-PE" dirty="0" smtClean="0"/>
              <a:t>proveedores</a:t>
            </a:r>
            <a:endParaRPr lang="es-PE" dirty="0"/>
          </a:p>
        </p:txBody>
      </p:sp>
    </p:spTree>
    <p:extLst>
      <p:ext uri="{BB962C8B-B14F-4D97-AF65-F5344CB8AC3E}">
        <p14:creationId xmlns:p14="http://schemas.microsoft.com/office/powerpoint/2010/main" val="4106430908"/>
      </p:ext>
    </p:extLst>
  </p:cSld>
  <p:clrMapOvr>
    <a:masterClrMapping/>
  </p:clrMapOvr>
  <mc:AlternateContent xmlns:mc="http://schemas.openxmlformats.org/markup-compatibility/2006" xmlns:p14="http://schemas.microsoft.com/office/powerpoint/2010/main">
    <mc:Choice Requires="p14">
      <p:transition spd="slow" p14:dur="1500">
        <p:random/>
        <p:sndAc>
          <p:stSnd>
            <p:snd r:embed="rId2" name="whoosh.wav"/>
          </p:stSnd>
        </p:sndAc>
      </p:transition>
    </mc:Choice>
    <mc:Fallback xmlns="">
      <p:transition spd="slow">
        <p:random/>
        <p:sndAc>
          <p:stSnd>
            <p:snd r:embed="rId3" name="whoosh.wav"/>
          </p:stSnd>
        </p:sndAc>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Agilidad en el Negocio Articulada por SOA</a:t>
            </a:r>
          </a:p>
        </p:txBody>
      </p:sp>
      <p:pic>
        <p:nvPicPr>
          <p:cNvPr id="5" name="Imagen 4"/>
          <p:cNvPicPr/>
          <p:nvPr/>
        </p:nvPicPr>
        <p:blipFill rotWithShape="1">
          <a:blip r:embed="rId3">
            <a:extLst>
              <a:ext uri="{28A0092B-C50C-407E-A947-70E740481C1C}">
                <a14:useLocalDpi xmlns:a14="http://schemas.microsoft.com/office/drawing/2010/main" val="0"/>
              </a:ext>
            </a:extLst>
          </a:blip>
          <a:srcRect l="8798" t="15467" r="9836" b="2240"/>
          <a:stretch/>
        </p:blipFill>
        <p:spPr bwMode="auto">
          <a:xfrm>
            <a:off x="2552065" y="1395095"/>
            <a:ext cx="7087870" cy="5096510"/>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56400138"/>
      </p:ext>
    </p:extLst>
  </p:cSld>
  <p:clrMapOvr>
    <a:masterClrMapping/>
  </p:clrMapOvr>
  <mc:AlternateContent xmlns:mc="http://schemas.openxmlformats.org/markup-compatibility/2006" xmlns:p14="http://schemas.microsoft.com/office/powerpoint/2010/main">
    <mc:Choice Requires="p14">
      <p:transition spd="slow" p14:dur="1500">
        <p:random/>
        <p:sndAc>
          <p:stSnd>
            <p:snd r:embed="rId2" name="whoosh.wav"/>
          </p:stSnd>
        </p:sndAc>
      </p:transition>
    </mc:Choice>
    <mc:Fallback xmlns="">
      <p:transition spd="slow">
        <p:random/>
        <p:sndAc>
          <p:stSnd>
            <p:snd r:embed="rId4" name="whoosh.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dirty="0"/>
              <a:t>Desde el punto de vista de los departamentos de </a:t>
            </a:r>
            <a:r>
              <a:rPr lang="es-PE" dirty="0" smtClean="0"/>
              <a:t>TI</a:t>
            </a:r>
            <a:r>
              <a:rPr lang="es-PE" dirty="0"/>
              <a:t/>
            </a:r>
            <a:br>
              <a:rPr lang="es-PE" dirty="0"/>
            </a:br>
            <a:endParaRPr lang="es-PE" dirty="0"/>
          </a:p>
        </p:txBody>
      </p:sp>
      <p:sp>
        <p:nvSpPr>
          <p:cNvPr id="3" name="Marcador de contenido 2"/>
          <p:cNvSpPr>
            <a:spLocks noGrp="1"/>
          </p:cNvSpPr>
          <p:nvPr>
            <p:ph idx="1"/>
          </p:nvPr>
        </p:nvSpPr>
        <p:spPr/>
        <p:txBody>
          <a:bodyPr>
            <a:normAutofit/>
          </a:bodyPr>
          <a:lstStyle/>
          <a:p>
            <a:r>
              <a:rPr lang="es-PE" dirty="0"/>
              <a:t>Aplicaciones más productivas y </a:t>
            </a:r>
            <a:r>
              <a:rPr lang="es-PE" dirty="0" smtClean="0"/>
              <a:t>flexibles</a:t>
            </a:r>
            <a:r>
              <a:rPr lang="es-PE" dirty="0"/>
              <a:t> </a:t>
            </a:r>
          </a:p>
          <a:p>
            <a:r>
              <a:rPr lang="es-PE" dirty="0"/>
              <a:t>Desarrollo de aplicaciones más rápido y </a:t>
            </a:r>
            <a:r>
              <a:rPr lang="es-PE" dirty="0" smtClean="0"/>
              <a:t>económico</a:t>
            </a:r>
          </a:p>
          <a:p>
            <a:r>
              <a:rPr lang="es-PE" dirty="0" smtClean="0"/>
              <a:t>Aplicaciones </a:t>
            </a:r>
            <a:r>
              <a:rPr lang="es-PE" dirty="0"/>
              <a:t>más seguras y </a:t>
            </a:r>
            <a:r>
              <a:rPr lang="es-PE" dirty="0" smtClean="0"/>
              <a:t>manejables</a:t>
            </a:r>
            <a:r>
              <a:rPr lang="es-PE" dirty="0"/>
              <a:t> </a:t>
            </a:r>
          </a:p>
          <a:p>
            <a:r>
              <a:rPr lang="es-PE" dirty="0"/>
              <a:t>Minimización del riesgo de tiempo de inactividad o pérdidas de </a:t>
            </a:r>
            <a:r>
              <a:rPr lang="es-PE" dirty="0" smtClean="0"/>
              <a:t>datos</a:t>
            </a:r>
            <a:r>
              <a:rPr lang="es-PE" dirty="0"/>
              <a:t> </a:t>
            </a:r>
          </a:p>
          <a:p>
            <a:r>
              <a:rPr lang="es-PE" dirty="0"/>
              <a:t>Mejora de la capacidad para innovar y </a:t>
            </a:r>
            <a:r>
              <a:rPr lang="es-PE" dirty="0" smtClean="0"/>
              <a:t>diferenciarse</a:t>
            </a:r>
            <a:endParaRPr lang="es-PE" dirty="0"/>
          </a:p>
        </p:txBody>
      </p:sp>
    </p:spTree>
    <p:extLst>
      <p:ext uri="{BB962C8B-B14F-4D97-AF65-F5344CB8AC3E}">
        <p14:creationId xmlns:p14="http://schemas.microsoft.com/office/powerpoint/2010/main" val="1394340530"/>
      </p:ext>
    </p:extLst>
  </p:cSld>
  <p:clrMapOvr>
    <a:masterClrMapping/>
  </p:clrMapOvr>
  <mc:AlternateContent xmlns:mc="http://schemas.openxmlformats.org/markup-compatibility/2006" xmlns:p14="http://schemas.microsoft.com/office/powerpoint/2010/main">
    <mc:Choice Requires="p14">
      <p:transition spd="slow" p14:dur="1500">
        <p:random/>
        <p:sndAc>
          <p:stSnd>
            <p:snd r:embed="rId2" name="whoosh.wav"/>
          </p:stSnd>
        </p:sndAc>
      </p:transition>
    </mc:Choice>
    <mc:Fallback xmlns="">
      <p:transition spd="slow">
        <p:random/>
        <p:sndAc>
          <p:stSnd>
            <p:snd r:embed="rId3" name="whoosh.wav"/>
          </p:st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dirty="0"/>
              <a:t>Cómo y por qué se está implementando SOA a las organizaciones actuales</a:t>
            </a:r>
            <a:br>
              <a:rPr lang="es-PE" dirty="0"/>
            </a:br>
            <a:endParaRPr lang="es-PE" dirty="0"/>
          </a:p>
        </p:txBody>
      </p:sp>
      <p:pic>
        <p:nvPicPr>
          <p:cNvPr id="4" name="Imagen 3"/>
          <p:cNvPicPr/>
          <p:nvPr/>
        </p:nvPicPr>
        <p:blipFill rotWithShape="1">
          <a:blip r:embed="rId3">
            <a:extLst>
              <a:ext uri="{28A0092B-C50C-407E-A947-70E740481C1C}">
                <a14:useLocalDpi xmlns:a14="http://schemas.microsoft.com/office/drawing/2010/main" val="0"/>
              </a:ext>
            </a:extLst>
          </a:blip>
          <a:srcRect l="7287" t="30217" r="10609" b="17060"/>
          <a:stretch/>
        </p:blipFill>
        <p:spPr bwMode="auto">
          <a:xfrm>
            <a:off x="1176972" y="1552258"/>
            <a:ext cx="10176828" cy="509619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5233485"/>
      </p:ext>
    </p:extLst>
  </p:cSld>
  <p:clrMapOvr>
    <a:masterClrMapping/>
  </p:clrMapOvr>
  <mc:AlternateContent xmlns:mc="http://schemas.openxmlformats.org/markup-compatibility/2006" xmlns:p14="http://schemas.microsoft.com/office/powerpoint/2010/main">
    <mc:Choice Requires="p14">
      <p:transition spd="slow" p14:dur="1500">
        <p:random/>
        <p:sndAc>
          <p:stSnd>
            <p:snd r:embed="rId2" name="whoosh.wav"/>
          </p:stSnd>
        </p:sndAc>
      </p:transition>
    </mc:Choice>
    <mc:Fallback xmlns="">
      <p:transition spd="slow">
        <p:random/>
        <p:sndAc>
          <p:stSnd>
            <p:snd r:embed="rId4" name="whoosh.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INTRODUCCION</a:t>
            </a:r>
            <a:endParaRPr lang="es-PE" dirty="0"/>
          </a:p>
        </p:txBody>
      </p:sp>
      <p:sp>
        <p:nvSpPr>
          <p:cNvPr id="3" name="Marcador de contenido 2"/>
          <p:cNvSpPr>
            <a:spLocks noGrp="1"/>
          </p:cNvSpPr>
          <p:nvPr>
            <p:ph idx="1"/>
          </p:nvPr>
        </p:nvSpPr>
        <p:spPr/>
        <p:txBody>
          <a:bodyPr/>
          <a:lstStyle/>
          <a:p>
            <a:pPr marL="0" indent="0" algn="just">
              <a:buNone/>
            </a:pPr>
            <a:r>
              <a:rPr lang="es-PE" dirty="0"/>
              <a:t>En la actualidad, debido a los competitivos mercados globales,  las compañías se ven presionadas a responder de la manera más efectiva.  Saber actuar ante los cambios que afectan de manera natural a los negocios, optimizar los procesos,  reducir los costos de TI, y lograr la flexibilidad son algunos de los factores claves para la competitividad y el crecimiento de las organizaciones.</a:t>
            </a:r>
          </a:p>
        </p:txBody>
      </p:sp>
    </p:spTree>
    <p:extLst>
      <p:ext uri="{BB962C8B-B14F-4D97-AF65-F5344CB8AC3E}">
        <p14:creationId xmlns:p14="http://schemas.microsoft.com/office/powerpoint/2010/main" val="145713716"/>
      </p:ext>
    </p:extLst>
  </p:cSld>
  <p:clrMapOvr>
    <a:masterClrMapping/>
  </p:clrMapOvr>
  <mc:AlternateContent xmlns:mc="http://schemas.openxmlformats.org/markup-compatibility/2006" xmlns:p14="http://schemas.microsoft.com/office/powerpoint/2010/main">
    <mc:Choice Requires="p14">
      <p:transition spd="slow" p14:dur="1500">
        <p:random/>
        <p:sndAc>
          <p:stSnd>
            <p:snd r:embed="rId2" name="whoosh.wav"/>
          </p:stSnd>
        </p:sndAc>
      </p:transition>
    </mc:Choice>
    <mc:Fallback xmlns="">
      <p:transition spd="slow">
        <p:random/>
        <p:sndAc>
          <p:stSnd>
            <p:snd r:embed="rId3" name="whoosh.wav"/>
          </p:stSnd>
        </p:sndAc>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Facilitadores tecnológicos clave de SOA</a:t>
            </a:r>
          </a:p>
        </p:txBody>
      </p:sp>
      <p:pic>
        <p:nvPicPr>
          <p:cNvPr id="4" name="Imagen 3"/>
          <p:cNvPicPr/>
          <p:nvPr/>
        </p:nvPicPr>
        <p:blipFill rotWithShape="1">
          <a:blip r:embed="rId3">
            <a:extLst>
              <a:ext uri="{28A0092B-C50C-407E-A947-70E740481C1C}">
                <a14:useLocalDpi xmlns:a14="http://schemas.microsoft.com/office/drawing/2010/main" val="0"/>
              </a:ext>
            </a:extLst>
          </a:blip>
          <a:srcRect l="11618" t="32669" r="4898" b="18324"/>
          <a:stretch/>
        </p:blipFill>
        <p:spPr bwMode="auto">
          <a:xfrm>
            <a:off x="1022350" y="1443038"/>
            <a:ext cx="10331450" cy="4843462"/>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5630363"/>
      </p:ext>
    </p:extLst>
  </p:cSld>
  <p:clrMapOvr>
    <a:masterClrMapping/>
  </p:clrMapOvr>
  <mc:AlternateContent xmlns:mc="http://schemas.openxmlformats.org/markup-compatibility/2006" xmlns:p14="http://schemas.microsoft.com/office/powerpoint/2010/main">
    <mc:Choice Requires="p14">
      <p:transition spd="slow" p14:dur="1500">
        <p:random/>
        <p:sndAc>
          <p:stSnd>
            <p:snd r:embed="rId2" name="whoosh.wav"/>
          </p:stSnd>
        </p:sndAc>
      </p:transition>
    </mc:Choice>
    <mc:Fallback xmlns="">
      <p:transition spd="slow">
        <p:random/>
        <p:sndAc>
          <p:stSnd>
            <p:snd r:embed="rId4" name="whoosh.wav"/>
          </p:stSnd>
        </p:sndAc>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Gobernabilidad SOA</a:t>
            </a:r>
          </a:p>
        </p:txBody>
      </p:sp>
      <p:sp>
        <p:nvSpPr>
          <p:cNvPr id="3" name="Marcador de contenido 2"/>
          <p:cNvSpPr>
            <a:spLocks noGrp="1"/>
          </p:cNvSpPr>
          <p:nvPr>
            <p:ph idx="1"/>
          </p:nvPr>
        </p:nvSpPr>
        <p:spPr/>
        <p:txBody>
          <a:bodyPr/>
          <a:lstStyle/>
          <a:p>
            <a:pPr marL="0" indent="0" algn="just">
              <a:buNone/>
            </a:pPr>
            <a:r>
              <a:rPr lang="es-PE" dirty="0"/>
              <a:t>La gobernabilidad de la Arquitectura Orientada a Servicios, se refiere a la capacidad de guiar los procesos de negocio, las personas y el uso eficaz y equitativo de recursos para implementar SOA en la organización.</a:t>
            </a:r>
          </a:p>
          <a:p>
            <a:pPr marL="0" indent="0" algn="just">
              <a:buNone/>
            </a:pPr>
            <a:endParaRPr lang="es-PE" dirty="0"/>
          </a:p>
          <a:p>
            <a:pPr marL="0" indent="0" algn="just">
              <a:buNone/>
            </a:pPr>
            <a:r>
              <a:rPr lang="es-PE" dirty="0"/>
              <a:t>El modelo de gobierno SOA principalmente define soluciones,  políticas y prácticas que se enfocan en los servicios y el manejo de su ciclo de vida.</a:t>
            </a:r>
          </a:p>
          <a:p>
            <a:pPr marL="0" indent="0" algn="just">
              <a:buNone/>
            </a:pPr>
            <a:r>
              <a:rPr lang="es-PE" dirty="0"/>
              <a:t> </a:t>
            </a:r>
          </a:p>
          <a:p>
            <a:endParaRPr lang="es-PE" dirty="0"/>
          </a:p>
        </p:txBody>
      </p:sp>
    </p:spTree>
    <p:extLst>
      <p:ext uri="{BB962C8B-B14F-4D97-AF65-F5344CB8AC3E}">
        <p14:creationId xmlns:p14="http://schemas.microsoft.com/office/powerpoint/2010/main" val="858134609"/>
      </p:ext>
    </p:extLst>
  </p:cSld>
  <p:clrMapOvr>
    <a:masterClrMapping/>
  </p:clrMapOvr>
  <mc:AlternateContent xmlns:mc="http://schemas.openxmlformats.org/markup-compatibility/2006" xmlns:p14="http://schemas.microsoft.com/office/powerpoint/2010/main">
    <mc:Choice Requires="p14">
      <p:transition spd="slow" p14:dur="1500">
        <p:random/>
        <p:sndAc>
          <p:stSnd>
            <p:snd r:embed="rId2" name="whoosh.wav"/>
          </p:stSnd>
        </p:sndAc>
      </p:transition>
    </mc:Choice>
    <mc:Fallback xmlns="">
      <p:transition spd="slow">
        <p:random/>
        <p:sndAc>
          <p:stSnd>
            <p:snd r:embed="rId3" name="whoosh.wav"/>
          </p:stSnd>
        </p:sndAc>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EL GOBIERNO DE SOA</a:t>
            </a:r>
            <a:endParaRPr lang="es-PE" dirty="0"/>
          </a:p>
        </p:txBody>
      </p:sp>
      <p:pic>
        <p:nvPicPr>
          <p:cNvPr id="4" name="Imagen 3"/>
          <p:cNvPicPr/>
          <p:nvPr/>
        </p:nvPicPr>
        <p:blipFill rotWithShape="1">
          <a:blip r:embed="rId3">
            <a:extLst>
              <a:ext uri="{28A0092B-C50C-407E-A947-70E740481C1C}">
                <a14:useLocalDpi xmlns:a14="http://schemas.microsoft.com/office/drawing/2010/main" val="0"/>
              </a:ext>
            </a:extLst>
          </a:blip>
          <a:srcRect l="10230" t="21121" r="6515" b="16477"/>
          <a:stretch/>
        </p:blipFill>
        <p:spPr bwMode="auto">
          <a:xfrm>
            <a:off x="1920557" y="1372553"/>
            <a:ext cx="8350885" cy="5217795"/>
          </a:xfrm>
          <a:prstGeom prst="rect">
            <a:avLst/>
          </a:prstGeom>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01848553"/>
      </p:ext>
    </p:extLst>
  </p:cSld>
  <p:clrMapOvr>
    <a:masterClrMapping/>
  </p:clrMapOvr>
  <mc:AlternateContent xmlns:mc="http://schemas.openxmlformats.org/markup-compatibility/2006" xmlns:p14="http://schemas.microsoft.com/office/powerpoint/2010/main">
    <mc:Choice Requires="p14">
      <p:transition spd="slow" p14:dur="1500">
        <p:random/>
        <p:sndAc>
          <p:stSnd>
            <p:snd r:embed="rId2" name="whoosh.wav"/>
          </p:stSnd>
        </p:sndAc>
      </p:transition>
    </mc:Choice>
    <mc:Fallback xmlns="">
      <p:transition spd="slow">
        <p:random/>
        <p:sndAc>
          <p:stSnd>
            <p:snd r:embed="rId4" name="whoosh.wav"/>
          </p:stSnd>
        </p:sndAc>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CONCLUSIONES</a:t>
            </a:r>
          </a:p>
        </p:txBody>
      </p:sp>
      <p:sp>
        <p:nvSpPr>
          <p:cNvPr id="3" name="Marcador de contenido 2"/>
          <p:cNvSpPr>
            <a:spLocks noGrp="1"/>
          </p:cNvSpPr>
          <p:nvPr>
            <p:ph idx="1"/>
          </p:nvPr>
        </p:nvSpPr>
        <p:spPr/>
        <p:txBody>
          <a:bodyPr>
            <a:normAutofit fontScale="92500"/>
          </a:bodyPr>
          <a:lstStyle/>
          <a:p>
            <a:pPr algn="just"/>
            <a:r>
              <a:rPr lang="es-PE" dirty="0"/>
              <a:t>La estrategia de orientación a servicios proporciona las condiciones para llevar a la empresa a niveles altos de competitividad y  crecimiento, ya que a aporta la flexibilidad necesaria para mantener el éxito en el futuro, terminando además con la desintegración e inflexibilidad, la cual genera costos, reduce la capacidad de respuesta ante los clientes y afecta la productividad de la empresa.</a:t>
            </a:r>
          </a:p>
          <a:p>
            <a:pPr algn="just"/>
            <a:endParaRPr lang="es-PE" dirty="0"/>
          </a:p>
          <a:p>
            <a:pPr algn="just"/>
            <a:r>
              <a:rPr lang="es-PE" dirty="0"/>
              <a:t>El enorme interés que está despertando la arquitectura SOA se debe fundamentalmente a su capacidad para mejorar la agilidad y flexibilidad de las organizaciones. Sin embargo, su implantación y adopción por toda la organización no es trivial y requiere una correcta estrategia de despliegue. </a:t>
            </a:r>
          </a:p>
        </p:txBody>
      </p:sp>
    </p:spTree>
    <p:extLst>
      <p:ext uri="{BB962C8B-B14F-4D97-AF65-F5344CB8AC3E}">
        <p14:creationId xmlns:p14="http://schemas.microsoft.com/office/powerpoint/2010/main" val="1282933531"/>
      </p:ext>
    </p:extLst>
  </p:cSld>
  <p:clrMapOvr>
    <a:masterClrMapping/>
  </p:clrMapOvr>
  <mc:AlternateContent xmlns:mc="http://schemas.openxmlformats.org/markup-compatibility/2006" xmlns:p14="http://schemas.microsoft.com/office/powerpoint/2010/main">
    <mc:Choice Requires="p14">
      <p:transition spd="slow" p14:dur="1500">
        <p:random/>
        <p:sndAc>
          <p:stSnd>
            <p:snd r:embed="rId2" name="whoosh.wav"/>
          </p:stSnd>
        </p:sndAc>
      </p:transition>
    </mc:Choice>
    <mc:Fallback xmlns="">
      <p:transition spd="slow">
        <p:random/>
        <p:sndAc>
          <p:stSnd>
            <p:snd r:embed="rId3" name="whoosh.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ARQUITECTURA ORIENTADA A </a:t>
            </a:r>
            <a:r>
              <a:rPr lang="es-PE" dirty="0" smtClean="0"/>
              <a:t>SERVICIOS</a:t>
            </a:r>
            <a:endParaRPr lang="es-PE" dirty="0"/>
          </a:p>
        </p:txBody>
      </p:sp>
      <p:sp>
        <p:nvSpPr>
          <p:cNvPr id="3" name="Marcador de contenido 2"/>
          <p:cNvSpPr>
            <a:spLocks noGrp="1"/>
          </p:cNvSpPr>
          <p:nvPr>
            <p:ph idx="1"/>
          </p:nvPr>
        </p:nvSpPr>
        <p:spPr/>
        <p:txBody>
          <a:bodyPr/>
          <a:lstStyle/>
          <a:p>
            <a:pPr marL="0" indent="0" algn="just">
              <a:buNone/>
            </a:pPr>
            <a:r>
              <a:rPr lang="es-PE" dirty="0" smtClean="0"/>
              <a:t>SOA </a:t>
            </a:r>
            <a:r>
              <a:rPr lang="es-PE" dirty="0"/>
              <a:t>es un marco de trabajo conceptual que permite a las organizaciones unir los objetivos de negocio con la infraestructura de TI integrando los datos y la lógica de negocio de sus sistemas separados</a:t>
            </a:r>
            <a:r>
              <a:rPr lang="es-PE" dirty="0" smtClean="0"/>
              <a:t>. </a:t>
            </a:r>
            <a:r>
              <a:rPr lang="es-PE" dirty="0"/>
              <a:t>Desarrollada a finales de los ´90, SOA establece un marco de trabajo para servicios de </a:t>
            </a:r>
            <a:r>
              <a:rPr lang="es-PE" dirty="0" smtClean="0"/>
              <a:t>red o tareas comunes </a:t>
            </a:r>
            <a:r>
              <a:rPr lang="es-PE" dirty="0"/>
              <a:t>de negocios  para identificar el uno al otro y comunicarlo.</a:t>
            </a:r>
          </a:p>
          <a:p>
            <a:pPr marL="0" indent="0" algn="just">
              <a:buNone/>
            </a:pPr>
            <a:endParaRPr lang="es-PE" dirty="0"/>
          </a:p>
          <a:p>
            <a:pPr marL="0" indent="0">
              <a:buNone/>
            </a:pPr>
            <a:endParaRPr lang="es-PE" dirty="0"/>
          </a:p>
        </p:txBody>
      </p:sp>
    </p:spTree>
    <p:extLst>
      <p:ext uri="{BB962C8B-B14F-4D97-AF65-F5344CB8AC3E}">
        <p14:creationId xmlns:p14="http://schemas.microsoft.com/office/powerpoint/2010/main" val="769198659"/>
      </p:ext>
    </p:extLst>
  </p:cSld>
  <p:clrMapOvr>
    <a:masterClrMapping/>
  </p:clrMapOvr>
  <mc:AlternateContent xmlns:mc="http://schemas.openxmlformats.org/markup-compatibility/2006" xmlns:p14="http://schemas.microsoft.com/office/powerpoint/2010/main">
    <mc:Choice Requires="p14">
      <p:transition spd="slow" p14:dur="1500">
        <p:random/>
        <p:sndAc>
          <p:stSnd>
            <p:snd r:embed="rId2" name="whoosh.wav"/>
          </p:stSnd>
        </p:sndAc>
      </p:transition>
    </mc:Choice>
    <mc:Fallback xmlns="">
      <p:transition spd="slow">
        <p:random/>
        <p:sndAc>
          <p:stSnd>
            <p:snd r:embed="rId3" name="whoosh.wav"/>
          </p:stSnd>
        </p:sndAc>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SOA DESDE EL PUNTO DE VISTA DEL </a:t>
            </a:r>
            <a:r>
              <a:rPr lang="es-PE" dirty="0" smtClean="0"/>
              <a:t>NEGOCIO</a:t>
            </a:r>
            <a:endParaRPr lang="es-PE" dirty="0"/>
          </a:p>
        </p:txBody>
      </p:sp>
      <p:pic>
        <p:nvPicPr>
          <p:cNvPr id="4" name="Imagen 3"/>
          <p:cNvPicPr/>
          <p:nvPr/>
        </p:nvPicPr>
        <p:blipFill rotWithShape="1">
          <a:blip r:embed="rId3">
            <a:extLst>
              <a:ext uri="{28A0092B-C50C-407E-A947-70E740481C1C}">
                <a14:useLocalDpi xmlns:a14="http://schemas.microsoft.com/office/drawing/2010/main" val="0"/>
              </a:ext>
            </a:extLst>
          </a:blip>
          <a:srcRect l="8893" t="27680" r="10572" b="17156"/>
          <a:stretch/>
        </p:blipFill>
        <p:spPr bwMode="auto">
          <a:xfrm>
            <a:off x="2201862" y="1512253"/>
            <a:ext cx="8207375" cy="4404995"/>
          </a:xfrm>
          <a:prstGeom prst="rect">
            <a:avLst/>
          </a:prstGeom>
          <a:ln w="9525" cap="flat" cmpd="sng" algn="ctr">
            <a:solidFill>
              <a:sysClr val="windowText" lastClr="000000">
                <a:lumMod val="95000"/>
                <a:lumOff val="5000"/>
              </a:sysClr>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0191235"/>
      </p:ext>
    </p:extLst>
  </p:cSld>
  <p:clrMapOvr>
    <a:masterClrMapping/>
  </p:clrMapOvr>
  <mc:AlternateContent xmlns:mc="http://schemas.openxmlformats.org/markup-compatibility/2006" xmlns:p14="http://schemas.microsoft.com/office/powerpoint/2010/main">
    <mc:Choice Requires="p14">
      <p:transition spd="slow" p14:dur="1500">
        <p:random/>
        <p:sndAc>
          <p:stSnd>
            <p:snd r:embed="rId2" name="whoosh.wav"/>
          </p:stSnd>
        </p:sndAc>
      </p:transition>
    </mc:Choice>
    <mc:Fallback xmlns="">
      <p:transition spd="slow">
        <p:random/>
        <p:sndAc>
          <p:stSnd>
            <p:snd r:embed="rId4" name="whoosh.wav"/>
          </p:stSnd>
        </p:sndAc>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Arquitectura de referencia SOA</a:t>
            </a:r>
            <a:endParaRPr lang="es-PE" dirty="0"/>
          </a:p>
        </p:txBody>
      </p:sp>
      <p:pic>
        <p:nvPicPr>
          <p:cNvPr id="4" name="Imagen 3"/>
          <p:cNvPicPr/>
          <p:nvPr/>
        </p:nvPicPr>
        <p:blipFill rotWithShape="1">
          <a:blip r:embed="rId3">
            <a:extLst>
              <a:ext uri="{28A0092B-C50C-407E-A947-70E740481C1C}">
                <a14:useLocalDpi xmlns:a14="http://schemas.microsoft.com/office/drawing/2010/main" val="0"/>
              </a:ext>
            </a:extLst>
          </a:blip>
          <a:srcRect l="9636" t="21797" r="11539" b="3643"/>
          <a:stretch/>
        </p:blipFill>
        <p:spPr bwMode="auto">
          <a:xfrm>
            <a:off x="1616392" y="1690688"/>
            <a:ext cx="9184958" cy="4405312"/>
          </a:xfrm>
          <a:prstGeom prst="rect">
            <a:avLst/>
          </a:prstGeom>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05295086"/>
      </p:ext>
    </p:extLst>
  </p:cSld>
  <p:clrMapOvr>
    <a:masterClrMapping/>
  </p:clrMapOvr>
  <mc:AlternateContent xmlns:mc="http://schemas.openxmlformats.org/markup-compatibility/2006" xmlns:p14="http://schemas.microsoft.com/office/powerpoint/2010/main">
    <mc:Choice Requires="p14">
      <p:transition spd="slow" p14:dur="1500">
        <p:random/>
        <p:sndAc>
          <p:stSnd>
            <p:snd r:embed="rId2" name="whoosh.wav"/>
          </p:stSnd>
        </p:sndAc>
      </p:transition>
    </mc:Choice>
    <mc:Fallback xmlns="">
      <p:transition spd="slow">
        <p:random/>
        <p:sndAc>
          <p:stSnd>
            <p:snd r:embed="rId4" name="whoosh.wav"/>
          </p:stSnd>
        </p:sndAc>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dirty="0" smtClean="0"/>
              <a:t>SOA SE CENTRA EN EL FUNCIONAMIENTO DEL NEGOCIO</a:t>
            </a:r>
            <a:endParaRPr lang="es-PE" dirty="0"/>
          </a:p>
        </p:txBody>
      </p:sp>
      <p:pic>
        <p:nvPicPr>
          <p:cNvPr id="4" name="Imagen 3"/>
          <p:cNvPicPr/>
          <p:nvPr/>
        </p:nvPicPr>
        <p:blipFill rotWithShape="1">
          <a:blip r:embed="rId3">
            <a:extLst>
              <a:ext uri="{28A0092B-C50C-407E-A947-70E740481C1C}">
                <a14:useLocalDpi xmlns:a14="http://schemas.microsoft.com/office/drawing/2010/main" val="0"/>
              </a:ext>
            </a:extLst>
          </a:blip>
          <a:srcRect l="13934" t="20619" r="9160" b="7347"/>
          <a:stretch/>
        </p:blipFill>
        <p:spPr bwMode="auto">
          <a:xfrm>
            <a:off x="2022792" y="1690688"/>
            <a:ext cx="8416608" cy="4424362"/>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27956259"/>
      </p:ext>
    </p:extLst>
  </p:cSld>
  <p:clrMapOvr>
    <a:masterClrMapping/>
  </p:clrMapOvr>
  <mc:AlternateContent xmlns:mc="http://schemas.openxmlformats.org/markup-compatibility/2006" xmlns:p14="http://schemas.microsoft.com/office/powerpoint/2010/main">
    <mc:Choice Requires="p14">
      <p:transition spd="slow" p14:dur="1500">
        <p:random/>
        <p:sndAc>
          <p:stSnd>
            <p:snd r:embed="rId2" name="whoosh.wav"/>
          </p:stSnd>
        </p:sndAc>
      </p:transition>
    </mc:Choice>
    <mc:Fallback xmlns="">
      <p:transition spd="slow">
        <p:random/>
        <p:sndAc>
          <p:stSnd>
            <p:snd r:embed="rId4" name="whoosh.wav"/>
          </p:stSnd>
        </p:sndAc>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SOA DESDE EL PUNTO DE VISTA DE LA TECNOLOGÍA</a:t>
            </a:r>
          </a:p>
        </p:txBody>
      </p:sp>
      <p:sp>
        <p:nvSpPr>
          <p:cNvPr id="3" name="Marcador de contenido 2"/>
          <p:cNvSpPr>
            <a:spLocks noGrp="1"/>
          </p:cNvSpPr>
          <p:nvPr>
            <p:ph idx="1"/>
          </p:nvPr>
        </p:nvSpPr>
        <p:spPr/>
        <p:txBody>
          <a:bodyPr/>
          <a:lstStyle/>
          <a:p>
            <a:pPr marL="0" indent="0" algn="just">
              <a:buNone/>
            </a:pPr>
            <a:r>
              <a:rPr lang="es-PE" dirty="0"/>
              <a:t>La arquitectura orientada a servicios, desde el punto de vista tecnológico, es el resultado de la constante evolución hacia un mayor desacoplamiento de las capas de una aplicación (presentación, orquestación de procesos y servicios de negocio) y a un mayor nivel de estandarización/interoperabilidad de cada una de estas </a:t>
            </a:r>
            <a:r>
              <a:rPr lang="es-PE" dirty="0" err="1" smtClean="0"/>
              <a:t>capas.Con</a:t>
            </a:r>
            <a:r>
              <a:rPr lang="es-PE" dirty="0" smtClean="0"/>
              <a:t> </a:t>
            </a:r>
            <a:r>
              <a:rPr lang="es-PE" dirty="0"/>
              <a:t>un total desacoplamiento de las capas de las aplicaciones y un muy alto nivel de interoperabilidad</a:t>
            </a:r>
          </a:p>
        </p:txBody>
      </p:sp>
    </p:spTree>
    <p:extLst>
      <p:ext uri="{BB962C8B-B14F-4D97-AF65-F5344CB8AC3E}">
        <p14:creationId xmlns:p14="http://schemas.microsoft.com/office/powerpoint/2010/main" val="1142778100"/>
      </p:ext>
    </p:extLst>
  </p:cSld>
  <p:clrMapOvr>
    <a:masterClrMapping/>
  </p:clrMapOvr>
  <mc:AlternateContent xmlns:mc="http://schemas.openxmlformats.org/markup-compatibility/2006" xmlns:p14="http://schemas.microsoft.com/office/powerpoint/2010/main">
    <mc:Choice Requires="p14">
      <p:transition spd="slow" p14:dur="1500">
        <p:random/>
        <p:sndAc>
          <p:stSnd>
            <p:snd r:embed="rId2" name="whoosh.wav"/>
          </p:stSnd>
        </p:sndAc>
      </p:transition>
    </mc:Choice>
    <mc:Fallback xmlns="">
      <p:transition spd="slow">
        <p:random/>
        <p:sndAc>
          <p:stSnd>
            <p:snd r:embed="rId3" name="whoosh.wav"/>
          </p:stSnd>
        </p:sndAc>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ALGUNOS BENEFICIOS</a:t>
            </a:r>
            <a:endParaRPr lang="es-PE" dirty="0"/>
          </a:p>
        </p:txBody>
      </p:sp>
      <p:sp>
        <p:nvSpPr>
          <p:cNvPr id="3" name="Marcador de contenido 2"/>
          <p:cNvSpPr>
            <a:spLocks noGrp="1"/>
          </p:cNvSpPr>
          <p:nvPr>
            <p:ph idx="1"/>
          </p:nvPr>
        </p:nvSpPr>
        <p:spPr/>
        <p:txBody>
          <a:bodyPr>
            <a:normAutofit fontScale="92500" lnSpcReduction="10000"/>
          </a:bodyPr>
          <a:lstStyle/>
          <a:p>
            <a:pPr lvl="0"/>
            <a:r>
              <a:rPr lang="es-PE" dirty="0"/>
              <a:t>Favorece la reutilización y la reducción del “time </a:t>
            </a:r>
            <a:r>
              <a:rPr lang="es-PE" dirty="0" err="1"/>
              <a:t>to</a:t>
            </a:r>
            <a:r>
              <a:rPr lang="es-PE" dirty="0"/>
              <a:t> </a:t>
            </a:r>
            <a:r>
              <a:rPr lang="es-PE" dirty="0" err="1"/>
              <a:t>market</a:t>
            </a:r>
            <a:r>
              <a:rPr lang="es-PE" dirty="0"/>
              <a:t>”:</a:t>
            </a:r>
          </a:p>
          <a:p>
            <a:pPr lvl="0"/>
            <a:r>
              <a:rPr lang="es-PE" dirty="0"/>
              <a:t>Aumenta el grado de reutilización al desacoplar las capas de una aplicación.</a:t>
            </a:r>
          </a:p>
          <a:p>
            <a:pPr lvl="0"/>
            <a:r>
              <a:rPr lang="es-PE" dirty="0"/>
              <a:t>Permite reutilizar las aplicaciones existentes mediante la encapsulación en servicios.</a:t>
            </a:r>
          </a:p>
          <a:p>
            <a:pPr lvl="0"/>
            <a:r>
              <a:rPr lang="es-PE" dirty="0"/>
              <a:t>Permite la utilización de servicios de terceros.</a:t>
            </a:r>
          </a:p>
          <a:p>
            <a:pPr lvl="0"/>
            <a:r>
              <a:rPr lang="es-PE" dirty="0"/>
              <a:t>Permite reaprovechar las plataformas existentes.</a:t>
            </a:r>
          </a:p>
          <a:p>
            <a:pPr lvl="0"/>
            <a:r>
              <a:rPr lang="es-PE" dirty="0"/>
              <a:t>Aumenta la </a:t>
            </a:r>
            <a:r>
              <a:rPr lang="es-PE" dirty="0" smtClean="0"/>
              <a:t>flexibilidad</a:t>
            </a:r>
            <a:endParaRPr lang="es-PE" dirty="0"/>
          </a:p>
          <a:p>
            <a:pPr lvl="0"/>
            <a:r>
              <a:rPr lang="es-PE" dirty="0"/>
              <a:t>Simplifica la adaptación de los sistemas existentes.</a:t>
            </a:r>
          </a:p>
          <a:p>
            <a:pPr lvl="0"/>
            <a:r>
              <a:rPr lang="es-PE" dirty="0"/>
              <a:t>Evita el desarrollo de interfaces punto a punto entre los sistemas.</a:t>
            </a:r>
          </a:p>
          <a:p>
            <a:endParaRPr lang="es-PE" dirty="0"/>
          </a:p>
        </p:txBody>
      </p:sp>
    </p:spTree>
    <p:extLst>
      <p:ext uri="{BB962C8B-B14F-4D97-AF65-F5344CB8AC3E}">
        <p14:creationId xmlns:p14="http://schemas.microsoft.com/office/powerpoint/2010/main" val="1373027655"/>
      </p:ext>
    </p:extLst>
  </p:cSld>
  <p:clrMapOvr>
    <a:masterClrMapping/>
  </p:clrMapOvr>
  <mc:AlternateContent xmlns:mc="http://schemas.openxmlformats.org/markup-compatibility/2006" xmlns:p14="http://schemas.microsoft.com/office/powerpoint/2010/main">
    <mc:Choice Requires="p14">
      <p:transition spd="slow" p14:dur="1500">
        <p:random/>
        <p:sndAc>
          <p:stSnd>
            <p:snd r:embed="rId2" name="whoosh.wav"/>
          </p:stSnd>
        </p:sndAc>
      </p:transition>
    </mc:Choice>
    <mc:Fallback xmlns="">
      <p:transition spd="slow">
        <p:random/>
        <p:sndAc>
          <p:stSnd>
            <p:snd r:embed="rId3" name="whoosh.wav"/>
          </p:stSnd>
        </p:sndAc>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IMPACTO DE SOA EN LA EVOLUCION DE LA TI</a:t>
            </a:r>
            <a:endParaRPr lang="es-PE" dirty="0"/>
          </a:p>
        </p:txBody>
      </p:sp>
      <p:pic>
        <p:nvPicPr>
          <p:cNvPr id="4" name="Imagen 3"/>
          <p:cNvPicPr/>
          <p:nvPr/>
        </p:nvPicPr>
        <p:blipFill rotWithShape="1">
          <a:blip r:embed="rId3">
            <a:extLst>
              <a:ext uri="{28A0092B-C50C-407E-A947-70E740481C1C}">
                <a14:useLocalDpi xmlns:a14="http://schemas.microsoft.com/office/drawing/2010/main" val="0"/>
              </a:ext>
            </a:extLst>
          </a:blip>
          <a:srcRect l="11680" t="15604" r="10934" b="9229"/>
          <a:stretch/>
        </p:blipFill>
        <p:spPr bwMode="auto">
          <a:xfrm>
            <a:off x="1953260" y="1436370"/>
            <a:ext cx="8285480" cy="5128260"/>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92724859"/>
      </p:ext>
    </p:extLst>
  </p:cSld>
  <p:clrMapOvr>
    <a:masterClrMapping/>
  </p:clrMapOvr>
  <mc:AlternateContent xmlns:mc="http://schemas.openxmlformats.org/markup-compatibility/2006" xmlns:p14="http://schemas.microsoft.com/office/powerpoint/2010/main">
    <mc:Choice Requires="p14">
      <p:transition spd="slow" p14:dur="1500">
        <p:random/>
        <p:sndAc>
          <p:stSnd>
            <p:snd r:embed="rId2" name="whoosh.wav"/>
          </p:stSnd>
        </p:sndAc>
      </p:transition>
    </mc:Choice>
    <mc:Fallback xmlns="">
      <p:transition spd="slow">
        <p:random/>
        <p:sndAc>
          <p:stSnd>
            <p:snd r:embed="rId4" name="whoosh.wav"/>
          </p:stSnd>
        </p:sndAc>
      </p:transition>
    </mc:Fallback>
  </mc:AlternateContent>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949</Words>
  <Application>Microsoft Office PowerPoint</Application>
  <PresentationFormat>Panorámica</PresentationFormat>
  <Paragraphs>58</Paragraphs>
  <Slides>23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23</vt:i4>
      </vt:variant>
    </vt:vector>
  </HeadingPairs>
  <TitlesOfParts>
    <vt:vector size="27" baseType="lpstr">
      <vt:lpstr>Arial</vt:lpstr>
      <vt:lpstr>Calibri</vt:lpstr>
      <vt:lpstr>Calibri Light</vt:lpstr>
      <vt:lpstr>Tema de Office</vt:lpstr>
      <vt:lpstr>Arquitectura Orientada a Servicios</vt:lpstr>
      <vt:lpstr>INTRODUCCION</vt:lpstr>
      <vt:lpstr>ARQUITECTURA ORIENTADA A SERVICIOS</vt:lpstr>
      <vt:lpstr>SOA DESDE EL PUNTO DE VISTA DEL NEGOCIO</vt:lpstr>
      <vt:lpstr>Arquitectura de referencia SOA</vt:lpstr>
      <vt:lpstr>SOA SE CENTRA EN EL FUNCIONAMIENTO DEL NEGOCIO</vt:lpstr>
      <vt:lpstr>SOA DESDE EL PUNTO DE VISTA DE LA TECNOLOGÍA</vt:lpstr>
      <vt:lpstr>ALGUNOS BENEFICIOS</vt:lpstr>
      <vt:lpstr>IMPACTO DE SOA EN LA EVOLUCION DE LA TI</vt:lpstr>
      <vt:lpstr>SOA y los Servicios Web</vt:lpstr>
      <vt:lpstr>SOA Y LOS SERVICIOS WEB</vt:lpstr>
      <vt:lpstr>CREAR UN AMBIENTE SOA</vt:lpstr>
      <vt:lpstr>Desarrollo de Aplicaciones Orientadas a Servicios </vt:lpstr>
      <vt:lpstr>FASES DE ADOPCION DEL SOA</vt:lpstr>
      <vt:lpstr>Beneficios de SOA</vt:lpstr>
      <vt:lpstr>Desde el punto de vista corporativo</vt:lpstr>
      <vt:lpstr>Agilidad en el Negocio Articulada por SOA</vt:lpstr>
      <vt:lpstr>Desde el punto de vista de los departamentos de TI </vt:lpstr>
      <vt:lpstr>Cómo y por qué se está implementando SOA a las organizaciones actuales </vt:lpstr>
      <vt:lpstr>Facilitadores tecnológicos clave de SOA</vt:lpstr>
      <vt:lpstr>Gobernabilidad SOA</vt:lpstr>
      <vt:lpstr>EL GOBIERNO DE SOA</vt:lpstr>
      <vt:lpstr>CONCLUSIONES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Arquitectura Orientada a Servicios</dc:title>
  <dc:creator>lab01</dc:creator>
  <cp:lastModifiedBy>Alumno</cp:lastModifiedBy>
  <cp:revision>9</cp:revision>
  <dcterms:created xsi:type="dcterms:W3CDTF">2016-04-14T19:36:26Z</dcterms:created>
  <dcterms:modified xsi:type="dcterms:W3CDTF">2016-04-15T01:05:33Z</dcterms:modified>
</cp:coreProperties>
</file>