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Arquitecturas para solución web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Elías Obeso Valverde.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244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 un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5162550" cy="402412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Contexto: situación en la que se presenta el problema de diseño.</a:t>
            </a:r>
          </a:p>
          <a:p>
            <a:r>
              <a:rPr lang="es-MX" dirty="0"/>
              <a:t>Problema: descripción del problema a resolver, y enumeración de las fuerzas a equilibrar (requisitos no funcionales como eficiencia, portabilidad, </a:t>
            </a:r>
            <a:r>
              <a:rPr lang="es-MX" dirty="0" smtClean="0"/>
              <a:t>confiabilidad).</a:t>
            </a:r>
            <a:endParaRPr lang="es-MX" dirty="0"/>
          </a:p>
          <a:p>
            <a:r>
              <a:rPr lang="es-MX" dirty="0"/>
              <a:t>Solución: conjunto de medidas que se han de tomar, como crear alguna clase, atributo o método, nuevos comportamientos entre clases.</a:t>
            </a:r>
          </a:p>
          <a:p>
            <a:endParaRPr lang="es-PE" dirty="0"/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057401"/>
            <a:ext cx="6001066" cy="4350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971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s-PE" dirty="0" smtClean="0"/>
              <a:t>Tipos </a:t>
            </a:r>
            <a:r>
              <a:rPr lang="es-PE" dirty="0"/>
              <a:t>de </a:t>
            </a:r>
            <a:r>
              <a:rPr lang="es-PE" dirty="0" smtClean="0"/>
              <a:t>patrones (Pattern-Oriented </a:t>
            </a:r>
            <a:r>
              <a:rPr lang="es-PE" dirty="0"/>
              <a:t>Software Architecture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66951"/>
            <a:ext cx="10709639" cy="340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065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550" y="364323"/>
            <a:ext cx="8610600" cy="1293028"/>
          </a:xfrm>
        </p:spPr>
        <p:txBody>
          <a:bodyPr/>
          <a:lstStyle/>
          <a:p>
            <a:r>
              <a:rPr lang="es-PE" dirty="0" smtClean="0"/>
              <a:t>arquitectura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277536"/>
            <a:ext cx="8724900" cy="5447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47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83373"/>
            <a:ext cx="8610600" cy="1293028"/>
          </a:xfrm>
        </p:spPr>
        <p:txBody>
          <a:bodyPr/>
          <a:lstStyle/>
          <a:p>
            <a:r>
              <a:rPr lang="es-PE" dirty="0" smtClean="0"/>
              <a:t>diseño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334686"/>
            <a:ext cx="8677338" cy="5523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87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550" y="364323"/>
            <a:ext cx="8610600" cy="1293028"/>
          </a:xfrm>
        </p:spPr>
        <p:txBody>
          <a:bodyPr/>
          <a:lstStyle/>
          <a:p>
            <a:r>
              <a:rPr lang="es-PE" dirty="0" smtClean="0"/>
              <a:t>implementación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410886"/>
            <a:ext cx="8653463" cy="5375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45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MVC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El patrón MVC tiene tres componentes fundamentales: </a:t>
            </a:r>
            <a:endParaRPr lang="es-PE" dirty="0" smtClean="0"/>
          </a:p>
          <a:p>
            <a:r>
              <a:rPr lang="es-PE" dirty="0" smtClean="0"/>
              <a:t>Modelo</a:t>
            </a:r>
            <a:r>
              <a:rPr lang="es-PE" dirty="0"/>
              <a:t>. El Modelo es el objeto que representa los datos del programa. Maneja los datos y controla todas sus transformaciones</a:t>
            </a:r>
            <a:r>
              <a:rPr lang="es-PE" dirty="0" smtClean="0"/>
              <a:t>.. </a:t>
            </a:r>
          </a:p>
          <a:p>
            <a:r>
              <a:rPr lang="es-PE" dirty="0" smtClean="0"/>
              <a:t>Vista</a:t>
            </a:r>
            <a:r>
              <a:rPr lang="es-PE" dirty="0"/>
              <a:t>. La Vista es el objeto que maneja la presentación visual de los datos representados por el Modelo. Genera una representación visual del Modelo y muestra los datos al usuario. Interactúa con el Modelo a través de una referencia al propio Modelo. </a:t>
            </a:r>
            <a:endParaRPr lang="es-PE" dirty="0" smtClean="0"/>
          </a:p>
          <a:p>
            <a:r>
              <a:rPr lang="es-PE" dirty="0" smtClean="0"/>
              <a:t>Controlador</a:t>
            </a:r>
            <a:r>
              <a:rPr lang="es-PE" dirty="0"/>
              <a:t>. El Controlador es el objeto que proporciona significado a las órdenes del usuario, actuando sobre los datos representados por el Modelo. Cuando se realiza algún cambio, entra en acción, bien sea por cambios en la información del Modelo o por alteraciones de la Vista. Interactúa con el Modelo a través de una referencia al propio Modelo. </a:t>
            </a:r>
          </a:p>
        </p:txBody>
      </p:sp>
    </p:spTree>
    <p:extLst>
      <p:ext uri="{BB962C8B-B14F-4D97-AF65-F5344CB8AC3E}">
        <p14:creationId xmlns:p14="http://schemas.microsoft.com/office/powerpoint/2010/main" val="128429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MVC en web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4037"/>
            <a:ext cx="8229600" cy="4964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316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 construcción mvc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1"/>
            <a:ext cx="11239500" cy="2796539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Ventajas:</a:t>
            </a:r>
          </a:p>
          <a:p>
            <a:r>
              <a:rPr lang="es-PE" dirty="0"/>
              <a:t>Con la implementación particular de este MVC ligado a web se pretende obtener las siguientes ventajas:  </a:t>
            </a:r>
          </a:p>
          <a:p>
            <a:r>
              <a:rPr lang="es-PE" dirty="0"/>
              <a:t>a. Estandarizar la forma de desarrollo de proyectos </a:t>
            </a:r>
            <a:r>
              <a:rPr lang="es-PE" dirty="0" smtClean="0"/>
              <a:t>web</a:t>
            </a:r>
            <a:r>
              <a:rPr lang="es-PE" dirty="0"/>
              <a:t>.</a:t>
            </a:r>
            <a:endParaRPr lang="es-PE" dirty="0" smtClean="0"/>
          </a:p>
          <a:p>
            <a:r>
              <a:rPr lang="es-PE" dirty="0" smtClean="0"/>
              <a:t>b</a:t>
            </a:r>
            <a:r>
              <a:rPr lang="es-PE" dirty="0"/>
              <a:t>. Crear una forma simple de interacciones </a:t>
            </a:r>
            <a:r>
              <a:rPr lang="es-PE" dirty="0" smtClean="0"/>
              <a:t>cliente servidor </a:t>
            </a:r>
            <a:r>
              <a:rPr lang="es-PE" dirty="0"/>
              <a:t>dentro de una aplicación web. </a:t>
            </a:r>
            <a:endParaRPr lang="es-PE" dirty="0" smtClean="0"/>
          </a:p>
          <a:p>
            <a:pPr marL="0" indent="0">
              <a:buNone/>
            </a:pPr>
            <a:r>
              <a:rPr lang="es-PE" dirty="0"/>
              <a:t>El cliente accede a la aplicación web mediante un navegador web. Este se comunica con un servidor de aplicaciones J2EE que sea contenedor web (que sea </a:t>
            </a:r>
            <a:r>
              <a:rPr lang="es-PE" dirty="0" err="1"/>
              <a:t>container</a:t>
            </a:r>
            <a:r>
              <a:rPr lang="es-PE" dirty="0"/>
              <a:t> de </a:t>
            </a:r>
            <a:r>
              <a:rPr lang="es-PE" dirty="0" err="1"/>
              <a:t>Servlet</a:t>
            </a:r>
            <a:r>
              <a:rPr lang="es-PE" dirty="0"/>
              <a:t> y JSP)  y este servidor web esta en comunicación con una BBDD.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5128260"/>
            <a:ext cx="5600700" cy="143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865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Funcionamiento del mvc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34340"/>
          </a:xfrm>
        </p:spPr>
        <p:txBody>
          <a:bodyPr/>
          <a:lstStyle/>
          <a:p>
            <a:r>
              <a:rPr lang="es-PE" dirty="0"/>
              <a:t>Este apartado muestra para una petición dada el funcionamiento del MVC.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628901"/>
            <a:ext cx="5343525" cy="400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473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framework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 framework es un conjunto de clases e interfaces que cooperan para solucionar un tipo específico de problema de software. Un framework tiene las siguientes características: </a:t>
            </a:r>
            <a:endParaRPr lang="es-PE" dirty="0" smtClean="0"/>
          </a:p>
          <a:p>
            <a:r>
              <a:rPr lang="es-PE" dirty="0"/>
              <a:t> Un framework consta de múltiples clases o componentes, cada uno de los cuales puede proveer una abstracción de un determinado concepto. </a:t>
            </a:r>
            <a:r>
              <a:rPr lang="es-PE" dirty="0" smtClean="0"/>
              <a:t></a:t>
            </a:r>
          </a:p>
          <a:p>
            <a:r>
              <a:rPr lang="es-PE" dirty="0" smtClean="0"/>
              <a:t>El </a:t>
            </a:r>
            <a:r>
              <a:rPr lang="es-PE" dirty="0"/>
              <a:t>framework define como esas abstracciones trabajan juntas para solucionar el problema.  Los componentes del framework son reutilizables</a:t>
            </a:r>
            <a:r>
              <a:rPr lang="es-PE" dirty="0" smtClean="0"/>
              <a:t>. </a:t>
            </a:r>
            <a:r>
              <a:rPr lang="es-PE" dirty="0"/>
              <a:t> </a:t>
            </a:r>
            <a:endParaRPr lang="es-PE" dirty="0" smtClean="0"/>
          </a:p>
          <a:p>
            <a:r>
              <a:rPr lang="es-PE" dirty="0" smtClean="0"/>
              <a:t>Un </a:t>
            </a:r>
            <a:r>
              <a:rPr lang="es-PE" dirty="0"/>
              <a:t>framework organiza patrones a alto nivel. </a:t>
            </a:r>
          </a:p>
        </p:txBody>
      </p:sp>
    </p:spTree>
    <p:extLst>
      <p:ext uri="{BB962C8B-B14F-4D97-AF65-F5344CB8AC3E}">
        <p14:creationId xmlns:p14="http://schemas.microsoft.com/office/powerpoint/2010/main" val="52470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Evolución de modelos arquitectónicos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Modelo 1</a:t>
            </a:r>
          </a:p>
          <a:p>
            <a:pPr>
              <a:buFont typeface="Wingdings" panose="05000000000000000000" pitchFamily="2" charset="2"/>
              <a:buNone/>
            </a:pPr>
            <a:endParaRPr lang="es-ES" sz="2400" dirty="0"/>
          </a:p>
          <a:p>
            <a:r>
              <a:rPr lang="es-ES" sz="2400" dirty="0"/>
              <a:t>Modelo 1.5</a:t>
            </a:r>
          </a:p>
          <a:p>
            <a:pPr>
              <a:buFont typeface="Wingdings" panose="05000000000000000000" pitchFamily="2" charset="2"/>
              <a:buNone/>
            </a:pPr>
            <a:endParaRPr lang="es-ES" sz="2400" dirty="0"/>
          </a:p>
          <a:p>
            <a:r>
              <a:rPr lang="es-ES" sz="2400" dirty="0"/>
              <a:t>Modelo 2</a:t>
            </a:r>
          </a:p>
          <a:p>
            <a:pPr>
              <a:buFont typeface="Wingdings" panose="05000000000000000000" pitchFamily="2" charset="2"/>
              <a:buNone/>
            </a:pPr>
            <a:endParaRPr lang="es-ES" sz="2400" dirty="0"/>
          </a:p>
          <a:p>
            <a:r>
              <a:rPr lang="es-ES" sz="2400" dirty="0"/>
              <a:t>Modelo 2X</a:t>
            </a:r>
          </a:p>
          <a:p>
            <a:endParaRPr lang="es-PE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895600" y="2419350"/>
            <a:ext cx="503238" cy="935038"/>
          </a:xfrm>
          <a:prstGeom prst="curvedLeftArrow">
            <a:avLst>
              <a:gd name="adj1" fmla="val 37161"/>
              <a:gd name="adj2" fmla="val 74322"/>
              <a:gd name="adj3" fmla="val 33333"/>
            </a:avLst>
          </a:prstGeom>
          <a:solidFill>
            <a:srgbClr val="FFFF99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2895600" y="3354388"/>
            <a:ext cx="503238" cy="935038"/>
          </a:xfrm>
          <a:prstGeom prst="curvedLeftArrow">
            <a:avLst>
              <a:gd name="adj1" fmla="val 37161"/>
              <a:gd name="adj2" fmla="val 74322"/>
              <a:gd name="adj3" fmla="val 33333"/>
            </a:avLst>
          </a:prstGeom>
          <a:solidFill>
            <a:srgbClr val="FFFF99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895600" y="4289426"/>
            <a:ext cx="503238" cy="935038"/>
          </a:xfrm>
          <a:prstGeom prst="curvedLeftArrow">
            <a:avLst>
              <a:gd name="adj1" fmla="val 37161"/>
              <a:gd name="adj2" fmla="val 74322"/>
              <a:gd name="adj3" fmla="val 33333"/>
            </a:avLst>
          </a:prstGeom>
          <a:solidFill>
            <a:srgbClr val="FFFF99">
              <a:alpha val="9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98838" y="2500949"/>
            <a:ext cx="196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Tahoma" panose="020B0604030504040204" pitchFamily="34" charset="0"/>
              </a:rPr>
              <a:t>Servlets</a:t>
            </a:r>
            <a:r>
              <a:rPr lang="es-ES" sz="2400" dirty="0">
                <a:solidFill>
                  <a:schemeClr val="tx2"/>
                </a:solidFill>
                <a:latin typeface="Tahoma" panose="020B0604030504040204" pitchFamily="34" charset="0"/>
              </a:rPr>
              <a:t>/</a:t>
            </a:r>
            <a:r>
              <a:rPr lang="es-ES" sz="2400" dirty="0" err="1">
                <a:solidFill>
                  <a:schemeClr val="tx2"/>
                </a:solidFill>
                <a:latin typeface="Tahoma" panose="020B0604030504040204" pitchFamily="34" charset="0"/>
              </a:rPr>
              <a:t>JSPs</a:t>
            </a:r>
            <a:endParaRPr lang="es-ES" sz="24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398838" y="3498535"/>
            <a:ext cx="167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Tahoma" panose="020B0604030504040204" pitchFamily="34" charset="0"/>
              </a:rPr>
              <a:t>MVC </a:t>
            </a:r>
            <a:r>
              <a:rPr lang="es-ES" sz="2400" dirty="0" err="1">
                <a:solidFill>
                  <a:schemeClr val="tx2"/>
                </a:solidFill>
                <a:latin typeface="Tahoma" panose="020B0604030504040204" pitchFamily="34" charset="0"/>
              </a:rPr>
              <a:t>Model</a:t>
            </a:r>
            <a:endParaRPr lang="es-ES" sz="24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398838" y="4433573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Tahoma" panose="020B0604030504040204" pitchFamily="34" charset="0"/>
              </a:rPr>
              <a:t>Multicanalidad</a:t>
            </a:r>
            <a:endParaRPr lang="es-ES" sz="24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8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Tecnica</a:t>
            </a:r>
            <a:r>
              <a:rPr lang="es-PE" dirty="0" smtClean="0"/>
              <a:t> de diseño web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5067300" cy="4024125"/>
          </a:xfrm>
        </p:spPr>
        <p:txBody>
          <a:bodyPr/>
          <a:lstStyle/>
          <a:p>
            <a:r>
              <a:rPr lang="es-MX" dirty="0" smtClean="0"/>
              <a:t>Se </a:t>
            </a:r>
            <a:r>
              <a:rPr lang="es-MX" dirty="0"/>
              <a:t>ajusta a un ancho determinado y crece únicamente de manera vertical. Es lo más habitual, y por tanto, considerado un estándar bien soportado incluso por dispositivos de pantalla pequeña (móviles, tabletas, etc.), cuyos navegadores detectan este patrón y permiten ampliar por áreas la página presentada.</a:t>
            </a:r>
          </a:p>
          <a:p>
            <a:endParaRPr lang="es-PE" dirty="0"/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230338"/>
            <a:ext cx="6231107" cy="395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696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Diseño para móviles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4457700" cy="4024125"/>
          </a:xfrm>
        </p:spPr>
        <p:txBody>
          <a:bodyPr/>
          <a:lstStyle/>
          <a:p>
            <a:r>
              <a:rPr lang="es-MX" dirty="0"/>
              <a:t>Se atienden aspectos como a la disposición de contenidos, la cantidad de éstos, criterios de </a:t>
            </a:r>
            <a:r>
              <a:rPr lang="es-MX" i="1" dirty="0"/>
              <a:t>accesibilidad</a:t>
            </a:r>
            <a:r>
              <a:rPr lang="es-MX" dirty="0"/>
              <a:t> (menús, rutas de navegación), el peso de imágenes y archivos, etc.</a:t>
            </a:r>
          </a:p>
          <a:p>
            <a:endParaRPr lang="es-PE" dirty="0"/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47" y="2057401"/>
            <a:ext cx="5978153" cy="4325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70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Modelos de  arquitectura aplicaciones cgi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Las más primitivas</a:t>
            </a:r>
          </a:p>
          <a:p>
            <a:r>
              <a:rPr lang="es-ES" sz="2400" dirty="0"/>
              <a:t>Aplicaciones Web </a:t>
            </a:r>
            <a:r>
              <a:rPr lang="es-ES" sz="2400" dirty="0">
                <a:solidFill>
                  <a:schemeClr val="hlink"/>
                </a:solidFill>
              </a:rPr>
              <a:t>CGI</a:t>
            </a:r>
          </a:p>
          <a:p>
            <a:r>
              <a:rPr lang="es-ES" sz="2400" dirty="0"/>
              <a:t>Presentación, negocio y persistencia mezclados</a:t>
            </a:r>
          </a:p>
          <a:p>
            <a:r>
              <a:rPr lang="es-ES_tradnl" sz="2400" dirty="0"/>
              <a:t>El estado se almacena en el cliente y cada petición supone una ejecución completa independiente de estado (Transacction Script)</a:t>
            </a:r>
            <a:endParaRPr lang="es-ES" sz="2400" dirty="0"/>
          </a:p>
          <a:p>
            <a:pPr marL="0" indent="0">
              <a:buNone/>
            </a:pPr>
            <a:endParaRPr lang="es-PE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495550" y="4473575"/>
            <a:ext cx="7200900" cy="2016125"/>
            <a:chOff x="703" y="2523"/>
            <a:chExt cx="4536" cy="12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03" y="2523"/>
              <a:ext cx="4536" cy="12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39" y="2659"/>
              <a:ext cx="1043" cy="99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839" y="297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990033"/>
                  </a:solidFill>
                  <a:latin typeface="Arial Black" panose="020B0A04020102020204" pitchFamily="34" charset="0"/>
                </a:rPr>
                <a:t>Browser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27" y="2659"/>
              <a:ext cx="1043" cy="99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27" y="2886"/>
              <a:ext cx="10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 dirty="0">
                  <a:solidFill>
                    <a:srgbClr val="990033"/>
                  </a:solidFill>
                  <a:latin typeface="Arial Black" panose="020B0A04020102020204" pitchFamily="34" charset="0"/>
                </a:rPr>
                <a:t>Script CGI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969" y="2614"/>
              <a:ext cx="1043" cy="1088"/>
            </a:xfrm>
            <a:prstGeom prst="can">
              <a:avLst>
                <a:gd name="adj" fmla="val 26079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882" y="2840"/>
              <a:ext cx="544" cy="318"/>
            </a:xfrm>
            <a:prstGeom prst="rightArrow">
              <a:avLst>
                <a:gd name="adj1" fmla="val 50000"/>
                <a:gd name="adj2" fmla="val 427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470" y="2840"/>
              <a:ext cx="544" cy="318"/>
            </a:xfrm>
            <a:prstGeom prst="rightArrow">
              <a:avLst>
                <a:gd name="adj1" fmla="val 50000"/>
                <a:gd name="adj2" fmla="val 427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 flipH="1" flipV="1">
              <a:off x="3424" y="3203"/>
              <a:ext cx="544" cy="318"/>
            </a:xfrm>
            <a:prstGeom prst="rightArrow">
              <a:avLst>
                <a:gd name="adj1" fmla="val 50000"/>
                <a:gd name="adj2" fmla="val 42767"/>
              </a:avLst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es-PE" sz="2400">
                <a:solidFill>
                  <a:srgbClr val="9900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 flipH="1" flipV="1">
              <a:off x="1882" y="3203"/>
              <a:ext cx="544" cy="318"/>
            </a:xfrm>
            <a:prstGeom prst="rightArrow">
              <a:avLst>
                <a:gd name="adj1" fmla="val 50000"/>
                <a:gd name="adj2" fmla="val 42767"/>
              </a:avLst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es-PE" sz="2400">
                <a:solidFill>
                  <a:srgbClr val="9900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79" y="3022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990033"/>
                  </a:solidFill>
                  <a:latin typeface="Arial Black" panose="020B0A04020102020204" pitchFamily="34" charset="0"/>
                </a:rPr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2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arquitectura </a:t>
            </a:r>
            <a:r>
              <a:rPr lang="es-PE" dirty="0" err="1" smtClean="0"/>
              <a:t>jsp</a:t>
            </a:r>
            <a:r>
              <a:rPr lang="es-PE" dirty="0" smtClean="0"/>
              <a:t> y </a:t>
            </a:r>
            <a:r>
              <a:rPr lang="es-PE" dirty="0" err="1" smtClean="0"/>
              <a:t>servlets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500" dirty="0"/>
              <a:t>Separación de responsabilidades:</a:t>
            </a:r>
          </a:p>
          <a:p>
            <a:pPr lvl="1"/>
            <a:r>
              <a:rPr lang="es-ES_tradnl" sz="2100" dirty="0" err="1"/>
              <a:t>JSPs</a:t>
            </a:r>
            <a:r>
              <a:rPr lang="es-ES_tradnl" sz="2100" dirty="0"/>
              <a:t> llevan la lógica de presentación (navegabilidad, visualización, etc.)</a:t>
            </a:r>
          </a:p>
          <a:p>
            <a:pPr lvl="1"/>
            <a:r>
              <a:rPr lang="es-ES_tradnl" sz="2100" dirty="0" err="1"/>
              <a:t>Beans</a:t>
            </a:r>
            <a:r>
              <a:rPr lang="es-ES_tradnl" sz="2100" dirty="0"/>
              <a:t> incrustados asumen las responsabilidades de negocio y datos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Picture 4" descr="mo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006" y="3708400"/>
            <a:ext cx="7011987" cy="21859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arquitectura 2 mvc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sz="2100" dirty="0"/>
              <a:t>Evolución del modelo 1.5</a:t>
            </a:r>
          </a:p>
          <a:p>
            <a:pPr>
              <a:lnSpc>
                <a:spcPct val="80000"/>
              </a:lnSpc>
            </a:pPr>
            <a:r>
              <a:rPr lang="es-ES_tradnl" sz="2100" dirty="0"/>
              <a:t>Incorporación del patrón de diseño MVC.</a:t>
            </a:r>
          </a:p>
          <a:p>
            <a:pPr lvl="1">
              <a:lnSpc>
                <a:spcPct val="80000"/>
              </a:lnSpc>
            </a:pPr>
            <a:r>
              <a:rPr lang="es-ES_tradnl" sz="1900" dirty="0"/>
              <a:t>Controlador: Navegación</a:t>
            </a:r>
          </a:p>
          <a:p>
            <a:pPr lvl="1">
              <a:lnSpc>
                <a:spcPct val="80000"/>
              </a:lnSpc>
            </a:pPr>
            <a:r>
              <a:rPr lang="es-ES_tradnl" sz="1900" dirty="0"/>
              <a:t>Negocio y Datos: </a:t>
            </a:r>
            <a:r>
              <a:rPr lang="es-ES_tradnl" sz="1900" dirty="0" err="1"/>
              <a:t>Beans</a:t>
            </a:r>
            <a:endParaRPr lang="es-ES_tradnl" sz="1900" dirty="0"/>
          </a:p>
          <a:p>
            <a:pPr lvl="1">
              <a:lnSpc>
                <a:spcPct val="80000"/>
              </a:lnSpc>
            </a:pPr>
            <a:r>
              <a:rPr lang="es-ES_tradnl" sz="1900" dirty="0"/>
              <a:t>Presentación: </a:t>
            </a:r>
            <a:r>
              <a:rPr lang="es-ES_tradnl" sz="1900" dirty="0" err="1"/>
              <a:t>JSPs</a:t>
            </a:r>
            <a:endParaRPr lang="es-ES_tradnl" sz="1900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Picture 4" descr="mode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0950" y="3338960"/>
            <a:ext cx="5610225" cy="2879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9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arquitectura 2 mvc con </a:t>
            </a:r>
            <a:r>
              <a:rPr lang="es-PE" dirty="0" err="1" smtClean="0"/>
              <a:t>struts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err="1"/>
              <a:t>Struts</a:t>
            </a:r>
            <a:r>
              <a:rPr lang="es-ES_tradnl" sz="2400" dirty="0"/>
              <a:t> es la implementación del MVC que aporta </a:t>
            </a:r>
            <a:r>
              <a:rPr lang="es-ES_tradnl" sz="2400" dirty="0" err="1"/>
              <a:t>Jakarta</a:t>
            </a:r>
            <a:r>
              <a:rPr lang="es-ES_tradnl" sz="2400" dirty="0"/>
              <a:t> para aplicaciones web java.</a:t>
            </a:r>
            <a:endParaRPr lang="es-PE" dirty="0"/>
          </a:p>
        </p:txBody>
      </p:sp>
      <p:pic>
        <p:nvPicPr>
          <p:cNvPr id="4" name="Picture 6" descr="jw-0201-strutsxsl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0262" y="2644775"/>
            <a:ext cx="5780088" cy="41416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2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arquitectura 2x aplicaciones multicanal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3371850" cy="4024125"/>
          </a:xfrm>
        </p:spPr>
        <p:txBody>
          <a:bodyPr/>
          <a:lstStyle/>
          <a:p>
            <a:r>
              <a:rPr lang="es-ES" sz="2400" dirty="0"/>
              <a:t>Evolución del modelo 2 para construir aplicaciones multicanal.</a:t>
            </a:r>
          </a:p>
          <a:p>
            <a:r>
              <a:rPr lang="es-ES" sz="2400" dirty="0"/>
              <a:t>Implementación de referencia STXX (extiende </a:t>
            </a:r>
            <a:r>
              <a:rPr lang="es-ES" sz="2400" dirty="0" err="1"/>
              <a:t>Struts</a:t>
            </a:r>
            <a:r>
              <a:rPr lang="es-ES" sz="2400" dirty="0"/>
              <a:t>)</a:t>
            </a:r>
          </a:p>
          <a:p>
            <a:r>
              <a:rPr lang="es-ES" sz="2400" dirty="0" smtClean="0"/>
              <a:t>Soluciones </a:t>
            </a:r>
            <a:r>
              <a:rPr lang="es-ES" sz="2400" dirty="0"/>
              <a:t>basadas en XML y </a:t>
            </a:r>
            <a:r>
              <a:rPr lang="es-ES" sz="2400" dirty="0" err="1"/>
              <a:t>XSLTs</a:t>
            </a:r>
            <a:r>
              <a:rPr lang="es-ES" sz="2400" dirty="0"/>
              <a:t>.</a:t>
            </a:r>
          </a:p>
          <a:p>
            <a:endParaRPr lang="es-PE" dirty="0"/>
          </a:p>
        </p:txBody>
      </p:sp>
      <p:pic>
        <p:nvPicPr>
          <p:cNvPr id="4" name="Picture 4" descr="jw-0201-strutsxsl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3724" y="2194560"/>
            <a:ext cx="7148669" cy="4024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0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 patrón es una solución a un problema básico, es una solución a un problema que se usa repetidamente en contextos similares con algunas variantes en la </a:t>
            </a:r>
            <a:r>
              <a:rPr lang="es-PE" dirty="0" smtClean="0"/>
              <a:t>implementación.</a:t>
            </a:r>
          </a:p>
          <a:p>
            <a:r>
              <a:rPr lang="es-PE" dirty="0"/>
              <a:t>Para que una solución pueda ser considerada un patrón de diseño debe ser eficaz – que se haya demostrado resuelve satisfactoriamente el problema – y reutilizable – que pueda ser aplicada en diferentes </a:t>
            </a:r>
            <a:r>
              <a:rPr lang="es-PE" dirty="0" smtClean="0"/>
              <a:t>casos.</a:t>
            </a:r>
          </a:p>
          <a:p>
            <a:r>
              <a:rPr lang="es-PE" dirty="0"/>
              <a:t>También permite estructurar un nivel arquitectónico interponiendo una capa de patrones a tu </a:t>
            </a:r>
            <a:r>
              <a:rPr lang="es-PE" dirty="0" smtClean="0"/>
              <a:t>pensamiento.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36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Patrones porque son importantes?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4248150" cy="4024125"/>
          </a:xfrm>
        </p:spPr>
        <p:txBody>
          <a:bodyPr/>
          <a:lstStyle/>
          <a:p>
            <a:r>
              <a:rPr lang="es-PE" dirty="0" smtClean="0"/>
              <a:t>No reinventan la rueda</a:t>
            </a:r>
          </a:p>
          <a:p>
            <a:r>
              <a:rPr lang="es-PE" dirty="0" smtClean="0"/>
              <a:t>Mayor eficiencia</a:t>
            </a:r>
          </a:p>
          <a:p>
            <a:r>
              <a:rPr lang="es-PE" dirty="0" smtClean="0"/>
              <a:t>Reducción de </a:t>
            </a:r>
            <a:r>
              <a:rPr lang="es-PE" dirty="0" smtClean="0"/>
              <a:t>riesgos</a:t>
            </a:r>
          </a:p>
          <a:p>
            <a:r>
              <a:rPr lang="es-PE" dirty="0" smtClean="0"/>
              <a:t>Facilitan la comunicación entre diseñadores.</a:t>
            </a:r>
          </a:p>
          <a:p>
            <a:r>
              <a:rPr lang="es-PE" dirty="0" smtClean="0"/>
              <a:t>Facilitan el aprendizaje del diseñador inexperto.</a:t>
            </a:r>
            <a:endParaRPr lang="es-PE" dirty="0" smtClean="0"/>
          </a:p>
          <a:p>
            <a:r>
              <a:rPr lang="es-PE" dirty="0" smtClean="0"/>
              <a:t>Ejemplo : Un contador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338387"/>
            <a:ext cx="5867400" cy="4128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8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117</TotalTime>
  <Words>752</Words>
  <Application>Microsoft Office PowerPoint</Application>
  <PresentationFormat>Panorámica</PresentationFormat>
  <Paragraphs>79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Century Gothic</vt:lpstr>
      <vt:lpstr>Tahoma</vt:lpstr>
      <vt:lpstr>Wingdings</vt:lpstr>
      <vt:lpstr>Estela de condensación</vt:lpstr>
      <vt:lpstr>Arquitecturas para solución web</vt:lpstr>
      <vt:lpstr>Evolución de modelos arquitectónicos</vt:lpstr>
      <vt:lpstr>Modelos de  arquitectura aplicaciones cgi</vt:lpstr>
      <vt:lpstr>Modelo de arquitectura jsp y servlets</vt:lpstr>
      <vt:lpstr>Modelo de arquitectura 2 mvc</vt:lpstr>
      <vt:lpstr>Modelo de arquitectura 2 mvc con struts</vt:lpstr>
      <vt:lpstr>Modelo de arquitectura 2x aplicaciones multicanal</vt:lpstr>
      <vt:lpstr>patrones</vt:lpstr>
      <vt:lpstr>Patrones porque son importantes?</vt:lpstr>
      <vt:lpstr>Características de un patrón</vt:lpstr>
      <vt:lpstr>Tipos de patrones (Pattern-Oriented Software Architecture </vt:lpstr>
      <vt:lpstr>arquitectura</vt:lpstr>
      <vt:lpstr>diseño</vt:lpstr>
      <vt:lpstr>implementación</vt:lpstr>
      <vt:lpstr>MVC</vt:lpstr>
      <vt:lpstr>MVC en web</vt:lpstr>
      <vt:lpstr>Objetivos de construcción mvc</vt:lpstr>
      <vt:lpstr>Funcionamiento del mvc</vt:lpstr>
      <vt:lpstr>framework</vt:lpstr>
      <vt:lpstr>Tecnica de diseño web </vt:lpstr>
      <vt:lpstr>Diseño para móviles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Arquitecturas web</dc:title>
  <dc:creator>ELIAS</dc:creator>
  <cp:lastModifiedBy>ELIAS</cp:lastModifiedBy>
  <cp:revision>19</cp:revision>
  <dcterms:created xsi:type="dcterms:W3CDTF">2016-04-07T04:14:36Z</dcterms:created>
  <dcterms:modified xsi:type="dcterms:W3CDTF">2016-04-10T22:53:44Z</dcterms:modified>
</cp:coreProperties>
</file>