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63" r:id="rId4"/>
    <p:sldId id="264" r:id="rId5"/>
    <p:sldId id="259" r:id="rId6"/>
    <p:sldId id="265" r:id="rId7"/>
    <p:sldId id="266" r:id="rId8"/>
    <p:sldId id="260" r:id="rId9"/>
    <p:sldId id="261" r:id="rId10"/>
    <p:sldId id="262" r:id="rId11"/>
    <p:sldId id="267" r:id="rId12"/>
    <p:sldId id="268" r:id="rId13"/>
    <p:sldId id="269" r:id="rId14"/>
    <p:sldId id="270" r:id="rId15"/>
    <p:sldId id="271" r:id="rId1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E7FBF9FF-14F8-4144-A975-7EE356506900}" type="datetimeFigureOut">
              <a:rPr lang="es-PE" smtClean="0"/>
              <a:t>14/04/2016</a:t>
            </a:fld>
            <a:endParaRPr lang="es-PE"/>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s-PE"/>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2AD54D23-6F19-43C2-974C-1549E37322B6}" type="slidenum">
              <a:rPr lang="es-PE" smtClean="0"/>
              <a:t>‹#›</a:t>
            </a:fld>
            <a:endParaRPr lang="es-PE"/>
          </a:p>
        </p:txBody>
      </p:sp>
    </p:spTree>
    <p:extLst>
      <p:ext uri="{BB962C8B-B14F-4D97-AF65-F5344CB8AC3E}">
        <p14:creationId xmlns:p14="http://schemas.microsoft.com/office/powerpoint/2010/main" val="2493934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BF9FF-14F8-4144-A975-7EE356506900}" type="datetimeFigureOut">
              <a:rPr lang="es-PE" smtClean="0"/>
              <a:t>14/04/2016</a:t>
            </a:fld>
            <a:endParaRPr lang="es-PE"/>
          </a:p>
        </p:txBody>
      </p:sp>
      <p:sp>
        <p:nvSpPr>
          <p:cNvPr id="6" name="Footer Placeholder 5"/>
          <p:cNvSpPr>
            <a:spLocks noGrp="1"/>
          </p:cNvSpPr>
          <p:nvPr>
            <p:ph type="ftr" sz="quarter" idx="11"/>
          </p:nvPr>
        </p:nvSpPr>
        <p:spPr/>
        <p:txBody>
          <a:bodyPr/>
          <a:lstStyle/>
          <a:p>
            <a:endParaRPr lang="es-P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D54D23-6F19-43C2-974C-1549E37322B6}" type="slidenum">
              <a:rPr lang="es-PE" smtClean="0"/>
              <a:t>‹#›</a:t>
            </a:fld>
            <a:endParaRPr lang="es-PE"/>
          </a:p>
        </p:txBody>
      </p:sp>
    </p:spTree>
    <p:extLst>
      <p:ext uri="{BB962C8B-B14F-4D97-AF65-F5344CB8AC3E}">
        <p14:creationId xmlns:p14="http://schemas.microsoft.com/office/powerpoint/2010/main" val="109141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BF9FF-14F8-4144-A975-7EE356506900}" type="datetimeFigureOut">
              <a:rPr lang="es-PE" smtClean="0"/>
              <a:t>14/04/2016</a:t>
            </a:fld>
            <a:endParaRPr lang="es-PE"/>
          </a:p>
        </p:txBody>
      </p:sp>
      <p:sp>
        <p:nvSpPr>
          <p:cNvPr id="5" name="Footer Placeholder 4"/>
          <p:cNvSpPr>
            <a:spLocks noGrp="1"/>
          </p:cNvSpPr>
          <p:nvPr>
            <p:ph type="ftr" sz="quarter" idx="11"/>
          </p:nvPr>
        </p:nvSpPr>
        <p:spPr/>
        <p:txBody>
          <a:bodyPr/>
          <a:lstStyle/>
          <a:p>
            <a:endParaRPr lang="es-P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D54D23-6F19-43C2-974C-1549E37322B6}" type="slidenum">
              <a:rPr lang="es-PE" smtClean="0"/>
              <a:t>‹#›</a:t>
            </a:fld>
            <a:endParaRPr lang="es-PE"/>
          </a:p>
        </p:txBody>
      </p:sp>
    </p:spTree>
    <p:extLst>
      <p:ext uri="{BB962C8B-B14F-4D97-AF65-F5344CB8AC3E}">
        <p14:creationId xmlns:p14="http://schemas.microsoft.com/office/powerpoint/2010/main" val="252661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BF9FF-14F8-4144-A975-7EE356506900}" type="datetimeFigureOut">
              <a:rPr lang="es-PE" smtClean="0"/>
              <a:t>14/04/2016</a:t>
            </a:fld>
            <a:endParaRPr lang="es-PE"/>
          </a:p>
        </p:txBody>
      </p:sp>
      <p:sp>
        <p:nvSpPr>
          <p:cNvPr id="5" name="Footer Placeholder 4"/>
          <p:cNvSpPr>
            <a:spLocks noGrp="1"/>
          </p:cNvSpPr>
          <p:nvPr>
            <p:ph type="ftr" sz="quarter" idx="11"/>
          </p:nvPr>
        </p:nvSpPr>
        <p:spPr/>
        <p:txBody>
          <a:bodyPr/>
          <a:lstStyle/>
          <a:p>
            <a:endParaRPr lang="es-PE"/>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D54D23-6F19-43C2-974C-1549E37322B6}" type="slidenum">
              <a:rPr lang="es-PE" smtClean="0"/>
              <a:t>‹#›</a:t>
            </a:fld>
            <a:endParaRPr lang="es-PE"/>
          </a:p>
        </p:txBody>
      </p:sp>
    </p:spTree>
    <p:extLst>
      <p:ext uri="{BB962C8B-B14F-4D97-AF65-F5344CB8AC3E}">
        <p14:creationId xmlns:p14="http://schemas.microsoft.com/office/powerpoint/2010/main" val="3106013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BF9FF-14F8-4144-A975-7EE356506900}" type="datetimeFigureOut">
              <a:rPr lang="es-PE" smtClean="0"/>
              <a:t>14/04/2016</a:t>
            </a:fld>
            <a:endParaRPr lang="es-PE"/>
          </a:p>
        </p:txBody>
      </p:sp>
      <p:sp>
        <p:nvSpPr>
          <p:cNvPr id="5" name="Footer Placeholder 4"/>
          <p:cNvSpPr>
            <a:spLocks noGrp="1"/>
          </p:cNvSpPr>
          <p:nvPr>
            <p:ph type="ftr" sz="quarter" idx="11"/>
          </p:nvPr>
        </p:nvSpPr>
        <p:spPr/>
        <p:txBody>
          <a:bodyPr/>
          <a:lstStyle/>
          <a:p>
            <a:endParaRPr lang="es-PE"/>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D54D23-6F19-43C2-974C-1549E37322B6}" type="slidenum">
              <a:rPr lang="es-PE" smtClean="0"/>
              <a:t>‹#›</a:t>
            </a:fld>
            <a:endParaRPr lang="es-PE"/>
          </a:p>
        </p:txBody>
      </p:sp>
    </p:spTree>
    <p:extLst>
      <p:ext uri="{BB962C8B-B14F-4D97-AF65-F5344CB8AC3E}">
        <p14:creationId xmlns:p14="http://schemas.microsoft.com/office/powerpoint/2010/main" val="127849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7FBF9FF-14F8-4144-A975-7EE356506900}" type="datetimeFigureOut">
              <a:rPr lang="es-PE" smtClean="0"/>
              <a:t>14/04/2016</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2AD54D23-6F19-43C2-974C-1549E37322B6}" type="slidenum">
              <a:rPr lang="es-PE" smtClean="0"/>
              <a:t>‹#›</a:t>
            </a:fld>
            <a:endParaRPr lang="es-PE"/>
          </a:p>
        </p:txBody>
      </p:sp>
    </p:spTree>
    <p:extLst>
      <p:ext uri="{BB962C8B-B14F-4D97-AF65-F5344CB8AC3E}">
        <p14:creationId xmlns:p14="http://schemas.microsoft.com/office/powerpoint/2010/main" val="2352106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7FBF9FF-14F8-4144-A975-7EE356506900}" type="datetimeFigureOut">
              <a:rPr lang="es-PE" smtClean="0"/>
              <a:t>14/04/2016</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2AD54D23-6F19-43C2-974C-1549E37322B6}" type="slidenum">
              <a:rPr lang="es-PE" smtClean="0"/>
              <a:t>‹#›</a:t>
            </a:fld>
            <a:endParaRPr lang="es-PE"/>
          </a:p>
        </p:txBody>
      </p:sp>
    </p:spTree>
    <p:extLst>
      <p:ext uri="{BB962C8B-B14F-4D97-AF65-F5344CB8AC3E}">
        <p14:creationId xmlns:p14="http://schemas.microsoft.com/office/powerpoint/2010/main" val="2081562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FBF9FF-14F8-4144-A975-7EE356506900}" type="datetimeFigureOut">
              <a:rPr lang="es-PE" smtClean="0"/>
              <a:t>14/04/2016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AD54D23-6F19-43C2-974C-1549E37322B6}" type="slidenum">
              <a:rPr lang="es-PE" smtClean="0"/>
              <a:t>‹#›</a:t>
            </a:fld>
            <a:endParaRPr lang="es-PE"/>
          </a:p>
        </p:txBody>
      </p:sp>
    </p:spTree>
    <p:extLst>
      <p:ext uri="{BB962C8B-B14F-4D97-AF65-F5344CB8AC3E}">
        <p14:creationId xmlns:p14="http://schemas.microsoft.com/office/powerpoint/2010/main" val="2941507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FBF9FF-14F8-4144-A975-7EE356506900}" type="datetimeFigureOut">
              <a:rPr lang="es-PE" smtClean="0"/>
              <a:t>14/04/2016</a:t>
            </a:fld>
            <a:endParaRPr lang="es-PE"/>
          </a:p>
        </p:txBody>
      </p:sp>
      <p:sp>
        <p:nvSpPr>
          <p:cNvPr id="5" name="Footer Placeholder 4"/>
          <p:cNvSpPr>
            <a:spLocks noGrp="1"/>
          </p:cNvSpPr>
          <p:nvPr>
            <p:ph type="ftr" sz="quarter" idx="11"/>
          </p:nvPr>
        </p:nvSpPr>
        <p:spPr/>
        <p:txBody>
          <a:bodyPr/>
          <a:lstStyle/>
          <a:p>
            <a:endParaRPr lang="es-P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D54D23-6F19-43C2-974C-1549E37322B6}" type="slidenum">
              <a:rPr lang="es-PE" smtClean="0"/>
              <a:t>‹#›</a:t>
            </a:fld>
            <a:endParaRPr lang="es-PE"/>
          </a:p>
        </p:txBody>
      </p:sp>
    </p:spTree>
    <p:extLst>
      <p:ext uri="{BB962C8B-B14F-4D97-AF65-F5344CB8AC3E}">
        <p14:creationId xmlns:p14="http://schemas.microsoft.com/office/powerpoint/2010/main" val="894330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FBF9FF-14F8-4144-A975-7EE356506900}" type="datetimeFigureOut">
              <a:rPr lang="es-PE" smtClean="0"/>
              <a:t>14/04/2016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AD54D23-6F19-43C2-974C-1549E37322B6}" type="slidenum">
              <a:rPr lang="es-PE" smtClean="0"/>
              <a:t>‹#›</a:t>
            </a:fld>
            <a:endParaRPr lang="es-PE"/>
          </a:p>
        </p:txBody>
      </p:sp>
    </p:spTree>
    <p:extLst>
      <p:ext uri="{BB962C8B-B14F-4D97-AF65-F5344CB8AC3E}">
        <p14:creationId xmlns:p14="http://schemas.microsoft.com/office/powerpoint/2010/main" val="4187673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BF9FF-14F8-4144-A975-7EE356506900}" type="datetimeFigureOut">
              <a:rPr lang="es-PE" smtClean="0"/>
              <a:t>14/04/2016</a:t>
            </a:fld>
            <a:endParaRPr lang="es-PE"/>
          </a:p>
        </p:txBody>
      </p:sp>
      <p:sp>
        <p:nvSpPr>
          <p:cNvPr id="5" name="Footer Placeholder 4"/>
          <p:cNvSpPr>
            <a:spLocks noGrp="1"/>
          </p:cNvSpPr>
          <p:nvPr>
            <p:ph type="ftr" sz="quarter" idx="11"/>
          </p:nvPr>
        </p:nvSpPr>
        <p:spPr/>
        <p:txBody>
          <a:bodyPr/>
          <a:lstStyle/>
          <a:p>
            <a:endParaRPr lang="es-PE"/>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D54D23-6F19-43C2-974C-1549E37322B6}" type="slidenum">
              <a:rPr lang="es-PE" smtClean="0"/>
              <a:t>‹#›</a:t>
            </a:fld>
            <a:endParaRPr lang="es-PE"/>
          </a:p>
        </p:txBody>
      </p:sp>
    </p:spTree>
    <p:extLst>
      <p:ext uri="{BB962C8B-B14F-4D97-AF65-F5344CB8AC3E}">
        <p14:creationId xmlns:p14="http://schemas.microsoft.com/office/powerpoint/2010/main" val="2628616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FBF9FF-14F8-4144-A975-7EE356506900}" type="datetimeFigureOut">
              <a:rPr lang="es-PE" smtClean="0"/>
              <a:t>14/04/2016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AD54D23-6F19-43C2-974C-1549E37322B6}" type="slidenum">
              <a:rPr lang="es-PE" smtClean="0"/>
              <a:t>‹#›</a:t>
            </a:fld>
            <a:endParaRPr lang="es-PE"/>
          </a:p>
        </p:txBody>
      </p:sp>
    </p:spTree>
    <p:extLst>
      <p:ext uri="{BB962C8B-B14F-4D97-AF65-F5344CB8AC3E}">
        <p14:creationId xmlns:p14="http://schemas.microsoft.com/office/powerpoint/2010/main" val="269844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FBF9FF-14F8-4144-A975-7EE356506900}" type="datetimeFigureOut">
              <a:rPr lang="es-PE" smtClean="0"/>
              <a:t>14/04/2016</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2AD54D23-6F19-43C2-974C-1549E37322B6}" type="slidenum">
              <a:rPr lang="es-PE" smtClean="0"/>
              <a:t>‹#›</a:t>
            </a:fld>
            <a:endParaRPr lang="es-PE"/>
          </a:p>
        </p:txBody>
      </p:sp>
    </p:spTree>
    <p:extLst>
      <p:ext uri="{BB962C8B-B14F-4D97-AF65-F5344CB8AC3E}">
        <p14:creationId xmlns:p14="http://schemas.microsoft.com/office/powerpoint/2010/main" val="3945333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FBF9FF-14F8-4144-A975-7EE356506900}" type="datetimeFigureOut">
              <a:rPr lang="es-PE" smtClean="0"/>
              <a:t>14/04/2016</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2AD54D23-6F19-43C2-974C-1549E37322B6}" type="slidenum">
              <a:rPr lang="es-PE" smtClean="0"/>
              <a:t>‹#›</a:t>
            </a:fld>
            <a:endParaRPr lang="es-PE"/>
          </a:p>
        </p:txBody>
      </p:sp>
    </p:spTree>
    <p:extLst>
      <p:ext uri="{BB962C8B-B14F-4D97-AF65-F5344CB8AC3E}">
        <p14:creationId xmlns:p14="http://schemas.microsoft.com/office/powerpoint/2010/main" val="3725160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FBF9FF-14F8-4144-A975-7EE356506900}" type="datetimeFigureOut">
              <a:rPr lang="es-PE" smtClean="0"/>
              <a:t>14/04/2016</a:t>
            </a:fld>
            <a:endParaRPr lang="es-PE"/>
          </a:p>
        </p:txBody>
      </p:sp>
      <p:sp>
        <p:nvSpPr>
          <p:cNvPr id="3" name="Footer Placeholder 2"/>
          <p:cNvSpPr>
            <a:spLocks noGrp="1"/>
          </p:cNvSpPr>
          <p:nvPr>
            <p:ph type="ftr" sz="quarter" idx="11"/>
          </p:nvPr>
        </p:nvSpPr>
        <p:spPr/>
        <p:txBody>
          <a:bodyPr/>
          <a:lstStyle/>
          <a:p>
            <a:endParaRPr lang="es-P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AD54D23-6F19-43C2-974C-1549E37322B6}" type="slidenum">
              <a:rPr lang="es-PE" smtClean="0"/>
              <a:t>‹#›</a:t>
            </a:fld>
            <a:endParaRPr lang="es-PE"/>
          </a:p>
        </p:txBody>
      </p:sp>
    </p:spTree>
    <p:extLst>
      <p:ext uri="{BB962C8B-B14F-4D97-AF65-F5344CB8AC3E}">
        <p14:creationId xmlns:p14="http://schemas.microsoft.com/office/powerpoint/2010/main" val="2502743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BF9FF-14F8-4144-A975-7EE356506900}" type="datetimeFigureOut">
              <a:rPr lang="es-PE" smtClean="0"/>
              <a:t>14/04/2016</a:t>
            </a:fld>
            <a:endParaRPr lang="es-PE"/>
          </a:p>
        </p:txBody>
      </p:sp>
      <p:sp>
        <p:nvSpPr>
          <p:cNvPr id="6" name="Footer Placeholder 5"/>
          <p:cNvSpPr>
            <a:spLocks noGrp="1"/>
          </p:cNvSpPr>
          <p:nvPr>
            <p:ph type="ftr" sz="quarter" idx="11"/>
          </p:nvPr>
        </p:nvSpPr>
        <p:spPr/>
        <p:txBody>
          <a:bodyPr/>
          <a:lstStyle/>
          <a:p>
            <a:endParaRPr lang="es-PE"/>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D54D23-6F19-43C2-974C-1549E37322B6}" type="slidenum">
              <a:rPr lang="es-PE" smtClean="0"/>
              <a:t>‹#›</a:t>
            </a:fld>
            <a:endParaRPr lang="es-PE"/>
          </a:p>
        </p:txBody>
      </p:sp>
    </p:spTree>
    <p:extLst>
      <p:ext uri="{BB962C8B-B14F-4D97-AF65-F5344CB8AC3E}">
        <p14:creationId xmlns:p14="http://schemas.microsoft.com/office/powerpoint/2010/main" val="2174535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BF9FF-14F8-4144-A975-7EE356506900}" type="datetimeFigureOut">
              <a:rPr lang="es-PE" smtClean="0"/>
              <a:t>14/04/2016</a:t>
            </a:fld>
            <a:endParaRPr lang="es-PE"/>
          </a:p>
        </p:txBody>
      </p:sp>
      <p:sp>
        <p:nvSpPr>
          <p:cNvPr id="6" name="Footer Placeholder 5"/>
          <p:cNvSpPr>
            <a:spLocks noGrp="1"/>
          </p:cNvSpPr>
          <p:nvPr>
            <p:ph type="ftr" sz="quarter" idx="11"/>
          </p:nvPr>
        </p:nvSpPr>
        <p:spPr/>
        <p:txBody>
          <a:bodyPr/>
          <a:lstStyle/>
          <a:p>
            <a:endParaRPr lang="es-P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D54D23-6F19-43C2-974C-1549E37322B6}" type="slidenum">
              <a:rPr lang="es-PE" smtClean="0"/>
              <a:t>‹#›</a:t>
            </a:fld>
            <a:endParaRPr lang="es-PE"/>
          </a:p>
        </p:txBody>
      </p:sp>
    </p:spTree>
    <p:extLst>
      <p:ext uri="{BB962C8B-B14F-4D97-AF65-F5344CB8AC3E}">
        <p14:creationId xmlns:p14="http://schemas.microsoft.com/office/powerpoint/2010/main" val="3234919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E7FBF9FF-14F8-4144-A975-7EE356506900}" type="datetimeFigureOut">
              <a:rPr lang="es-PE" smtClean="0"/>
              <a:t>14/04/2016</a:t>
            </a:fld>
            <a:endParaRPr lang="es-PE"/>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s-PE"/>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2AD54D23-6F19-43C2-974C-1549E37322B6}" type="slidenum">
              <a:rPr lang="es-PE" smtClean="0"/>
              <a:t>‹#›</a:t>
            </a:fld>
            <a:endParaRPr lang="es-PE"/>
          </a:p>
        </p:txBody>
      </p:sp>
    </p:spTree>
    <p:extLst>
      <p:ext uri="{BB962C8B-B14F-4D97-AF65-F5344CB8AC3E}">
        <p14:creationId xmlns:p14="http://schemas.microsoft.com/office/powerpoint/2010/main" val="290525039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PE" dirty="0" smtClean="0"/>
              <a:t>Patrones de Arquitectura</a:t>
            </a:r>
            <a:endParaRPr lang="es-PE" dirty="0"/>
          </a:p>
        </p:txBody>
      </p:sp>
      <p:sp>
        <p:nvSpPr>
          <p:cNvPr id="3" name="Subtitle 2"/>
          <p:cNvSpPr>
            <a:spLocks noGrp="1"/>
          </p:cNvSpPr>
          <p:nvPr>
            <p:ph type="subTitle" idx="1"/>
          </p:nvPr>
        </p:nvSpPr>
        <p:spPr/>
        <p:txBody>
          <a:bodyPr/>
          <a:lstStyle/>
          <a:p>
            <a:r>
              <a:rPr lang="es-PE" dirty="0" smtClean="0">
                <a:solidFill>
                  <a:schemeClr val="tx1"/>
                </a:solidFill>
              </a:rPr>
              <a:t>Geraldine Altuna </a:t>
            </a:r>
          </a:p>
          <a:p>
            <a:r>
              <a:rPr lang="es-PE" dirty="0" smtClean="0">
                <a:solidFill>
                  <a:schemeClr val="tx1"/>
                </a:solidFill>
              </a:rPr>
              <a:t>Mayra Acuña</a:t>
            </a:r>
            <a:endParaRPr lang="es-PE" dirty="0">
              <a:solidFill>
                <a:schemeClr val="tx1"/>
              </a:solidFill>
            </a:endParaRPr>
          </a:p>
        </p:txBody>
      </p:sp>
    </p:spTree>
    <p:extLst>
      <p:ext uri="{BB962C8B-B14F-4D97-AF65-F5344CB8AC3E}">
        <p14:creationId xmlns:p14="http://schemas.microsoft.com/office/powerpoint/2010/main" val="2655362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Evolución </a:t>
            </a:r>
            <a:endParaRPr lang="es-PE" dirty="0"/>
          </a:p>
        </p:txBody>
      </p:sp>
      <p:sp>
        <p:nvSpPr>
          <p:cNvPr id="3" name="Content Placeholder 2"/>
          <p:cNvSpPr>
            <a:spLocks noGrp="1"/>
          </p:cNvSpPr>
          <p:nvPr>
            <p:ph idx="1"/>
          </p:nvPr>
        </p:nvSpPr>
        <p:spPr/>
        <p:txBody>
          <a:bodyPr/>
          <a:lstStyle/>
          <a:p>
            <a:pPr marL="0" indent="0" algn="just">
              <a:buNone/>
            </a:pPr>
            <a:r>
              <a:rPr lang="es-PE" dirty="0" smtClean="0"/>
              <a:t>El concepto de capas se popularizó en los 90 con la aparición de los sistemas cliente‐servidor.</a:t>
            </a:r>
          </a:p>
          <a:p>
            <a:pPr marL="0" indent="0" algn="just">
              <a:buNone/>
            </a:pPr>
            <a:r>
              <a:rPr lang="es-PE" dirty="0" smtClean="0"/>
              <a:t>Estos son sistemas de dos capas: la cliente con la interfaz de usuario y código de aplicación y la servidor, generalmente una base de datos.</a:t>
            </a:r>
          </a:p>
          <a:p>
            <a:pPr marL="0" indent="0" algn="just">
              <a:buNone/>
            </a:pPr>
            <a:r>
              <a:rPr lang="es-PE" dirty="0" smtClean="0"/>
              <a:t>El problema surgió con la lógica de dominio: reglas de negocio, validaciones, cálculos,... No encaja ni en la capa cliente ni en la servidor. La respuesta es la arquitectura en tres capas: una capa presentación para la interfaz de usuario, una capa de dominio con la lógica de dominio y una capa de datos. El éxito del modelo Web ha acabado de consolidar la arquitectura de tres capas.</a:t>
            </a:r>
            <a:endParaRPr lang="es-PE" dirty="0"/>
          </a:p>
        </p:txBody>
      </p:sp>
    </p:spTree>
    <p:extLst>
      <p:ext uri="{BB962C8B-B14F-4D97-AF65-F5344CB8AC3E}">
        <p14:creationId xmlns:p14="http://schemas.microsoft.com/office/powerpoint/2010/main" val="1991747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b="1" dirty="0"/>
              <a:t>La Arquitectura de 3 Capas</a:t>
            </a:r>
            <a:endParaRPr lang="es-PE" dirty="0"/>
          </a:p>
        </p:txBody>
      </p:sp>
      <p:sp>
        <p:nvSpPr>
          <p:cNvPr id="3" name="Content Placeholder 2"/>
          <p:cNvSpPr>
            <a:spLocks noGrp="1"/>
          </p:cNvSpPr>
          <p:nvPr>
            <p:ph idx="1"/>
          </p:nvPr>
        </p:nvSpPr>
        <p:spPr/>
        <p:txBody>
          <a:bodyPr/>
          <a:lstStyle/>
          <a:p>
            <a:r>
              <a:rPr lang="es-PE" dirty="0" smtClean="0"/>
              <a:t>Presentación :  interacción entre el usuario y la aplicación ( HTML)</a:t>
            </a:r>
          </a:p>
          <a:p>
            <a:endParaRPr lang="es-PE" dirty="0" smtClean="0"/>
          </a:p>
          <a:p>
            <a:r>
              <a:rPr lang="es-PE" dirty="0" smtClean="0"/>
              <a:t>Fuente de datos : Monitores de transacciones, otras aplicaciones, generalmente bases de datos.</a:t>
            </a:r>
          </a:p>
          <a:p>
            <a:endParaRPr lang="es-PE" dirty="0" smtClean="0"/>
          </a:p>
          <a:p>
            <a:r>
              <a:rPr lang="es-PE" dirty="0" smtClean="0"/>
              <a:t>Lógica de dominio : cálculos sobre la base de las entradas y los datos almacenados. Validación de los datos de entrada.</a:t>
            </a:r>
            <a:endParaRPr lang="es-PE" dirty="0"/>
          </a:p>
        </p:txBody>
      </p:sp>
    </p:spTree>
    <p:extLst>
      <p:ext uri="{BB962C8B-B14F-4D97-AF65-F5344CB8AC3E}">
        <p14:creationId xmlns:p14="http://schemas.microsoft.com/office/powerpoint/2010/main" val="1225576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Presentación Web</a:t>
            </a:r>
            <a:endParaRPr lang="es-PE" dirty="0"/>
          </a:p>
        </p:txBody>
      </p:sp>
      <p:sp>
        <p:nvSpPr>
          <p:cNvPr id="3" name="Content Placeholder 2"/>
          <p:cNvSpPr>
            <a:spLocks noGrp="1"/>
          </p:cNvSpPr>
          <p:nvPr>
            <p:ph idx="1"/>
          </p:nvPr>
        </p:nvSpPr>
        <p:spPr/>
        <p:txBody>
          <a:bodyPr/>
          <a:lstStyle/>
          <a:p>
            <a:r>
              <a:rPr lang="es-PE" dirty="0" smtClean="0"/>
              <a:t>Uno de los mayores cambios en las aplicaciones empresariales en los últimos años es la aparición de interfaces de usuario basadas en navegadores web.</a:t>
            </a:r>
          </a:p>
          <a:p>
            <a:pPr marL="0" indent="0">
              <a:buNone/>
            </a:pPr>
            <a:endParaRPr lang="es-PE" dirty="0" smtClean="0"/>
          </a:p>
          <a:p>
            <a:r>
              <a:rPr lang="es-PE" dirty="0" smtClean="0"/>
              <a:t>El trabajo del servidor web es interpretar las URL de las solicitudes que recibe y pasar el control a una aplicación del servidor web. Principalmente, hay dos formas de estructurar una aplicación en un servidor web: como un script o como una página de servidor.</a:t>
            </a:r>
          </a:p>
          <a:p>
            <a:r>
              <a:rPr lang="es-PE" dirty="0"/>
              <a:t>ejemplos son los </a:t>
            </a:r>
            <a:r>
              <a:rPr lang="es-PE" dirty="0" smtClean="0"/>
              <a:t>scripts CGI </a:t>
            </a:r>
            <a:r>
              <a:rPr lang="es-PE" dirty="0"/>
              <a:t>o los </a:t>
            </a:r>
            <a:r>
              <a:rPr lang="es-PE" dirty="0" err="1"/>
              <a:t>servlets</a:t>
            </a:r>
            <a:r>
              <a:rPr lang="es-PE" dirty="0"/>
              <a:t> de Java.</a:t>
            </a:r>
          </a:p>
        </p:txBody>
      </p:sp>
    </p:spTree>
    <p:extLst>
      <p:ext uri="{BB962C8B-B14F-4D97-AF65-F5344CB8AC3E}">
        <p14:creationId xmlns:p14="http://schemas.microsoft.com/office/powerpoint/2010/main" val="3802951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err="1" smtClean="0"/>
              <a:t>Patron</a:t>
            </a:r>
            <a:r>
              <a:rPr lang="es-PE" dirty="0" smtClean="0"/>
              <a:t> </a:t>
            </a:r>
            <a:r>
              <a:rPr lang="es-PE" b="1" dirty="0" err="1"/>
              <a:t>Model</a:t>
            </a:r>
            <a:r>
              <a:rPr lang="es-PE" b="1" dirty="0"/>
              <a:t> View </a:t>
            </a:r>
            <a:r>
              <a:rPr lang="es-PE" b="1" dirty="0" err="1" smtClean="0"/>
              <a:t>Controler</a:t>
            </a:r>
            <a:endParaRPr lang="es-PE" dirty="0"/>
          </a:p>
        </p:txBody>
      </p:sp>
      <p:sp>
        <p:nvSpPr>
          <p:cNvPr id="3" name="Content Placeholder 2"/>
          <p:cNvSpPr>
            <a:spLocks noGrp="1"/>
          </p:cNvSpPr>
          <p:nvPr>
            <p:ph idx="1"/>
          </p:nvPr>
        </p:nvSpPr>
        <p:spPr/>
        <p:txBody>
          <a:bodyPr/>
          <a:lstStyle/>
          <a:p>
            <a:r>
              <a:rPr lang="es-PE" dirty="0" smtClean="0"/>
              <a:t>MVC : Modelo Vista Controlador</a:t>
            </a:r>
          </a:p>
          <a:p>
            <a:pPr marL="0" indent="0" algn="just">
              <a:buNone/>
            </a:pPr>
            <a:r>
              <a:rPr lang="es-PE" dirty="0"/>
              <a:t>El objeto del modelo se comunica con la fuente de datos y hace todo lo indicado por </a:t>
            </a:r>
            <a:r>
              <a:rPr lang="es-PE" dirty="0" smtClean="0"/>
              <a:t>la solicitud </a:t>
            </a:r>
            <a:r>
              <a:rPr lang="es-PE" dirty="0"/>
              <a:t>así como recopilar información para la respuesta. Cuando se ha hecho todo esto, </a:t>
            </a:r>
            <a:r>
              <a:rPr lang="es-PE" dirty="0" smtClean="0"/>
              <a:t>retorna al </a:t>
            </a:r>
            <a:r>
              <a:rPr lang="es-PE" dirty="0"/>
              <a:t>controlador de entrada. Este último decide que vista es la más apropiada y le pasa el </a:t>
            </a:r>
            <a:r>
              <a:rPr lang="es-PE" dirty="0" smtClean="0"/>
              <a:t>control remitiéndole </a:t>
            </a:r>
            <a:r>
              <a:rPr lang="es-PE" dirty="0"/>
              <a:t>los datos necesarios a través de algún tipo de objeto de sesión HTTP compartido</a:t>
            </a:r>
          </a:p>
        </p:txBody>
      </p:sp>
    </p:spTree>
    <p:extLst>
      <p:ext uri="{BB962C8B-B14F-4D97-AF65-F5344CB8AC3E}">
        <p14:creationId xmlns:p14="http://schemas.microsoft.com/office/powerpoint/2010/main" val="1851024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err="1" smtClean="0"/>
              <a:t>Patron</a:t>
            </a:r>
            <a:r>
              <a:rPr lang="es-PE" dirty="0" smtClean="0"/>
              <a:t> de arquitectura</a:t>
            </a:r>
            <a:endParaRPr lang="es-PE" dirty="0"/>
          </a:p>
        </p:txBody>
      </p:sp>
      <p:sp>
        <p:nvSpPr>
          <p:cNvPr id="3" name="Content Placeholder 2"/>
          <p:cNvSpPr>
            <a:spLocks noGrp="1"/>
          </p:cNvSpPr>
          <p:nvPr>
            <p:ph idx="1"/>
          </p:nvPr>
        </p:nvSpPr>
        <p:spPr/>
        <p:txBody>
          <a:bodyPr>
            <a:normAutofit lnSpcReduction="10000"/>
          </a:bodyPr>
          <a:lstStyle/>
          <a:p>
            <a:r>
              <a:rPr lang="es-PE" dirty="0" smtClean="0"/>
              <a:t>Se resume en:</a:t>
            </a:r>
          </a:p>
          <a:p>
            <a:r>
              <a:rPr lang="es-PE" dirty="0"/>
              <a:t>El diseño de mas alto nivel de la estructura del sistema</a:t>
            </a:r>
          </a:p>
          <a:p>
            <a:r>
              <a:rPr lang="es-PE" dirty="0"/>
              <a:t>Los patrones necesario para guiar la construcción del software</a:t>
            </a:r>
          </a:p>
          <a:p>
            <a:pPr lvl="0"/>
            <a:r>
              <a:rPr lang="es-PE" dirty="0"/>
              <a:t>Los fundamentos para que analistas, diseñadores, programadores, beta </a:t>
            </a:r>
            <a:r>
              <a:rPr lang="es-PE" dirty="0" err="1"/>
              <a:t>testers</a:t>
            </a:r>
            <a:r>
              <a:rPr lang="es-PE" dirty="0"/>
              <a:t>, etc. trabajen en una línea común que permita cubrir restricciones y alcanzar los objetivos del sistema</a:t>
            </a:r>
          </a:p>
          <a:p>
            <a:pPr lvl="0"/>
            <a:r>
              <a:rPr lang="es-PE" dirty="0"/>
              <a:t>Los objetivos del sistema, no solamente funcionales, sino de mantenimiento, auditoría, flexibilidad e interacción con otros sistemas</a:t>
            </a:r>
          </a:p>
          <a:p>
            <a:pPr lvl="0"/>
            <a:r>
              <a:rPr lang="es-PE" dirty="0"/>
              <a:t>Las restricciones que limitan la construcción del sistema acorde a las tecnologías disponibles para su implementación</a:t>
            </a:r>
          </a:p>
          <a:p>
            <a:endParaRPr lang="es-PE" dirty="0"/>
          </a:p>
        </p:txBody>
      </p:sp>
    </p:spTree>
    <p:extLst>
      <p:ext uri="{BB962C8B-B14F-4D97-AF65-F5344CB8AC3E}">
        <p14:creationId xmlns:p14="http://schemas.microsoft.com/office/powerpoint/2010/main" val="1733693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Referencia</a:t>
            </a:r>
            <a:endParaRPr lang="es-PE"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617785239"/>
              </p:ext>
            </p:extLst>
          </p:nvPr>
        </p:nvGraphicFramePr>
        <p:xfrm>
          <a:off x="5078413" y="3925888"/>
          <a:ext cx="914400" cy="771525"/>
        </p:xfrm>
        <a:graphic>
          <a:graphicData uri="http://schemas.openxmlformats.org/presentationml/2006/ole">
            <mc:AlternateContent xmlns:mc="http://schemas.openxmlformats.org/markup-compatibility/2006">
              <mc:Choice xmlns:v="urn:schemas-microsoft-com:vml" Requires="v">
                <p:oleObj spid="_x0000_s1027" name="Acrobat Document" showAsIcon="1" r:id="rId3" imgW="914400" imgH="771480" progId="AcroExch.Document.11">
                  <p:embed/>
                </p:oleObj>
              </mc:Choice>
              <mc:Fallback>
                <p:oleObj name="Acrobat Document" showAsIcon="1" r:id="rId3" imgW="914400" imgH="771480" progId="AcroExch.Document.11">
                  <p:embed/>
                  <p:pic>
                    <p:nvPicPr>
                      <p:cNvPr id="0" name=""/>
                      <p:cNvPicPr/>
                      <p:nvPr/>
                    </p:nvPicPr>
                    <p:blipFill>
                      <a:blip r:embed="rId4"/>
                      <a:stretch>
                        <a:fillRect/>
                      </a:stretch>
                    </p:blipFill>
                    <p:spPr>
                      <a:xfrm>
                        <a:off x="5078413" y="392588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149981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Patrón de arquitectura de aplicaciones empresariales</a:t>
            </a:r>
            <a:endParaRPr lang="es-PE" dirty="0"/>
          </a:p>
        </p:txBody>
      </p:sp>
      <p:sp>
        <p:nvSpPr>
          <p:cNvPr id="3" name="Content Placeholder 2"/>
          <p:cNvSpPr>
            <a:spLocks noGrp="1"/>
          </p:cNvSpPr>
          <p:nvPr>
            <p:ph idx="1"/>
          </p:nvPr>
        </p:nvSpPr>
        <p:spPr/>
        <p:txBody>
          <a:bodyPr>
            <a:normAutofit/>
          </a:bodyPr>
          <a:lstStyle/>
          <a:p>
            <a:pPr marL="0" indent="0">
              <a:buNone/>
            </a:pPr>
            <a:r>
              <a:rPr lang="es-PE" dirty="0"/>
              <a:t>El patrón arquitectónico dominante es el de capas, cómo se descompone una </a:t>
            </a:r>
            <a:r>
              <a:rPr lang="es-PE" dirty="0" smtClean="0"/>
              <a:t>aplicación empresarial </a:t>
            </a:r>
            <a:r>
              <a:rPr lang="es-PE" dirty="0"/>
              <a:t>en capas y cómo estas capas trabajan juntas</a:t>
            </a:r>
            <a:r>
              <a:rPr lang="es-PE" dirty="0" smtClean="0"/>
              <a:t>.</a:t>
            </a:r>
          </a:p>
          <a:p>
            <a:pPr marL="0" indent="0">
              <a:buNone/>
            </a:pPr>
            <a:endParaRPr lang="es-PE" dirty="0"/>
          </a:p>
        </p:txBody>
      </p:sp>
      <p:pic>
        <p:nvPicPr>
          <p:cNvPr id="4" name="Imagen 3"/>
          <p:cNvPicPr/>
          <p:nvPr/>
        </p:nvPicPr>
        <p:blipFill>
          <a:blip r:embed="rId2"/>
          <a:stretch>
            <a:fillRect/>
          </a:stretch>
        </p:blipFill>
        <p:spPr>
          <a:xfrm>
            <a:off x="2677429" y="3602355"/>
            <a:ext cx="5787697" cy="2604481"/>
          </a:xfrm>
          <a:prstGeom prst="rect">
            <a:avLst/>
          </a:prstGeom>
        </p:spPr>
      </p:pic>
    </p:spTree>
    <p:extLst>
      <p:ext uri="{BB962C8B-B14F-4D97-AF65-F5344CB8AC3E}">
        <p14:creationId xmlns:p14="http://schemas.microsoft.com/office/powerpoint/2010/main" val="3032040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Patrón de arquitectura de aplicaciones empresariales</a:t>
            </a:r>
          </a:p>
        </p:txBody>
      </p:sp>
      <p:sp>
        <p:nvSpPr>
          <p:cNvPr id="3" name="Content Placeholder 2"/>
          <p:cNvSpPr>
            <a:spLocks noGrp="1"/>
          </p:cNvSpPr>
          <p:nvPr>
            <p:ph idx="1"/>
          </p:nvPr>
        </p:nvSpPr>
        <p:spPr/>
        <p:txBody>
          <a:bodyPr/>
          <a:lstStyle/>
          <a:p>
            <a:pPr marL="0" indent="0" algn="just">
              <a:buNone/>
            </a:pPr>
            <a:r>
              <a:rPr lang="es-PE" dirty="0"/>
              <a:t>Las aplicaciones empresariales normalmente involucran persistencia de datos. Normalmente hay muchos datos y se acceden a ellos desde múltiples sitios al mismo tiempo, concurrentemente.</a:t>
            </a:r>
          </a:p>
          <a:p>
            <a:pPr algn="just"/>
            <a:endParaRPr lang="es-PE" dirty="0"/>
          </a:p>
        </p:txBody>
      </p:sp>
    </p:spTree>
    <p:extLst>
      <p:ext uri="{BB962C8B-B14F-4D97-AF65-F5344CB8AC3E}">
        <p14:creationId xmlns:p14="http://schemas.microsoft.com/office/powerpoint/2010/main" val="1279897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Patrón de arquitectura de aplicaciones empresariales</a:t>
            </a:r>
          </a:p>
        </p:txBody>
      </p:sp>
      <p:sp>
        <p:nvSpPr>
          <p:cNvPr id="3" name="Content Placeholder 2"/>
          <p:cNvSpPr>
            <a:spLocks noGrp="1"/>
          </p:cNvSpPr>
          <p:nvPr>
            <p:ph idx="1"/>
          </p:nvPr>
        </p:nvSpPr>
        <p:spPr/>
        <p:txBody>
          <a:bodyPr/>
          <a:lstStyle/>
          <a:p>
            <a:pPr marL="0" indent="0" algn="just">
              <a:buNone/>
            </a:pPr>
            <a:r>
              <a:rPr lang="es-PE" dirty="0"/>
              <a:t>Generalmente, deben integrarse con otras aplicaciones empresariales. Incluso si se dispone de una única tecnología para la integración de aplicaciones, existen diferencias en los proceso de negocios y modelos conceptuales que dificultan dicha integración.</a:t>
            </a:r>
          </a:p>
          <a:p>
            <a:pPr marL="0" indent="0" algn="just">
              <a:buNone/>
            </a:pPr>
            <a:endParaRPr lang="es-PE" dirty="0"/>
          </a:p>
        </p:txBody>
      </p:sp>
    </p:spTree>
    <p:extLst>
      <p:ext uri="{BB962C8B-B14F-4D97-AF65-F5344CB8AC3E}">
        <p14:creationId xmlns:p14="http://schemas.microsoft.com/office/powerpoint/2010/main" val="1198917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Ejemplos: aplicación empresarial</a:t>
            </a:r>
            <a:endParaRPr lang="es-PE" dirty="0"/>
          </a:p>
        </p:txBody>
      </p:sp>
      <p:sp>
        <p:nvSpPr>
          <p:cNvPr id="3" name="Content Placeholder 2"/>
          <p:cNvSpPr>
            <a:spLocks noGrp="1"/>
          </p:cNvSpPr>
          <p:nvPr>
            <p:ph idx="1"/>
          </p:nvPr>
        </p:nvSpPr>
        <p:spPr>
          <a:xfrm>
            <a:off x="678871" y="2359891"/>
            <a:ext cx="9713575" cy="3880773"/>
          </a:xfrm>
        </p:spPr>
        <p:txBody>
          <a:bodyPr>
            <a:normAutofit/>
          </a:bodyPr>
          <a:lstStyle/>
          <a:p>
            <a:pPr algn="just"/>
            <a:r>
              <a:rPr lang="es-PE" b="1" dirty="0"/>
              <a:t>Aplicación B2C (de empresa a cliente) tienda en línea:</a:t>
            </a:r>
            <a:r>
              <a:rPr lang="es-PE" dirty="0"/>
              <a:t> la gente navega y compra. Existe un </a:t>
            </a:r>
            <a:r>
              <a:rPr lang="es-PE" dirty="0" smtClean="0"/>
              <a:t>muy alto </a:t>
            </a:r>
            <a:r>
              <a:rPr lang="es-PE" dirty="0"/>
              <a:t>volumen de usuarios. La lógica de negocio es clara: capturar pedidos, cálculos simples </a:t>
            </a:r>
            <a:r>
              <a:rPr lang="es-PE" dirty="0" smtClean="0"/>
              <a:t>de precios </a:t>
            </a:r>
            <a:r>
              <a:rPr lang="es-PE" dirty="0"/>
              <a:t>y envíos y la notificación de envíos. Una interfaz web genérica. Base de datos para </a:t>
            </a:r>
            <a:r>
              <a:rPr lang="es-PE" dirty="0" smtClean="0"/>
              <a:t>el almacenamiento </a:t>
            </a:r>
            <a:r>
              <a:rPr lang="es-PE" dirty="0"/>
              <a:t>de pedidos y el inventario</a:t>
            </a:r>
            <a:r>
              <a:rPr lang="es-PE" dirty="0" smtClean="0"/>
              <a:t>.</a:t>
            </a:r>
          </a:p>
          <a:p>
            <a:pPr algn="just"/>
            <a:endParaRPr lang="es-PE" dirty="0"/>
          </a:p>
          <a:p>
            <a:pPr algn="just"/>
            <a:endParaRPr lang="es-PE" dirty="0"/>
          </a:p>
        </p:txBody>
      </p:sp>
    </p:spTree>
    <p:extLst>
      <p:ext uri="{BB962C8B-B14F-4D97-AF65-F5344CB8AC3E}">
        <p14:creationId xmlns:p14="http://schemas.microsoft.com/office/powerpoint/2010/main" val="4222806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Ejemplos: aplicación empresarial</a:t>
            </a:r>
          </a:p>
        </p:txBody>
      </p:sp>
      <p:sp>
        <p:nvSpPr>
          <p:cNvPr id="3" name="Content Placeholder 2"/>
          <p:cNvSpPr>
            <a:spLocks noGrp="1"/>
          </p:cNvSpPr>
          <p:nvPr>
            <p:ph idx="1"/>
          </p:nvPr>
        </p:nvSpPr>
        <p:spPr/>
        <p:txBody>
          <a:bodyPr/>
          <a:lstStyle/>
          <a:p>
            <a:pPr algn="just"/>
            <a:r>
              <a:rPr lang="es-PE" b="1" dirty="0"/>
              <a:t>Sistema para automatizar la tramitación de contratos de arrendamiento</a:t>
            </a:r>
            <a:r>
              <a:rPr lang="es-PE" dirty="0"/>
              <a:t>. Muchos menos usuarios. Lógica de negocio más compleja: cálculo de facturas mensuales para un contrato de arrendamiento, gestión de los adelantos y los pagos atrasados, validación de datos durante el proceso de solicitud de un contrato de arrendamiento, etc. Más complejidad en la interfaz de usuario, base de datos compleja e integración con paquetes externos de valoración de activos y fijación de precios.+</a:t>
            </a:r>
          </a:p>
          <a:p>
            <a:pPr algn="just"/>
            <a:endParaRPr lang="es-PE" dirty="0"/>
          </a:p>
        </p:txBody>
      </p:sp>
    </p:spTree>
    <p:extLst>
      <p:ext uri="{BB962C8B-B14F-4D97-AF65-F5344CB8AC3E}">
        <p14:creationId xmlns:p14="http://schemas.microsoft.com/office/powerpoint/2010/main" val="2373630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Ejemplos: aplicación empresarial</a:t>
            </a:r>
          </a:p>
        </p:txBody>
      </p:sp>
      <p:sp>
        <p:nvSpPr>
          <p:cNvPr id="3" name="Content Placeholder 2"/>
          <p:cNvSpPr>
            <a:spLocks noGrp="1"/>
          </p:cNvSpPr>
          <p:nvPr>
            <p:ph idx="1"/>
          </p:nvPr>
        </p:nvSpPr>
        <p:spPr/>
        <p:txBody>
          <a:bodyPr/>
          <a:lstStyle/>
          <a:p>
            <a:pPr algn="just"/>
            <a:r>
              <a:rPr lang="es-PE" dirty="0"/>
              <a:t>Aplicación de seguimiento de gastos simple para una empresa pequeña. Pocos usuarios y lógica simple. Desafíos: urgencia o posibilidades de crecimiento más adelante. Aunque esta aplicación puede ser pequeña, la mayoría de empresas tienen un montón de aplicaciones de este tipo, por lo que el efecto acumulativo puede ser una arquitectura compleja.</a:t>
            </a:r>
          </a:p>
          <a:p>
            <a:pPr algn="just"/>
            <a:endParaRPr lang="es-PE" dirty="0"/>
          </a:p>
        </p:txBody>
      </p:sp>
    </p:spTree>
    <p:extLst>
      <p:ext uri="{BB962C8B-B14F-4D97-AF65-F5344CB8AC3E}">
        <p14:creationId xmlns:p14="http://schemas.microsoft.com/office/powerpoint/2010/main" val="4029538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Patrón</a:t>
            </a:r>
            <a:endParaRPr lang="es-PE" dirty="0"/>
          </a:p>
        </p:txBody>
      </p:sp>
      <p:sp>
        <p:nvSpPr>
          <p:cNvPr id="3" name="Content Placeholder 2"/>
          <p:cNvSpPr>
            <a:spLocks noGrp="1"/>
          </p:cNvSpPr>
          <p:nvPr>
            <p:ph idx="1"/>
          </p:nvPr>
        </p:nvSpPr>
        <p:spPr/>
        <p:txBody>
          <a:bodyPr/>
          <a:lstStyle/>
          <a:p>
            <a:pPr marL="0" indent="0" algn="just">
              <a:buNone/>
            </a:pPr>
            <a:r>
              <a:rPr lang="es-PE" dirty="0"/>
              <a:t>Un patrón describe un problema que se produce frecuentemente y las pautas para solucionarlo</a:t>
            </a:r>
            <a:r>
              <a:rPr lang="es-PE" dirty="0" smtClean="0"/>
              <a:t>. </a:t>
            </a:r>
          </a:p>
          <a:p>
            <a:pPr marL="0" indent="0" algn="just">
              <a:buNone/>
            </a:pPr>
            <a:r>
              <a:rPr lang="es-PE" dirty="0" smtClean="0"/>
              <a:t>Se </a:t>
            </a:r>
            <a:r>
              <a:rPr lang="es-PE" dirty="0"/>
              <a:t>basan en la práctica y aunque la base es aplicar las mismas pautas, la solución nunca </a:t>
            </a:r>
            <a:r>
              <a:rPr lang="es-PE" dirty="0" smtClean="0"/>
              <a:t>es exactamente </a:t>
            </a:r>
            <a:r>
              <a:rPr lang="es-PE" dirty="0"/>
              <a:t>la misma.</a:t>
            </a:r>
          </a:p>
        </p:txBody>
      </p:sp>
    </p:spTree>
    <p:extLst>
      <p:ext uri="{BB962C8B-B14F-4D97-AF65-F5344CB8AC3E}">
        <p14:creationId xmlns:p14="http://schemas.microsoft.com/office/powerpoint/2010/main" val="3193260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Arquitectura por capas</a:t>
            </a:r>
            <a:endParaRPr lang="es-PE" dirty="0"/>
          </a:p>
        </p:txBody>
      </p:sp>
      <p:sp>
        <p:nvSpPr>
          <p:cNvPr id="3" name="Content Placeholder 2"/>
          <p:cNvSpPr>
            <a:spLocks noGrp="1"/>
          </p:cNvSpPr>
          <p:nvPr>
            <p:ph idx="1"/>
          </p:nvPr>
        </p:nvSpPr>
        <p:spPr>
          <a:xfrm>
            <a:off x="1154955" y="2603500"/>
            <a:ext cx="8761412" cy="707736"/>
          </a:xfrm>
        </p:spPr>
        <p:txBody>
          <a:bodyPr>
            <a:normAutofit/>
          </a:bodyPr>
          <a:lstStyle/>
          <a:p>
            <a:r>
              <a:rPr lang="es-PE" dirty="0" smtClean="0"/>
              <a:t>Una de las arquitecturas mas comunes para descomponer un problema </a:t>
            </a:r>
            <a:r>
              <a:rPr lang="es-PE" dirty="0" err="1" smtClean="0"/>
              <a:t>informatico</a:t>
            </a:r>
            <a:r>
              <a:rPr lang="es-PE" dirty="0" smtClean="0"/>
              <a:t> complejo.</a:t>
            </a:r>
          </a:p>
        </p:txBody>
      </p:sp>
      <p:graphicFrame>
        <p:nvGraphicFramePr>
          <p:cNvPr id="4" name="Table 3"/>
          <p:cNvGraphicFramePr>
            <a:graphicFrameLocks noGrp="1"/>
          </p:cNvGraphicFramePr>
          <p:nvPr>
            <p:extLst>
              <p:ext uri="{D42A27DB-BD31-4B8C-83A1-F6EECF244321}">
                <p14:modId xmlns:p14="http://schemas.microsoft.com/office/powerpoint/2010/main" val="3887536429"/>
              </p:ext>
            </p:extLst>
          </p:nvPr>
        </p:nvGraphicFramePr>
        <p:xfrm>
          <a:off x="1690254" y="3311236"/>
          <a:ext cx="8226111" cy="3117273"/>
        </p:xfrm>
        <a:graphic>
          <a:graphicData uri="http://schemas.openxmlformats.org/drawingml/2006/table">
            <a:tbl>
              <a:tblPr>
                <a:tableStyleId>{5C22544A-7EE6-4342-B048-85BDC9FD1C3A}</a:tableStyleId>
              </a:tblPr>
              <a:tblGrid>
                <a:gridCol w="3899390"/>
                <a:gridCol w="4326721"/>
              </a:tblGrid>
              <a:tr h="227705">
                <a:tc>
                  <a:txBody>
                    <a:bodyPr/>
                    <a:lstStyle/>
                    <a:p>
                      <a:pPr algn="ctr" fontAlgn="b"/>
                      <a:r>
                        <a:rPr lang="es-PE" sz="1200" u="none" strike="noStrike" dirty="0">
                          <a:effectLst/>
                        </a:rPr>
                        <a:t>Ventajas </a:t>
                      </a:r>
                      <a:endParaRPr lang="es-PE" sz="1200" b="1" i="0" u="none" strike="noStrike" dirty="0">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ctr" fontAlgn="b"/>
                      <a:r>
                        <a:rPr lang="es-PE" sz="1200" u="none" strike="noStrike" dirty="0">
                          <a:effectLst/>
                        </a:rPr>
                        <a:t>Desventajas</a:t>
                      </a:r>
                      <a:endParaRPr lang="es-PE" sz="1200" b="1" i="0" u="none" strike="noStrike" dirty="0">
                        <a:solidFill>
                          <a:srgbClr val="000000"/>
                        </a:solidFill>
                        <a:effectLst/>
                        <a:latin typeface="Calibri" panose="020F0502020204030204" pitchFamily="34" charset="0"/>
                      </a:endParaRPr>
                    </a:p>
                  </a:txBody>
                  <a:tcPr marL="9525" marR="9525" marT="9525" marB="0" anchor="b">
                    <a:solidFill>
                      <a:schemeClr val="accent2"/>
                    </a:solidFill>
                  </a:tcPr>
                </a:tc>
              </a:tr>
              <a:tr h="1138522">
                <a:tc>
                  <a:txBody>
                    <a:bodyPr/>
                    <a:lstStyle/>
                    <a:p>
                      <a:pPr algn="l" fontAlgn="ctr"/>
                      <a:r>
                        <a:rPr lang="es-PE" sz="1200" u="none" strike="noStrike" dirty="0">
                          <a:effectLst/>
                        </a:rPr>
                        <a:t>Sólo es necesario conocer la capa superior y es posible despreocuparse de las otras capas por</a:t>
                      </a:r>
                      <a:br>
                        <a:rPr lang="es-PE" sz="1200" u="none" strike="noStrike" dirty="0">
                          <a:effectLst/>
                        </a:rPr>
                      </a:br>
                      <a:r>
                        <a:rPr lang="es-PE" sz="1200" u="none" strike="noStrike" dirty="0">
                          <a:effectLst/>
                        </a:rPr>
                        <a:t>debajo.</a:t>
                      </a:r>
                      <a:endParaRPr lang="es-PE"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s-PE" sz="1200" u="none" strike="noStrike">
                          <a:effectLst/>
                        </a:rPr>
                        <a:t>Posibilidad de cambios en cascada (p.e. nuevo campo en la interfaz de usuario supone cambio en</a:t>
                      </a:r>
                      <a:br>
                        <a:rPr lang="es-PE" sz="1200" u="none" strike="noStrike">
                          <a:effectLst/>
                        </a:rPr>
                      </a:br>
                      <a:r>
                        <a:rPr lang="es-PE" sz="1200" u="none" strike="noStrike">
                          <a:effectLst/>
                        </a:rPr>
                        <a:t>la base de datos y en todas las capas intermedias).</a:t>
                      </a:r>
                      <a:endParaRPr lang="es-PE" sz="1200" b="0" i="0" u="none" strike="noStrike">
                        <a:solidFill>
                          <a:srgbClr val="000000"/>
                        </a:solidFill>
                        <a:effectLst/>
                        <a:latin typeface="Calibri" panose="020F0502020204030204" pitchFamily="34" charset="0"/>
                      </a:endParaRPr>
                    </a:p>
                  </a:txBody>
                  <a:tcPr marL="9525" marR="9525" marT="9525" marB="0" anchor="ctr"/>
                </a:tc>
              </a:tr>
              <a:tr h="683112">
                <a:tc>
                  <a:txBody>
                    <a:bodyPr/>
                    <a:lstStyle/>
                    <a:p>
                      <a:pPr algn="l" fontAlgn="ctr"/>
                      <a:r>
                        <a:rPr lang="es-PE" sz="1200" u="none" strike="noStrike" dirty="0">
                          <a:effectLst/>
                        </a:rPr>
                        <a:t>Se pueden reemplazar capas por implementaciones alternativas de los mismos servicios básicos.</a:t>
                      </a:r>
                      <a:endParaRPr lang="es-PE"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s-PE" sz="1200" u="none" strike="noStrike" dirty="0">
                          <a:effectLst/>
                        </a:rPr>
                        <a:t>Las capas extra pueden reducir el rendimiento.</a:t>
                      </a:r>
                      <a:endParaRPr lang="es-PE" sz="1200" b="0" i="0" u="none" strike="noStrike" dirty="0">
                        <a:solidFill>
                          <a:srgbClr val="000000"/>
                        </a:solidFill>
                        <a:effectLst/>
                        <a:latin typeface="Calibri" panose="020F0502020204030204" pitchFamily="34" charset="0"/>
                      </a:endParaRPr>
                    </a:p>
                  </a:txBody>
                  <a:tcPr marL="9525" marR="9525" marT="9525" marB="0" anchor="ctr"/>
                </a:tc>
              </a:tr>
              <a:tr h="612525">
                <a:tc>
                  <a:txBody>
                    <a:bodyPr/>
                    <a:lstStyle/>
                    <a:p>
                      <a:pPr algn="l" fontAlgn="ctr"/>
                      <a:r>
                        <a:rPr lang="es-PE" sz="1200" u="none" strike="noStrike">
                          <a:effectLst/>
                        </a:rPr>
                        <a:t>Se minimizan las dependencias entre capas.</a:t>
                      </a:r>
                      <a:endParaRPr lang="es-PE"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PE" sz="1200" u="none" strike="noStrike" dirty="0">
                          <a:effectLst/>
                        </a:rPr>
                        <a:t>La parte más complicada es decidir que capas y que funcionalidad poner en cada capa</a:t>
                      </a:r>
                      <a:endParaRPr lang="es-PE" sz="1200" b="0" i="0" u="none" strike="noStrike" dirty="0">
                        <a:solidFill>
                          <a:srgbClr val="000000"/>
                        </a:solidFill>
                        <a:effectLst/>
                        <a:latin typeface="Calibri" panose="020F0502020204030204" pitchFamily="34" charset="0"/>
                      </a:endParaRPr>
                    </a:p>
                  </a:txBody>
                  <a:tcPr marL="9525" marR="9525" marT="9525" marB="0" anchor="ctr"/>
                </a:tc>
              </a:tr>
              <a:tr h="455409">
                <a:tc>
                  <a:txBody>
                    <a:bodyPr/>
                    <a:lstStyle/>
                    <a:p>
                      <a:pPr algn="l" fontAlgn="ctr"/>
                      <a:r>
                        <a:rPr lang="es-PE" sz="1200" u="none" strike="noStrike">
                          <a:effectLst/>
                        </a:rPr>
                        <a:t>Una capa puede ser reutilizada por múltiples servicios de niveles superiores.</a:t>
                      </a:r>
                      <a:endParaRPr lang="es-PE"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PE" sz="1200" u="none" strike="noStrike" dirty="0">
                          <a:effectLst/>
                        </a:rPr>
                        <a:t> </a:t>
                      </a:r>
                      <a:endParaRPr lang="es-PE" sz="12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36501246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64</TotalTime>
  <Words>916</Words>
  <Application>Microsoft Office PowerPoint</Application>
  <PresentationFormat>Widescreen</PresentationFormat>
  <Paragraphs>56</Paragraphs>
  <Slides>15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Century Gothic</vt:lpstr>
      <vt:lpstr>Wingdings 3</vt:lpstr>
      <vt:lpstr>Ion Boardroom</vt:lpstr>
      <vt:lpstr>Acrobat Document</vt:lpstr>
      <vt:lpstr>Patrones de Arquitectura</vt:lpstr>
      <vt:lpstr>Patrón de arquitectura de aplicaciones empresariales</vt:lpstr>
      <vt:lpstr>Patrón de arquitectura de aplicaciones empresariales</vt:lpstr>
      <vt:lpstr>Patrón de arquitectura de aplicaciones empresariales</vt:lpstr>
      <vt:lpstr>Ejemplos: aplicación empresarial</vt:lpstr>
      <vt:lpstr>Ejemplos: aplicación empresarial</vt:lpstr>
      <vt:lpstr>Ejemplos: aplicación empresarial</vt:lpstr>
      <vt:lpstr>Patrón</vt:lpstr>
      <vt:lpstr>Arquitectura por capas</vt:lpstr>
      <vt:lpstr>Evolución </vt:lpstr>
      <vt:lpstr>La Arquitectura de 3 Capas</vt:lpstr>
      <vt:lpstr>Presentación Web</vt:lpstr>
      <vt:lpstr>Patron Model View Controler</vt:lpstr>
      <vt:lpstr>Patron de arquitectura</vt:lpstr>
      <vt:lpstr>Referencia</vt:lpstr>
    </vt:vector>
  </TitlesOfParts>
  <Company>Procter &amp; Gamble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Patrones de Arquitectura</dc:title>
  <dc:creator>Altuna, Geraldine</dc:creator>
  <cp:lastModifiedBy>Altuna, Geraldine</cp:lastModifiedBy>
  <cp:revision>14</cp:revision>
  <dcterms:created xsi:type="dcterms:W3CDTF">2016-04-13T01:06:31Z</dcterms:created>
  <dcterms:modified xsi:type="dcterms:W3CDTF">2016-04-15T00:42:10Z</dcterms:modified>
</cp:coreProperties>
</file>