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3" r:id="rId9"/>
    <p:sldId id="265" r:id="rId10"/>
    <p:sldId id="264" r:id="rId11"/>
    <p:sldId id="273" r:id="rId12"/>
    <p:sldId id="266" r:id="rId13"/>
    <p:sldId id="267" r:id="rId14"/>
    <p:sldId id="268" r:id="rId15"/>
    <p:sldId id="270" r:id="rId16"/>
    <p:sldId id="274" r:id="rId17"/>
    <p:sldId id="271" r:id="rId18"/>
    <p:sldId id="269" r:id="rId19"/>
    <p:sldId id="262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3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4T19:55:32.690" idx="2">
    <p:pos x="5349" y="1512"/>
    <p:text>es una herramienta destinada a desarrollar el potencial de las personas, basada en la transferencia de conocimientos y en el aprendizaje a traves de la experiencia, todo ello dentro de un proceso predominantemente intuitivo en el que se establece una relacion personal y de confianza entre un MENTOR/A que guia, estimula, desafia y alienta a otra segun sus necesidades para que de lo mejor de si a nivel personal y profesional.</p:text>
    <p:extLst>
      <p:ext uri="{C676402C-5697-4E1C-873F-D02D1690AC5C}">
        <p15:threadingInfo xmlns:p15="http://schemas.microsoft.com/office/powerpoint/2012/main" timeZoneBias="300"/>
      </p:ext>
    </p:extLst>
  </p:cm>
  <p:cm authorId="1" dt="2016-04-14T19:58:24.789" idx="3">
    <p:pos x="2798" y="2283"/>
    <p:text>es una planificación del desarrollo de un software con los objetivos a corto y largo plazo, y posiblemente incluyendo unos plazos aproximados de consecución de cada uno de estos objetivos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4T19:32:28.889" idx="1">
    <p:pos x="2386" y="2057"/>
    <p:text>se refiere a las herramientas y métodos cuyo propósito es mejorar y automatizar el suministro a través de la reducción de las existencias y los plazos de entrega. El término producción "justo a tiempo" caracteriza el concepto de reducir al mínimo las existencias a lo largo de toda la cadena de producción.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601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55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51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74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4113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063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787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5209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295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27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577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73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47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8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0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500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030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3D7AD8-789C-4BD2-AFE7-388F42E067C1}" type="datetimeFigureOut">
              <a:rPr lang="es-PE" smtClean="0"/>
              <a:t>14/04/2016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13A5F1-E04C-4030-94FB-938C70C829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978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Rol del Arquitecto de Software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75667"/>
            <a:ext cx="9144000" cy="1655762"/>
          </a:xfrm>
        </p:spPr>
        <p:txBody>
          <a:bodyPr/>
          <a:lstStyle/>
          <a:p>
            <a:r>
              <a:rPr lang="es-PE" dirty="0" smtClean="0"/>
              <a:t>Alumnos</a:t>
            </a:r>
            <a:r>
              <a:rPr lang="es-PE" dirty="0" smtClean="0"/>
              <a:t>:</a:t>
            </a:r>
            <a:endParaRPr lang="es-PE" dirty="0"/>
          </a:p>
          <a:p>
            <a:r>
              <a:rPr lang="es-PE" dirty="0" smtClean="0"/>
              <a:t>John moreno</a:t>
            </a:r>
          </a:p>
          <a:p>
            <a:r>
              <a:rPr lang="es-PE" dirty="0" smtClean="0"/>
              <a:t>Edwin </a:t>
            </a:r>
            <a:r>
              <a:rPr lang="es-PE" dirty="0" err="1" smtClean="0"/>
              <a:t>Huamani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676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Hábitos presentes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Arquitectos</a:t>
            </a:r>
            <a:r>
              <a:rPr lang="pt-BR" dirty="0" smtClean="0"/>
              <a:t> exitosos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smtClean="0"/>
              <a:t>1. Mantener las cosas simples </a:t>
            </a:r>
          </a:p>
          <a:p>
            <a:pPr marL="0" indent="0">
              <a:buNone/>
            </a:pPr>
            <a:r>
              <a:rPr lang="es-PE" dirty="0" smtClean="0"/>
              <a:t>2. Dejar a otros defender la arquitectura </a:t>
            </a:r>
          </a:p>
          <a:p>
            <a:pPr marL="0" indent="0">
              <a:buNone/>
            </a:pPr>
            <a:r>
              <a:rPr lang="es-PE" dirty="0" smtClean="0"/>
              <a:t>3. Actuar, no discutir </a:t>
            </a:r>
          </a:p>
          <a:p>
            <a:pPr marL="0" indent="0">
              <a:buNone/>
            </a:pPr>
            <a:r>
              <a:rPr lang="es-PE" dirty="0" smtClean="0"/>
              <a:t>4. Mantener la concentración en la visión </a:t>
            </a:r>
          </a:p>
          <a:p>
            <a:pPr marL="0" indent="0">
              <a:buNone/>
            </a:pPr>
            <a:r>
              <a:rPr lang="es-PE" dirty="0" smtClean="0"/>
              <a:t>5. Estar predispuesto al cambio, pero cuidado con los cambios fuertes de una sola vez </a:t>
            </a:r>
          </a:p>
          <a:p>
            <a:pPr marL="0" indent="0">
              <a:buNone/>
            </a:pPr>
            <a:r>
              <a:rPr lang="es-PE" dirty="0" smtClean="0"/>
              <a:t>6. Aprender cuando parar </a:t>
            </a:r>
          </a:p>
          <a:p>
            <a:pPr marL="0" indent="0">
              <a:buNone/>
            </a:pPr>
            <a:r>
              <a:rPr lang="es-PE" dirty="0" smtClean="0"/>
              <a:t>7. Saber cómo seguir </a:t>
            </a:r>
          </a:p>
          <a:p>
            <a:pPr marL="0" indent="0">
              <a:buNone/>
            </a:pPr>
            <a:r>
              <a:rPr lang="es-PE" dirty="0" smtClean="0"/>
              <a:t>8. Ser consiente de su papel de mentor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263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hae201411700811025.files.wordpress.com/2014/07/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18" y="418646"/>
            <a:ext cx="6359524" cy="51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6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Qué deberían hacer los </a:t>
            </a:r>
            <a:r>
              <a:rPr lang="es-PE" dirty="0" err="1" smtClean="0"/>
              <a:t>Mentors</a:t>
            </a:r>
            <a:r>
              <a:rPr lang="es-PE" dirty="0" smtClean="0"/>
              <a:t> Arquitectos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Definir el alcance y la duración del proceso de </a:t>
            </a:r>
            <a:r>
              <a:rPr lang="es-PE" dirty="0" err="1" smtClean="0"/>
              <a:t>Mentoring</a:t>
            </a:r>
            <a:r>
              <a:rPr lang="es-PE" dirty="0" smtClean="0"/>
              <a:t>.</a:t>
            </a:r>
          </a:p>
          <a:p>
            <a:r>
              <a:rPr lang="es-PE" dirty="0" smtClean="0"/>
              <a:t>Realizar una Evaluación de habilidades para determinar las habilidades y experiencia del </a:t>
            </a:r>
            <a:r>
              <a:rPr lang="es-PE" dirty="0" err="1" smtClean="0"/>
              <a:t>protégé</a:t>
            </a:r>
            <a:r>
              <a:rPr lang="es-PE" dirty="0" smtClean="0"/>
              <a:t>.</a:t>
            </a:r>
          </a:p>
          <a:p>
            <a:r>
              <a:rPr lang="es-PE" dirty="0" smtClean="0"/>
              <a:t>Desarrollar un </a:t>
            </a:r>
            <a:r>
              <a:rPr lang="es-PE" dirty="0" err="1" smtClean="0"/>
              <a:t>roadmap</a:t>
            </a:r>
            <a:r>
              <a:rPr lang="es-PE" dirty="0" smtClean="0"/>
              <a:t> para llegar al desarrollo requerido.</a:t>
            </a:r>
          </a:p>
          <a:p>
            <a:r>
              <a:rPr lang="es-PE" dirty="0" smtClean="0"/>
              <a:t>Desarrollar un </a:t>
            </a:r>
            <a:r>
              <a:rPr lang="es-PE" dirty="0" err="1" smtClean="0"/>
              <a:t>roadmap</a:t>
            </a:r>
            <a:r>
              <a:rPr lang="es-PE" dirty="0" smtClean="0"/>
              <a:t> para tener las competencias de líder necesarias.</a:t>
            </a:r>
          </a:p>
          <a:p>
            <a:r>
              <a:rPr lang="es-PE" dirty="0" smtClean="0"/>
              <a:t>Desarrollar un pensamiento de las arquitectura y habilidades para el diseño de las mismas.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72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Diferentes Perfiles en el desarrollo de Software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Perfiles necesarios dentro de un desarrollo de software y su interacción con el arquitecto: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33057"/>
              </p:ext>
            </p:extLst>
          </p:nvPr>
        </p:nvGraphicFramePr>
        <p:xfrm>
          <a:off x="1110343" y="3020786"/>
          <a:ext cx="9895114" cy="3004457"/>
        </p:xfrm>
        <a:graphic>
          <a:graphicData uri="http://schemas.openxmlformats.org/drawingml/2006/table">
            <a:tbl>
              <a:tblPr/>
              <a:tblGrid>
                <a:gridCol w="4947557"/>
                <a:gridCol w="4947557"/>
              </a:tblGrid>
              <a:tr h="600891">
                <a:tc>
                  <a:txBody>
                    <a:bodyPr/>
                    <a:lstStyle/>
                    <a:p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modeler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92">
                <a:tc>
                  <a:txBody>
                    <a:bodyPr/>
                    <a:lstStyle/>
                    <a:p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91">
                <a:tc>
                  <a:txBody>
                    <a:bodyPr/>
                    <a:lstStyle/>
                    <a:p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</a:t>
                      </a:r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analyst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migration</a:t>
                      </a:r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specialist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92">
                <a:tc>
                  <a:txBody>
                    <a:bodyPr/>
                    <a:lstStyle/>
                    <a:p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designer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specialist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91">
                <a:tc>
                  <a:txBody>
                    <a:bodyPr/>
                    <a:lstStyle/>
                    <a:p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lang="es-P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specialist</a:t>
                      </a:r>
                      <a:endParaRPr lang="es-P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 – Tareas Arquitecto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Requerimientos y Restricciones.</a:t>
            </a:r>
          </a:p>
          <a:p>
            <a:r>
              <a:rPr lang="es-PE" dirty="0" smtClean="0"/>
              <a:t>Evaluaciones de Factibilidad Técnica.</a:t>
            </a:r>
          </a:p>
          <a:p>
            <a:r>
              <a:rPr lang="es-PE" dirty="0" smtClean="0"/>
              <a:t>Manejo de Riesgos Técnicos.</a:t>
            </a:r>
          </a:p>
          <a:p>
            <a:r>
              <a:rPr lang="es-PE" dirty="0" smtClean="0"/>
              <a:t>Definición de SCM(</a:t>
            </a:r>
            <a:r>
              <a:rPr lang="es-PE" dirty="0" err="1" smtClean="0"/>
              <a:t>Supply</a:t>
            </a:r>
            <a:r>
              <a:rPr lang="es-PE" dirty="0" smtClean="0"/>
              <a:t> </a:t>
            </a:r>
            <a:r>
              <a:rPr lang="es-PE" dirty="0" err="1" smtClean="0"/>
              <a:t>Chain</a:t>
            </a:r>
            <a:r>
              <a:rPr lang="es-PE" dirty="0" smtClean="0"/>
              <a:t> </a:t>
            </a:r>
            <a:r>
              <a:rPr lang="es-PE" dirty="0" err="1" smtClean="0"/>
              <a:t>Managemen</a:t>
            </a:r>
            <a:r>
              <a:rPr lang="es-PE" dirty="0" smtClean="0"/>
              <a:t> -gestión de la cadena de suministro).</a:t>
            </a:r>
          </a:p>
          <a:p>
            <a:r>
              <a:rPr lang="es-PE" dirty="0" smtClean="0"/>
              <a:t>Estimaciones.</a:t>
            </a:r>
          </a:p>
          <a:p>
            <a:r>
              <a:rPr lang="es-PE" dirty="0" smtClean="0"/>
              <a:t>Definición de métricas para la etapa de desarrollo.</a:t>
            </a:r>
          </a:p>
          <a:p>
            <a:r>
              <a:rPr lang="es-PE" dirty="0" smtClean="0"/>
              <a:t>Requerimientos Funcionales y No Funcionales.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1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Visionario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Características asociadas:</a:t>
            </a:r>
          </a:p>
          <a:p>
            <a:r>
              <a:rPr lang="es-PE" dirty="0" smtClean="0"/>
              <a:t>Escucha activa </a:t>
            </a:r>
          </a:p>
          <a:p>
            <a:r>
              <a:rPr lang="es-PE" dirty="0" smtClean="0"/>
              <a:t>Influenciar en la formación y motivación del equipo </a:t>
            </a:r>
          </a:p>
          <a:p>
            <a:r>
              <a:rPr lang="es-PE" dirty="0" smtClean="0"/>
              <a:t>Liderazgo </a:t>
            </a:r>
          </a:p>
          <a:p>
            <a:r>
              <a:rPr lang="es-PE" dirty="0" smtClean="0"/>
              <a:t>Comunicación (verbal, con modelos, presentaciones, etc.) </a:t>
            </a:r>
          </a:p>
          <a:p>
            <a:r>
              <a:rPr lang="es-PE" dirty="0" smtClean="0"/>
              <a:t>Carisma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584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43" y="443988"/>
            <a:ext cx="8229599" cy="55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2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Crítico y Consultor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Características asociadas:</a:t>
            </a:r>
          </a:p>
          <a:p>
            <a:endParaRPr lang="es-PE" dirty="0"/>
          </a:p>
          <a:p>
            <a:r>
              <a:rPr lang="es-PE" dirty="0" smtClean="0"/>
              <a:t>Habilidad para tener una mirada fresca e imparcial acerca de su propio trabajo </a:t>
            </a:r>
          </a:p>
          <a:p>
            <a:r>
              <a:rPr lang="es-PE" dirty="0" smtClean="0"/>
              <a:t>Tomar y valorar el </a:t>
            </a:r>
            <a:r>
              <a:rPr lang="es-PE" dirty="0" err="1" smtClean="0"/>
              <a:t>feedback</a:t>
            </a:r>
            <a:r>
              <a:rPr lang="es-PE" dirty="0" smtClean="0"/>
              <a:t> que puede venir de otros </a:t>
            </a:r>
          </a:p>
          <a:p>
            <a:r>
              <a:rPr lang="es-PE" dirty="0" smtClean="0"/>
              <a:t>Voluntad para reconsiderar y volver atrás si es necesario.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66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 – Tareas Arquitecto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Manejo de Riesgos.</a:t>
            </a:r>
          </a:p>
          <a:p>
            <a:r>
              <a:rPr lang="es-PE" dirty="0" smtClean="0"/>
              <a:t>Aseguramiento de la Calidad del Código.</a:t>
            </a:r>
          </a:p>
          <a:p>
            <a:r>
              <a:rPr lang="es-PE" dirty="0" err="1" smtClean="0"/>
              <a:t>Testing</a:t>
            </a:r>
            <a:r>
              <a:rPr lang="es-PE" dirty="0" smtClean="0"/>
              <a:t>.</a:t>
            </a:r>
          </a:p>
          <a:p>
            <a:r>
              <a:rPr lang="es-PE" dirty="0" smtClean="0"/>
              <a:t>Requerimientos Funcionales.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390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El razonamiento como arquitecto debe convertirse en liderazgo tecnológico.</a:t>
            </a:r>
          </a:p>
          <a:p>
            <a:r>
              <a:rPr lang="es-PE" dirty="0" smtClean="0"/>
              <a:t>Profesionales con razonamiento como arquitecto son valorados en muchos roles diferentes.</a:t>
            </a:r>
          </a:p>
          <a:p>
            <a:r>
              <a:rPr lang="es-PE" dirty="0" smtClean="0"/>
              <a:t>Un arquitecto líder debe ser la conciencia técnica del proyecto.</a:t>
            </a:r>
          </a:p>
          <a:p>
            <a:r>
              <a:rPr lang="es-PE" dirty="0" smtClean="0"/>
              <a:t>Los arquitectos no desempeñan su rol aislados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7633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 Arquitecto Software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Habilidades y experiencia técnica apropiada, incluyendo amplitud técnica.</a:t>
            </a:r>
          </a:p>
          <a:p>
            <a:r>
              <a:rPr lang="es-PE" dirty="0" smtClean="0"/>
              <a:t>Liderazgo.</a:t>
            </a:r>
          </a:p>
          <a:p>
            <a:r>
              <a:rPr lang="es-PE" dirty="0" smtClean="0"/>
              <a:t>Habilidades personales y profesionales fuertes.</a:t>
            </a:r>
          </a:p>
          <a:p>
            <a:r>
              <a:rPr lang="es-PE" dirty="0" smtClean="0"/>
              <a:t>Habilidades y experiencia produciendo arquitectura.</a:t>
            </a:r>
          </a:p>
          <a:p>
            <a:r>
              <a:rPr lang="es-PE" dirty="0" smtClean="0"/>
              <a:t>Habilidades de gerencia de proyectos.</a:t>
            </a:r>
          </a:p>
          <a:p>
            <a:r>
              <a:rPr lang="es-PE" dirty="0" smtClean="0"/>
              <a:t>Habilidades de liderazgo.</a:t>
            </a:r>
          </a:p>
          <a:p>
            <a:r>
              <a:rPr lang="es-PE" dirty="0" smtClean="0"/>
              <a:t>Aplica estándares IT en la creación de soluciones.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83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 Arquitecto Software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Aplica estándares IT en la creación de soluciones.</a:t>
            </a:r>
          </a:p>
          <a:p>
            <a:r>
              <a:rPr lang="es-PE" dirty="0" smtClean="0"/>
              <a:t>Desarrolla estrategias y planes de prueba.</a:t>
            </a:r>
          </a:p>
          <a:p>
            <a:r>
              <a:rPr lang="es-PE" dirty="0" smtClean="0"/>
              <a:t>Lidera la estrategia, diseño e implantación de soluciones.</a:t>
            </a:r>
          </a:p>
          <a:p>
            <a:r>
              <a:rPr lang="es-PE" dirty="0" smtClean="0"/>
              <a:t>Gestiona la relación con los usuarios.</a:t>
            </a:r>
          </a:p>
          <a:p>
            <a:r>
              <a:rPr lang="es-PE" dirty="0" smtClean="0"/>
              <a:t>Lidera a individuos y grupos de trabajo.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403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Arquitecto de Software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dirty="0" smtClean="0"/>
              <a:t>Actúa como asesor tecnológico para los ejecutivos de la empresa.</a:t>
            </a:r>
          </a:p>
          <a:p>
            <a:r>
              <a:rPr lang="es-PE" dirty="0" smtClean="0"/>
              <a:t>Propone arquitecturas, tecnologías y productos.</a:t>
            </a:r>
          </a:p>
          <a:p>
            <a:r>
              <a:rPr lang="es-PE" dirty="0" smtClean="0"/>
              <a:t>Diseña y recomienda soluciones en plataformas compuestas.</a:t>
            </a:r>
          </a:p>
          <a:p>
            <a:r>
              <a:rPr lang="es-PE" dirty="0" smtClean="0"/>
              <a:t>Asegura la capacidad técnica de las soluciones.</a:t>
            </a:r>
          </a:p>
          <a:p>
            <a:r>
              <a:rPr lang="es-PE" dirty="0" smtClean="0"/>
              <a:t>Asegura la implantación exitosa.</a:t>
            </a:r>
          </a:p>
          <a:p>
            <a:r>
              <a:rPr lang="es-PE" dirty="0" smtClean="0"/>
              <a:t>Realiza la evaluación y selección de los componentes de software y hardware de la aplicación.</a:t>
            </a:r>
          </a:p>
          <a:p>
            <a:r>
              <a:rPr lang="es-PE" dirty="0" smtClean="0"/>
              <a:t>Lidera la selección, uso e influencia el uso de métodos y herramientas de diseño para lograr los resultados de negocio y </a:t>
            </a:r>
            <a:r>
              <a:rPr lang="es-PE" dirty="0" err="1" smtClean="0"/>
              <a:t>técnológicos</a:t>
            </a:r>
            <a:r>
              <a:rPr lang="es-PE" dirty="0" smtClean="0"/>
              <a:t> deseados.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994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Arquitecto de Software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Realiza labores de asesor de proyecto para asegurar que se satisfaga la visión del negocio durante el diseño.</a:t>
            </a:r>
          </a:p>
          <a:p>
            <a:r>
              <a:rPr lang="es-PE" dirty="0" smtClean="0"/>
              <a:t>Responsable del desempeño, disponibilidad y escalabilidad de las aplicaciones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0067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355146"/>
            <a:ext cx="9105221" cy="59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Qué responsabilidades tienen los arquitectos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Responsable por la integridad de la solución.</a:t>
            </a:r>
          </a:p>
          <a:p>
            <a:r>
              <a:rPr lang="es-PE" dirty="0" smtClean="0"/>
              <a:t>Reconocido como la autoridad técnica líder.</a:t>
            </a:r>
          </a:p>
          <a:p>
            <a:r>
              <a:rPr lang="es-PE" dirty="0" smtClean="0"/>
              <a:t>Liderazgo.</a:t>
            </a:r>
          </a:p>
          <a:p>
            <a:r>
              <a:rPr lang="es-PE" dirty="0" smtClean="0"/>
              <a:t>Gestión de proyectos </a:t>
            </a:r>
          </a:p>
          <a:p>
            <a:pPr lvl="1"/>
            <a:r>
              <a:rPr lang="es-PE" dirty="0" smtClean="0"/>
              <a:t>Estimando, planeando recursos y definiendo entregables .</a:t>
            </a:r>
          </a:p>
          <a:p>
            <a:pPr lvl="1"/>
            <a:r>
              <a:rPr lang="es-PE" dirty="0" smtClean="0"/>
              <a:t>Hay que ser el mejor amigo del gerente del proyecto.</a:t>
            </a:r>
          </a:p>
          <a:p>
            <a:pPr lvl="1"/>
            <a:r>
              <a:rPr lang="es-PE" dirty="0" smtClean="0"/>
              <a:t>Reconocido como la autoridad técnica líder.</a:t>
            </a:r>
          </a:p>
          <a:p>
            <a:pPr lvl="1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916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Factores críticos de éxito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El equipo necesita un líder.</a:t>
            </a:r>
          </a:p>
          <a:p>
            <a:r>
              <a:rPr lang="es-PE" dirty="0" smtClean="0"/>
              <a:t>Al menos esa persona debería estar avocada full-time a la tarea.</a:t>
            </a:r>
          </a:p>
          <a:p>
            <a:r>
              <a:rPr lang="es-PE" dirty="0" smtClean="0"/>
              <a:t>El equipo debe operar como un equipo: “un número reducido de personas con habilidades complementarias que están conducidos por un mismo propósito para llegar a determinados objetivos”.</a:t>
            </a:r>
          </a:p>
          <a:p>
            <a:r>
              <a:rPr lang="es-PE" dirty="0" smtClean="0"/>
              <a:t>Comunicación! Comunicación! Comunicación!.</a:t>
            </a:r>
          </a:p>
          <a:p>
            <a:r>
              <a:rPr lang="es-PE" dirty="0" smtClean="0"/>
              <a:t>El equipo necesita establecer y mantener una buena predisposición y voluntad.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587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Errores de los Arquitectos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Creer en que los requerimientos están claros y no cambian o refinan.</a:t>
            </a:r>
          </a:p>
          <a:p>
            <a:r>
              <a:rPr lang="es-PE" dirty="0" smtClean="0"/>
              <a:t>Dejarse seducir por tecnologías.</a:t>
            </a:r>
          </a:p>
          <a:p>
            <a:r>
              <a:rPr lang="es-PE" dirty="0" smtClean="0"/>
              <a:t>Comunicación errónea de la arquitectura.</a:t>
            </a:r>
          </a:p>
          <a:p>
            <a:r>
              <a:rPr lang="es-PE" dirty="0" smtClean="0"/>
              <a:t>Creer que sabe todo y demostrarlo.</a:t>
            </a:r>
          </a:p>
          <a:p>
            <a:r>
              <a:rPr lang="es-PE" dirty="0" smtClean="0"/>
              <a:t>Todo reusable (sobre diseño).</a:t>
            </a:r>
          </a:p>
          <a:p>
            <a:r>
              <a:rPr lang="es-PE" dirty="0" smtClean="0"/>
              <a:t>Perder el contacto con la tecnología.</a:t>
            </a:r>
          </a:p>
          <a:p>
            <a:r>
              <a:rPr lang="es-PE" dirty="0" smtClean="0"/>
              <a:t>No confiar en los desarrolladores.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973521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38</TotalTime>
  <Words>745</Words>
  <Application>Microsoft Office PowerPoint</Application>
  <PresentationFormat>Panorámica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Tw Cen MT</vt:lpstr>
      <vt:lpstr>Gota</vt:lpstr>
      <vt:lpstr>Rol del Arquitecto de Software</vt:lpstr>
      <vt:lpstr>Características  Arquitecto Software</vt:lpstr>
      <vt:lpstr>Características  Arquitecto Software</vt:lpstr>
      <vt:lpstr>Roles Arquitecto de Software</vt:lpstr>
      <vt:lpstr>Roles Arquitecto de Software</vt:lpstr>
      <vt:lpstr>Presentación de PowerPoint</vt:lpstr>
      <vt:lpstr>Qué responsabilidades tienen los arquitectos</vt:lpstr>
      <vt:lpstr>Factores críticos de éxito</vt:lpstr>
      <vt:lpstr>Errores de los Arquitectos</vt:lpstr>
      <vt:lpstr>Hábitos presentes en Arquitectos exitosos </vt:lpstr>
      <vt:lpstr>Presentación de PowerPoint</vt:lpstr>
      <vt:lpstr>Qué deberían hacer los Mentors Arquitectos</vt:lpstr>
      <vt:lpstr>Diferentes Perfiles en el desarrollo de Software</vt:lpstr>
      <vt:lpstr>Propuesta – Tareas Arquitecto</vt:lpstr>
      <vt:lpstr>Visionario</vt:lpstr>
      <vt:lpstr>Presentación de PowerPoint</vt:lpstr>
      <vt:lpstr>Crítico y Consultor</vt:lpstr>
      <vt:lpstr>Propuesta – Tareas Arquitecto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 del Arquitecto de Software</dc:title>
  <dc:creator>Alumno</dc:creator>
  <cp:lastModifiedBy>Alumno</cp:lastModifiedBy>
  <cp:revision>7</cp:revision>
  <dcterms:created xsi:type="dcterms:W3CDTF">2016-04-15T00:13:39Z</dcterms:created>
  <dcterms:modified xsi:type="dcterms:W3CDTF">2016-04-15T01:00:45Z</dcterms:modified>
</cp:coreProperties>
</file>